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xls" ContentType="application/vnd.ms-excel"/>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40"/>
  </p:notesMasterIdLst>
  <p:handoutMasterIdLst>
    <p:handoutMasterId r:id="rId341"/>
  </p:handoutMasterIdLst>
  <p:sldIdLst>
    <p:sldId id="1201" r:id="rId2"/>
    <p:sldId id="256" r:id="rId3"/>
    <p:sldId id="957" r:id="rId4"/>
    <p:sldId id="908" r:id="rId5"/>
    <p:sldId id="963" r:id="rId6"/>
    <p:sldId id="261" r:id="rId7"/>
    <p:sldId id="267" r:id="rId8"/>
    <p:sldId id="268" r:id="rId9"/>
    <p:sldId id="438" r:id="rId10"/>
    <p:sldId id="439" r:id="rId11"/>
    <p:sldId id="441" r:id="rId12"/>
    <p:sldId id="442" r:id="rId13"/>
    <p:sldId id="670" r:id="rId14"/>
    <p:sldId id="694" r:id="rId15"/>
    <p:sldId id="695" r:id="rId16"/>
    <p:sldId id="693" r:id="rId17"/>
    <p:sldId id="662" r:id="rId18"/>
    <p:sldId id="663" r:id="rId19"/>
    <p:sldId id="448" r:id="rId20"/>
    <p:sldId id="690" r:id="rId21"/>
    <p:sldId id="1150" r:id="rId22"/>
    <p:sldId id="1151" r:id="rId23"/>
    <p:sldId id="1152" r:id="rId24"/>
    <p:sldId id="1153" r:id="rId25"/>
    <p:sldId id="993" r:id="rId26"/>
    <p:sldId id="692" r:id="rId27"/>
    <p:sldId id="682" r:id="rId28"/>
    <p:sldId id="683" r:id="rId29"/>
    <p:sldId id="684" r:id="rId30"/>
    <p:sldId id="685" r:id="rId31"/>
    <p:sldId id="677" r:id="rId32"/>
    <p:sldId id="678" r:id="rId33"/>
    <p:sldId id="680" r:id="rId34"/>
    <p:sldId id="681" r:id="rId35"/>
    <p:sldId id="1154" r:id="rId36"/>
    <p:sldId id="1155" r:id="rId37"/>
    <p:sldId id="687" r:id="rId38"/>
    <p:sldId id="688" r:id="rId39"/>
    <p:sldId id="510" r:id="rId40"/>
    <p:sldId id="509" r:id="rId41"/>
    <p:sldId id="928" r:id="rId42"/>
    <p:sldId id="929" r:id="rId43"/>
    <p:sldId id="935" r:id="rId44"/>
    <p:sldId id="936" r:id="rId45"/>
    <p:sldId id="915" r:id="rId46"/>
    <p:sldId id="927" r:id="rId47"/>
    <p:sldId id="809" r:id="rId48"/>
    <p:sldId id="810" r:id="rId49"/>
    <p:sldId id="811" r:id="rId50"/>
    <p:sldId id="812" r:id="rId51"/>
    <p:sldId id="813" r:id="rId52"/>
    <p:sldId id="814" r:id="rId53"/>
    <p:sldId id="815" r:id="rId54"/>
    <p:sldId id="816" r:id="rId55"/>
    <p:sldId id="817" r:id="rId56"/>
    <p:sldId id="818" r:id="rId57"/>
    <p:sldId id="819" r:id="rId58"/>
    <p:sldId id="820" r:id="rId59"/>
    <p:sldId id="821" r:id="rId60"/>
    <p:sldId id="822" r:id="rId61"/>
    <p:sldId id="823" r:id="rId62"/>
    <p:sldId id="824" r:id="rId63"/>
    <p:sldId id="825" r:id="rId64"/>
    <p:sldId id="832" r:id="rId65"/>
    <p:sldId id="833" r:id="rId66"/>
    <p:sldId id="826" r:id="rId67"/>
    <p:sldId id="827" r:id="rId68"/>
    <p:sldId id="828" r:id="rId69"/>
    <p:sldId id="979" r:id="rId70"/>
    <p:sldId id="980" r:id="rId71"/>
    <p:sldId id="994" r:id="rId72"/>
    <p:sldId id="981" r:id="rId73"/>
    <p:sldId id="982" r:id="rId74"/>
    <p:sldId id="983" r:id="rId75"/>
    <p:sldId id="984" r:id="rId76"/>
    <p:sldId id="985" r:id="rId77"/>
    <p:sldId id="986" r:id="rId78"/>
    <p:sldId id="987" r:id="rId79"/>
    <p:sldId id="988" r:id="rId80"/>
    <p:sldId id="989" r:id="rId81"/>
    <p:sldId id="990" r:id="rId82"/>
    <p:sldId id="1137" r:id="rId83"/>
    <p:sldId id="1138" r:id="rId84"/>
    <p:sldId id="1139" r:id="rId85"/>
    <p:sldId id="519" r:id="rId86"/>
    <p:sldId id="520" r:id="rId87"/>
    <p:sldId id="521" r:id="rId88"/>
    <p:sldId id="522" r:id="rId89"/>
    <p:sldId id="995" r:id="rId90"/>
    <p:sldId id="559" r:id="rId91"/>
    <p:sldId id="560" r:id="rId92"/>
    <p:sldId id="561" r:id="rId93"/>
    <p:sldId id="562" r:id="rId94"/>
    <p:sldId id="1189" r:id="rId95"/>
    <p:sldId id="563" r:id="rId96"/>
    <p:sldId id="1156" r:id="rId97"/>
    <p:sldId id="564" r:id="rId98"/>
    <p:sldId id="565" r:id="rId99"/>
    <p:sldId id="566" r:id="rId100"/>
    <p:sldId id="1037" r:id="rId101"/>
    <p:sldId id="1190" r:id="rId102"/>
    <p:sldId id="1191" r:id="rId103"/>
    <p:sldId id="567" r:id="rId104"/>
    <p:sldId id="568" r:id="rId105"/>
    <p:sldId id="569" r:id="rId106"/>
    <p:sldId id="570" r:id="rId107"/>
    <p:sldId id="571" r:id="rId108"/>
    <p:sldId id="572" r:id="rId109"/>
    <p:sldId id="573" r:id="rId110"/>
    <p:sldId id="1036" r:id="rId111"/>
    <p:sldId id="575" r:id="rId112"/>
    <p:sldId id="576" r:id="rId113"/>
    <p:sldId id="577" r:id="rId114"/>
    <p:sldId id="1038" r:id="rId115"/>
    <p:sldId id="1192" r:id="rId116"/>
    <p:sldId id="1193" r:id="rId117"/>
    <p:sldId id="1194" r:id="rId118"/>
    <p:sldId id="1195" r:id="rId119"/>
    <p:sldId id="1196" r:id="rId120"/>
    <p:sldId id="1197" r:id="rId121"/>
    <p:sldId id="1198" r:id="rId122"/>
    <p:sldId id="1199" r:id="rId123"/>
    <p:sldId id="1200" r:id="rId124"/>
    <p:sldId id="1039" r:id="rId125"/>
    <p:sldId id="1040" r:id="rId126"/>
    <p:sldId id="1041" r:id="rId127"/>
    <p:sldId id="1051" r:id="rId128"/>
    <p:sldId id="1043" r:id="rId129"/>
    <p:sldId id="1045" r:id="rId130"/>
    <p:sldId id="1047" r:id="rId131"/>
    <p:sldId id="1049" r:id="rId132"/>
    <p:sldId id="1050" r:id="rId133"/>
    <p:sldId id="1052" r:id="rId134"/>
    <p:sldId id="1054" r:id="rId135"/>
    <p:sldId id="1056" r:id="rId136"/>
    <p:sldId id="1058" r:id="rId137"/>
    <p:sldId id="1060" r:id="rId138"/>
    <p:sldId id="1062" r:id="rId139"/>
    <p:sldId id="1064" r:id="rId140"/>
    <p:sldId id="1066" r:id="rId141"/>
    <p:sldId id="1068" r:id="rId142"/>
    <p:sldId id="1140" r:id="rId143"/>
    <p:sldId id="1070" r:id="rId144"/>
    <p:sldId id="1073" r:id="rId145"/>
    <p:sldId id="1079" r:id="rId146"/>
    <p:sldId id="1080" r:id="rId147"/>
    <p:sldId id="1081" r:id="rId148"/>
    <p:sldId id="589" r:id="rId149"/>
    <p:sldId id="590" r:id="rId150"/>
    <p:sldId id="592" r:id="rId151"/>
    <p:sldId id="593" r:id="rId152"/>
    <p:sldId id="1157" r:id="rId153"/>
    <p:sldId id="594" r:id="rId154"/>
    <p:sldId id="595" r:id="rId155"/>
    <p:sldId id="750" r:id="rId156"/>
    <p:sldId id="751" r:id="rId157"/>
    <p:sldId id="1087" r:id="rId158"/>
    <p:sldId id="1088" r:id="rId159"/>
    <p:sldId id="1089" r:id="rId160"/>
    <p:sldId id="1090" r:id="rId161"/>
    <p:sldId id="1091" r:id="rId162"/>
    <p:sldId id="1183" r:id="rId163"/>
    <p:sldId id="1158" r:id="rId164"/>
    <p:sldId id="1159" r:id="rId165"/>
    <p:sldId id="1160" r:id="rId166"/>
    <p:sldId id="1161" r:id="rId167"/>
    <p:sldId id="1162" r:id="rId168"/>
    <p:sldId id="1163" r:id="rId169"/>
    <p:sldId id="1164" r:id="rId170"/>
    <p:sldId id="1165" r:id="rId171"/>
    <p:sldId id="1166" r:id="rId172"/>
    <p:sldId id="1167" r:id="rId173"/>
    <p:sldId id="1168" r:id="rId174"/>
    <p:sldId id="1169" r:id="rId175"/>
    <p:sldId id="1170" r:id="rId176"/>
    <p:sldId id="1171" r:id="rId177"/>
    <p:sldId id="1172" r:id="rId178"/>
    <p:sldId id="1173" r:id="rId179"/>
    <p:sldId id="1174" r:id="rId180"/>
    <p:sldId id="1175" r:id="rId181"/>
    <p:sldId id="1176" r:id="rId182"/>
    <p:sldId id="1177" r:id="rId183"/>
    <p:sldId id="1178" r:id="rId184"/>
    <p:sldId id="1179" r:id="rId185"/>
    <p:sldId id="1180" r:id="rId186"/>
    <p:sldId id="1181" r:id="rId187"/>
    <p:sldId id="1182" r:id="rId188"/>
    <p:sldId id="596" r:id="rId189"/>
    <p:sldId id="736" r:id="rId190"/>
    <p:sldId id="737" r:id="rId191"/>
    <p:sldId id="598" r:id="rId192"/>
    <p:sldId id="599" r:id="rId193"/>
    <p:sldId id="1135" r:id="rId194"/>
    <p:sldId id="1133" r:id="rId195"/>
    <p:sldId id="1134" r:id="rId196"/>
    <p:sldId id="757" r:id="rId197"/>
    <p:sldId id="758" r:id="rId198"/>
    <p:sldId id="759" r:id="rId199"/>
    <p:sldId id="760" r:id="rId200"/>
    <p:sldId id="761" r:id="rId201"/>
    <p:sldId id="762" r:id="rId202"/>
    <p:sldId id="763" r:id="rId203"/>
    <p:sldId id="764" r:id="rId204"/>
    <p:sldId id="765" r:id="rId205"/>
    <p:sldId id="766" r:id="rId206"/>
    <p:sldId id="767" r:id="rId207"/>
    <p:sldId id="768" r:id="rId208"/>
    <p:sldId id="769" r:id="rId209"/>
    <p:sldId id="770" r:id="rId210"/>
    <p:sldId id="771" r:id="rId211"/>
    <p:sldId id="772" r:id="rId212"/>
    <p:sldId id="773" r:id="rId213"/>
    <p:sldId id="774" r:id="rId214"/>
    <p:sldId id="775" r:id="rId215"/>
    <p:sldId id="776" r:id="rId216"/>
    <p:sldId id="777" r:id="rId217"/>
    <p:sldId id="778" r:id="rId218"/>
    <p:sldId id="779" r:id="rId219"/>
    <p:sldId id="780" r:id="rId220"/>
    <p:sldId id="839" r:id="rId221"/>
    <p:sldId id="848" r:id="rId222"/>
    <p:sldId id="1092" r:id="rId223"/>
    <p:sldId id="1093" r:id="rId224"/>
    <p:sldId id="1094" r:id="rId225"/>
    <p:sldId id="1095" r:id="rId226"/>
    <p:sldId id="781" r:id="rId227"/>
    <p:sldId id="783" r:id="rId228"/>
    <p:sldId id="1096" r:id="rId229"/>
    <p:sldId id="1097" r:id="rId230"/>
    <p:sldId id="1098" r:id="rId231"/>
    <p:sldId id="1099" r:id="rId232"/>
    <p:sldId id="1100" r:id="rId233"/>
    <p:sldId id="1101" r:id="rId234"/>
    <p:sldId id="1102" r:id="rId235"/>
    <p:sldId id="1103" r:id="rId236"/>
    <p:sldId id="1104" r:id="rId237"/>
    <p:sldId id="1105" r:id="rId238"/>
    <p:sldId id="1106" r:id="rId239"/>
    <p:sldId id="1107" r:id="rId240"/>
    <p:sldId id="1108" r:id="rId241"/>
    <p:sldId id="1109" r:id="rId242"/>
    <p:sldId id="1110" r:id="rId243"/>
    <p:sldId id="1111" r:id="rId244"/>
    <p:sldId id="1112" r:id="rId245"/>
    <p:sldId id="1113" r:id="rId246"/>
    <p:sldId id="784" r:id="rId247"/>
    <p:sldId id="786" r:id="rId248"/>
    <p:sldId id="1114" r:id="rId249"/>
    <p:sldId id="1115" r:id="rId250"/>
    <p:sldId id="1116" r:id="rId251"/>
    <p:sldId id="1117" r:id="rId252"/>
    <p:sldId id="1118" r:id="rId253"/>
    <p:sldId id="1119" r:id="rId254"/>
    <p:sldId id="1120" r:id="rId255"/>
    <p:sldId id="1121" r:id="rId256"/>
    <p:sldId id="1122" r:id="rId257"/>
    <p:sldId id="1123" r:id="rId258"/>
    <p:sldId id="1124" r:id="rId259"/>
    <p:sldId id="1125" r:id="rId260"/>
    <p:sldId id="1126" r:id="rId261"/>
    <p:sldId id="1127" r:id="rId262"/>
    <p:sldId id="1128" r:id="rId263"/>
    <p:sldId id="1129" r:id="rId264"/>
    <p:sldId id="1130" r:id="rId265"/>
    <p:sldId id="1131" r:id="rId266"/>
    <p:sldId id="1132" r:id="rId267"/>
    <p:sldId id="744" r:id="rId268"/>
    <p:sldId id="745" r:id="rId269"/>
    <p:sldId id="746" r:id="rId270"/>
    <p:sldId id="747" r:id="rId271"/>
    <p:sldId id="602" r:id="rId272"/>
    <p:sldId id="1184" r:id="rId273"/>
    <p:sldId id="1185" r:id="rId274"/>
    <p:sldId id="1186" r:id="rId275"/>
    <p:sldId id="1188" r:id="rId276"/>
    <p:sldId id="996" r:id="rId277"/>
    <p:sldId id="997" r:id="rId278"/>
    <p:sldId id="998" r:id="rId279"/>
    <p:sldId id="999" r:id="rId280"/>
    <p:sldId id="1000" r:id="rId281"/>
    <p:sldId id="1001" r:id="rId282"/>
    <p:sldId id="1002" r:id="rId283"/>
    <p:sldId id="1003" r:id="rId284"/>
    <p:sldId id="1004" r:id="rId285"/>
    <p:sldId id="1005" r:id="rId286"/>
    <p:sldId id="1007" r:id="rId287"/>
    <p:sldId id="1008" r:id="rId288"/>
    <p:sldId id="1009" r:id="rId289"/>
    <p:sldId id="1016" r:id="rId290"/>
    <p:sldId id="1136" r:id="rId291"/>
    <p:sldId id="1020" r:id="rId292"/>
    <p:sldId id="1022" r:id="rId293"/>
    <p:sldId id="1023" r:id="rId294"/>
    <p:sldId id="1025" r:id="rId295"/>
    <p:sldId id="1030" r:id="rId296"/>
    <p:sldId id="1031" r:id="rId297"/>
    <p:sldId id="1032" r:id="rId298"/>
    <p:sldId id="1033" r:id="rId299"/>
    <p:sldId id="883" r:id="rId300"/>
    <p:sldId id="893" r:id="rId301"/>
    <p:sldId id="894" r:id="rId302"/>
    <p:sldId id="903" r:id="rId303"/>
    <p:sldId id="849" r:id="rId304"/>
    <p:sldId id="850" r:id="rId305"/>
    <p:sldId id="851" r:id="rId306"/>
    <p:sldId id="852" r:id="rId307"/>
    <p:sldId id="853" r:id="rId308"/>
    <p:sldId id="854" r:id="rId309"/>
    <p:sldId id="855" r:id="rId310"/>
    <p:sldId id="856" r:id="rId311"/>
    <p:sldId id="605" r:id="rId312"/>
    <p:sldId id="607" r:id="rId313"/>
    <p:sldId id="859" r:id="rId314"/>
    <p:sldId id="860" r:id="rId315"/>
    <p:sldId id="863" r:id="rId316"/>
    <p:sldId id="641" r:id="rId317"/>
    <p:sldId id="642" r:id="rId318"/>
    <p:sldId id="643" r:id="rId319"/>
    <p:sldId id="644" r:id="rId320"/>
    <p:sldId id="645" r:id="rId321"/>
    <p:sldId id="646" r:id="rId322"/>
    <p:sldId id="648" r:id="rId323"/>
    <p:sldId id="649" r:id="rId324"/>
    <p:sldId id="651" r:id="rId325"/>
    <p:sldId id="652" r:id="rId326"/>
    <p:sldId id="1142" r:id="rId327"/>
    <p:sldId id="1143" r:id="rId328"/>
    <p:sldId id="1144" r:id="rId329"/>
    <p:sldId id="1145" r:id="rId330"/>
    <p:sldId id="1141" r:id="rId331"/>
    <p:sldId id="653" r:id="rId332"/>
    <p:sldId id="654" r:id="rId333"/>
    <p:sldId id="655" r:id="rId334"/>
    <p:sldId id="656" r:id="rId335"/>
    <p:sldId id="657" r:id="rId336"/>
    <p:sldId id="658" r:id="rId337"/>
    <p:sldId id="659" r:id="rId338"/>
    <p:sldId id="660" r:id="rId339"/>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BDC"/>
    <a:srgbClr val="FF99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4" autoAdjust="0"/>
    <p:restoredTop sz="90924" autoAdjust="0"/>
  </p:normalViewPr>
  <p:slideViewPr>
    <p:cSldViewPr>
      <p:cViewPr varScale="1">
        <p:scale>
          <a:sx n="69" d="100"/>
          <a:sy n="69" d="100"/>
        </p:scale>
        <p:origin x="1122" y="66"/>
      </p:cViewPr>
      <p:guideLst>
        <p:guide orient="horz" pos="2160"/>
        <p:guide pos="2880"/>
      </p:guideLst>
    </p:cSldViewPr>
  </p:slideViewPr>
  <p:notesTextViewPr>
    <p:cViewPr>
      <p:scale>
        <a:sx n="100" d="100"/>
        <a:sy n="100" d="100"/>
      </p:scale>
      <p:origin x="0" y="0"/>
    </p:cViewPr>
  </p:notesTextViewPr>
  <p:sorterViewPr>
    <p:cViewPr>
      <p:scale>
        <a:sx n="122" d="100"/>
        <a:sy n="122" d="100"/>
      </p:scale>
      <p:origin x="0" y="-45774"/>
    </p:cViewPr>
  </p:sorterViewPr>
  <p:notesViewPr>
    <p:cSldViewPr>
      <p:cViewPr varScale="1">
        <p:scale>
          <a:sx n="52" d="100"/>
          <a:sy n="52" d="100"/>
        </p:scale>
        <p:origin x="2886" y="4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tableStyles" Target="tableStyles.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34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handoutMaster" Target="handoutMasters/handoutMaster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11" Type="http://schemas.openxmlformats.org/officeDocument/2006/relationships/image" Target="../media/image56.wmf"/><Relationship Id="rId5" Type="http://schemas.openxmlformats.org/officeDocument/2006/relationships/image" Target="../media/image50.wmf"/><Relationship Id="rId10" Type="http://schemas.openxmlformats.org/officeDocument/2006/relationships/image" Target="../media/image55.wmf"/><Relationship Id="rId4" Type="http://schemas.openxmlformats.org/officeDocument/2006/relationships/image" Target="../media/image49.wmf"/><Relationship Id="rId9"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10" Type="http://schemas.openxmlformats.org/officeDocument/2006/relationships/image" Target="../media/image55.wmf"/><Relationship Id="rId4" Type="http://schemas.openxmlformats.org/officeDocument/2006/relationships/image" Target="../media/image49.wmf"/><Relationship Id="rId9"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ea typeface="宋体" pitchFamily="2" charset="-122"/>
              </a:defRPr>
            </a:lvl1pPr>
          </a:lstStyle>
          <a:p>
            <a:pPr>
              <a:defRPr/>
            </a:pPr>
            <a:endParaRPr lang="en-US" altLang="zh-CN"/>
          </a:p>
        </p:txBody>
      </p:sp>
      <p:sp>
        <p:nvSpPr>
          <p:cNvPr id="12390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ea typeface="宋体" pitchFamily="2" charset="-122"/>
              </a:defRPr>
            </a:lvl1pPr>
          </a:lstStyle>
          <a:p>
            <a:pPr>
              <a:defRPr/>
            </a:pPr>
            <a:endParaRPr lang="en-US" altLang="zh-CN"/>
          </a:p>
        </p:txBody>
      </p:sp>
      <p:sp>
        <p:nvSpPr>
          <p:cNvPr id="12390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ea typeface="宋体" pitchFamily="2" charset="-122"/>
              </a:defRPr>
            </a:lvl1pPr>
          </a:lstStyle>
          <a:p>
            <a:pPr>
              <a:defRPr/>
            </a:pPr>
            <a:fld id="{00D4CC08-F1C0-474A-8B41-06DD6171ABA1}" type="slidenum">
              <a:rPr lang="en-US" altLang="zh-CN"/>
              <a:pPr>
                <a:defRPr/>
              </a:pPr>
              <a:t>‹#›</a:t>
            </a:fld>
            <a:endParaRPr lang="en-US" altLang="zh-CN"/>
          </a:p>
        </p:txBody>
      </p:sp>
    </p:spTree>
    <p:extLst>
      <p:ext uri="{BB962C8B-B14F-4D97-AF65-F5344CB8AC3E}">
        <p14:creationId xmlns:p14="http://schemas.microsoft.com/office/powerpoint/2010/main" val="15327105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ea typeface="宋体" pitchFamily="2" charset="-122"/>
              </a:defRPr>
            </a:lvl1pPr>
          </a:lstStyle>
          <a:p>
            <a:pPr>
              <a:defRPr/>
            </a:pPr>
            <a:endParaRPr lang="en-US" altLang="zh-CN"/>
          </a:p>
        </p:txBody>
      </p:sp>
      <p:sp>
        <p:nvSpPr>
          <p:cNvPr id="32771"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ea typeface="宋体" pitchFamily="2" charset="-122"/>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ea typeface="宋体" pitchFamily="2" charset="-122"/>
              </a:defRPr>
            </a:lvl1pPr>
          </a:lstStyle>
          <a:p>
            <a:pPr>
              <a:defRPr/>
            </a:pPr>
            <a:fld id="{284F9956-3874-47E4-9877-A9770AE03707}" type="slidenum">
              <a:rPr lang="en-US" altLang="zh-CN"/>
              <a:pPr>
                <a:defRPr/>
              </a:pPr>
              <a:t>‹#›</a:t>
            </a:fld>
            <a:endParaRPr lang="en-US" altLang="zh-CN"/>
          </a:p>
        </p:txBody>
      </p:sp>
    </p:spTree>
    <p:extLst>
      <p:ext uri="{BB962C8B-B14F-4D97-AF65-F5344CB8AC3E}">
        <p14:creationId xmlns:p14="http://schemas.microsoft.com/office/powerpoint/2010/main" val="341420318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p:spPr>
        <p:txBody>
          <a:bodyPr/>
          <a:lstStyle/>
          <a:p>
            <a:fld id="{AADECEAD-7467-449D-A79F-00DA849B0CA5}" type="slidenum">
              <a:rPr lang="en-US" altLang="zh-CN" smtClean="0">
                <a:ea typeface="宋体" charset="-122"/>
              </a:rPr>
              <a:pPr/>
              <a:t>2</a:t>
            </a:fld>
            <a:endParaRPr lang="en-US" altLang="zh-CN" smtClean="0">
              <a:ea typeface="宋体" charset="-122"/>
            </a:endParaRP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p:spPr>
        <p:txBody>
          <a:bodyPr/>
          <a:lstStyle/>
          <a:p>
            <a:endParaRPr lang="en-GB" altLang="zh-CN" smtClean="0">
              <a:ea typeface="宋体" charset="-122"/>
            </a:endParaRPr>
          </a:p>
        </p:txBody>
      </p:sp>
    </p:spTree>
    <p:extLst>
      <p:ext uri="{BB962C8B-B14F-4D97-AF65-F5344CB8AC3E}">
        <p14:creationId xmlns:p14="http://schemas.microsoft.com/office/powerpoint/2010/main" val="3888046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p:spPr>
        <p:txBody>
          <a:bodyPr/>
          <a:lstStyle/>
          <a:p>
            <a:fld id="{48FFF8F4-FCCB-43F1-B53B-2080F552B31B}" type="slidenum">
              <a:rPr lang="en-US" altLang="zh-CN" smtClean="0">
                <a:ea typeface="宋体" charset="-122"/>
              </a:rPr>
              <a:pPr/>
              <a:t>13</a:t>
            </a:fld>
            <a:endParaRPr lang="en-US" altLang="zh-CN" smtClean="0">
              <a:ea typeface="宋体" charset="-122"/>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807073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p:spPr>
        <p:txBody>
          <a:bodyPr/>
          <a:lstStyle/>
          <a:p>
            <a:fld id="{C48A01E3-D865-4591-8CCE-99A43E04B1D8}" type="slidenum">
              <a:rPr lang="en-US" altLang="zh-CN" smtClean="0">
                <a:ea typeface="宋体" charset="-122"/>
              </a:rPr>
              <a:pPr/>
              <a:t>15</a:t>
            </a:fld>
            <a:endParaRPr lang="en-US" altLang="zh-CN" smtClean="0">
              <a:ea typeface="宋体" charset="-122"/>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27695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16</a:t>
            </a:fld>
            <a:endParaRPr lang="en-US" altLang="zh-CN"/>
          </a:p>
        </p:txBody>
      </p:sp>
    </p:spTree>
    <p:extLst>
      <p:ext uri="{BB962C8B-B14F-4D97-AF65-F5344CB8AC3E}">
        <p14:creationId xmlns:p14="http://schemas.microsoft.com/office/powerpoint/2010/main" val="2723383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8172286-38A3-4F3A-BC3C-9D4839D496D9}" type="slidenum">
              <a:rPr lang="en-US" altLang="zh-CN"/>
              <a:pPr/>
              <a:t>17</a:t>
            </a:fld>
            <a:endParaRPr lang="en-US" altLang="zh-CN"/>
          </a:p>
        </p:txBody>
      </p:sp>
      <p:sp>
        <p:nvSpPr>
          <p:cNvPr id="9218" name="Rectangle 2"/>
          <p:cNvSpPr>
            <a:spLocks noGrp="1" noRot="1" noChangeAspect="1" noChangeArrowheads="1" noTextEdit="1"/>
          </p:cNvSpPr>
          <p:nvPr>
            <p:ph type="sldImg"/>
          </p:nvPr>
        </p:nvSpPr>
        <p:spPr>
          <a:xfrm>
            <a:off x="1000125" y="774700"/>
            <a:ext cx="5099050" cy="3824288"/>
          </a:xfrm>
          <a:ln cap="flat"/>
        </p:spPr>
      </p:sp>
      <p:sp>
        <p:nvSpPr>
          <p:cNvPr id="9219" name="Rectangle 3"/>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3422204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1B11433-5FCD-47E5-9CA6-8BD1ED1B4553}" type="slidenum">
              <a:rPr lang="en-US" altLang="zh-CN"/>
              <a:pPr/>
              <a:t>18</a:t>
            </a:fld>
            <a:endParaRPr lang="en-US" altLang="zh-CN"/>
          </a:p>
        </p:txBody>
      </p:sp>
      <p:sp>
        <p:nvSpPr>
          <p:cNvPr id="11266" name="Rectangle 2"/>
          <p:cNvSpPr>
            <a:spLocks noGrp="1" noRot="1" noChangeAspect="1" noChangeArrowheads="1" noTextEdit="1"/>
          </p:cNvSpPr>
          <p:nvPr>
            <p:ph type="sldImg"/>
          </p:nvPr>
        </p:nvSpPr>
        <p:spPr>
          <a:xfrm>
            <a:off x="1000125" y="774700"/>
            <a:ext cx="5099050" cy="3824288"/>
          </a:xfrm>
          <a:ln cap="flat"/>
        </p:spPr>
      </p:sp>
      <p:sp>
        <p:nvSpPr>
          <p:cNvPr id="11267" name="Rectangle 3"/>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734584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p:spPr>
        <p:txBody>
          <a:bodyPr/>
          <a:lstStyle/>
          <a:p>
            <a:fld id="{0913AC5C-A32B-4EDE-8A13-EA8CCF228025}" type="slidenum">
              <a:rPr lang="en-US" altLang="zh-CN" smtClean="0">
                <a:ea typeface="宋体" charset="-122"/>
              </a:rPr>
              <a:pPr/>
              <a:t>19</a:t>
            </a:fld>
            <a:endParaRPr lang="en-US" altLang="zh-CN" smtClean="0">
              <a:ea typeface="宋体" charset="-122"/>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114474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p:spPr>
        <p:txBody>
          <a:bodyPr/>
          <a:lstStyle/>
          <a:p>
            <a:fld id="{0913AC5C-A32B-4EDE-8A13-EA8CCF228025}" type="slidenum">
              <a:rPr lang="en-US" altLang="zh-CN" smtClean="0">
                <a:ea typeface="宋体" charset="-122"/>
              </a:rPr>
              <a:pPr/>
              <a:t>27</a:t>
            </a:fld>
            <a:endParaRPr lang="en-US" altLang="zh-CN" smtClean="0">
              <a:ea typeface="宋体" charset="-122"/>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43352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p:spPr>
        <p:txBody>
          <a:bodyPr/>
          <a:lstStyle/>
          <a:p>
            <a:fld id="{0913AC5C-A32B-4EDE-8A13-EA8CCF228025}" type="slidenum">
              <a:rPr lang="en-US" altLang="zh-CN" smtClean="0">
                <a:ea typeface="宋体" charset="-122"/>
              </a:rPr>
              <a:pPr/>
              <a:t>28</a:t>
            </a:fld>
            <a:endParaRPr lang="en-US" altLang="zh-CN" smtClean="0">
              <a:ea typeface="宋体" charset="-122"/>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711447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p:spPr>
        <p:txBody>
          <a:bodyPr/>
          <a:lstStyle/>
          <a:p>
            <a:fld id="{0913AC5C-A32B-4EDE-8A13-EA8CCF228025}" type="slidenum">
              <a:rPr lang="en-US" altLang="zh-CN" smtClean="0">
                <a:ea typeface="宋体" charset="-122"/>
              </a:rPr>
              <a:pPr/>
              <a:t>29</a:t>
            </a:fld>
            <a:endParaRPr lang="en-US" altLang="zh-CN" smtClean="0">
              <a:ea typeface="宋体" charset="-122"/>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082082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p:spPr>
        <p:txBody>
          <a:bodyPr/>
          <a:lstStyle/>
          <a:p>
            <a:fld id="{0913AC5C-A32B-4EDE-8A13-EA8CCF228025}" type="slidenum">
              <a:rPr lang="en-US" altLang="zh-CN" smtClean="0">
                <a:ea typeface="宋体" charset="-122"/>
              </a:rPr>
              <a:pPr/>
              <a:t>30</a:t>
            </a:fld>
            <a:endParaRPr lang="en-US" altLang="zh-CN" smtClean="0">
              <a:ea typeface="宋体" charset="-122"/>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8685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zh-CN" altLang="en-US" sz="1200" b="0" i="0" kern="1200" dirty="0" smtClean="0">
                <a:solidFill>
                  <a:schemeClr val="tx1"/>
                </a:solidFill>
                <a:effectLst/>
                <a:latin typeface="Arial" charset="0"/>
                <a:ea typeface="宋体" pitchFamily="2" charset="-122"/>
                <a:cs typeface="+mn-cs"/>
              </a:rPr>
              <a:t>平面性检验</a:t>
            </a:r>
            <a:endParaRPr dirty="0"/>
          </a:p>
        </p:txBody>
      </p:sp>
      <p:sp>
        <p:nvSpPr>
          <p:cNvPr id="721" name="Google Shape;72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648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915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13B6AB-0402-4E44-AF79-FA31B56A452A}" type="slidenum">
              <a:rPr lang="zh-CN" altLang="en-US" smtClean="0">
                <a:latin typeface="Arial" charset="0"/>
              </a:rPr>
              <a:pPr/>
              <a:t>32</a:t>
            </a:fld>
            <a:endParaRPr lang="zh-CN" altLang="en-US" smtClean="0">
              <a:latin typeface="Arial" charset="0"/>
            </a:endParaRPr>
          </a:p>
        </p:txBody>
      </p:sp>
    </p:spTree>
    <p:extLst>
      <p:ext uri="{BB962C8B-B14F-4D97-AF65-F5344CB8AC3E}">
        <p14:creationId xmlns:p14="http://schemas.microsoft.com/office/powerpoint/2010/main" val="1696049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3" name="Slide Image Placeholder 1"/>
          <p:cNvSpPr>
            <a:spLocks noGrp="1" noRot="1" noChangeAspect="1" noTextEdit="1"/>
          </p:cNvSpPr>
          <p:nvPr>
            <p:ph type="sldImg"/>
          </p:nvPr>
        </p:nvSpPr>
        <p:spPr>
          <a:ln/>
        </p:spPr>
      </p:sp>
      <p:sp>
        <p:nvSpPr>
          <p:cNvPr id="960514" name="Notes Placeholder 2"/>
          <p:cNvSpPr>
            <a:spLocks noGrp="1"/>
          </p:cNvSpPr>
          <p:nvPr>
            <p:ph type="body" idx="1"/>
          </p:nvPr>
        </p:nvSpPr>
        <p:spPr>
          <a:noFill/>
          <a:ln/>
        </p:spPr>
        <p:txBody>
          <a:bodyPr/>
          <a:lstStyle/>
          <a:p>
            <a:endParaRPr lang="zh-CN" altLang="zh-CN" smtClean="0">
              <a:ea typeface="宋体" charset="-122"/>
            </a:endParaRPr>
          </a:p>
        </p:txBody>
      </p:sp>
      <p:sp>
        <p:nvSpPr>
          <p:cNvPr id="960515" name="Slide Number Placeholder 3"/>
          <p:cNvSpPr>
            <a:spLocks noGrp="1"/>
          </p:cNvSpPr>
          <p:nvPr>
            <p:ph type="sldNum" sz="quarter" idx="5"/>
          </p:nvPr>
        </p:nvSpPr>
        <p:spPr>
          <a:noFill/>
        </p:spPr>
        <p:txBody>
          <a:bodyPr/>
          <a:lstStyle/>
          <a:p>
            <a:fld id="{3E3C71BD-4624-4E16-AA15-F1CFF0F43E76}" type="slidenum">
              <a:rPr lang="en-US" altLang="zh-CN" smtClean="0">
                <a:ea typeface="宋体" charset="-122"/>
              </a:rPr>
              <a:pPr/>
              <a:t>42</a:t>
            </a:fld>
            <a:endParaRPr lang="en-US" altLang="zh-CN" smtClean="0">
              <a:ea typeface="宋体" charset="-122"/>
            </a:endParaRPr>
          </a:p>
        </p:txBody>
      </p:sp>
    </p:spTree>
    <p:extLst>
      <p:ext uri="{BB962C8B-B14F-4D97-AF65-F5344CB8AC3E}">
        <p14:creationId xmlns:p14="http://schemas.microsoft.com/office/powerpoint/2010/main" val="365894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1" name="Slide Image Placeholder 1"/>
          <p:cNvSpPr>
            <a:spLocks noGrp="1" noRot="1" noChangeAspect="1" noTextEdit="1"/>
          </p:cNvSpPr>
          <p:nvPr>
            <p:ph type="sldImg"/>
          </p:nvPr>
        </p:nvSpPr>
        <p:spPr>
          <a:ln/>
        </p:spPr>
      </p:sp>
      <p:sp>
        <p:nvSpPr>
          <p:cNvPr id="962562" name="Notes Placeholder 2"/>
          <p:cNvSpPr>
            <a:spLocks noGrp="1"/>
          </p:cNvSpPr>
          <p:nvPr>
            <p:ph type="body" idx="1"/>
          </p:nvPr>
        </p:nvSpPr>
        <p:spPr>
          <a:noFill/>
          <a:ln/>
        </p:spPr>
        <p:txBody>
          <a:bodyPr/>
          <a:lstStyle/>
          <a:p>
            <a:endParaRPr lang="zh-CN" altLang="zh-CN" smtClean="0">
              <a:ea typeface="宋体" charset="-122"/>
            </a:endParaRPr>
          </a:p>
        </p:txBody>
      </p:sp>
      <p:sp>
        <p:nvSpPr>
          <p:cNvPr id="962563" name="Slide Number Placeholder 3"/>
          <p:cNvSpPr>
            <a:spLocks noGrp="1"/>
          </p:cNvSpPr>
          <p:nvPr>
            <p:ph type="sldNum" sz="quarter" idx="5"/>
          </p:nvPr>
        </p:nvSpPr>
        <p:spPr>
          <a:noFill/>
        </p:spPr>
        <p:txBody>
          <a:bodyPr/>
          <a:lstStyle/>
          <a:p>
            <a:fld id="{C2DD070B-D8C7-4927-8066-543AB1DDAF45}" type="slidenum">
              <a:rPr lang="en-US" altLang="zh-CN" smtClean="0">
                <a:ea typeface="宋体" charset="-122"/>
              </a:rPr>
              <a:pPr/>
              <a:t>43</a:t>
            </a:fld>
            <a:endParaRPr lang="en-US" altLang="zh-CN" smtClean="0">
              <a:ea typeface="宋体" charset="-122"/>
            </a:endParaRPr>
          </a:p>
        </p:txBody>
      </p:sp>
    </p:spTree>
    <p:extLst>
      <p:ext uri="{BB962C8B-B14F-4D97-AF65-F5344CB8AC3E}">
        <p14:creationId xmlns:p14="http://schemas.microsoft.com/office/powerpoint/2010/main" val="615646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09" name="Slide Image Placeholder 1"/>
          <p:cNvSpPr>
            <a:spLocks noGrp="1" noRot="1" noChangeAspect="1" noTextEdit="1"/>
          </p:cNvSpPr>
          <p:nvPr>
            <p:ph type="sldImg"/>
          </p:nvPr>
        </p:nvSpPr>
        <p:spPr>
          <a:ln/>
        </p:spPr>
      </p:sp>
      <p:sp>
        <p:nvSpPr>
          <p:cNvPr id="964610" name="Notes Placeholder 2"/>
          <p:cNvSpPr>
            <a:spLocks noGrp="1"/>
          </p:cNvSpPr>
          <p:nvPr>
            <p:ph type="body" idx="1"/>
          </p:nvPr>
        </p:nvSpPr>
        <p:spPr>
          <a:noFill/>
          <a:ln/>
        </p:spPr>
        <p:txBody>
          <a:bodyPr/>
          <a:lstStyle/>
          <a:p>
            <a:endParaRPr lang="zh-CN" altLang="zh-CN" smtClean="0">
              <a:ea typeface="宋体" charset="-122"/>
            </a:endParaRPr>
          </a:p>
        </p:txBody>
      </p:sp>
      <p:sp>
        <p:nvSpPr>
          <p:cNvPr id="964611" name="Slide Number Placeholder 3"/>
          <p:cNvSpPr>
            <a:spLocks noGrp="1"/>
          </p:cNvSpPr>
          <p:nvPr>
            <p:ph type="sldNum" sz="quarter" idx="5"/>
          </p:nvPr>
        </p:nvSpPr>
        <p:spPr>
          <a:noFill/>
        </p:spPr>
        <p:txBody>
          <a:bodyPr/>
          <a:lstStyle/>
          <a:p>
            <a:fld id="{3AA6D14B-B549-4046-9DDA-30FE269DB982}" type="slidenum">
              <a:rPr lang="en-US" altLang="zh-CN" smtClean="0">
                <a:ea typeface="宋体" charset="-122"/>
              </a:rPr>
              <a:pPr/>
              <a:t>44</a:t>
            </a:fld>
            <a:endParaRPr lang="en-US" altLang="zh-CN" smtClean="0">
              <a:ea typeface="宋体" charset="-122"/>
            </a:endParaRPr>
          </a:p>
        </p:txBody>
      </p:sp>
    </p:spTree>
    <p:extLst>
      <p:ext uri="{BB962C8B-B14F-4D97-AF65-F5344CB8AC3E}">
        <p14:creationId xmlns:p14="http://schemas.microsoft.com/office/powerpoint/2010/main" val="3578644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47</a:t>
            </a:fld>
            <a:endParaRPr lang="en-US" altLang="zh-CN"/>
          </a:p>
        </p:txBody>
      </p:sp>
    </p:spTree>
    <p:extLst>
      <p:ext uri="{BB962C8B-B14F-4D97-AF65-F5344CB8AC3E}">
        <p14:creationId xmlns:p14="http://schemas.microsoft.com/office/powerpoint/2010/main" val="3358629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3" name="Rectangle 2"/>
          <p:cNvSpPr>
            <a:spLocks noGrp="1" noRot="1" noChangeAspect="1" noChangeArrowheads="1"/>
          </p:cNvSpPr>
          <p:nvPr>
            <p:ph type="sldImg"/>
          </p:nvPr>
        </p:nvSpPr>
        <p:spPr>
          <a:ln/>
        </p:spPr>
      </p:sp>
      <p:sp>
        <p:nvSpPr>
          <p:cNvPr id="893954" name="Rectangle 3"/>
          <p:cNvSpPr>
            <a:spLocks noGrp="1" noChangeArrowheads="1"/>
          </p:cNvSpPr>
          <p:nvPr>
            <p:ph type="body" idx="1"/>
          </p:nvPr>
        </p:nvSpPr>
        <p:spPr>
          <a:noFill/>
          <a:ln/>
        </p:spPr>
        <p:txBody>
          <a:bodyPr/>
          <a:lstStyle/>
          <a:p>
            <a:endParaRPr lang="zh-CN" altLang="zh-CN" smtClean="0">
              <a:latin typeface="Comic Sans MS" pitchFamily="66" charset="0"/>
              <a:ea typeface="ＭＳ Ｐゴシック" pitchFamily="34" charset="-128"/>
            </a:endParaRPr>
          </a:p>
        </p:txBody>
      </p:sp>
    </p:spTree>
    <p:extLst>
      <p:ext uri="{BB962C8B-B14F-4D97-AF65-F5344CB8AC3E}">
        <p14:creationId xmlns:p14="http://schemas.microsoft.com/office/powerpoint/2010/main" val="3053646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1" name="Rectangle 2"/>
          <p:cNvSpPr>
            <a:spLocks noGrp="1" noRot="1" noChangeAspect="1" noChangeArrowheads="1"/>
          </p:cNvSpPr>
          <p:nvPr>
            <p:ph type="sldImg"/>
          </p:nvPr>
        </p:nvSpPr>
        <p:spPr>
          <a:ln/>
        </p:spPr>
      </p:sp>
      <p:sp>
        <p:nvSpPr>
          <p:cNvPr id="896002" name="Rectangle 3"/>
          <p:cNvSpPr>
            <a:spLocks noGrp="1" noChangeArrowheads="1"/>
          </p:cNvSpPr>
          <p:nvPr>
            <p:ph type="body" idx="1"/>
          </p:nvPr>
        </p:nvSpPr>
        <p:spPr>
          <a:noFill/>
          <a:ln/>
        </p:spPr>
        <p:txBody>
          <a:bodyPr/>
          <a:lstStyle/>
          <a:p>
            <a:endParaRPr lang="zh-CN" altLang="zh-CN" smtClean="0">
              <a:latin typeface="Comic Sans MS" pitchFamily="66" charset="0"/>
              <a:ea typeface="ＭＳ Ｐゴシック" pitchFamily="34" charset="-128"/>
            </a:endParaRPr>
          </a:p>
        </p:txBody>
      </p:sp>
    </p:spTree>
    <p:extLst>
      <p:ext uri="{BB962C8B-B14F-4D97-AF65-F5344CB8AC3E}">
        <p14:creationId xmlns:p14="http://schemas.microsoft.com/office/powerpoint/2010/main" val="70882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69</a:t>
            </a:fld>
            <a:endParaRPr lang="en-US" altLang="zh-CN"/>
          </a:p>
        </p:txBody>
      </p:sp>
    </p:spTree>
    <p:extLst>
      <p:ext uri="{BB962C8B-B14F-4D97-AF65-F5344CB8AC3E}">
        <p14:creationId xmlns:p14="http://schemas.microsoft.com/office/powerpoint/2010/main" val="198978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81</a:t>
            </a:fld>
            <a:endParaRPr lang="en-US" altLang="zh-CN"/>
          </a:p>
        </p:txBody>
      </p:sp>
    </p:spTree>
    <p:extLst>
      <p:ext uri="{BB962C8B-B14F-4D97-AF65-F5344CB8AC3E}">
        <p14:creationId xmlns:p14="http://schemas.microsoft.com/office/powerpoint/2010/main" val="273591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3" name="Rectangle 2"/>
          <p:cNvSpPr>
            <a:spLocks noGrp="1" noRot="1" noChangeAspect="1" noChangeArrowheads="1"/>
          </p:cNvSpPr>
          <p:nvPr>
            <p:ph type="sldImg"/>
          </p:nvPr>
        </p:nvSpPr>
        <p:spPr>
          <a:solidFill>
            <a:srgbClr val="FFFFFF"/>
          </a:solidFill>
          <a:ln/>
        </p:spPr>
      </p:sp>
      <p:sp>
        <p:nvSpPr>
          <p:cNvPr id="883714" name="Rectangle 3"/>
          <p:cNvSpPr>
            <a:spLocks noGrp="1" noChangeArrowheads="1"/>
          </p:cNvSpPr>
          <p:nvPr>
            <p:ph type="body" idx="1"/>
          </p:nvPr>
        </p:nvSpPr>
        <p:spPr>
          <a:solidFill>
            <a:srgbClr val="FFFFFF"/>
          </a:solidFill>
          <a:ln>
            <a:solidFill>
              <a:srgbClr val="000000"/>
            </a:solidFill>
          </a:ln>
        </p:spPr>
        <p:txBody>
          <a:bodyPr/>
          <a:lstStyle/>
          <a:p>
            <a:endParaRPr lang="zh-CN" altLang="zh-CN" smtClean="0">
              <a:latin typeface="Comic Sans MS" pitchFamily="66" charset="0"/>
              <a:ea typeface="ＭＳ Ｐゴシック" pitchFamily="34" charset="-128"/>
            </a:endParaRPr>
          </a:p>
        </p:txBody>
      </p:sp>
    </p:spTree>
    <p:extLst>
      <p:ext uri="{BB962C8B-B14F-4D97-AF65-F5344CB8AC3E}">
        <p14:creationId xmlns:p14="http://schemas.microsoft.com/office/powerpoint/2010/main" val="3022254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idx="1"/>
          </p:nvPr>
        </p:nvSpPr>
        <p:spPr>
          <a:noFill/>
          <a:ln/>
        </p:spPr>
        <p:txBody>
          <a:bodyPr/>
          <a:lstStyle/>
          <a:p>
            <a:endParaRPr lang="zh-CN" altLang="zh-CN" smtClean="0">
              <a:ea typeface="宋体" charset="-122"/>
            </a:endParaRPr>
          </a:p>
        </p:txBody>
      </p:sp>
      <p:sp>
        <p:nvSpPr>
          <p:cNvPr id="100355" name="Slide Number Placeholder 3"/>
          <p:cNvSpPr>
            <a:spLocks noGrp="1"/>
          </p:cNvSpPr>
          <p:nvPr>
            <p:ph type="sldNum" sz="quarter" idx="5"/>
          </p:nvPr>
        </p:nvSpPr>
        <p:spPr>
          <a:noFill/>
        </p:spPr>
        <p:txBody>
          <a:bodyPr/>
          <a:lstStyle/>
          <a:p>
            <a:fld id="{1572CA2A-C856-4A98-BE6B-ACDE375B13BF}" type="slidenum">
              <a:rPr lang="en-US" altLang="zh-CN" smtClean="0">
                <a:ea typeface="宋体" charset="-122"/>
              </a:rPr>
              <a:pPr/>
              <a:t>6</a:t>
            </a:fld>
            <a:endParaRPr lang="en-US" altLang="zh-CN" smtClean="0">
              <a:ea typeface="宋体" charset="-122"/>
            </a:endParaRPr>
          </a:p>
        </p:txBody>
      </p:sp>
    </p:spTree>
    <p:extLst>
      <p:ext uri="{BB962C8B-B14F-4D97-AF65-F5344CB8AC3E}">
        <p14:creationId xmlns:p14="http://schemas.microsoft.com/office/powerpoint/2010/main" val="1153299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1" name="Rectangle 2"/>
          <p:cNvSpPr>
            <a:spLocks noGrp="1" noRot="1" noChangeAspect="1" noChangeArrowheads="1"/>
          </p:cNvSpPr>
          <p:nvPr>
            <p:ph type="sldImg"/>
          </p:nvPr>
        </p:nvSpPr>
        <p:spPr>
          <a:ln/>
        </p:spPr>
      </p:sp>
      <p:sp>
        <p:nvSpPr>
          <p:cNvPr id="885762" name="Rectangle 3"/>
          <p:cNvSpPr>
            <a:spLocks noGrp="1" noChangeArrowheads="1"/>
          </p:cNvSpPr>
          <p:nvPr>
            <p:ph type="body" idx="1"/>
          </p:nvPr>
        </p:nvSpPr>
        <p:spPr>
          <a:noFill/>
          <a:ln/>
        </p:spPr>
        <p:txBody>
          <a:bodyPr/>
          <a:lstStyle/>
          <a:p>
            <a:endParaRPr lang="zh-CN" altLang="zh-CN" smtClean="0">
              <a:latin typeface="Comic Sans MS" pitchFamily="66" charset="0"/>
              <a:ea typeface="ＭＳ Ｐゴシック" pitchFamily="34" charset="-128"/>
            </a:endParaRPr>
          </a:p>
        </p:txBody>
      </p:sp>
    </p:spTree>
    <p:extLst>
      <p:ext uri="{BB962C8B-B14F-4D97-AF65-F5344CB8AC3E}">
        <p14:creationId xmlns:p14="http://schemas.microsoft.com/office/powerpoint/2010/main" val="355075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09" name="Rectangle 2"/>
          <p:cNvSpPr>
            <a:spLocks noGrp="1" noRot="1" noChangeAspect="1" noChangeArrowheads="1"/>
          </p:cNvSpPr>
          <p:nvPr>
            <p:ph type="sldImg"/>
          </p:nvPr>
        </p:nvSpPr>
        <p:spPr>
          <a:ln/>
        </p:spPr>
      </p:sp>
      <p:sp>
        <p:nvSpPr>
          <p:cNvPr id="887810" name="Rectangle 3"/>
          <p:cNvSpPr>
            <a:spLocks noGrp="1" noChangeArrowheads="1"/>
          </p:cNvSpPr>
          <p:nvPr>
            <p:ph type="body" idx="1"/>
          </p:nvPr>
        </p:nvSpPr>
        <p:spPr>
          <a:noFill/>
          <a:ln/>
        </p:spPr>
        <p:txBody>
          <a:bodyPr/>
          <a:lstStyle/>
          <a:p>
            <a:r>
              <a:rPr lang="en-US" altLang="zh-CN" dirty="0" smtClean="0">
                <a:latin typeface="Comic Sans MS" pitchFamily="66" charset="0"/>
                <a:ea typeface="ＭＳ Ｐゴシック" pitchFamily="34" charset="-128"/>
              </a:rPr>
              <a:t>in some protocols, length = hop count</a:t>
            </a:r>
          </a:p>
          <a:p>
            <a:r>
              <a:rPr lang="en-US" altLang="zh-CN" dirty="0" smtClean="0">
                <a:latin typeface="Comic Sans MS" pitchFamily="66" charset="0"/>
                <a:ea typeface="ＭＳ Ｐゴシック" pitchFamily="34" charset="-128"/>
              </a:rPr>
              <a:t>since each node determines is values based on its neighbors, protocol sometimes facetiously </a:t>
            </a:r>
            <a:r>
              <a:rPr lang="en-US" altLang="zh-CN" dirty="0" err="1" smtClean="0">
                <a:latin typeface="Comic Sans MS" pitchFamily="66" charset="0"/>
                <a:ea typeface="ＭＳ Ｐゴシック" pitchFamily="34" charset="-128"/>
              </a:rPr>
              <a:t>refered</a:t>
            </a:r>
            <a:r>
              <a:rPr lang="en-US" altLang="zh-CN" dirty="0" smtClean="0">
                <a:latin typeface="Comic Sans MS" pitchFamily="66" charset="0"/>
                <a:ea typeface="ＭＳ Ｐゴシック" pitchFamily="34" charset="-128"/>
              </a:rPr>
              <a:t> to as routing by rumor</a:t>
            </a:r>
          </a:p>
          <a:p>
            <a:r>
              <a:rPr lang="en-US" altLang="zh-CN" dirty="0" smtClean="0">
                <a:ea typeface="ＭＳ Ｐゴシック" pitchFamily="34" charset="-128"/>
              </a:rPr>
              <a:t>route invalidation timer: v flags path to t as invalid if v doesn't hear from t for a while</a:t>
            </a:r>
          </a:p>
          <a:p>
            <a:r>
              <a:rPr lang="en-US" altLang="zh-CN" dirty="0" smtClean="0">
                <a:ea typeface="ＭＳ Ｐゴシック" pitchFamily="34" charset="-128"/>
              </a:rPr>
              <a:t>RIP fix for counting to infinity: maintain max hop count = 16</a:t>
            </a:r>
          </a:p>
        </p:txBody>
      </p:sp>
    </p:spTree>
    <p:extLst>
      <p:ext uri="{BB962C8B-B14F-4D97-AF65-F5344CB8AC3E}">
        <p14:creationId xmlns:p14="http://schemas.microsoft.com/office/powerpoint/2010/main" val="59206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7" name="Rectangle 2"/>
          <p:cNvSpPr>
            <a:spLocks noGrp="1" noRot="1" noChangeAspect="1" noChangeArrowheads="1"/>
          </p:cNvSpPr>
          <p:nvPr>
            <p:ph type="sldImg"/>
          </p:nvPr>
        </p:nvSpPr>
        <p:spPr>
          <a:ln/>
        </p:spPr>
      </p:sp>
      <p:sp>
        <p:nvSpPr>
          <p:cNvPr id="889858" name="Rectangle 3"/>
          <p:cNvSpPr>
            <a:spLocks noGrp="1" noChangeArrowheads="1"/>
          </p:cNvSpPr>
          <p:nvPr>
            <p:ph type="body" idx="1"/>
          </p:nvPr>
        </p:nvSpPr>
        <p:spPr>
          <a:noFill/>
          <a:ln/>
        </p:spPr>
        <p:txBody>
          <a:bodyPr/>
          <a:lstStyle/>
          <a:p>
            <a:r>
              <a:rPr lang="en-US" altLang="zh-CN" smtClean="0">
                <a:latin typeface="Comic Sans MS" pitchFamily="66" charset="0"/>
                <a:ea typeface="ＭＳ Ｐゴシック" pitchFamily="34" charset="-128"/>
              </a:rPr>
              <a:t>each router stores whole network topology</a:t>
            </a:r>
          </a:p>
        </p:txBody>
      </p:sp>
    </p:spTree>
    <p:extLst>
      <p:ext uri="{BB962C8B-B14F-4D97-AF65-F5344CB8AC3E}">
        <p14:creationId xmlns:p14="http://schemas.microsoft.com/office/powerpoint/2010/main" val="3116900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7" name="Rectangle 2"/>
          <p:cNvSpPr>
            <a:spLocks noGrp="1" noRot="1" noChangeAspect="1" noChangeArrowheads="1"/>
          </p:cNvSpPr>
          <p:nvPr>
            <p:ph type="sldImg"/>
          </p:nvPr>
        </p:nvSpPr>
        <p:spPr>
          <a:ln/>
        </p:spPr>
      </p:sp>
      <p:sp>
        <p:nvSpPr>
          <p:cNvPr id="889858" name="Rectangle 3"/>
          <p:cNvSpPr>
            <a:spLocks noGrp="1" noChangeArrowheads="1"/>
          </p:cNvSpPr>
          <p:nvPr>
            <p:ph type="body" idx="1"/>
          </p:nvPr>
        </p:nvSpPr>
        <p:spPr>
          <a:noFill/>
          <a:ln/>
        </p:spPr>
        <p:txBody>
          <a:bodyPr/>
          <a:lstStyle/>
          <a:p>
            <a:endParaRPr lang="en-US" altLang="zh-CN" dirty="0" smtClean="0">
              <a:latin typeface="Comic Sans MS" pitchFamily="66" charset="0"/>
              <a:ea typeface="ＭＳ Ｐゴシック" pitchFamily="34" charset="-128"/>
            </a:endParaRPr>
          </a:p>
        </p:txBody>
      </p:sp>
    </p:spTree>
    <p:extLst>
      <p:ext uri="{BB962C8B-B14F-4D97-AF65-F5344CB8AC3E}">
        <p14:creationId xmlns:p14="http://schemas.microsoft.com/office/powerpoint/2010/main" val="1270176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95</a:t>
            </a:fld>
            <a:endParaRPr lang="en-US" altLang="zh-CN"/>
          </a:p>
        </p:txBody>
      </p:sp>
    </p:spTree>
    <p:extLst>
      <p:ext uri="{BB962C8B-B14F-4D97-AF65-F5344CB8AC3E}">
        <p14:creationId xmlns:p14="http://schemas.microsoft.com/office/powerpoint/2010/main" val="1145513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104</a:t>
            </a:fld>
            <a:endParaRPr lang="en-US" altLang="zh-CN"/>
          </a:p>
        </p:txBody>
      </p:sp>
    </p:spTree>
    <p:extLst>
      <p:ext uri="{BB962C8B-B14F-4D97-AF65-F5344CB8AC3E}">
        <p14:creationId xmlns:p14="http://schemas.microsoft.com/office/powerpoint/2010/main" val="343369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110</a:t>
            </a:fld>
            <a:endParaRPr lang="en-US" altLang="zh-CN"/>
          </a:p>
        </p:txBody>
      </p:sp>
    </p:spTree>
    <p:extLst>
      <p:ext uri="{BB962C8B-B14F-4D97-AF65-F5344CB8AC3E}">
        <p14:creationId xmlns:p14="http://schemas.microsoft.com/office/powerpoint/2010/main" val="950786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124</a:t>
            </a:fld>
            <a:endParaRPr lang="en-US" altLang="zh-CN"/>
          </a:p>
        </p:txBody>
      </p:sp>
    </p:spTree>
    <p:extLst>
      <p:ext uri="{BB962C8B-B14F-4D97-AF65-F5344CB8AC3E}">
        <p14:creationId xmlns:p14="http://schemas.microsoft.com/office/powerpoint/2010/main" val="1545154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161</a:t>
            </a:fld>
            <a:endParaRPr lang="en-US" altLang="zh-CN"/>
          </a:p>
        </p:txBody>
      </p:sp>
    </p:spTree>
    <p:extLst>
      <p:ext uri="{BB962C8B-B14F-4D97-AF65-F5344CB8AC3E}">
        <p14:creationId xmlns:p14="http://schemas.microsoft.com/office/powerpoint/2010/main" val="3520543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188</a:t>
            </a:fld>
            <a:endParaRPr lang="en-US" altLang="zh-CN"/>
          </a:p>
        </p:txBody>
      </p:sp>
    </p:spTree>
    <p:extLst>
      <p:ext uri="{BB962C8B-B14F-4D97-AF65-F5344CB8AC3E}">
        <p14:creationId xmlns:p14="http://schemas.microsoft.com/office/powerpoint/2010/main" val="416821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a:ln/>
        </p:spPr>
      </p:sp>
      <p:sp>
        <p:nvSpPr>
          <p:cNvPr id="109570" name="Notes Placeholder 2"/>
          <p:cNvSpPr>
            <a:spLocks noGrp="1"/>
          </p:cNvSpPr>
          <p:nvPr>
            <p:ph type="body" idx="1"/>
          </p:nvPr>
        </p:nvSpPr>
        <p:spPr>
          <a:noFill/>
          <a:ln/>
        </p:spPr>
        <p:txBody>
          <a:bodyPr/>
          <a:lstStyle/>
          <a:p>
            <a:endParaRPr lang="zh-CN" altLang="zh-CN" smtClean="0">
              <a:ea typeface="宋体" charset="-122"/>
            </a:endParaRPr>
          </a:p>
        </p:txBody>
      </p:sp>
      <p:sp>
        <p:nvSpPr>
          <p:cNvPr id="109571" name="Slide Number Placeholder 3"/>
          <p:cNvSpPr>
            <a:spLocks noGrp="1"/>
          </p:cNvSpPr>
          <p:nvPr>
            <p:ph type="sldNum" sz="quarter" idx="5"/>
          </p:nvPr>
        </p:nvSpPr>
        <p:spPr>
          <a:noFill/>
        </p:spPr>
        <p:txBody>
          <a:bodyPr/>
          <a:lstStyle/>
          <a:p>
            <a:fld id="{817F8148-8A7B-4C78-8B13-9CB211CE2DB4}" type="slidenum">
              <a:rPr lang="en-US" altLang="zh-CN" smtClean="0">
                <a:ea typeface="宋体" charset="-122"/>
              </a:rPr>
              <a:pPr/>
              <a:t>7</a:t>
            </a:fld>
            <a:endParaRPr lang="en-US" altLang="zh-CN" smtClean="0">
              <a:ea typeface="宋体" charset="-122"/>
            </a:endParaRPr>
          </a:p>
        </p:txBody>
      </p:sp>
    </p:spTree>
    <p:extLst>
      <p:ext uri="{BB962C8B-B14F-4D97-AF65-F5344CB8AC3E}">
        <p14:creationId xmlns:p14="http://schemas.microsoft.com/office/powerpoint/2010/main" val="160016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190</a:t>
            </a:fld>
            <a:endParaRPr lang="en-US" altLang="zh-CN"/>
          </a:p>
        </p:txBody>
      </p:sp>
    </p:spTree>
    <p:extLst>
      <p:ext uri="{BB962C8B-B14F-4D97-AF65-F5344CB8AC3E}">
        <p14:creationId xmlns:p14="http://schemas.microsoft.com/office/powerpoint/2010/main" val="2811592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196</a:t>
            </a:fld>
            <a:endParaRPr lang="en-US" altLang="zh-CN"/>
          </a:p>
        </p:txBody>
      </p:sp>
    </p:spTree>
    <p:extLst>
      <p:ext uri="{BB962C8B-B14F-4D97-AF65-F5344CB8AC3E}">
        <p14:creationId xmlns:p14="http://schemas.microsoft.com/office/powerpoint/2010/main" val="3479667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227</a:t>
            </a:fld>
            <a:endParaRPr lang="en-US" altLang="zh-CN"/>
          </a:p>
        </p:txBody>
      </p:sp>
    </p:spTree>
    <p:extLst>
      <p:ext uri="{BB962C8B-B14F-4D97-AF65-F5344CB8AC3E}">
        <p14:creationId xmlns:p14="http://schemas.microsoft.com/office/powerpoint/2010/main" val="66811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244</a:t>
            </a:fld>
            <a:endParaRPr lang="en-US" altLang="zh-CN"/>
          </a:p>
        </p:txBody>
      </p:sp>
    </p:spTree>
    <p:extLst>
      <p:ext uri="{BB962C8B-B14F-4D97-AF65-F5344CB8AC3E}">
        <p14:creationId xmlns:p14="http://schemas.microsoft.com/office/powerpoint/2010/main" val="2020299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258</a:t>
            </a:fld>
            <a:endParaRPr lang="en-US" altLang="zh-CN"/>
          </a:p>
        </p:txBody>
      </p:sp>
    </p:spTree>
    <p:extLst>
      <p:ext uri="{BB962C8B-B14F-4D97-AF65-F5344CB8AC3E}">
        <p14:creationId xmlns:p14="http://schemas.microsoft.com/office/powerpoint/2010/main" val="3508032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84F9956-3874-47E4-9877-A9770AE03707}" type="slidenum">
              <a:rPr lang="en-US" altLang="zh-CN" smtClean="0"/>
              <a:pPr>
                <a:defRPr/>
              </a:pPr>
              <a:t>271</a:t>
            </a:fld>
            <a:endParaRPr lang="en-US" altLang="zh-CN"/>
          </a:p>
        </p:txBody>
      </p:sp>
    </p:spTree>
    <p:extLst>
      <p:ext uri="{BB962C8B-B14F-4D97-AF65-F5344CB8AC3E}">
        <p14:creationId xmlns:p14="http://schemas.microsoft.com/office/powerpoint/2010/main" val="364718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a:ln/>
        </p:spPr>
      </p:sp>
      <p:sp>
        <p:nvSpPr>
          <p:cNvPr id="111618" name="Notes Placeholder 2"/>
          <p:cNvSpPr>
            <a:spLocks noGrp="1"/>
          </p:cNvSpPr>
          <p:nvPr>
            <p:ph type="body" idx="1"/>
          </p:nvPr>
        </p:nvSpPr>
        <p:spPr>
          <a:noFill/>
          <a:ln/>
        </p:spPr>
        <p:txBody>
          <a:bodyPr/>
          <a:lstStyle/>
          <a:p>
            <a:endParaRPr lang="zh-CN" altLang="zh-CN" smtClean="0">
              <a:ea typeface="宋体" charset="-122"/>
            </a:endParaRPr>
          </a:p>
        </p:txBody>
      </p:sp>
      <p:sp>
        <p:nvSpPr>
          <p:cNvPr id="111619" name="Slide Number Placeholder 3"/>
          <p:cNvSpPr>
            <a:spLocks noGrp="1"/>
          </p:cNvSpPr>
          <p:nvPr>
            <p:ph type="sldNum" sz="quarter" idx="5"/>
          </p:nvPr>
        </p:nvSpPr>
        <p:spPr>
          <a:noFill/>
        </p:spPr>
        <p:txBody>
          <a:bodyPr/>
          <a:lstStyle/>
          <a:p>
            <a:fld id="{87EA65D6-305E-4EFC-AD15-A458D23897C1}" type="slidenum">
              <a:rPr lang="en-US" altLang="zh-CN" smtClean="0">
                <a:ea typeface="宋体" charset="-122"/>
              </a:rPr>
              <a:pPr/>
              <a:t>8</a:t>
            </a:fld>
            <a:endParaRPr lang="en-US" altLang="zh-CN" smtClean="0">
              <a:ea typeface="宋体" charset="-122"/>
            </a:endParaRPr>
          </a:p>
        </p:txBody>
      </p:sp>
    </p:spTree>
    <p:extLst>
      <p:ext uri="{BB962C8B-B14F-4D97-AF65-F5344CB8AC3E}">
        <p14:creationId xmlns:p14="http://schemas.microsoft.com/office/powerpoint/2010/main" val="273746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p:spPr>
        <p:txBody>
          <a:bodyPr/>
          <a:lstStyle/>
          <a:p>
            <a:fld id="{6C07EFD9-B7E0-43A9-B296-5FEC43930A32}" type="slidenum">
              <a:rPr lang="en-US" altLang="zh-CN" smtClean="0">
                <a:ea typeface="宋体" charset="-122"/>
              </a:rPr>
              <a:pPr/>
              <a:t>9</a:t>
            </a:fld>
            <a:endParaRPr lang="en-US" altLang="zh-CN" smtClean="0">
              <a:ea typeface="宋体" charset="-122"/>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324131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2B8EEDA0-A3A3-4BBF-9BA7-A85A9647A5A7}" type="slidenum">
              <a:rPr lang="en-US" altLang="zh-CN" smtClean="0">
                <a:ea typeface="宋体" charset="-122"/>
              </a:rPr>
              <a:pPr/>
              <a:t>10</a:t>
            </a:fld>
            <a:endParaRPr lang="en-US" altLang="zh-CN" smtClean="0">
              <a:ea typeface="宋体" charset="-122"/>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58665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p:spPr>
        <p:txBody>
          <a:bodyPr/>
          <a:lstStyle/>
          <a:p>
            <a:fld id="{FD74A1FF-9999-4A15-ACCF-245CFC868B3B}" type="slidenum">
              <a:rPr lang="en-US" altLang="zh-CN" smtClean="0">
                <a:ea typeface="宋体" charset="-122"/>
              </a:rPr>
              <a:pPr/>
              <a:t>11</a:t>
            </a:fld>
            <a:endParaRPr lang="en-US" altLang="zh-CN" smtClean="0">
              <a:ea typeface="宋体" charset="-122"/>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46399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p:spPr>
        <p:txBody>
          <a:bodyPr/>
          <a:lstStyle/>
          <a:p>
            <a:fld id="{48FFF8F4-FCCB-43F1-B53B-2080F552B31B}" type="slidenum">
              <a:rPr lang="en-US" altLang="zh-CN" smtClean="0">
                <a:ea typeface="宋体" charset="-122"/>
              </a:rPr>
              <a:pPr/>
              <a:t>12</a:t>
            </a:fld>
            <a:endParaRPr lang="en-US" altLang="zh-CN" smtClean="0">
              <a:ea typeface="宋体" charset="-122"/>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285895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0" y="0"/>
            <a:ext cx="9178925" cy="6924675"/>
            <a:chOff x="-20" y="0"/>
            <a:chExt cx="5782" cy="4362"/>
          </a:xfrm>
        </p:grpSpPr>
        <p:sp>
          <p:nvSpPr>
            <p:cNvPr id="5" name="Rectangle 3" descr="Stonbk"/>
            <p:cNvSpPr>
              <a:spLocks noChangeArrowheads="1"/>
            </p:cNvSpPr>
            <p:nvPr userDrawn="1"/>
          </p:nvSpPr>
          <p:spPr bwMode="white">
            <a:xfrm>
              <a:off x="-15" y="5"/>
              <a:ext cx="5775" cy="4311"/>
            </a:xfrm>
            <a:prstGeom prst="rect">
              <a:avLst/>
            </a:prstGeom>
            <a:blipFill dpi="0" rotWithShape="0">
              <a:blip r:embed="rId2" cstate="print"/>
              <a:srcRect/>
              <a:tile tx="0" ty="0" sx="100000" sy="100000" flip="none" algn="tl"/>
            </a:blipFill>
            <a:ln w="9525">
              <a:noFill/>
              <a:miter lim="800000"/>
              <a:headEnd/>
              <a:tailEnd/>
            </a:ln>
            <a:effectLst/>
          </p:spPr>
          <p:txBody>
            <a:bodyPr wrap="none" anchor="ctr"/>
            <a:lstStyle/>
            <a:p>
              <a:pPr>
                <a:defRPr/>
              </a:pPr>
              <a:endParaRPr lang="zh-CN" altLang="zh-CN"/>
            </a:p>
          </p:txBody>
        </p:sp>
        <p:sp>
          <p:nvSpPr>
            <p:cNvPr id="6" name="Rectangle 4"/>
            <p:cNvSpPr>
              <a:spLocks noChangeArrowheads="1"/>
            </p:cNvSpPr>
            <p:nvPr userDrawn="1"/>
          </p:nvSpPr>
          <p:spPr bwMode="ltGray">
            <a:xfrm>
              <a:off x="0" y="0"/>
              <a:ext cx="743" cy="4334"/>
            </a:xfrm>
            <a:prstGeom prst="rect">
              <a:avLst/>
            </a:prstGeom>
            <a:gradFill rotWithShape="0">
              <a:gsLst>
                <a:gs pos="0">
                  <a:schemeClr val="folHlink"/>
                </a:gs>
                <a:gs pos="50000">
                  <a:schemeClr val="folHlink">
                    <a:gamma/>
                    <a:shade val="46275"/>
                    <a:invGamma/>
                  </a:schemeClr>
                </a:gs>
                <a:gs pos="100000">
                  <a:schemeClr val="folHlink"/>
                </a:gs>
              </a:gsLst>
              <a:lin ang="5400000" scaled="1"/>
            </a:gradFill>
            <a:ln w="9525">
              <a:noFill/>
              <a:miter lim="800000"/>
              <a:headEnd/>
              <a:tailEnd/>
            </a:ln>
            <a:effectLst/>
          </p:spPr>
          <p:txBody>
            <a:bodyPr wrap="none" anchor="ctr"/>
            <a:lstStyle/>
            <a:p>
              <a:pPr>
                <a:defRPr/>
              </a:pPr>
              <a:endParaRPr lang="zh-CN" altLang="zh-CN"/>
            </a:p>
          </p:txBody>
        </p:sp>
        <p:sp>
          <p:nvSpPr>
            <p:cNvPr id="7" name="Rectangle 5"/>
            <p:cNvSpPr>
              <a:spLocks noChangeArrowheads="1"/>
            </p:cNvSpPr>
            <p:nvPr userDrawn="1"/>
          </p:nvSpPr>
          <p:spPr bwMode="hidden">
            <a:xfrm>
              <a:off x="695" y="0"/>
              <a:ext cx="50" cy="4362"/>
            </a:xfrm>
            <a:prstGeom prst="rect">
              <a:avLst/>
            </a:prstGeom>
            <a:solidFill>
              <a:srgbClr val="000000"/>
            </a:solidFill>
            <a:ln w="9525">
              <a:noFill/>
              <a:miter lim="800000"/>
              <a:headEnd/>
              <a:tailEnd/>
            </a:ln>
            <a:effectLst/>
          </p:spPr>
          <p:txBody>
            <a:bodyPr wrap="none" anchor="ctr"/>
            <a:lstStyle/>
            <a:p>
              <a:pPr>
                <a:defRPr/>
              </a:pPr>
              <a:endParaRPr lang="zh-CN" altLang="zh-CN"/>
            </a:p>
          </p:txBody>
        </p:sp>
        <p:pic>
          <p:nvPicPr>
            <p:cNvPr id="8" name="Picture 6" descr="Astonbnr"/>
            <p:cNvPicPr>
              <a:picLocks noChangeAspect="1" noChangeArrowheads="1"/>
            </p:cNvPicPr>
            <p:nvPr userDrawn="1"/>
          </p:nvPicPr>
          <p:blipFill>
            <a:blip r:embed="rId3" cstate="print"/>
            <a:srcRect t="15163"/>
            <a:stretch>
              <a:fillRect/>
            </a:stretch>
          </p:blipFill>
          <p:spPr bwMode="gray">
            <a:xfrm>
              <a:off x="0" y="1705"/>
              <a:ext cx="5760" cy="498"/>
            </a:xfrm>
            <a:prstGeom prst="rect">
              <a:avLst/>
            </a:prstGeom>
            <a:noFill/>
            <a:ln w="9525">
              <a:noFill/>
              <a:miter lim="800000"/>
              <a:headEnd/>
              <a:tailEnd/>
            </a:ln>
          </p:spPr>
        </p:pic>
        <p:sp>
          <p:nvSpPr>
            <p:cNvPr id="9" name="Rectangle 7"/>
            <p:cNvSpPr>
              <a:spLocks noChangeArrowheads="1"/>
            </p:cNvSpPr>
            <p:nvPr userDrawn="1"/>
          </p:nvSpPr>
          <p:spPr bwMode="hidden">
            <a:xfrm rot="5400000">
              <a:off x="3204" y="-396"/>
              <a:ext cx="47" cy="5065"/>
            </a:xfrm>
            <a:prstGeom prst="rect">
              <a:avLst/>
            </a:prstGeom>
            <a:solidFill>
              <a:srgbClr val="000000"/>
            </a:solidFill>
            <a:ln w="9525">
              <a:noFill/>
              <a:miter lim="800000"/>
              <a:headEnd/>
              <a:tailEnd/>
            </a:ln>
            <a:effectLst/>
          </p:spPr>
          <p:txBody>
            <a:bodyPr wrap="none" anchor="ctr"/>
            <a:lstStyle/>
            <a:p>
              <a:pPr>
                <a:defRPr/>
              </a:pPr>
              <a:endParaRPr lang="zh-CN" altLang="zh-CN"/>
            </a:p>
          </p:txBody>
        </p:sp>
        <p:sp>
          <p:nvSpPr>
            <p:cNvPr id="10" name="Rectangle 8"/>
            <p:cNvSpPr>
              <a:spLocks noChangeArrowheads="1"/>
            </p:cNvSpPr>
            <p:nvPr userDrawn="1"/>
          </p:nvSpPr>
          <p:spPr bwMode="hidden">
            <a:xfrm rot="5400000">
              <a:off x="3204" y="-852"/>
              <a:ext cx="47" cy="5068"/>
            </a:xfrm>
            <a:prstGeom prst="rect">
              <a:avLst/>
            </a:prstGeom>
            <a:solidFill>
              <a:srgbClr val="000000"/>
            </a:solidFill>
            <a:ln w="9525">
              <a:noFill/>
              <a:miter lim="800000"/>
              <a:headEnd/>
              <a:tailEnd/>
            </a:ln>
            <a:effectLst/>
          </p:spPr>
          <p:txBody>
            <a:bodyPr wrap="none" anchor="ctr"/>
            <a:lstStyle/>
            <a:p>
              <a:pPr>
                <a:defRPr/>
              </a:pPr>
              <a:endParaRPr lang="zh-CN" altLang="zh-CN"/>
            </a:p>
          </p:txBody>
        </p:sp>
        <p:sp>
          <p:nvSpPr>
            <p:cNvPr id="11" name="Rectangle 9"/>
            <p:cNvSpPr>
              <a:spLocks noChangeArrowheads="1"/>
            </p:cNvSpPr>
            <p:nvPr userDrawn="1"/>
          </p:nvSpPr>
          <p:spPr bwMode="hidden">
            <a:xfrm>
              <a:off x="-20" y="0"/>
              <a:ext cx="47" cy="4342"/>
            </a:xfrm>
            <a:prstGeom prst="rect">
              <a:avLst/>
            </a:prstGeom>
            <a:solidFill>
              <a:srgbClr val="000000"/>
            </a:solidFill>
            <a:ln w="9525">
              <a:noFill/>
              <a:miter lim="800000"/>
              <a:headEnd/>
              <a:tailEnd/>
            </a:ln>
            <a:effectLst/>
          </p:spPr>
          <p:txBody>
            <a:bodyPr wrap="none" anchor="ctr"/>
            <a:lstStyle/>
            <a:p>
              <a:pPr>
                <a:defRPr/>
              </a:pPr>
              <a:endParaRPr lang="zh-CN" altLang="zh-CN"/>
            </a:p>
          </p:txBody>
        </p:sp>
        <p:sp>
          <p:nvSpPr>
            <p:cNvPr id="12" name="Line 10"/>
            <p:cNvSpPr>
              <a:spLocks noChangeShapeType="1"/>
            </p:cNvSpPr>
            <p:nvPr userDrawn="1"/>
          </p:nvSpPr>
          <p:spPr bwMode="auto">
            <a:xfrm>
              <a:off x="414" y="2118"/>
              <a:ext cx="281" cy="0"/>
            </a:xfrm>
            <a:prstGeom prst="line">
              <a:avLst/>
            </a:prstGeom>
            <a:noFill/>
            <a:ln w="15875">
              <a:solidFill>
                <a:schemeClr val="tx1"/>
              </a:solidFill>
              <a:round/>
              <a:headEnd/>
              <a:tailEnd/>
            </a:ln>
            <a:effectLst/>
          </p:spPr>
          <p:txBody>
            <a:bodyPr wrap="none" anchor="ctr"/>
            <a:lstStyle/>
            <a:p>
              <a:pPr>
                <a:defRPr/>
              </a:pPr>
              <a:endParaRPr lang="en-US"/>
            </a:p>
          </p:txBody>
        </p:sp>
        <p:sp>
          <p:nvSpPr>
            <p:cNvPr id="13" name="Line 11"/>
            <p:cNvSpPr>
              <a:spLocks noChangeShapeType="1"/>
            </p:cNvSpPr>
            <p:nvPr userDrawn="1"/>
          </p:nvSpPr>
          <p:spPr bwMode="auto">
            <a:xfrm flipV="1">
              <a:off x="27" y="2116"/>
              <a:ext cx="230" cy="1"/>
            </a:xfrm>
            <a:prstGeom prst="line">
              <a:avLst/>
            </a:prstGeom>
            <a:noFill/>
            <a:ln w="15875">
              <a:solidFill>
                <a:schemeClr val="tx1"/>
              </a:solidFill>
              <a:round/>
              <a:headEnd/>
              <a:tailEnd/>
            </a:ln>
            <a:effectLst/>
          </p:spPr>
          <p:txBody>
            <a:bodyPr wrap="none" anchor="ctr"/>
            <a:lstStyle/>
            <a:p>
              <a:pPr>
                <a:defRPr/>
              </a:pPr>
              <a:endParaRPr lang="en-US"/>
            </a:p>
          </p:txBody>
        </p:sp>
        <p:sp>
          <p:nvSpPr>
            <p:cNvPr id="14" name="Freeform 12"/>
            <p:cNvSpPr>
              <a:spLocks/>
            </p:cNvSpPr>
            <p:nvPr userDrawn="1"/>
          </p:nvSpPr>
          <p:spPr bwMode="auto">
            <a:xfrm>
              <a:off x="255" y="2115"/>
              <a:ext cx="65" cy="86"/>
            </a:xfrm>
            <a:custGeom>
              <a:avLst/>
              <a:gdLst/>
              <a:ahLst/>
              <a:cxnLst>
                <a:cxn ang="0">
                  <a:pos x="0" y="0"/>
                </a:cxn>
                <a:cxn ang="0">
                  <a:pos x="15" y="12"/>
                </a:cxn>
                <a:cxn ang="0">
                  <a:pos x="27" y="23"/>
                </a:cxn>
                <a:cxn ang="0">
                  <a:pos x="36" y="35"/>
                </a:cxn>
                <a:cxn ang="0">
                  <a:pos x="47" y="45"/>
                </a:cxn>
                <a:cxn ang="0">
                  <a:pos x="56" y="66"/>
                </a:cxn>
                <a:cxn ang="0">
                  <a:pos x="63" y="80"/>
                </a:cxn>
                <a:cxn ang="0">
                  <a:pos x="65" y="86"/>
                </a:cxn>
              </a:cxnLst>
              <a:rect l="0" t="0" r="r" b="b"/>
              <a:pathLst>
                <a:path w="65" h="86">
                  <a:moveTo>
                    <a:pt x="0" y="0"/>
                  </a:moveTo>
                  <a:cubicBezTo>
                    <a:pt x="9" y="4"/>
                    <a:pt x="6" y="10"/>
                    <a:pt x="15" y="12"/>
                  </a:cubicBezTo>
                  <a:cubicBezTo>
                    <a:pt x="18" y="20"/>
                    <a:pt x="19" y="20"/>
                    <a:pt x="27" y="23"/>
                  </a:cubicBezTo>
                  <a:cubicBezTo>
                    <a:pt x="29" y="29"/>
                    <a:pt x="30" y="32"/>
                    <a:pt x="36" y="35"/>
                  </a:cubicBezTo>
                  <a:cubicBezTo>
                    <a:pt x="40" y="40"/>
                    <a:pt x="43" y="40"/>
                    <a:pt x="47" y="45"/>
                  </a:cubicBezTo>
                  <a:cubicBezTo>
                    <a:pt x="49" y="71"/>
                    <a:pt x="49" y="52"/>
                    <a:pt x="56" y="66"/>
                  </a:cubicBezTo>
                  <a:cubicBezTo>
                    <a:pt x="57" y="74"/>
                    <a:pt x="56" y="77"/>
                    <a:pt x="63" y="80"/>
                  </a:cubicBezTo>
                  <a:cubicBezTo>
                    <a:pt x="65" y="85"/>
                    <a:pt x="65" y="83"/>
                    <a:pt x="65" y="86"/>
                  </a:cubicBezTo>
                </a:path>
              </a:pathLst>
            </a:custGeom>
            <a:noFill/>
            <a:ln w="9525">
              <a:solidFill>
                <a:schemeClr val="tx1"/>
              </a:solidFill>
              <a:round/>
              <a:headEnd/>
              <a:tailEnd/>
            </a:ln>
            <a:effectLst/>
          </p:spPr>
          <p:txBody>
            <a:bodyPr wrap="none" anchor="ctr"/>
            <a:lstStyle/>
            <a:p>
              <a:pPr>
                <a:defRPr/>
              </a:pPr>
              <a:endParaRPr lang="en-US"/>
            </a:p>
          </p:txBody>
        </p:sp>
        <p:sp>
          <p:nvSpPr>
            <p:cNvPr id="15" name="Freeform 13"/>
            <p:cNvSpPr>
              <a:spLocks/>
            </p:cNvSpPr>
            <p:nvPr userDrawn="1"/>
          </p:nvSpPr>
          <p:spPr bwMode="auto">
            <a:xfrm>
              <a:off x="344" y="2118"/>
              <a:ext cx="71" cy="84"/>
            </a:xfrm>
            <a:custGeom>
              <a:avLst/>
              <a:gdLst/>
              <a:ahLst/>
              <a:cxnLst>
                <a:cxn ang="0">
                  <a:pos x="69" y="0"/>
                </a:cxn>
                <a:cxn ang="0">
                  <a:pos x="61" y="27"/>
                </a:cxn>
                <a:cxn ang="0">
                  <a:pos x="52" y="57"/>
                </a:cxn>
                <a:cxn ang="0">
                  <a:pos x="46" y="72"/>
                </a:cxn>
                <a:cxn ang="0">
                  <a:pos x="33" y="63"/>
                </a:cxn>
                <a:cxn ang="0">
                  <a:pos x="25" y="51"/>
                </a:cxn>
                <a:cxn ang="0">
                  <a:pos x="10" y="39"/>
                </a:cxn>
                <a:cxn ang="0">
                  <a:pos x="4" y="77"/>
                </a:cxn>
                <a:cxn ang="0">
                  <a:pos x="1" y="84"/>
                </a:cxn>
              </a:cxnLst>
              <a:rect l="0" t="0" r="r" b="b"/>
              <a:pathLst>
                <a:path w="71" h="84">
                  <a:moveTo>
                    <a:pt x="69" y="0"/>
                  </a:moveTo>
                  <a:cubicBezTo>
                    <a:pt x="65" y="10"/>
                    <a:pt x="71" y="21"/>
                    <a:pt x="61" y="27"/>
                  </a:cubicBezTo>
                  <a:cubicBezTo>
                    <a:pt x="59" y="37"/>
                    <a:pt x="62" y="55"/>
                    <a:pt x="52" y="57"/>
                  </a:cubicBezTo>
                  <a:cubicBezTo>
                    <a:pt x="49" y="62"/>
                    <a:pt x="49" y="67"/>
                    <a:pt x="46" y="72"/>
                  </a:cubicBezTo>
                  <a:cubicBezTo>
                    <a:pt x="38" y="71"/>
                    <a:pt x="39" y="67"/>
                    <a:pt x="33" y="63"/>
                  </a:cubicBezTo>
                  <a:cubicBezTo>
                    <a:pt x="30" y="58"/>
                    <a:pt x="27" y="56"/>
                    <a:pt x="25" y="51"/>
                  </a:cubicBezTo>
                  <a:cubicBezTo>
                    <a:pt x="23" y="38"/>
                    <a:pt x="25" y="38"/>
                    <a:pt x="10" y="39"/>
                  </a:cubicBezTo>
                  <a:cubicBezTo>
                    <a:pt x="8" y="51"/>
                    <a:pt x="18" y="72"/>
                    <a:pt x="4" y="77"/>
                  </a:cubicBezTo>
                  <a:cubicBezTo>
                    <a:pt x="0" y="82"/>
                    <a:pt x="1" y="79"/>
                    <a:pt x="1" y="84"/>
                  </a:cubicBezTo>
                </a:path>
              </a:pathLst>
            </a:custGeom>
            <a:noFill/>
            <a:ln w="9525">
              <a:solidFill>
                <a:schemeClr val="tx1"/>
              </a:solidFill>
              <a:round/>
              <a:headEnd/>
              <a:tailEnd/>
            </a:ln>
            <a:effectLst/>
          </p:spPr>
          <p:txBody>
            <a:bodyPr wrap="none" anchor="ctr"/>
            <a:lstStyle/>
            <a:p>
              <a:pPr>
                <a:defRPr/>
              </a:pPr>
              <a:endParaRPr lang="en-US"/>
            </a:p>
          </p:txBody>
        </p:sp>
      </p:grpSp>
      <p:sp>
        <p:nvSpPr>
          <p:cNvPr id="11278" name="Rectangle 14"/>
          <p:cNvSpPr>
            <a:spLocks noGrp="1" noChangeArrowheads="1"/>
          </p:cNvSpPr>
          <p:nvPr>
            <p:ph type="ctrTitle"/>
          </p:nvPr>
        </p:nvSpPr>
        <p:spPr>
          <a:xfrm>
            <a:off x="1244600" y="1247775"/>
            <a:ext cx="7772400" cy="1143000"/>
          </a:xfrm>
        </p:spPr>
        <p:txBody>
          <a:bodyPr anchor="b"/>
          <a:lstStyle>
            <a:lvl1pPr algn="ctr">
              <a:defRPr/>
            </a:lvl1pPr>
          </a:lstStyle>
          <a:p>
            <a:r>
              <a:rPr lang="en-GB"/>
              <a:t>Click to edit Master title style</a:t>
            </a:r>
          </a:p>
        </p:txBody>
      </p:sp>
      <p:sp>
        <p:nvSpPr>
          <p:cNvPr id="11279" name="Rectangle 15"/>
          <p:cNvSpPr>
            <a:spLocks noGrp="1" noChangeArrowheads="1"/>
          </p:cNvSpPr>
          <p:nvPr>
            <p:ph type="subTitle" idx="1"/>
          </p:nvPr>
        </p:nvSpPr>
        <p:spPr>
          <a:xfrm>
            <a:off x="1930400" y="3886200"/>
            <a:ext cx="6400800" cy="1752600"/>
          </a:xfrm>
        </p:spPr>
        <p:txBody>
          <a:bodyPr/>
          <a:lstStyle>
            <a:lvl1pPr marL="0" indent="0" algn="ctr">
              <a:buFont typeface="Wingdings" pitchFamily="2" charset="2"/>
              <a:buNone/>
              <a:defRPr/>
            </a:lvl1pPr>
          </a:lstStyle>
          <a:p>
            <a:r>
              <a:rPr lang="en-GB"/>
              <a:t>Click to edit Master subtitle style</a:t>
            </a:r>
          </a:p>
        </p:txBody>
      </p:sp>
      <p:sp>
        <p:nvSpPr>
          <p:cNvPr id="16" name="Rectangle 18"/>
          <p:cNvSpPr>
            <a:spLocks noGrp="1" noChangeArrowheads="1"/>
          </p:cNvSpPr>
          <p:nvPr>
            <p:ph type="sldNum" sz="quarter" idx="10"/>
          </p:nvPr>
        </p:nvSpPr>
        <p:spPr>
          <a:xfrm>
            <a:off x="7129463" y="6248400"/>
            <a:ext cx="1905000" cy="457200"/>
          </a:xfrm>
        </p:spPr>
        <p:txBody>
          <a:bodyPr/>
          <a:lstStyle>
            <a:lvl1pPr>
              <a:defRPr/>
            </a:lvl1pPr>
          </a:lstStyle>
          <a:p>
            <a:pPr>
              <a:defRPr/>
            </a:pPr>
            <a:r>
              <a:rPr lang="en-US" altLang="zh-CN" dirty="0" smtClean="0"/>
              <a:t>Chapter 9- </a:t>
            </a:r>
            <a:fld id="{9709EBB4-24BC-47C6-9D83-286A75CAFA71}" type="slidenum">
              <a:rPr lang="en-GB" smtClean="0"/>
              <a:pPr>
                <a:defRPr/>
              </a:pPr>
              <a:t>‹#›</a:t>
            </a:fld>
            <a:endParaRPr lang="en-GB"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5"/>
          <p:cNvSpPr>
            <a:spLocks noGrp="1" noChangeArrowheads="1"/>
          </p:cNvSpPr>
          <p:nvPr>
            <p:ph type="sldNum" sz="quarter" idx="10"/>
          </p:nvPr>
        </p:nvSpPr>
        <p:spPr>
          <a:xfrm>
            <a:off x="7956377" y="6356350"/>
            <a:ext cx="1152128" cy="457200"/>
          </a:xfrm>
        </p:spPr>
        <p:txBody>
          <a:bodyPr/>
          <a:lstStyle>
            <a:lvl1pPr>
              <a:defRPr/>
            </a:lvl1pPr>
          </a:lstStyle>
          <a:p>
            <a:pPr>
              <a:defRPr/>
            </a:pPr>
            <a:r>
              <a:rPr lang="en-US" altLang="zh-CN" dirty="0" smtClean="0"/>
              <a:t>Chapter 9- </a:t>
            </a:r>
            <a:fld id="{B18BEA4B-EDAA-4B01-80AC-50B2E919F9AB}" type="slidenum">
              <a:rPr lang="en-GB" smtClean="0"/>
              <a:pPr>
                <a:defRPr/>
              </a:pPr>
              <a:t>‹#›</a:t>
            </a:fld>
            <a:endParaRPr lang="en-GB"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Slide Number Placeholder 3"/>
          <p:cNvSpPr>
            <a:spLocks noGrp="1"/>
          </p:cNvSpPr>
          <p:nvPr>
            <p:ph type="sldNum" sz="quarter" idx="10"/>
          </p:nvPr>
        </p:nvSpPr>
        <p:spPr/>
        <p:txBody>
          <a:bodyPr/>
          <a:lstStyle>
            <a:lvl1pPr>
              <a:defRPr/>
            </a:lvl1pPr>
          </a:lstStyle>
          <a:p>
            <a:pPr>
              <a:defRPr/>
            </a:pPr>
            <a:r>
              <a:rPr lang="en-US" altLang="zh-CN" dirty="0" smtClean="0"/>
              <a:t>Chapter 9- </a:t>
            </a:r>
            <a:fld id="{2B7F0AED-10E7-4AC1-993C-53330D7EBAAD}"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8029129" y="6356350"/>
            <a:ext cx="1079375" cy="457200"/>
          </a:xfrm>
        </p:spPr>
        <p:txBody>
          <a:bodyPr/>
          <a:lstStyle>
            <a:lvl1pPr>
              <a:defRPr/>
            </a:lvl1pPr>
          </a:lstStyle>
          <a:p>
            <a:pPr>
              <a:defRPr/>
            </a:pPr>
            <a:r>
              <a:rPr lang="en-US" altLang="zh-CN" dirty="0" smtClean="0"/>
              <a:t>Chapter 9- </a:t>
            </a:r>
            <a:fld id="{2B7F0AED-10E7-4AC1-993C-53330D7EBAAD}"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6870700" cy="1600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828800"/>
            <a:ext cx="3771900" cy="3657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10100" y="1828800"/>
            <a:ext cx="3771900" cy="1752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10100" y="3733800"/>
            <a:ext cx="3771900" cy="1752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1371600" y="6248400"/>
            <a:ext cx="1905000" cy="45720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3556000" y="6248400"/>
            <a:ext cx="2895600" cy="457200"/>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7164288" y="6330778"/>
            <a:ext cx="1905000" cy="457200"/>
          </a:xfrm>
        </p:spPr>
        <p:txBody>
          <a:bodyPr/>
          <a:lstStyle>
            <a:lvl1pPr>
              <a:defRPr/>
            </a:lvl1pPr>
          </a:lstStyle>
          <a:p>
            <a:fld id="{C3D9AB59-72AD-44E9-A341-8B81666D7E05}" type="slidenum">
              <a:rPr lang="zh-CN" altLang="en-US"/>
              <a:pPr/>
              <a:t>‹#›</a:t>
            </a:fld>
            <a:endParaRPr lang="en-US" altLang="zh-CN"/>
          </a:p>
        </p:txBody>
      </p:sp>
    </p:spTree>
    <p:extLst>
      <p:ext uri="{BB962C8B-B14F-4D97-AF65-F5344CB8AC3E}">
        <p14:creationId xmlns:p14="http://schemas.microsoft.com/office/powerpoint/2010/main" val="17633889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7"/>
          <p:cNvSpPr>
            <a:spLocks noChangeArrowheads="1"/>
          </p:cNvSpPr>
          <p:nvPr userDrawn="1"/>
        </p:nvSpPr>
        <p:spPr bwMode="auto">
          <a:xfrm>
            <a:off x="0" y="0"/>
            <a:ext cx="9144000" cy="981075"/>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dirty="0">
              <a:ea typeface="宋体" pitchFamily="2" charset="-122"/>
            </a:endParaRPr>
          </a:p>
        </p:txBody>
      </p:sp>
      <p:sp>
        <p:nvSpPr>
          <p:cNvPr id="29713" name="Rectangle 17"/>
          <p:cNvSpPr>
            <a:spLocks noChangeArrowheads="1"/>
          </p:cNvSpPr>
          <p:nvPr userDrawn="1"/>
        </p:nvSpPr>
        <p:spPr bwMode="auto">
          <a:xfrm>
            <a:off x="0" y="6237288"/>
            <a:ext cx="9144000" cy="620712"/>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1028" name="Rectangle 8"/>
          <p:cNvSpPr>
            <a:spLocks noGrp="1" noChangeArrowheads="1"/>
          </p:cNvSpPr>
          <p:nvPr>
            <p:ph type="body" idx="1"/>
          </p:nvPr>
        </p:nvSpPr>
        <p:spPr bwMode="auto">
          <a:xfrm>
            <a:off x="214313" y="1052513"/>
            <a:ext cx="8643937" cy="5078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7" name="Rectangle 11"/>
          <p:cNvSpPr>
            <a:spLocks noGrp="1" noChangeArrowheads="1"/>
          </p:cNvSpPr>
          <p:nvPr>
            <p:ph type="sldNum" sz="quarter" idx="4"/>
          </p:nvPr>
        </p:nvSpPr>
        <p:spPr bwMode="auto">
          <a:xfrm>
            <a:off x="8029129" y="6356350"/>
            <a:ext cx="10793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a typeface="宋体" pitchFamily="2" charset="-122"/>
              </a:defRPr>
            </a:lvl1pPr>
          </a:lstStyle>
          <a:p>
            <a:pPr>
              <a:defRPr/>
            </a:pPr>
            <a:r>
              <a:rPr lang="en-US" altLang="zh-CN" dirty="0" smtClean="0"/>
              <a:t>Chapter 9-</a:t>
            </a:r>
            <a:fld id="{353EBD10-5C9F-40D8-8383-105BA2DBFF1E}" type="slidenum">
              <a:rPr lang="en-US" altLang="zh-CN" smtClean="0"/>
              <a:pPr>
                <a:defRPr/>
              </a:pPr>
              <a:t>‹#›</a:t>
            </a:fld>
            <a:endParaRPr lang="en-US" altLang="zh-CN" dirty="0"/>
          </a:p>
        </p:txBody>
      </p:sp>
      <p:sp>
        <p:nvSpPr>
          <p:cNvPr id="1030" name="Rectangle 12"/>
          <p:cNvSpPr>
            <a:spLocks noGrp="1" noChangeArrowheads="1"/>
          </p:cNvSpPr>
          <p:nvPr>
            <p:ph type="title"/>
          </p:nvPr>
        </p:nvSpPr>
        <p:spPr bwMode="auto">
          <a:xfrm>
            <a:off x="428625" y="357188"/>
            <a:ext cx="7143750" cy="62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9712" name="Line 16"/>
          <p:cNvSpPr>
            <a:spLocks noChangeShapeType="1"/>
          </p:cNvSpPr>
          <p:nvPr userDrawn="1"/>
        </p:nvSpPr>
        <p:spPr bwMode="auto">
          <a:xfrm>
            <a:off x="304800" y="357188"/>
            <a:ext cx="6624638" cy="0"/>
          </a:xfrm>
          <a:prstGeom prst="line">
            <a:avLst/>
          </a:prstGeom>
          <a:noFill/>
          <a:ln w="28575" cmpd="dbl">
            <a:solidFill>
              <a:schemeClr val="bg1"/>
            </a:solidFill>
            <a:round/>
            <a:headEnd/>
            <a:tailEnd/>
          </a:ln>
          <a:effectLst/>
        </p:spPr>
        <p:txBody>
          <a:bodyPr/>
          <a:lstStyle/>
          <a:p>
            <a:pPr>
              <a:defRPr/>
            </a:pPr>
            <a:endParaRPr lang="zh-CN" altLang="en-US">
              <a:ea typeface="宋体" pitchFamily="2" charset="-122"/>
            </a:endParaRPr>
          </a:p>
        </p:txBody>
      </p:sp>
      <p:pic>
        <p:nvPicPr>
          <p:cNvPr id="1032" name="Picture 2"/>
          <p:cNvPicPr>
            <a:picLocks noChangeAspect="1" noChangeArrowheads="1"/>
          </p:cNvPicPr>
          <p:nvPr userDrawn="1"/>
        </p:nvPicPr>
        <p:blipFill>
          <a:blip r:embed="rId7" cstate="print"/>
          <a:srcRect/>
          <a:stretch>
            <a:fillRect/>
          </a:stretch>
        </p:blipFill>
        <p:spPr bwMode="auto">
          <a:xfrm>
            <a:off x="7572375" y="0"/>
            <a:ext cx="1571625" cy="947738"/>
          </a:xfrm>
          <a:prstGeom prst="rect">
            <a:avLst/>
          </a:prstGeom>
          <a:noFill/>
          <a:ln w="9525">
            <a:noFill/>
            <a:miter lim="800000"/>
            <a:headEnd/>
            <a:tailEnd/>
          </a:ln>
        </p:spPr>
      </p:pic>
      <p:sp>
        <p:nvSpPr>
          <p:cNvPr id="14" name="矩形 13"/>
          <p:cNvSpPr/>
          <p:nvPr userDrawn="1"/>
        </p:nvSpPr>
        <p:spPr>
          <a:xfrm>
            <a:off x="1785938" y="0"/>
            <a:ext cx="4572000" cy="369888"/>
          </a:xfrm>
          <a:prstGeom prst="rect">
            <a:avLst/>
          </a:prstGeom>
        </p:spPr>
        <p:txBody>
          <a:bodyPr>
            <a:spAutoFit/>
          </a:bodyPr>
          <a:lstStyle/>
          <a:p>
            <a:pPr>
              <a:defRPr/>
            </a:pPr>
            <a:r>
              <a:rPr lang="en-US" b="1" dirty="0">
                <a:solidFill>
                  <a:srgbClr val="FF9966"/>
                </a:solidFill>
                <a:effectLst>
                  <a:outerShdw blurRad="38100" dist="38100" dir="2700000" algn="tl">
                    <a:srgbClr val="FFFFFF"/>
                  </a:outerShdw>
                </a:effectLst>
                <a:ea typeface="宋体" pitchFamily="2" charset="-122"/>
              </a:rPr>
              <a:t>Analysis and Design of Algorithms</a:t>
            </a:r>
            <a:endParaRPr lang="zh-CN" altLang="en-US" dirty="0">
              <a:solidFill>
                <a:srgbClr val="FF9966"/>
              </a:solidFill>
              <a:ea typeface="宋体" pitchFamily="2" charset="-122"/>
            </a:endParaRPr>
          </a:p>
        </p:txBody>
      </p:sp>
      <p:sp>
        <p:nvSpPr>
          <p:cNvPr id="15" name="TextBox 10"/>
          <p:cNvSpPr txBox="1"/>
          <p:nvPr userDrawn="1"/>
        </p:nvSpPr>
        <p:spPr>
          <a:xfrm>
            <a:off x="684213" y="6381750"/>
            <a:ext cx="2933700" cy="522288"/>
          </a:xfrm>
          <a:prstGeom prst="rect">
            <a:avLst/>
          </a:prstGeom>
          <a:noFill/>
        </p:spPr>
        <p:txBody>
          <a:bodyPr wrap="none">
            <a:spAutoFit/>
          </a:bodyPr>
          <a:lstStyle/>
          <a:p>
            <a:pPr>
              <a:defRPr/>
            </a:pPr>
            <a:r>
              <a:rPr lang="en-US" altLang="zh-CN" sz="1400" dirty="0">
                <a:ea typeface="宋体" pitchFamily="2" charset="-122"/>
              </a:rPr>
              <a:t>Yu </a:t>
            </a:r>
            <a:r>
              <a:rPr lang="en-US" altLang="zh-CN" sz="1400" dirty="0" err="1">
                <a:ea typeface="宋体" pitchFamily="2" charset="-122"/>
              </a:rPr>
              <a:t>Lasheng</a:t>
            </a:r>
            <a:r>
              <a:rPr lang="en-US" altLang="zh-CN" sz="1400" dirty="0">
                <a:ea typeface="宋体" pitchFamily="2" charset="-122"/>
              </a:rPr>
              <a:t>  apple6097@163.com</a:t>
            </a:r>
          </a:p>
          <a:p>
            <a:pPr>
              <a:defRPr/>
            </a:pPr>
            <a:endParaRPr lang="en-US" sz="1400" dirty="0">
              <a:ea typeface="宋体" pitchFamily="2" charset="-122"/>
            </a:endParaRPr>
          </a:p>
        </p:txBody>
      </p:sp>
      <p:sp>
        <p:nvSpPr>
          <p:cNvPr id="16" name="TextBox 11"/>
          <p:cNvSpPr txBox="1"/>
          <p:nvPr userDrawn="1"/>
        </p:nvSpPr>
        <p:spPr>
          <a:xfrm>
            <a:off x="3779912" y="6393656"/>
            <a:ext cx="4678362" cy="307975"/>
          </a:xfrm>
          <a:prstGeom prst="rect">
            <a:avLst/>
          </a:prstGeom>
          <a:noFill/>
        </p:spPr>
        <p:txBody>
          <a:bodyPr wrap="none">
            <a:spAutoFit/>
          </a:bodyPr>
          <a:lstStyle/>
          <a:p>
            <a:pPr>
              <a:defRPr/>
            </a:pPr>
            <a:r>
              <a:rPr lang="en-US" sz="1400" dirty="0">
                <a:ea typeface="宋体" pitchFamily="2" charset="-122"/>
              </a:rPr>
              <a:t>© </a:t>
            </a:r>
            <a:r>
              <a:rPr lang="en-US" sz="1400" dirty="0" smtClean="0">
                <a:ea typeface="宋体" pitchFamily="2" charset="-122"/>
              </a:rPr>
              <a:t>School of Computer  Science and Engineering, </a:t>
            </a:r>
            <a:r>
              <a:rPr lang="en-US" sz="1400" dirty="0">
                <a:ea typeface="宋体" pitchFamily="2" charset="-122"/>
              </a:rPr>
              <a:t>CSU </a:t>
            </a: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8" r:id="rId3"/>
    <p:sldLayoutId id="2147483659" r:id="rId4"/>
    <p:sldLayoutId id="2147483660" r:id="rId5"/>
  </p:sldLayoutIdLst>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lr>
          <a:schemeClr val="accent1"/>
        </a:buClr>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700">
          <a:solidFill>
            <a:schemeClr val="tx1"/>
          </a:solidFill>
          <a:latin typeface="+mn-lt"/>
          <a:ea typeface="+mn-ea"/>
        </a:defRPr>
      </a:lvl2pPr>
      <a:lvl3pPr marL="1143000" indent="-228600" algn="l" rtl="0" eaLnBrk="0" fontAlgn="base" hangingPunct="0">
        <a:spcBef>
          <a:spcPct val="20000"/>
        </a:spcBef>
        <a:spcAft>
          <a:spcPct val="0"/>
        </a:spcAft>
        <a:buClr>
          <a:schemeClr val="accent1"/>
        </a:buClr>
        <a:buFont typeface="Wingdings" pitchFamily="2" charset="2"/>
        <a:buChar char="l"/>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57.emf"/></Relationships>
</file>

<file path=ppt/slides/_rels/slide101.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26.bin"/><Relationship Id="rId18" Type="http://schemas.openxmlformats.org/officeDocument/2006/relationships/image" Target="../media/image53.wmf"/><Relationship Id="rId3" Type="http://schemas.openxmlformats.org/officeDocument/2006/relationships/oleObject" Target="../embeddings/oleObject21.bin"/><Relationship Id="rId21" Type="http://schemas.openxmlformats.org/officeDocument/2006/relationships/oleObject" Target="../embeddings/oleObject30.bin"/><Relationship Id="rId7" Type="http://schemas.openxmlformats.org/officeDocument/2006/relationships/oleObject" Target="../embeddings/oleObject23.bin"/><Relationship Id="rId12" Type="http://schemas.openxmlformats.org/officeDocument/2006/relationships/image" Target="../media/image50.wmf"/><Relationship Id="rId17" Type="http://schemas.openxmlformats.org/officeDocument/2006/relationships/oleObject" Target="../embeddings/oleObject28.bin"/><Relationship Id="rId2" Type="http://schemas.openxmlformats.org/officeDocument/2006/relationships/slideLayout" Target="../slideLayouts/slideLayout4.xml"/><Relationship Id="rId16" Type="http://schemas.openxmlformats.org/officeDocument/2006/relationships/image" Target="../media/image52.wmf"/><Relationship Id="rId20" Type="http://schemas.openxmlformats.org/officeDocument/2006/relationships/image" Target="../media/image54.wmf"/><Relationship Id="rId1" Type="http://schemas.openxmlformats.org/officeDocument/2006/relationships/vmlDrawing" Target="../drawings/vmlDrawing8.vml"/><Relationship Id="rId6" Type="http://schemas.openxmlformats.org/officeDocument/2006/relationships/image" Target="../media/image47.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27.bin"/><Relationship Id="rId10" Type="http://schemas.openxmlformats.org/officeDocument/2006/relationships/image" Target="../media/image49.wmf"/><Relationship Id="rId19" Type="http://schemas.openxmlformats.org/officeDocument/2006/relationships/oleObject" Target="../embeddings/oleObject29.bin"/><Relationship Id="rId4" Type="http://schemas.openxmlformats.org/officeDocument/2006/relationships/image" Target="../media/image46.wmf"/><Relationship Id="rId9" Type="http://schemas.openxmlformats.org/officeDocument/2006/relationships/oleObject" Target="../embeddings/oleObject24.bin"/><Relationship Id="rId14" Type="http://schemas.openxmlformats.org/officeDocument/2006/relationships/image" Target="../media/image51.wmf"/><Relationship Id="rId22" Type="http://schemas.openxmlformats.org/officeDocument/2006/relationships/image" Target="../media/image55.wmf"/></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58.wmf"/><Relationship Id="rId4" Type="http://schemas.openxmlformats.org/officeDocument/2006/relationships/oleObject" Target="../embeddings/oleObject31.bin"/></Relationships>
</file>

<file path=ppt/slides/_rels/slide10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69.wmf"/></Relationships>
</file>

<file path=ppt/slides/_rels/slide118.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74.w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5.wmf"/></Relationships>
</file>

<file path=ppt/slides/_rels/slide146.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7.wmf"/><Relationship Id="rId5" Type="http://schemas.openxmlformats.org/officeDocument/2006/relationships/oleObject" Target="../embeddings/oleObject36.bin"/><Relationship Id="rId4" Type="http://schemas.openxmlformats.org/officeDocument/2006/relationships/image" Target="../media/image76.w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79.wmf"/></Relationships>
</file>

<file path=ppt/slides/_rels/slide14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image" Target="../media/image84.wmf"/><Relationship Id="rId5" Type="http://schemas.openxmlformats.org/officeDocument/2006/relationships/oleObject" Target="../embeddings/oleObject40.bin"/><Relationship Id="rId4" Type="http://schemas.openxmlformats.org/officeDocument/2006/relationships/image" Target="../media/image83.w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88.png"/><Relationship Id="rId5" Type="http://schemas.openxmlformats.org/officeDocument/2006/relationships/oleObject" Target="../embeddings/oleObject43.bin"/><Relationship Id="rId4" Type="http://schemas.openxmlformats.org/officeDocument/2006/relationships/image" Target="../media/image87.w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byvoid.com/upload/wp/2009/04/image2.p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vmlDrawing" Target="../drawings/vmlDrawing17.vml"/><Relationship Id="rId5" Type="http://schemas.openxmlformats.org/officeDocument/2006/relationships/image" Target="../media/image89.emf"/><Relationship Id="rId4" Type="http://schemas.openxmlformats.org/officeDocument/2006/relationships/oleObject" Target="../embeddings/oleObject44.bin"/></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92.wmf"/></Relationships>
</file>

<file path=ppt/slides/_rels/slide283.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94.wmf"/><Relationship Id="rId11" Type="http://schemas.openxmlformats.org/officeDocument/2006/relationships/image" Target="../media/image97.png"/><Relationship Id="rId5" Type="http://schemas.openxmlformats.org/officeDocument/2006/relationships/oleObject" Target="../embeddings/oleObject47.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49.bin"/></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98.wmf"/></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yvoid.com/upload/wp/2009/04/image4.p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01.wmf"/></Relationships>
</file>

<file path=ppt/slides/_rels/slide2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03.wmf"/></Relationships>
</file>

<file path=ppt/slides/_rels/slide29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oleObject" Target="../embeddings/oleObject57.bin"/><Relationship Id="rId3" Type="http://schemas.openxmlformats.org/officeDocument/2006/relationships/image" Target="../media/image109.png"/><Relationship Id="rId7" Type="http://schemas.openxmlformats.org/officeDocument/2006/relationships/image" Target="../media/image105.wmf"/><Relationship Id="rId12"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54.bin"/><Relationship Id="rId11" Type="http://schemas.openxmlformats.org/officeDocument/2006/relationships/oleObject" Target="../embeddings/oleObject56.bin"/><Relationship Id="rId5" Type="http://schemas.openxmlformats.org/officeDocument/2006/relationships/image" Target="../media/image104.wmf"/><Relationship Id="rId10" Type="http://schemas.openxmlformats.org/officeDocument/2006/relationships/image" Target="../media/image106.wmf"/><Relationship Id="rId4" Type="http://schemas.openxmlformats.org/officeDocument/2006/relationships/oleObject" Target="../embeddings/oleObject53.bin"/><Relationship Id="rId9" Type="http://schemas.openxmlformats.org/officeDocument/2006/relationships/oleObject" Target="../embeddings/oleObject55.bin"/><Relationship Id="rId14" Type="http://schemas.openxmlformats.org/officeDocument/2006/relationships/image" Target="../media/image108.wmf"/></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byvoid.com/upload/wp/2009/04/image5.p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3" Type="http://schemas.openxmlformats.org/officeDocument/2006/relationships/image" Target="../media/image113.emf"/><Relationship Id="rId7" Type="http://schemas.openxmlformats.org/officeDocument/2006/relationships/image" Target="../media/image112.wmf"/><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59.bin"/><Relationship Id="rId5" Type="http://schemas.openxmlformats.org/officeDocument/2006/relationships/image" Target="../media/image111.wmf"/><Relationship Id="rId4" Type="http://schemas.openxmlformats.org/officeDocument/2006/relationships/oleObject" Target="../embeddings/oleObject58.bin"/></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jpeg"/></Relationships>
</file>

<file path=ppt/slides/_rels/slide32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tupian.hudong.com/s/%E5%A4%A7%E8%A7%84%E6%A8%A1%E9%9B%86%E6%88%90%E7%94%B5%E8%B7%AF%E8%AE%A1%E7%AE%97%E6%9C%BA/xgtupian/1/7" TargetMode="Externa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3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6.png"/><Relationship Id="rId4" Type="http://schemas.openxmlformats.org/officeDocument/2006/relationships/image" Target="../media/image25.wmf"/></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graph%20algorithm%20in%20parallel.ppt"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Microsoft_Excel_97-2003____1.xls"/><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acm.uva.es/p/v1/104.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Microsoft_Excel_97-2003____2.xls"/><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5.bin"/><Relationship Id="rId4" Type="http://schemas.openxmlformats.org/officeDocument/2006/relationships/image" Target="../media/image32.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4.xml"/><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43.png"/><Relationship Id="rId5" Type="http://schemas.openxmlformats.org/officeDocument/2006/relationships/image" Target="../media/image39.wmf"/><Relationship Id="rId10" Type="http://schemas.openxmlformats.org/officeDocument/2006/relationships/image" Target="../media/image42.emf"/><Relationship Id="rId4" Type="http://schemas.openxmlformats.org/officeDocument/2006/relationships/oleObject" Target="../embeddings/oleObject6.bin"/><Relationship Id="rId9" Type="http://schemas.openxmlformats.org/officeDocument/2006/relationships/image" Target="../media/image41.wmf"/></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14.bin"/><Relationship Id="rId18" Type="http://schemas.openxmlformats.org/officeDocument/2006/relationships/image" Target="../media/image53.wmf"/><Relationship Id="rId3" Type="http://schemas.openxmlformats.org/officeDocument/2006/relationships/oleObject" Target="../embeddings/oleObject9.bin"/><Relationship Id="rId21" Type="http://schemas.openxmlformats.org/officeDocument/2006/relationships/oleObject" Target="../embeddings/oleObject18.bin"/><Relationship Id="rId7" Type="http://schemas.openxmlformats.org/officeDocument/2006/relationships/oleObject" Target="../embeddings/oleObject11.bin"/><Relationship Id="rId12" Type="http://schemas.openxmlformats.org/officeDocument/2006/relationships/image" Target="../media/image50.wmf"/><Relationship Id="rId17" Type="http://schemas.openxmlformats.org/officeDocument/2006/relationships/oleObject" Target="../embeddings/oleObject16.bin"/><Relationship Id="rId2" Type="http://schemas.openxmlformats.org/officeDocument/2006/relationships/slideLayout" Target="../slideLayouts/slideLayout4.xml"/><Relationship Id="rId16" Type="http://schemas.openxmlformats.org/officeDocument/2006/relationships/image" Target="../media/image52.wmf"/><Relationship Id="rId20" Type="http://schemas.openxmlformats.org/officeDocument/2006/relationships/image" Target="../media/image54.wmf"/><Relationship Id="rId1" Type="http://schemas.openxmlformats.org/officeDocument/2006/relationships/vmlDrawing" Target="../drawings/vmlDrawing6.vml"/><Relationship Id="rId6" Type="http://schemas.openxmlformats.org/officeDocument/2006/relationships/image" Target="../media/image47.wmf"/><Relationship Id="rId11" Type="http://schemas.openxmlformats.org/officeDocument/2006/relationships/oleObject" Target="../embeddings/oleObject13.bin"/><Relationship Id="rId24" Type="http://schemas.openxmlformats.org/officeDocument/2006/relationships/image" Target="../media/image56.wmf"/><Relationship Id="rId5" Type="http://schemas.openxmlformats.org/officeDocument/2006/relationships/oleObject" Target="../embeddings/oleObject10.bin"/><Relationship Id="rId15" Type="http://schemas.openxmlformats.org/officeDocument/2006/relationships/oleObject" Target="../embeddings/oleObject15.bin"/><Relationship Id="rId23" Type="http://schemas.openxmlformats.org/officeDocument/2006/relationships/oleObject" Target="../embeddings/oleObject19.bin"/><Relationship Id="rId10" Type="http://schemas.openxmlformats.org/officeDocument/2006/relationships/image" Target="../media/image49.wmf"/><Relationship Id="rId19" Type="http://schemas.openxmlformats.org/officeDocument/2006/relationships/oleObject" Target="../embeddings/oleObject17.bin"/><Relationship Id="rId4" Type="http://schemas.openxmlformats.org/officeDocument/2006/relationships/image" Target="../media/image46.wmf"/><Relationship Id="rId9" Type="http://schemas.openxmlformats.org/officeDocument/2006/relationships/oleObject" Target="../embeddings/oleObject12.bin"/><Relationship Id="rId14" Type="http://schemas.openxmlformats.org/officeDocument/2006/relationships/image" Target="../media/image51.wmf"/><Relationship Id="rId22" Type="http://schemas.openxmlformats.org/officeDocument/2006/relationships/image" Target="../media/image5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52950" y="0"/>
            <a:ext cx="4591050" cy="6858000"/>
          </a:xfrm>
          <a:prstGeom prst="rect">
            <a:avLst/>
          </a:prstGeom>
          <a:noFill/>
          <a:ln w="9525">
            <a:noFill/>
            <a:miter lim="800000"/>
            <a:headEnd/>
            <a:tailEnd/>
          </a:ln>
        </p:spPr>
      </p:pic>
      <p:pic>
        <p:nvPicPr>
          <p:cNvPr id="12290"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0"/>
            <a:ext cx="4554538" cy="6858000"/>
          </a:xfrm>
          <a:prstGeom prst="rect">
            <a:avLst/>
          </a:prstGeom>
          <a:noFill/>
          <a:ln w="9525">
            <a:noFill/>
            <a:miter lim="800000"/>
            <a:headEnd/>
            <a:tailEnd/>
          </a:ln>
        </p:spPr>
      </p:pic>
      <p:sp>
        <p:nvSpPr>
          <p:cNvPr id="12291" name="Title 1"/>
          <p:cNvSpPr>
            <a:spLocks noGrp="1"/>
          </p:cNvSpPr>
          <p:nvPr>
            <p:ph type="ctrTitle"/>
          </p:nvPr>
        </p:nvSpPr>
        <p:spPr/>
        <p:txBody>
          <a:bodyPr/>
          <a:lstStyle/>
          <a:p>
            <a:pPr eaLnBrk="1" hangingPunct="1"/>
            <a:endParaRPr lang="zh-CN" altLang="zh-CN" smtClean="0">
              <a:ea typeface="ＭＳ Ｐゴシック" pitchFamily="34" charset="-128"/>
            </a:endParaRPr>
          </a:p>
        </p:txBody>
      </p:sp>
      <p:sp>
        <p:nvSpPr>
          <p:cNvPr id="12292" name="Subtitle 2"/>
          <p:cNvSpPr>
            <a:spLocks noGrp="1"/>
          </p:cNvSpPr>
          <p:nvPr>
            <p:ph type="subTitle" idx="1"/>
          </p:nvPr>
        </p:nvSpPr>
        <p:spPr/>
        <p:txBody>
          <a:bodyPr/>
          <a:lstStyle/>
          <a:p>
            <a:pPr eaLnBrk="1" hangingPunct="1"/>
            <a:endParaRPr lang="zh-CN" altLang="zh-CN" smtClean="0">
              <a:solidFill>
                <a:srgbClr val="898989"/>
              </a:solidFill>
              <a:ea typeface="ＭＳ Ｐゴシック" pitchFamily="34" charset="-128"/>
            </a:endParaRPr>
          </a:p>
        </p:txBody>
      </p:sp>
      <p:sp>
        <p:nvSpPr>
          <p:cNvPr id="5" name="TextBox 4"/>
          <p:cNvSpPr txBox="1"/>
          <p:nvPr/>
        </p:nvSpPr>
        <p:spPr>
          <a:xfrm>
            <a:off x="500034" y="4357694"/>
            <a:ext cx="8083238" cy="1446550"/>
          </a:xfrm>
          <a:prstGeom prst="rect">
            <a:avLst/>
          </a:prstGeom>
          <a:noFill/>
        </p:spPr>
        <p:txBody>
          <a:bodyPr wrap="none">
            <a:spAutoFit/>
          </a:bodyPr>
          <a:lstStyle/>
          <a:p>
            <a:pPr algn="ctr" fontAlgn="auto">
              <a:spcBef>
                <a:spcPts val="0"/>
              </a:spcBef>
              <a:spcAft>
                <a:spcPts val="0"/>
              </a:spcAft>
              <a:defRPr/>
            </a:pPr>
            <a:r>
              <a:rPr lang="en-US" sz="2800" dirty="0">
                <a:ln w="28575" cap="flat" cmpd="sng" algn="ctr">
                  <a:solidFill>
                    <a:schemeClr val="tx1"/>
                  </a:solidFill>
                  <a:prstDash val="solid"/>
                  <a:round/>
                  <a:headEnd type="none" w="med" len="med"/>
                  <a:tailEnd type="none" w="med" len="med"/>
                </a:ln>
                <a:solidFill>
                  <a:srgbClr val="0070C0"/>
                </a:solidFill>
                <a:latin typeface="+mn-lt"/>
                <a:ea typeface="+mn-ea"/>
              </a:rPr>
              <a:t>Welcome</a:t>
            </a:r>
            <a:r>
              <a:rPr lang="en-US" sz="2800" dirty="0">
                <a:solidFill>
                  <a:srgbClr val="00B0F0"/>
                </a:solidFill>
                <a:latin typeface="+mn-lt"/>
                <a:ea typeface="+mn-ea"/>
              </a:rPr>
              <a:t> </a:t>
            </a:r>
          </a:p>
          <a:p>
            <a:pPr algn="ctr" fontAlgn="auto">
              <a:spcBef>
                <a:spcPts val="0"/>
              </a:spcBef>
              <a:spcAft>
                <a:spcPts val="0"/>
              </a:spcAft>
              <a:defRPr/>
            </a:pPr>
            <a:r>
              <a:rPr lang="en-US" sz="2000" dirty="0">
                <a:solidFill>
                  <a:srgbClr val="C00000"/>
                </a:solidFill>
                <a:latin typeface="+mn-lt"/>
                <a:ea typeface="+mn-ea"/>
              </a:rPr>
              <a:t>to</a:t>
            </a:r>
            <a:r>
              <a:rPr lang="en-US" sz="1600" dirty="0">
                <a:latin typeface="+mn-lt"/>
                <a:ea typeface="+mn-ea"/>
              </a:rPr>
              <a:t> </a:t>
            </a:r>
          </a:p>
          <a:p>
            <a:pPr algn="ctr" fontAlgn="auto">
              <a:spcBef>
                <a:spcPts val="0"/>
              </a:spcBef>
              <a:spcAft>
                <a:spcPts val="0"/>
              </a:spcAft>
              <a:defRPr/>
            </a:pPr>
            <a:r>
              <a:rPr lang="en-US" altLang="zh-CN" sz="4000" dirty="0">
                <a:solidFill>
                  <a:srgbClr val="0E6BDC"/>
                </a:solidFill>
                <a:ea typeface="宋体" pitchFamily="2" charset="-122"/>
              </a:rPr>
              <a:t>Analysis and Design of  Algorithms</a:t>
            </a:r>
            <a:endParaRPr lang="en-US" sz="4000" dirty="0">
              <a:solidFill>
                <a:srgbClr val="0E6BDC"/>
              </a:solidFill>
              <a:latin typeface="+mn-lt"/>
              <a:ea typeface="+mn-ea"/>
            </a:endParaRPr>
          </a:p>
        </p:txBody>
      </p:sp>
    </p:spTree>
    <p:extLst>
      <p:ext uri="{BB962C8B-B14F-4D97-AF65-F5344CB8AC3E}">
        <p14:creationId xmlns:p14="http://schemas.microsoft.com/office/powerpoint/2010/main" val="1338898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p:nvPr>
        </p:nvSpPr>
        <p:spPr/>
        <p:txBody>
          <a:bodyPr/>
          <a:lstStyle/>
          <a:p>
            <a:r>
              <a:rPr lang="en-US" altLang="zh-CN" smtClean="0">
                <a:ea typeface="宋体" charset="-122"/>
              </a:rPr>
              <a:t>SCC Example</a:t>
            </a:r>
          </a:p>
        </p:txBody>
      </p:sp>
      <p:grpSp>
        <p:nvGrpSpPr>
          <p:cNvPr id="124932" name="Group 6"/>
          <p:cNvGrpSpPr>
            <a:grpSpLocks/>
          </p:cNvGrpSpPr>
          <p:nvPr/>
        </p:nvGrpSpPr>
        <p:grpSpPr bwMode="auto">
          <a:xfrm>
            <a:off x="1828800" y="2413000"/>
            <a:ext cx="411163" cy="457200"/>
            <a:chOff x="1152" y="1520"/>
            <a:chExt cx="259" cy="288"/>
          </a:xfrm>
        </p:grpSpPr>
        <p:sp>
          <p:nvSpPr>
            <p:cNvPr id="124973" name="Oval 4"/>
            <p:cNvSpPr>
              <a:spLocks noChangeArrowheads="1"/>
            </p:cNvSpPr>
            <p:nvPr/>
          </p:nvSpPr>
          <p:spPr bwMode="auto">
            <a:xfrm>
              <a:off x="1152" y="1536"/>
              <a:ext cx="240" cy="240"/>
            </a:xfrm>
            <a:prstGeom prst="ellipse">
              <a:avLst/>
            </a:prstGeom>
            <a:noFill/>
            <a:ln w="38100">
              <a:solidFill>
                <a:srgbClr val="FBFE36"/>
              </a:solidFill>
              <a:round/>
              <a:headEnd/>
              <a:tailEnd/>
            </a:ln>
          </p:spPr>
          <p:txBody>
            <a:bodyPr wrap="none" anchor="ctr"/>
            <a:lstStyle/>
            <a:p>
              <a:endParaRPr lang="zh-CN" altLang="en-US"/>
            </a:p>
          </p:txBody>
        </p:sp>
        <p:sp>
          <p:nvSpPr>
            <p:cNvPr id="124974" name="Text Box 5"/>
            <p:cNvSpPr txBox="1">
              <a:spLocks noChangeArrowheads="1"/>
            </p:cNvSpPr>
            <p:nvPr/>
          </p:nvSpPr>
          <p:spPr bwMode="auto">
            <a:xfrm>
              <a:off x="1190" y="1520"/>
              <a:ext cx="221" cy="288"/>
            </a:xfrm>
            <a:prstGeom prst="rect">
              <a:avLst/>
            </a:prstGeom>
            <a:noFill/>
            <a:ln w="9525">
              <a:noFill/>
              <a:miter lim="800000"/>
              <a:headEnd/>
              <a:tailEnd/>
            </a:ln>
          </p:spPr>
          <p:txBody>
            <a:bodyPr wrap="none">
              <a:spAutoFit/>
            </a:bodyPr>
            <a:lstStyle/>
            <a:p>
              <a:r>
                <a:rPr lang="en-US" altLang="zh-CN">
                  <a:latin typeface="Futura"/>
                </a:rPr>
                <a:t>h</a:t>
              </a:r>
            </a:p>
          </p:txBody>
        </p:sp>
      </p:grpSp>
      <p:grpSp>
        <p:nvGrpSpPr>
          <p:cNvPr id="124933" name="Group 7"/>
          <p:cNvGrpSpPr>
            <a:grpSpLocks/>
          </p:cNvGrpSpPr>
          <p:nvPr/>
        </p:nvGrpSpPr>
        <p:grpSpPr bwMode="auto">
          <a:xfrm>
            <a:off x="2895600" y="2438400"/>
            <a:ext cx="381000" cy="457200"/>
            <a:chOff x="1152" y="1520"/>
            <a:chExt cx="240" cy="288"/>
          </a:xfrm>
        </p:grpSpPr>
        <p:sp>
          <p:nvSpPr>
            <p:cNvPr id="124971" name="Oval 8"/>
            <p:cNvSpPr>
              <a:spLocks noChangeArrowheads="1"/>
            </p:cNvSpPr>
            <p:nvPr/>
          </p:nvSpPr>
          <p:spPr bwMode="auto">
            <a:xfrm>
              <a:off x="1152" y="1536"/>
              <a:ext cx="240" cy="240"/>
            </a:xfrm>
            <a:prstGeom prst="ellipse">
              <a:avLst/>
            </a:prstGeom>
            <a:noFill/>
            <a:ln w="38100">
              <a:solidFill>
                <a:srgbClr val="FBFE36"/>
              </a:solidFill>
              <a:round/>
              <a:headEnd/>
              <a:tailEnd/>
            </a:ln>
          </p:spPr>
          <p:txBody>
            <a:bodyPr wrap="none" anchor="ctr"/>
            <a:lstStyle/>
            <a:p>
              <a:endParaRPr lang="zh-CN" altLang="en-US"/>
            </a:p>
          </p:txBody>
        </p:sp>
        <p:sp>
          <p:nvSpPr>
            <p:cNvPr id="124972" name="Text Box 9"/>
            <p:cNvSpPr txBox="1">
              <a:spLocks noChangeArrowheads="1"/>
            </p:cNvSpPr>
            <p:nvPr/>
          </p:nvSpPr>
          <p:spPr bwMode="auto">
            <a:xfrm>
              <a:off x="1190" y="1520"/>
              <a:ext cx="173" cy="288"/>
            </a:xfrm>
            <a:prstGeom prst="rect">
              <a:avLst/>
            </a:prstGeom>
            <a:noFill/>
            <a:ln w="9525">
              <a:noFill/>
              <a:miter lim="800000"/>
              <a:headEnd/>
              <a:tailEnd/>
            </a:ln>
          </p:spPr>
          <p:txBody>
            <a:bodyPr wrap="none">
              <a:spAutoFit/>
            </a:bodyPr>
            <a:lstStyle/>
            <a:p>
              <a:r>
                <a:rPr lang="en-US" altLang="zh-CN">
                  <a:latin typeface="Futura"/>
                </a:rPr>
                <a:t>f</a:t>
              </a:r>
            </a:p>
          </p:txBody>
        </p:sp>
      </p:grpSp>
      <p:grpSp>
        <p:nvGrpSpPr>
          <p:cNvPr id="124934" name="Group 10"/>
          <p:cNvGrpSpPr>
            <a:grpSpLocks/>
          </p:cNvGrpSpPr>
          <p:nvPr/>
        </p:nvGrpSpPr>
        <p:grpSpPr bwMode="auto">
          <a:xfrm>
            <a:off x="3962400" y="2438400"/>
            <a:ext cx="427038" cy="457200"/>
            <a:chOff x="1152" y="1520"/>
            <a:chExt cx="269" cy="288"/>
          </a:xfrm>
        </p:grpSpPr>
        <p:sp>
          <p:nvSpPr>
            <p:cNvPr id="124969" name="Oval 11"/>
            <p:cNvSpPr>
              <a:spLocks noChangeArrowheads="1"/>
            </p:cNvSpPr>
            <p:nvPr/>
          </p:nvSpPr>
          <p:spPr bwMode="auto">
            <a:xfrm>
              <a:off x="1152" y="1536"/>
              <a:ext cx="240" cy="240"/>
            </a:xfrm>
            <a:prstGeom prst="ellipse">
              <a:avLst/>
            </a:prstGeom>
            <a:noFill/>
            <a:ln w="38100">
              <a:solidFill>
                <a:srgbClr val="FBFE36"/>
              </a:solidFill>
              <a:round/>
              <a:headEnd/>
              <a:tailEnd/>
            </a:ln>
          </p:spPr>
          <p:txBody>
            <a:bodyPr wrap="none" anchor="ctr"/>
            <a:lstStyle/>
            <a:p>
              <a:endParaRPr lang="zh-CN" altLang="en-US"/>
            </a:p>
          </p:txBody>
        </p:sp>
        <p:sp>
          <p:nvSpPr>
            <p:cNvPr id="124970" name="Text Box 12"/>
            <p:cNvSpPr txBox="1">
              <a:spLocks noChangeArrowheads="1"/>
            </p:cNvSpPr>
            <p:nvPr/>
          </p:nvSpPr>
          <p:spPr bwMode="auto">
            <a:xfrm>
              <a:off x="1190" y="1520"/>
              <a:ext cx="231" cy="288"/>
            </a:xfrm>
            <a:prstGeom prst="rect">
              <a:avLst/>
            </a:prstGeom>
            <a:noFill/>
            <a:ln w="9525">
              <a:noFill/>
              <a:miter lim="800000"/>
              <a:headEnd/>
              <a:tailEnd/>
            </a:ln>
          </p:spPr>
          <p:txBody>
            <a:bodyPr wrap="none">
              <a:spAutoFit/>
            </a:bodyPr>
            <a:lstStyle/>
            <a:p>
              <a:r>
                <a:rPr lang="en-US" altLang="zh-CN">
                  <a:latin typeface="Futura"/>
                </a:rPr>
                <a:t>a</a:t>
              </a:r>
            </a:p>
          </p:txBody>
        </p:sp>
      </p:grpSp>
      <p:grpSp>
        <p:nvGrpSpPr>
          <p:cNvPr id="124935" name="Group 13"/>
          <p:cNvGrpSpPr>
            <a:grpSpLocks/>
          </p:cNvGrpSpPr>
          <p:nvPr/>
        </p:nvGrpSpPr>
        <p:grpSpPr bwMode="auto">
          <a:xfrm>
            <a:off x="5029200" y="2438400"/>
            <a:ext cx="412750" cy="457200"/>
            <a:chOff x="1152" y="1520"/>
            <a:chExt cx="260" cy="288"/>
          </a:xfrm>
        </p:grpSpPr>
        <p:sp>
          <p:nvSpPr>
            <p:cNvPr id="124967" name="Oval 14"/>
            <p:cNvSpPr>
              <a:spLocks noChangeArrowheads="1"/>
            </p:cNvSpPr>
            <p:nvPr/>
          </p:nvSpPr>
          <p:spPr bwMode="auto">
            <a:xfrm>
              <a:off x="1152" y="1536"/>
              <a:ext cx="240" cy="240"/>
            </a:xfrm>
            <a:prstGeom prst="ellipse">
              <a:avLst/>
            </a:prstGeom>
            <a:noFill/>
            <a:ln w="38100">
              <a:solidFill>
                <a:srgbClr val="FBFE36"/>
              </a:solidFill>
              <a:round/>
              <a:headEnd/>
              <a:tailEnd/>
            </a:ln>
          </p:spPr>
          <p:txBody>
            <a:bodyPr wrap="none" anchor="ctr"/>
            <a:lstStyle/>
            <a:p>
              <a:endParaRPr lang="zh-CN" altLang="en-US"/>
            </a:p>
          </p:txBody>
        </p:sp>
        <p:sp>
          <p:nvSpPr>
            <p:cNvPr id="124968" name="Text Box 15"/>
            <p:cNvSpPr txBox="1">
              <a:spLocks noChangeArrowheads="1"/>
            </p:cNvSpPr>
            <p:nvPr/>
          </p:nvSpPr>
          <p:spPr bwMode="auto">
            <a:xfrm>
              <a:off x="1190" y="1520"/>
              <a:ext cx="222" cy="288"/>
            </a:xfrm>
            <a:prstGeom prst="rect">
              <a:avLst/>
            </a:prstGeom>
            <a:noFill/>
            <a:ln w="9525">
              <a:noFill/>
              <a:miter lim="800000"/>
              <a:headEnd/>
              <a:tailEnd/>
            </a:ln>
          </p:spPr>
          <p:txBody>
            <a:bodyPr wrap="none">
              <a:spAutoFit/>
            </a:bodyPr>
            <a:lstStyle/>
            <a:p>
              <a:r>
                <a:rPr lang="en-US" altLang="zh-CN">
                  <a:latin typeface="Futura"/>
                </a:rPr>
                <a:t>e</a:t>
              </a:r>
            </a:p>
          </p:txBody>
        </p:sp>
      </p:grpSp>
      <p:sp>
        <p:nvSpPr>
          <p:cNvPr id="124936" name="Line 17"/>
          <p:cNvSpPr>
            <a:spLocks noChangeShapeType="1"/>
          </p:cNvSpPr>
          <p:nvPr/>
        </p:nvSpPr>
        <p:spPr bwMode="auto">
          <a:xfrm>
            <a:off x="2209800" y="2667000"/>
            <a:ext cx="685800" cy="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sp>
        <p:nvSpPr>
          <p:cNvPr id="124937" name="Line 18"/>
          <p:cNvSpPr>
            <a:spLocks noChangeShapeType="1"/>
          </p:cNvSpPr>
          <p:nvPr/>
        </p:nvSpPr>
        <p:spPr bwMode="auto">
          <a:xfrm>
            <a:off x="3276600" y="2667000"/>
            <a:ext cx="685800" cy="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sp>
        <p:nvSpPr>
          <p:cNvPr id="124938" name="Line 19"/>
          <p:cNvSpPr>
            <a:spLocks noChangeShapeType="1"/>
          </p:cNvSpPr>
          <p:nvPr/>
        </p:nvSpPr>
        <p:spPr bwMode="auto">
          <a:xfrm>
            <a:off x="4267200" y="2514600"/>
            <a:ext cx="838200" cy="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grpSp>
        <p:nvGrpSpPr>
          <p:cNvPr id="124939" name="Group 22"/>
          <p:cNvGrpSpPr>
            <a:grpSpLocks/>
          </p:cNvGrpSpPr>
          <p:nvPr/>
        </p:nvGrpSpPr>
        <p:grpSpPr bwMode="auto">
          <a:xfrm>
            <a:off x="1828800" y="3657600"/>
            <a:ext cx="427038" cy="457200"/>
            <a:chOff x="1152" y="1520"/>
            <a:chExt cx="269" cy="288"/>
          </a:xfrm>
        </p:grpSpPr>
        <p:sp>
          <p:nvSpPr>
            <p:cNvPr id="124965" name="Oval 23"/>
            <p:cNvSpPr>
              <a:spLocks noChangeArrowheads="1"/>
            </p:cNvSpPr>
            <p:nvPr/>
          </p:nvSpPr>
          <p:spPr bwMode="auto">
            <a:xfrm>
              <a:off x="1152" y="1536"/>
              <a:ext cx="240" cy="240"/>
            </a:xfrm>
            <a:prstGeom prst="ellipse">
              <a:avLst/>
            </a:prstGeom>
            <a:noFill/>
            <a:ln w="38100">
              <a:solidFill>
                <a:srgbClr val="FBFE36"/>
              </a:solidFill>
              <a:round/>
              <a:headEnd/>
              <a:tailEnd/>
            </a:ln>
          </p:spPr>
          <p:txBody>
            <a:bodyPr wrap="none" anchor="ctr"/>
            <a:lstStyle/>
            <a:p>
              <a:endParaRPr lang="zh-CN" altLang="en-US"/>
            </a:p>
          </p:txBody>
        </p:sp>
        <p:sp>
          <p:nvSpPr>
            <p:cNvPr id="124966" name="Text Box 24"/>
            <p:cNvSpPr txBox="1">
              <a:spLocks noChangeArrowheads="1"/>
            </p:cNvSpPr>
            <p:nvPr/>
          </p:nvSpPr>
          <p:spPr bwMode="auto">
            <a:xfrm>
              <a:off x="1190" y="1520"/>
              <a:ext cx="231" cy="288"/>
            </a:xfrm>
            <a:prstGeom prst="rect">
              <a:avLst/>
            </a:prstGeom>
            <a:noFill/>
            <a:ln w="9525">
              <a:noFill/>
              <a:miter lim="800000"/>
              <a:headEnd/>
              <a:tailEnd/>
            </a:ln>
          </p:spPr>
          <p:txBody>
            <a:bodyPr wrap="none">
              <a:spAutoFit/>
            </a:bodyPr>
            <a:lstStyle/>
            <a:p>
              <a:r>
                <a:rPr lang="en-US" altLang="zh-CN">
                  <a:latin typeface="Futura"/>
                </a:rPr>
                <a:t>g</a:t>
              </a:r>
            </a:p>
          </p:txBody>
        </p:sp>
      </p:grpSp>
      <p:grpSp>
        <p:nvGrpSpPr>
          <p:cNvPr id="124940" name="Group 25"/>
          <p:cNvGrpSpPr>
            <a:grpSpLocks/>
          </p:cNvGrpSpPr>
          <p:nvPr/>
        </p:nvGrpSpPr>
        <p:grpSpPr bwMode="auto">
          <a:xfrm>
            <a:off x="2895600" y="3683000"/>
            <a:ext cx="390525" cy="457200"/>
            <a:chOff x="1152" y="1520"/>
            <a:chExt cx="246" cy="288"/>
          </a:xfrm>
        </p:grpSpPr>
        <p:sp>
          <p:nvSpPr>
            <p:cNvPr id="124963" name="Oval 26"/>
            <p:cNvSpPr>
              <a:spLocks noChangeArrowheads="1"/>
            </p:cNvSpPr>
            <p:nvPr/>
          </p:nvSpPr>
          <p:spPr bwMode="auto">
            <a:xfrm>
              <a:off x="1152" y="1536"/>
              <a:ext cx="240" cy="240"/>
            </a:xfrm>
            <a:prstGeom prst="ellipse">
              <a:avLst/>
            </a:prstGeom>
            <a:noFill/>
            <a:ln w="38100">
              <a:solidFill>
                <a:srgbClr val="FBFE36"/>
              </a:solidFill>
              <a:round/>
              <a:headEnd/>
              <a:tailEnd/>
            </a:ln>
          </p:spPr>
          <p:txBody>
            <a:bodyPr wrap="none" anchor="ctr"/>
            <a:lstStyle/>
            <a:p>
              <a:endParaRPr lang="zh-CN" altLang="en-US"/>
            </a:p>
          </p:txBody>
        </p:sp>
        <p:sp>
          <p:nvSpPr>
            <p:cNvPr id="124964" name="Text Box 27"/>
            <p:cNvSpPr txBox="1">
              <a:spLocks noChangeArrowheads="1"/>
            </p:cNvSpPr>
            <p:nvPr/>
          </p:nvSpPr>
          <p:spPr bwMode="auto">
            <a:xfrm>
              <a:off x="1190" y="1520"/>
              <a:ext cx="208" cy="288"/>
            </a:xfrm>
            <a:prstGeom prst="rect">
              <a:avLst/>
            </a:prstGeom>
            <a:noFill/>
            <a:ln w="9525">
              <a:noFill/>
              <a:miter lim="800000"/>
              <a:headEnd/>
              <a:tailEnd/>
            </a:ln>
          </p:spPr>
          <p:txBody>
            <a:bodyPr wrap="none">
              <a:spAutoFit/>
            </a:bodyPr>
            <a:lstStyle/>
            <a:p>
              <a:r>
                <a:rPr lang="en-US" altLang="zh-CN">
                  <a:latin typeface="Futura"/>
                </a:rPr>
                <a:t>c</a:t>
              </a:r>
            </a:p>
          </p:txBody>
        </p:sp>
      </p:grpSp>
      <p:grpSp>
        <p:nvGrpSpPr>
          <p:cNvPr id="124941" name="Group 28"/>
          <p:cNvGrpSpPr>
            <a:grpSpLocks/>
          </p:cNvGrpSpPr>
          <p:nvPr/>
        </p:nvGrpSpPr>
        <p:grpSpPr bwMode="auto">
          <a:xfrm>
            <a:off x="3962400" y="3683000"/>
            <a:ext cx="427038" cy="457200"/>
            <a:chOff x="1152" y="1520"/>
            <a:chExt cx="269" cy="288"/>
          </a:xfrm>
        </p:grpSpPr>
        <p:sp>
          <p:nvSpPr>
            <p:cNvPr id="124961" name="Oval 29"/>
            <p:cNvSpPr>
              <a:spLocks noChangeArrowheads="1"/>
            </p:cNvSpPr>
            <p:nvPr/>
          </p:nvSpPr>
          <p:spPr bwMode="auto">
            <a:xfrm>
              <a:off x="1152" y="1536"/>
              <a:ext cx="240" cy="240"/>
            </a:xfrm>
            <a:prstGeom prst="ellipse">
              <a:avLst/>
            </a:prstGeom>
            <a:noFill/>
            <a:ln w="38100">
              <a:solidFill>
                <a:srgbClr val="FBFE36"/>
              </a:solidFill>
              <a:round/>
              <a:headEnd/>
              <a:tailEnd/>
            </a:ln>
          </p:spPr>
          <p:txBody>
            <a:bodyPr wrap="none" anchor="ctr"/>
            <a:lstStyle/>
            <a:p>
              <a:endParaRPr lang="zh-CN" altLang="en-US"/>
            </a:p>
          </p:txBody>
        </p:sp>
        <p:sp>
          <p:nvSpPr>
            <p:cNvPr id="124962" name="Text Box 30"/>
            <p:cNvSpPr txBox="1">
              <a:spLocks noChangeArrowheads="1"/>
            </p:cNvSpPr>
            <p:nvPr/>
          </p:nvSpPr>
          <p:spPr bwMode="auto">
            <a:xfrm>
              <a:off x="1190" y="1520"/>
              <a:ext cx="231" cy="288"/>
            </a:xfrm>
            <a:prstGeom prst="rect">
              <a:avLst/>
            </a:prstGeom>
            <a:noFill/>
            <a:ln w="9525">
              <a:noFill/>
              <a:miter lim="800000"/>
              <a:headEnd/>
              <a:tailEnd/>
            </a:ln>
          </p:spPr>
          <p:txBody>
            <a:bodyPr wrap="none">
              <a:spAutoFit/>
            </a:bodyPr>
            <a:lstStyle/>
            <a:p>
              <a:r>
                <a:rPr lang="en-US" altLang="zh-CN">
                  <a:latin typeface="Futura"/>
                </a:rPr>
                <a:t>b</a:t>
              </a:r>
            </a:p>
          </p:txBody>
        </p:sp>
      </p:grpSp>
      <p:grpSp>
        <p:nvGrpSpPr>
          <p:cNvPr id="124942" name="Group 31"/>
          <p:cNvGrpSpPr>
            <a:grpSpLocks/>
          </p:cNvGrpSpPr>
          <p:nvPr/>
        </p:nvGrpSpPr>
        <p:grpSpPr bwMode="auto">
          <a:xfrm>
            <a:off x="5029200" y="3683000"/>
            <a:ext cx="427038" cy="457200"/>
            <a:chOff x="1152" y="1520"/>
            <a:chExt cx="269" cy="288"/>
          </a:xfrm>
        </p:grpSpPr>
        <p:sp>
          <p:nvSpPr>
            <p:cNvPr id="124959" name="Oval 32"/>
            <p:cNvSpPr>
              <a:spLocks noChangeArrowheads="1"/>
            </p:cNvSpPr>
            <p:nvPr/>
          </p:nvSpPr>
          <p:spPr bwMode="auto">
            <a:xfrm>
              <a:off x="1152" y="1536"/>
              <a:ext cx="240" cy="240"/>
            </a:xfrm>
            <a:prstGeom prst="ellipse">
              <a:avLst/>
            </a:prstGeom>
            <a:noFill/>
            <a:ln w="38100">
              <a:solidFill>
                <a:srgbClr val="FBFE36"/>
              </a:solidFill>
              <a:round/>
              <a:headEnd/>
              <a:tailEnd/>
            </a:ln>
          </p:spPr>
          <p:txBody>
            <a:bodyPr wrap="none" anchor="ctr"/>
            <a:lstStyle/>
            <a:p>
              <a:endParaRPr lang="zh-CN" altLang="en-US"/>
            </a:p>
          </p:txBody>
        </p:sp>
        <p:sp>
          <p:nvSpPr>
            <p:cNvPr id="124960" name="Text Box 33"/>
            <p:cNvSpPr txBox="1">
              <a:spLocks noChangeArrowheads="1"/>
            </p:cNvSpPr>
            <p:nvPr/>
          </p:nvSpPr>
          <p:spPr bwMode="auto">
            <a:xfrm>
              <a:off x="1190" y="1520"/>
              <a:ext cx="231" cy="288"/>
            </a:xfrm>
            <a:prstGeom prst="rect">
              <a:avLst/>
            </a:prstGeom>
            <a:noFill/>
            <a:ln w="9525">
              <a:noFill/>
              <a:miter lim="800000"/>
              <a:headEnd/>
              <a:tailEnd/>
            </a:ln>
          </p:spPr>
          <p:txBody>
            <a:bodyPr wrap="none">
              <a:spAutoFit/>
            </a:bodyPr>
            <a:lstStyle/>
            <a:p>
              <a:r>
                <a:rPr lang="en-US" altLang="zh-CN">
                  <a:latin typeface="Futura"/>
                </a:rPr>
                <a:t>d</a:t>
              </a:r>
            </a:p>
          </p:txBody>
        </p:sp>
      </p:grpSp>
      <p:sp>
        <p:nvSpPr>
          <p:cNvPr id="124943" name="Line 34"/>
          <p:cNvSpPr>
            <a:spLocks noChangeShapeType="1"/>
          </p:cNvSpPr>
          <p:nvPr/>
        </p:nvSpPr>
        <p:spPr bwMode="auto">
          <a:xfrm>
            <a:off x="2209800" y="3911600"/>
            <a:ext cx="685800" cy="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sp>
        <p:nvSpPr>
          <p:cNvPr id="124944" name="Line 35"/>
          <p:cNvSpPr>
            <a:spLocks noChangeShapeType="1"/>
          </p:cNvSpPr>
          <p:nvPr/>
        </p:nvSpPr>
        <p:spPr bwMode="auto">
          <a:xfrm>
            <a:off x="3276600" y="3810000"/>
            <a:ext cx="685800" cy="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sp>
        <p:nvSpPr>
          <p:cNvPr id="124945" name="Line 36"/>
          <p:cNvSpPr>
            <a:spLocks noChangeShapeType="1"/>
          </p:cNvSpPr>
          <p:nvPr/>
        </p:nvSpPr>
        <p:spPr bwMode="auto">
          <a:xfrm>
            <a:off x="4343400" y="3911600"/>
            <a:ext cx="685800" cy="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sp>
        <p:nvSpPr>
          <p:cNvPr id="124946" name="Line 53"/>
          <p:cNvSpPr>
            <a:spLocks noChangeShapeType="1"/>
          </p:cNvSpPr>
          <p:nvPr/>
        </p:nvSpPr>
        <p:spPr bwMode="auto">
          <a:xfrm>
            <a:off x="2057400" y="2819400"/>
            <a:ext cx="0" cy="838200"/>
          </a:xfrm>
          <a:prstGeom prst="line">
            <a:avLst/>
          </a:prstGeom>
          <a:noFill/>
          <a:ln w="38100">
            <a:solidFill>
              <a:schemeClr val="accent1">
                <a:lumMod val="75000"/>
              </a:schemeClr>
            </a:solidFill>
            <a:round/>
            <a:headEnd type="triangle" w="med" len="med"/>
            <a:tailEnd/>
          </a:ln>
        </p:spPr>
        <p:txBody>
          <a:bodyPr wrap="none" anchor="ctr"/>
          <a:lstStyle/>
          <a:p>
            <a:endParaRPr lang="zh-CN" altLang="en-US"/>
          </a:p>
        </p:txBody>
      </p:sp>
      <p:sp>
        <p:nvSpPr>
          <p:cNvPr id="124947" name="Line 54"/>
          <p:cNvSpPr>
            <a:spLocks noChangeShapeType="1"/>
          </p:cNvSpPr>
          <p:nvPr/>
        </p:nvSpPr>
        <p:spPr bwMode="auto">
          <a:xfrm>
            <a:off x="3048000" y="2819400"/>
            <a:ext cx="0" cy="83820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sp>
        <p:nvSpPr>
          <p:cNvPr id="124948" name="Line 55"/>
          <p:cNvSpPr>
            <a:spLocks noChangeShapeType="1"/>
          </p:cNvSpPr>
          <p:nvPr/>
        </p:nvSpPr>
        <p:spPr bwMode="auto">
          <a:xfrm>
            <a:off x="4114800" y="2819400"/>
            <a:ext cx="0" cy="83820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sp>
        <p:nvSpPr>
          <p:cNvPr id="124949" name="Line 56"/>
          <p:cNvSpPr>
            <a:spLocks noChangeShapeType="1"/>
          </p:cNvSpPr>
          <p:nvPr/>
        </p:nvSpPr>
        <p:spPr bwMode="auto">
          <a:xfrm>
            <a:off x="5181600" y="2819400"/>
            <a:ext cx="0" cy="83820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sp>
        <p:nvSpPr>
          <p:cNvPr id="124950" name="Line 57"/>
          <p:cNvSpPr>
            <a:spLocks noChangeShapeType="1"/>
          </p:cNvSpPr>
          <p:nvPr/>
        </p:nvSpPr>
        <p:spPr bwMode="auto">
          <a:xfrm flipH="1">
            <a:off x="2133600" y="2743200"/>
            <a:ext cx="838200" cy="990600"/>
          </a:xfrm>
          <a:prstGeom prst="line">
            <a:avLst/>
          </a:prstGeom>
          <a:noFill/>
          <a:ln w="38100">
            <a:solidFill>
              <a:schemeClr val="accent1">
                <a:lumMod val="75000"/>
              </a:schemeClr>
            </a:solidFill>
            <a:round/>
            <a:headEnd/>
            <a:tailEnd type="triangle" w="med" len="med"/>
          </a:ln>
        </p:spPr>
        <p:txBody>
          <a:bodyPr wrap="none" anchor="ctr"/>
          <a:lstStyle/>
          <a:p>
            <a:endParaRPr lang="zh-CN" altLang="en-US"/>
          </a:p>
        </p:txBody>
      </p:sp>
      <p:sp>
        <p:nvSpPr>
          <p:cNvPr id="124951" name="Line 58"/>
          <p:cNvSpPr>
            <a:spLocks noChangeShapeType="1"/>
          </p:cNvSpPr>
          <p:nvPr/>
        </p:nvSpPr>
        <p:spPr bwMode="auto">
          <a:xfrm>
            <a:off x="4343400" y="2743200"/>
            <a:ext cx="685800" cy="0"/>
          </a:xfrm>
          <a:prstGeom prst="line">
            <a:avLst/>
          </a:prstGeom>
          <a:noFill/>
          <a:ln w="38100">
            <a:solidFill>
              <a:schemeClr val="accent1">
                <a:lumMod val="75000"/>
              </a:schemeClr>
            </a:solidFill>
            <a:round/>
            <a:headEnd type="triangle" w="med" len="med"/>
            <a:tailEnd/>
          </a:ln>
        </p:spPr>
        <p:txBody>
          <a:bodyPr wrap="none" anchor="ctr"/>
          <a:lstStyle/>
          <a:p>
            <a:endParaRPr lang="zh-CN" altLang="en-US"/>
          </a:p>
        </p:txBody>
      </p:sp>
      <p:sp>
        <p:nvSpPr>
          <p:cNvPr id="124952" name="Line 59"/>
          <p:cNvSpPr>
            <a:spLocks noChangeShapeType="1"/>
          </p:cNvSpPr>
          <p:nvPr/>
        </p:nvSpPr>
        <p:spPr bwMode="auto">
          <a:xfrm>
            <a:off x="3276600" y="4038600"/>
            <a:ext cx="685800" cy="0"/>
          </a:xfrm>
          <a:prstGeom prst="line">
            <a:avLst/>
          </a:prstGeom>
          <a:noFill/>
          <a:ln w="38100">
            <a:solidFill>
              <a:schemeClr val="accent1">
                <a:lumMod val="75000"/>
              </a:schemeClr>
            </a:solidFill>
            <a:round/>
            <a:headEnd type="triangle" w="med" len="med"/>
            <a:tailEnd/>
          </a:ln>
        </p:spPr>
        <p:txBody>
          <a:bodyPr wrap="none" anchor="ctr"/>
          <a:lstStyle/>
          <a:p>
            <a:endParaRPr lang="zh-CN" altLang="en-US"/>
          </a:p>
        </p:txBody>
      </p:sp>
      <p:sp>
        <p:nvSpPr>
          <p:cNvPr id="124953" name="Freeform 60"/>
          <p:cNvSpPr>
            <a:spLocks/>
          </p:cNvSpPr>
          <p:nvPr/>
        </p:nvSpPr>
        <p:spPr bwMode="auto">
          <a:xfrm>
            <a:off x="5334000" y="3708400"/>
            <a:ext cx="533400" cy="571500"/>
          </a:xfrm>
          <a:custGeom>
            <a:avLst/>
            <a:gdLst>
              <a:gd name="T0" fmla="*/ 0 w 336"/>
              <a:gd name="T1" fmla="*/ 208 h 360"/>
              <a:gd name="T2" fmla="*/ 144 w 336"/>
              <a:gd name="T3" fmla="*/ 352 h 360"/>
              <a:gd name="T4" fmla="*/ 336 w 336"/>
              <a:gd name="T5" fmla="*/ 160 h 360"/>
              <a:gd name="T6" fmla="*/ 144 w 336"/>
              <a:gd name="T7" fmla="*/ 16 h 360"/>
              <a:gd name="T8" fmla="*/ 48 w 336"/>
              <a:gd name="T9" fmla="*/ 64 h 360"/>
              <a:gd name="T10" fmla="*/ 0 60000 65536"/>
              <a:gd name="T11" fmla="*/ 0 60000 65536"/>
              <a:gd name="T12" fmla="*/ 0 60000 65536"/>
              <a:gd name="T13" fmla="*/ 0 60000 65536"/>
              <a:gd name="T14" fmla="*/ 0 60000 65536"/>
              <a:gd name="T15" fmla="*/ 0 w 336"/>
              <a:gd name="T16" fmla="*/ 0 h 360"/>
              <a:gd name="T17" fmla="*/ 336 w 336"/>
              <a:gd name="T18" fmla="*/ 360 h 360"/>
            </a:gdLst>
            <a:ahLst/>
            <a:cxnLst>
              <a:cxn ang="T10">
                <a:pos x="T0" y="T1"/>
              </a:cxn>
              <a:cxn ang="T11">
                <a:pos x="T2" y="T3"/>
              </a:cxn>
              <a:cxn ang="T12">
                <a:pos x="T4" y="T5"/>
              </a:cxn>
              <a:cxn ang="T13">
                <a:pos x="T6" y="T7"/>
              </a:cxn>
              <a:cxn ang="T14">
                <a:pos x="T8" y="T9"/>
              </a:cxn>
            </a:cxnLst>
            <a:rect l="T15" t="T16" r="T17" b="T18"/>
            <a:pathLst>
              <a:path w="336" h="360">
                <a:moveTo>
                  <a:pt x="0" y="208"/>
                </a:moveTo>
                <a:cubicBezTo>
                  <a:pt x="44" y="284"/>
                  <a:pt x="88" y="360"/>
                  <a:pt x="144" y="352"/>
                </a:cubicBezTo>
                <a:cubicBezTo>
                  <a:pt x="200" y="344"/>
                  <a:pt x="336" y="216"/>
                  <a:pt x="336" y="160"/>
                </a:cubicBezTo>
                <a:cubicBezTo>
                  <a:pt x="336" y="104"/>
                  <a:pt x="192" y="32"/>
                  <a:pt x="144" y="16"/>
                </a:cubicBezTo>
                <a:cubicBezTo>
                  <a:pt x="96" y="0"/>
                  <a:pt x="72" y="32"/>
                  <a:pt x="48" y="64"/>
                </a:cubicBezTo>
              </a:path>
            </a:pathLst>
          </a:custGeom>
          <a:noFill/>
          <a:ln w="38100" cmpd="sng">
            <a:solidFill>
              <a:schemeClr val="accent1">
                <a:lumMod val="75000"/>
              </a:schemeClr>
            </a:solidFill>
            <a:round/>
            <a:headEnd/>
            <a:tailEnd type="triangle" w="med" len="med"/>
          </a:ln>
        </p:spPr>
        <p:txBody>
          <a:bodyPr wrap="none" anchor="ctr"/>
          <a:lstStyle/>
          <a:p>
            <a:endParaRPr lang="zh-CN" altLang="en-US"/>
          </a:p>
        </p:txBody>
      </p:sp>
      <p:sp>
        <p:nvSpPr>
          <p:cNvPr id="548925" name="Freeform 61"/>
          <p:cNvSpPr>
            <a:spLocks/>
          </p:cNvSpPr>
          <p:nvPr/>
        </p:nvSpPr>
        <p:spPr bwMode="auto">
          <a:xfrm>
            <a:off x="1447800" y="1828800"/>
            <a:ext cx="2133600" cy="2921000"/>
          </a:xfrm>
          <a:custGeom>
            <a:avLst/>
            <a:gdLst>
              <a:gd name="T0" fmla="*/ 208 w 1536"/>
              <a:gd name="T1" fmla="*/ 216 h 1816"/>
              <a:gd name="T2" fmla="*/ 208 w 1536"/>
              <a:gd name="T3" fmla="*/ 1608 h 1816"/>
              <a:gd name="T4" fmla="*/ 688 w 1536"/>
              <a:gd name="T5" fmla="*/ 1464 h 1816"/>
              <a:gd name="T6" fmla="*/ 1456 w 1536"/>
              <a:gd name="T7" fmla="*/ 312 h 1816"/>
              <a:gd name="T8" fmla="*/ 208 w 1536"/>
              <a:gd name="T9" fmla="*/ 216 h 1816"/>
              <a:gd name="T10" fmla="*/ 0 60000 65536"/>
              <a:gd name="T11" fmla="*/ 0 60000 65536"/>
              <a:gd name="T12" fmla="*/ 0 60000 65536"/>
              <a:gd name="T13" fmla="*/ 0 60000 65536"/>
              <a:gd name="T14" fmla="*/ 0 60000 65536"/>
              <a:gd name="T15" fmla="*/ 0 w 1536"/>
              <a:gd name="T16" fmla="*/ 0 h 1816"/>
              <a:gd name="T17" fmla="*/ 1536 w 1536"/>
              <a:gd name="T18" fmla="*/ 1816 h 1816"/>
            </a:gdLst>
            <a:ahLst/>
            <a:cxnLst>
              <a:cxn ang="T10">
                <a:pos x="T0" y="T1"/>
              </a:cxn>
              <a:cxn ang="T11">
                <a:pos x="T2" y="T3"/>
              </a:cxn>
              <a:cxn ang="T12">
                <a:pos x="T4" y="T5"/>
              </a:cxn>
              <a:cxn ang="T13">
                <a:pos x="T6" y="T7"/>
              </a:cxn>
              <a:cxn ang="T14">
                <a:pos x="T8" y="T9"/>
              </a:cxn>
            </a:cxnLst>
            <a:rect l="T15" t="T16" r="T17" b="T18"/>
            <a:pathLst>
              <a:path w="1536" h="1816">
                <a:moveTo>
                  <a:pt x="208" y="216"/>
                </a:moveTo>
                <a:cubicBezTo>
                  <a:pt x="0" y="432"/>
                  <a:pt x="128" y="1400"/>
                  <a:pt x="208" y="1608"/>
                </a:cubicBezTo>
                <a:cubicBezTo>
                  <a:pt x="288" y="1816"/>
                  <a:pt x="480" y="1680"/>
                  <a:pt x="688" y="1464"/>
                </a:cubicBezTo>
                <a:cubicBezTo>
                  <a:pt x="896" y="1248"/>
                  <a:pt x="1536" y="520"/>
                  <a:pt x="1456" y="312"/>
                </a:cubicBezTo>
                <a:cubicBezTo>
                  <a:pt x="1376" y="104"/>
                  <a:pt x="416" y="0"/>
                  <a:pt x="208" y="216"/>
                </a:cubicBezTo>
                <a:close/>
              </a:path>
            </a:pathLst>
          </a:custGeom>
          <a:noFill/>
          <a:ln w="38100" cmpd="sng">
            <a:solidFill>
              <a:srgbClr val="FF1B3E"/>
            </a:solidFill>
            <a:round/>
            <a:headEnd/>
            <a:tailEnd/>
          </a:ln>
        </p:spPr>
        <p:txBody>
          <a:bodyPr wrap="none" anchor="ctr"/>
          <a:lstStyle/>
          <a:p>
            <a:endParaRPr lang="zh-CN" altLang="en-US"/>
          </a:p>
        </p:txBody>
      </p:sp>
      <p:sp>
        <p:nvSpPr>
          <p:cNvPr id="548926" name="Freeform 62"/>
          <p:cNvSpPr>
            <a:spLocks/>
          </p:cNvSpPr>
          <p:nvPr/>
        </p:nvSpPr>
        <p:spPr bwMode="auto">
          <a:xfrm>
            <a:off x="2667000" y="3505200"/>
            <a:ext cx="2133600" cy="914400"/>
          </a:xfrm>
          <a:custGeom>
            <a:avLst/>
            <a:gdLst>
              <a:gd name="T0" fmla="*/ 200 w 1584"/>
              <a:gd name="T1" fmla="*/ 80 h 640"/>
              <a:gd name="T2" fmla="*/ 200 w 1584"/>
              <a:gd name="T3" fmla="*/ 560 h 640"/>
              <a:gd name="T4" fmla="*/ 1400 w 1584"/>
              <a:gd name="T5" fmla="*/ 560 h 640"/>
              <a:gd name="T6" fmla="*/ 1304 w 1584"/>
              <a:gd name="T7" fmla="*/ 80 h 640"/>
              <a:gd name="T8" fmla="*/ 200 w 1584"/>
              <a:gd name="T9" fmla="*/ 80 h 640"/>
              <a:gd name="T10" fmla="*/ 0 60000 65536"/>
              <a:gd name="T11" fmla="*/ 0 60000 65536"/>
              <a:gd name="T12" fmla="*/ 0 60000 65536"/>
              <a:gd name="T13" fmla="*/ 0 60000 65536"/>
              <a:gd name="T14" fmla="*/ 0 60000 65536"/>
              <a:gd name="T15" fmla="*/ 0 w 1584"/>
              <a:gd name="T16" fmla="*/ 0 h 640"/>
              <a:gd name="T17" fmla="*/ 1584 w 1584"/>
              <a:gd name="T18" fmla="*/ 640 h 640"/>
            </a:gdLst>
            <a:ahLst/>
            <a:cxnLst>
              <a:cxn ang="T10">
                <a:pos x="T0" y="T1"/>
              </a:cxn>
              <a:cxn ang="T11">
                <a:pos x="T2" y="T3"/>
              </a:cxn>
              <a:cxn ang="T12">
                <a:pos x="T4" y="T5"/>
              </a:cxn>
              <a:cxn ang="T13">
                <a:pos x="T6" y="T7"/>
              </a:cxn>
              <a:cxn ang="T14">
                <a:pos x="T8" y="T9"/>
              </a:cxn>
            </a:cxnLst>
            <a:rect l="T15" t="T16" r="T17" b="T18"/>
            <a:pathLst>
              <a:path w="1584" h="640">
                <a:moveTo>
                  <a:pt x="200" y="80"/>
                </a:moveTo>
                <a:cubicBezTo>
                  <a:pt x="16" y="160"/>
                  <a:pt x="0" y="480"/>
                  <a:pt x="200" y="560"/>
                </a:cubicBezTo>
                <a:cubicBezTo>
                  <a:pt x="400" y="640"/>
                  <a:pt x="1216" y="640"/>
                  <a:pt x="1400" y="560"/>
                </a:cubicBezTo>
                <a:cubicBezTo>
                  <a:pt x="1584" y="480"/>
                  <a:pt x="1504" y="160"/>
                  <a:pt x="1304" y="80"/>
                </a:cubicBezTo>
                <a:cubicBezTo>
                  <a:pt x="1104" y="0"/>
                  <a:pt x="384" y="0"/>
                  <a:pt x="200" y="80"/>
                </a:cubicBezTo>
                <a:close/>
              </a:path>
            </a:pathLst>
          </a:custGeom>
          <a:noFill/>
          <a:ln w="38100" cmpd="sng">
            <a:solidFill>
              <a:srgbClr val="FF1B3E"/>
            </a:solidFill>
            <a:round/>
            <a:headEnd/>
            <a:tailEnd/>
          </a:ln>
        </p:spPr>
        <p:txBody>
          <a:bodyPr wrap="none" anchor="ctr"/>
          <a:lstStyle/>
          <a:p>
            <a:endParaRPr lang="zh-CN" altLang="en-US"/>
          </a:p>
        </p:txBody>
      </p:sp>
      <p:sp>
        <p:nvSpPr>
          <p:cNvPr id="548927" name="Freeform 63"/>
          <p:cNvSpPr>
            <a:spLocks/>
          </p:cNvSpPr>
          <p:nvPr/>
        </p:nvSpPr>
        <p:spPr bwMode="auto">
          <a:xfrm>
            <a:off x="4724400" y="3505200"/>
            <a:ext cx="1447800" cy="914400"/>
          </a:xfrm>
          <a:custGeom>
            <a:avLst/>
            <a:gdLst>
              <a:gd name="T0" fmla="*/ 200 w 1584"/>
              <a:gd name="T1" fmla="*/ 80 h 640"/>
              <a:gd name="T2" fmla="*/ 200 w 1584"/>
              <a:gd name="T3" fmla="*/ 560 h 640"/>
              <a:gd name="T4" fmla="*/ 1400 w 1584"/>
              <a:gd name="T5" fmla="*/ 560 h 640"/>
              <a:gd name="T6" fmla="*/ 1304 w 1584"/>
              <a:gd name="T7" fmla="*/ 80 h 640"/>
              <a:gd name="T8" fmla="*/ 200 w 1584"/>
              <a:gd name="T9" fmla="*/ 80 h 640"/>
              <a:gd name="T10" fmla="*/ 0 60000 65536"/>
              <a:gd name="T11" fmla="*/ 0 60000 65536"/>
              <a:gd name="T12" fmla="*/ 0 60000 65536"/>
              <a:gd name="T13" fmla="*/ 0 60000 65536"/>
              <a:gd name="T14" fmla="*/ 0 60000 65536"/>
              <a:gd name="T15" fmla="*/ 0 w 1584"/>
              <a:gd name="T16" fmla="*/ 0 h 640"/>
              <a:gd name="T17" fmla="*/ 1584 w 1584"/>
              <a:gd name="T18" fmla="*/ 640 h 640"/>
            </a:gdLst>
            <a:ahLst/>
            <a:cxnLst>
              <a:cxn ang="T10">
                <a:pos x="T0" y="T1"/>
              </a:cxn>
              <a:cxn ang="T11">
                <a:pos x="T2" y="T3"/>
              </a:cxn>
              <a:cxn ang="T12">
                <a:pos x="T4" y="T5"/>
              </a:cxn>
              <a:cxn ang="T13">
                <a:pos x="T6" y="T7"/>
              </a:cxn>
              <a:cxn ang="T14">
                <a:pos x="T8" y="T9"/>
              </a:cxn>
            </a:cxnLst>
            <a:rect l="T15" t="T16" r="T17" b="T18"/>
            <a:pathLst>
              <a:path w="1584" h="640">
                <a:moveTo>
                  <a:pt x="200" y="80"/>
                </a:moveTo>
                <a:cubicBezTo>
                  <a:pt x="16" y="160"/>
                  <a:pt x="0" y="480"/>
                  <a:pt x="200" y="560"/>
                </a:cubicBezTo>
                <a:cubicBezTo>
                  <a:pt x="400" y="640"/>
                  <a:pt x="1216" y="640"/>
                  <a:pt x="1400" y="560"/>
                </a:cubicBezTo>
                <a:cubicBezTo>
                  <a:pt x="1584" y="480"/>
                  <a:pt x="1504" y="160"/>
                  <a:pt x="1304" y="80"/>
                </a:cubicBezTo>
                <a:cubicBezTo>
                  <a:pt x="1104" y="0"/>
                  <a:pt x="384" y="0"/>
                  <a:pt x="200" y="80"/>
                </a:cubicBezTo>
                <a:close/>
              </a:path>
            </a:pathLst>
          </a:custGeom>
          <a:noFill/>
          <a:ln w="38100" cmpd="sng">
            <a:solidFill>
              <a:srgbClr val="FF1B3E"/>
            </a:solidFill>
            <a:round/>
            <a:headEnd/>
            <a:tailEnd/>
          </a:ln>
        </p:spPr>
        <p:txBody>
          <a:bodyPr wrap="none" anchor="ctr"/>
          <a:lstStyle/>
          <a:p>
            <a:endParaRPr lang="zh-CN" altLang="en-US"/>
          </a:p>
        </p:txBody>
      </p:sp>
      <p:sp>
        <p:nvSpPr>
          <p:cNvPr id="548928" name="Freeform 64"/>
          <p:cNvSpPr>
            <a:spLocks/>
          </p:cNvSpPr>
          <p:nvPr/>
        </p:nvSpPr>
        <p:spPr bwMode="auto">
          <a:xfrm>
            <a:off x="3581400" y="2133600"/>
            <a:ext cx="2133600" cy="914400"/>
          </a:xfrm>
          <a:custGeom>
            <a:avLst/>
            <a:gdLst>
              <a:gd name="T0" fmla="*/ 200 w 1584"/>
              <a:gd name="T1" fmla="*/ 80 h 640"/>
              <a:gd name="T2" fmla="*/ 200 w 1584"/>
              <a:gd name="T3" fmla="*/ 560 h 640"/>
              <a:gd name="T4" fmla="*/ 1400 w 1584"/>
              <a:gd name="T5" fmla="*/ 560 h 640"/>
              <a:gd name="T6" fmla="*/ 1304 w 1584"/>
              <a:gd name="T7" fmla="*/ 80 h 640"/>
              <a:gd name="T8" fmla="*/ 200 w 1584"/>
              <a:gd name="T9" fmla="*/ 80 h 640"/>
              <a:gd name="T10" fmla="*/ 0 60000 65536"/>
              <a:gd name="T11" fmla="*/ 0 60000 65536"/>
              <a:gd name="T12" fmla="*/ 0 60000 65536"/>
              <a:gd name="T13" fmla="*/ 0 60000 65536"/>
              <a:gd name="T14" fmla="*/ 0 60000 65536"/>
              <a:gd name="T15" fmla="*/ 0 w 1584"/>
              <a:gd name="T16" fmla="*/ 0 h 640"/>
              <a:gd name="T17" fmla="*/ 1584 w 1584"/>
              <a:gd name="T18" fmla="*/ 640 h 640"/>
            </a:gdLst>
            <a:ahLst/>
            <a:cxnLst>
              <a:cxn ang="T10">
                <a:pos x="T0" y="T1"/>
              </a:cxn>
              <a:cxn ang="T11">
                <a:pos x="T2" y="T3"/>
              </a:cxn>
              <a:cxn ang="T12">
                <a:pos x="T4" y="T5"/>
              </a:cxn>
              <a:cxn ang="T13">
                <a:pos x="T6" y="T7"/>
              </a:cxn>
              <a:cxn ang="T14">
                <a:pos x="T8" y="T9"/>
              </a:cxn>
            </a:cxnLst>
            <a:rect l="T15" t="T16" r="T17" b="T18"/>
            <a:pathLst>
              <a:path w="1584" h="640">
                <a:moveTo>
                  <a:pt x="200" y="80"/>
                </a:moveTo>
                <a:cubicBezTo>
                  <a:pt x="16" y="160"/>
                  <a:pt x="0" y="480"/>
                  <a:pt x="200" y="560"/>
                </a:cubicBezTo>
                <a:cubicBezTo>
                  <a:pt x="400" y="640"/>
                  <a:pt x="1216" y="640"/>
                  <a:pt x="1400" y="560"/>
                </a:cubicBezTo>
                <a:cubicBezTo>
                  <a:pt x="1584" y="480"/>
                  <a:pt x="1504" y="160"/>
                  <a:pt x="1304" y="80"/>
                </a:cubicBezTo>
                <a:cubicBezTo>
                  <a:pt x="1104" y="0"/>
                  <a:pt x="384" y="0"/>
                  <a:pt x="200" y="80"/>
                </a:cubicBezTo>
                <a:close/>
              </a:path>
            </a:pathLst>
          </a:custGeom>
          <a:noFill/>
          <a:ln w="38100" cmpd="sng">
            <a:solidFill>
              <a:srgbClr val="FF1B3E"/>
            </a:solidFill>
            <a:round/>
            <a:headEnd/>
            <a:tailEnd/>
          </a:ln>
        </p:spPr>
        <p:txBody>
          <a:bodyPr wrap="none" anchor="ctr"/>
          <a:lstStyle/>
          <a:p>
            <a:endParaRPr lang="zh-CN" altLang="en-US"/>
          </a:p>
        </p:txBody>
      </p:sp>
      <p:sp>
        <p:nvSpPr>
          <p:cNvPr id="548931" name="Text Box 67"/>
          <p:cNvSpPr txBox="1">
            <a:spLocks noChangeArrowheads="1"/>
          </p:cNvSpPr>
          <p:nvPr/>
        </p:nvSpPr>
        <p:spPr bwMode="auto">
          <a:xfrm>
            <a:off x="2895600" y="4956175"/>
            <a:ext cx="1237839" cy="369332"/>
          </a:xfrm>
          <a:prstGeom prst="rect">
            <a:avLst/>
          </a:prstGeom>
          <a:noFill/>
          <a:ln w="9525">
            <a:noFill/>
            <a:miter lim="800000"/>
            <a:headEnd/>
            <a:tailEnd/>
          </a:ln>
        </p:spPr>
        <p:txBody>
          <a:bodyPr wrap="none">
            <a:spAutoFit/>
          </a:bodyPr>
          <a:lstStyle/>
          <a:p>
            <a:r>
              <a:rPr lang="en-US" altLang="zh-CN" b="1" dirty="0" smtClean="0">
                <a:solidFill>
                  <a:srgbClr val="002060"/>
                </a:solidFill>
                <a:latin typeface="Futura"/>
              </a:rPr>
              <a:t>Four </a:t>
            </a:r>
            <a:r>
              <a:rPr lang="en-US" altLang="zh-CN" b="1" dirty="0">
                <a:solidFill>
                  <a:srgbClr val="002060"/>
                </a:solidFill>
                <a:latin typeface="Futura"/>
              </a:rPr>
              <a:t>SCCs</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10</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89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89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89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89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8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925" grpId="0" animBg="1"/>
      <p:bldP spid="548926" grpId="0" animBg="1"/>
      <p:bldP spid="548927" grpId="0" animBg="1"/>
      <p:bldP spid="548928" grpId="0" animBg="1"/>
      <p:bldP spid="5489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109" y="1076457"/>
            <a:ext cx="8352928" cy="1569660"/>
          </a:xfrm>
          <a:prstGeom prst="rect">
            <a:avLst/>
          </a:prstGeom>
        </p:spPr>
        <p:txBody>
          <a:bodyPr wrap="square">
            <a:spAutoFit/>
          </a:bodyPr>
          <a:lstStyle/>
          <a:p>
            <a:r>
              <a:rPr lang="zh-CN" altLang="en-US" sz="1600" dirty="0">
                <a:solidFill>
                  <a:srgbClr val="00B0F0"/>
                </a:solidFill>
                <a:latin typeface="Microsoft YaHei" panose="020B0503020204020204" pitchFamily="34" charset="-122"/>
                <a:ea typeface="Microsoft YaHei" panose="020B0503020204020204" pitchFamily="34" charset="-122"/>
              </a:rPr>
              <a:t>用增广路求最大匹配</a:t>
            </a:r>
            <a:r>
              <a:rPr lang="en-US" altLang="zh-CN" sz="1600" dirty="0">
                <a:solidFill>
                  <a:srgbClr val="00B0F0"/>
                </a:solidFill>
                <a:latin typeface="Microsoft YaHei" panose="020B0503020204020204" pitchFamily="34" charset="-122"/>
                <a:ea typeface="Microsoft YaHei" panose="020B0503020204020204" pitchFamily="34" charset="-122"/>
              </a:rPr>
              <a:t>(</a:t>
            </a:r>
            <a:r>
              <a:rPr lang="zh-CN" altLang="en-US" sz="1600" dirty="0">
                <a:solidFill>
                  <a:srgbClr val="00B0F0"/>
                </a:solidFill>
                <a:latin typeface="Microsoft YaHei" panose="020B0503020204020204" pitchFamily="34" charset="-122"/>
                <a:ea typeface="Microsoft YaHei" panose="020B0503020204020204" pitchFamily="34" charset="-122"/>
              </a:rPr>
              <a:t>称作匈牙利算法，匈牙利数学家</a:t>
            </a:r>
            <a:r>
              <a:rPr lang="en-US" altLang="zh-CN" sz="1600" dirty="0">
                <a:solidFill>
                  <a:srgbClr val="00B0F0"/>
                </a:solidFill>
                <a:latin typeface="Microsoft YaHei" panose="020B0503020204020204" pitchFamily="34" charset="-122"/>
                <a:ea typeface="Microsoft YaHei" panose="020B0503020204020204" pitchFamily="34" charset="-122"/>
              </a:rPr>
              <a:t>Edmonds</a:t>
            </a:r>
            <a:r>
              <a:rPr lang="zh-CN" altLang="en-US" sz="1600" dirty="0">
                <a:solidFill>
                  <a:srgbClr val="00B0F0"/>
                </a:solidFill>
                <a:latin typeface="Microsoft YaHei" panose="020B0503020204020204" pitchFamily="34" charset="-122"/>
                <a:ea typeface="Microsoft YaHei" panose="020B0503020204020204" pitchFamily="34" charset="-122"/>
              </a:rPr>
              <a:t>于</a:t>
            </a:r>
            <a:r>
              <a:rPr lang="en-US" altLang="zh-CN" sz="1600" dirty="0">
                <a:solidFill>
                  <a:srgbClr val="00B0F0"/>
                </a:solidFill>
                <a:latin typeface="Microsoft YaHei" panose="020B0503020204020204" pitchFamily="34" charset="-122"/>
                <a:ea typeface="Microsoft YaHei" panose="020B0503020204020204" pitchFamily="34" charset="-122"/>
              </a:rPr>
              <a:t>1965</a:t>
            </a:r>
            <a:r>
              <a:rPr lang="zh-CN" altLang="en-US" sz="1600" dirty="0">
                <a:solidFill>
                  <a:srgbClr val="00B0F0"/>
                </a:solidFill>
                <a:latin typeface="Microsoft YaHei" panose="020B0503020204020204" pitchFamily="34" charset="-122"/>
                <a:ea typeface="Microsoft YaHei" panose="020B0503020204020204" pitchFamily="34" charset="-122"/>
              </a:rPr>
              <a:t>年提出</a:t>
            </a:r>
            <a:r>
              <a:rPr lang="en-US" altLang="zh-CN" sz="1600" dirty="0">
                <a:solidFill>
                  <a:srgbClr val="00B0F0"/>
                </a:solidFill>
                <a:latin typeface="Microsoft YaHei" panose="020B0503020204020204" pitchFamily="34" charset="-122"/>
                <a:ea typeface="Microsoft YaHei" panose="020B0503020204020204" pitchFamily="34" charset="-122"/>
              </a:rPr>
              <a:t>) </a:t>
            </a:r>
            <a:br>
              <a:rPr lang="en-US" altLang="zh-CN" sz="1600" dirty="0">
                <a:solidFill>
                  <a:srgbClr val="00B0F0"/>
                </a:solidFill>
                <a:latin typeface="Microsoft YaHei" panose="020B0503020204020204" pitchFamily="34" charset="-122"/>
                <a:ea typeface="Microsoft YaHei" panose="020B0503020204020204" pitchFamily="34" charset="-122"/>
              </a:rPr>
            </a:br>
            <a:r>
              <a:rPr lang="zh-CN" altLang="en-US" sz="1600" dirty="0">
                <a:solidFill>
                  <a:srgbClr val="00B0F0"/>
                </a:solidFill>
                <a:latin typeface="Microsoft YaHei" panose="020B0503020204020204" pitchFamily="34" charset="-122"/>
                <a:ea typeface="Microsoft YaHei" panose="020B0503020204020204" pitchFamily="34" charset="-122"/>
              </a:rPr>
              <a:t>算法轮廓：</a:t>
            </a:r>
          </a:p>
          <a:p>
            <a:pPr>
              <a:buFont typeface="+mj-lt"/>
              <a:buAutoNum type="arabicPeriod"/>
            </a:pPr>
            <a:r>
              <a:rPr lang="zh-CN" altLang="en-US" sz="1600" dirty="0">
                <a:solidFill>
                  <a:srgbClr val="00B0F0"/>
                </a:solidFill>
                <a:latin typeface="Microsoft YaHei" panose="020B0503020204020204" pitchFamily="34" charset="-122"/>
                <a:ea typeface="Microsoft YaHei" panose="020B0503020204020204" pitchFamily="34" charset="-122"/>
              </a:rPr>
              <a:t>置</a:t>
            </a:r>
            <a:r>
              <a:rPr lang="en-US" altLang="zh-CN" sz="1600" dirty="0">
                <a:solidFill>
                  <a:srgbClr val="00B0F0"/>
                </a:solidFill>
                <a:latin typeface="Microsoft YaHei" panose="020B0503020204020204" pitchFamily="34" charset="-122"/>
                <a:ea typeface="Microsoft YaHei" panose="020B0503020204020204" pitchFamily="34" charset="-122"/>
              </a:rPr>
              <a:t>M</a:t>
            </a:r>
            <a:r>
              <a:rPr lang="zh-CN" altLang="en-US" sz="1600" dirty="0">
                <a:solidFill>
                  <a:srgbClr val="00B0F0"/>
                </a:solidFill>
                <a:latin typeface="Microsoft YaHei" panose="020B0503020204020204" pitchFamily="34" charset="-122"/>
                <a:ea typeface="Microsoft YaHei" panose="020B0503020204020204" pitchFamily="34" charset="-122"/>
              </a:rPr>
              <a:t>为空</a:t>
            </a:r>
          </a:p>
          <a:p>
            <a:pPr>
              <a:buFont typeface="+mj-lt"/>
              <a:buAutoNum type="arabicPeriod"/>
            </a:pPr>
            <a:r>
              <a:rPr lang="zh-CN" altLang="en-US" sz="1600" dirty="0">
                <a:solidFill>
                  <a:srgbClr val="00B0F0"/>
                </a:solidFill>
                <a:latin typeface="Microsoft YaHei" panose="020B0503020204020204" pitchFamily="34" charset="-122"/>
                <a:ea typeface="Microsoft YaHei" panose="020B0503020204020204" pitchFamily="34" charset="-122"/>
              </a:rPr>
              <a:t>找出一条增广路径</a:t>
            </a:r>
            <a:r>
              <a:rPr lang="en-US" altLang="zh-CN" sz="1600" dirty="0">
                <a:solidFill>
                  <a:srgbClr val="00B0F0"/>
                </a:solidFill>
                <a:latin typeface="Microsoft YaHei" panose="020B0503020204020204" pitchFamily="34" charset="-122"/>
                <a:ea typeface="Microsoft YaHei" panose="020B0503020204020204" pitchFamily="34" charset="-122"/>
              </a:rPr>
              <a:t>P</a:t>
            </a:r>
            <a:r>
              <a:rPr lang="zh-CN" altLang="en-US" sz="1600" dirty="0">
                <a:solidFill>
                  <a:srgbClr val="00B0F0"/>
                </a:solidFill>
                <a:latin typeface="Microsoft YaHei" panose="020B0503020204020204" pitchFamily="34" charset="-122"/>
                <a:ea typeface="Microsoft YaHei" panose="020B0503020204020204" pitchFamily="34" charset="-122"/>
              </a:rPr>
              <a:t>（先找出单个边的增广路径），碰到多个边的增广路径通过取反操作获得更大的匹配</a:t>
            </a:r>
            <a:r>
              <a:rPr lang="en-US" altLang="zh-CN" sz="1600" dirty="0">
                <a:solidFill>
                  <a:srgbClr val="00B0F0"/>
                </a:solidFill>
                <a:latin typeface="Microsoft YaHei" panose="020B0503020204020204" pitchFamily="34" charset="-122"/>
                <a:ea typeface="Microsoft YaHei" panose="020B0503020204020204" pitchFamily="34" charset="-122"/>
              </a:rPr>
              <a:t>M’</a:t>
            </a:r>
            <a:r>
              <a:rPr lang="zh-CN" altLang="en-US" sz="1600" dirty="0">
                <a:solidFill>
                  <a:srgbClr val="00B0F0"/>
                </a:solidFill>
                <a:latin typeface="Microsoft YaHei" panose="020B0503020204020204" pitchFamily="34" charset="-122"/>
                <a:ea typeface="Microsoft YaHei" panose="020B0503020204020204" pitchFamily="34" charset="-122"/>
              </a:rPr>
              <a:t>代替</a:t>
            </a:r>
            <a:r>
              <a:rPr lang="en-US" altLang="zh-CN" sz="1600" dirty="0">
                <a:solidFill>
                  <a:srgbClr val="00B0F0"/>
                </a:solidFill>
                <a:latin typeface="Microsoft YaHei" panose="020B0503020204020204" pitchFamily="34" charset="-122"/>
                <a:ea typeface="Microsoft YaHei" panose="020B0503020204020204" pitchFamily="34" charset="-122"/>
              </a:rPr>
              <a:t>M</a:t>
            </a:r>
          </a:p>
          <a:p>
            <a:pPr>
              <a:buFont typeface="+mj-lt"/>
              <a:buAutoNum type="arabicPeriod"/>
            </a:pPr>
            <a:r>
              <a:rPr lang="zh-CN" altLang="en-US" sz="1600" dirty="0">
                <a:solidFill>
                  <a:srgbClr val="00B0F0"/>
                </a:solidFill>
                <a:latin typeface="Microsoft YaHei" panose="020B0503020204020204" pitchFamily="34" charset="-122"/>
                <a:ea typeface="Microsoft YaHei" panose="020B0503020204020204" pitchFamily="34" charset="-122"/>
              </a:rPr>
              <a:t>重复</a:t>
            </a:r>
            <a:r>
              <a:rPr lang="en-US" altLang="zh-CN" sz="1600" dirty="0">
                <a:solidFill>
                  <a:srgbClr val="00B0F0"/>
                </a:solidFill>
                <a:latin typeface="Microsoft YaHei" panose="020B0503020204020204" pitchFamily="34" charset="-122"/>
                <a:ea typeface="Microsoft YaHei" panose="020B0503020204020204" pitchFamily="34" charset="-122"/>
              </a:rPr>
              <a:t>2</a:t>
            </a:r>
            <a:r>
              <a:rPr lang="zh-CN" altLang="en-US" sz="1600" dirty="0">
                <a:solidFill>
                  <a:srgbClr val="00B0F0"/>
                </a:solidFill>
                <a:latin typeface="Microsoft YaHei" panose="020B0503020204020204" pitchFamily="34" charset="-122"/>
                <a:ea typeface="Microsoft YaHei" panose="020B0503020204020204" pitchFamily="34" charset="-122"/>
              </a:rPr>
              <a:t>操作直到找不出增广路径为止</a:t>
            </a:r>
            <a:endParaRPr lang="zh-CN" altLang="en-US" sz="1600" b="0" i="0" dirty="0">
              <a:solidFill>
                <a:srgbClr val="00B0F0"/>
              </a:solidFill>
              <a:effectLst/>
              <a:latin typeface="Microsoft YaHei" panose="020B0503020204020204" pitchFamily="34" charset="-122"/>
              <a:ea typeface="Microsoft YaHei" panose="020B0503020204020204" pitchFamily="34" charset="-122"/>
            </a:endParaRPr>
          </a:p>
        </p:txBody>
      </p:sp>
      <p:sp>
        <p:nvSpPr>
          <p:cNvPr id="3" name="矩形 2"/>
          <p:cNvSpPr/>
          <p:nvPr/>
        </p:nvSpPr>
        <p:spPr>
          <a:xfrm>
            <a:off x="1403648" y="476672"/>
            <a:ext cx="2236510" cy="584775"/>
          </a:xfrm>
          <a:prstGeom prst="rect">
            <a:avLst/>
          </a:prstGeom>
        </p:spPr>
        <p:txBody>
          <a:bodyPr wrap="squar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匈牙利算法</a:t>
            </a:r>
            <a:endParaRPr lang="zh-CN" altLang="en-US" sz="3200" dirty="0">
              <a:solidFill>
                <a:schemeClr val="bg1"/>
              </a:solidFill>
            </a:endParaRPr>
          </a:p>
        </p:txBody>
      </p:sp>
      <p:sp>
        <p:nvSpPr>
          <p:cNvPr id="4" name="矩形 3"/>
          <p:cNvSpPr/>
          <p:nvPr/>
        </p:nvSpPr>
        <p:spPr>
          <a:xfrm>
            <a:off x="539552" y="3429000"/>
            <a:ext cx="8352928" cy="2308324"/>
          </a:xfrm>
          <a:prstGeom prst="rect">
            <a:avLst/>
          </a:prstGeom>
        </p:spPr>
        <p:txBody>
          <a:bodyPr wrap="square">
            <a:spAutoFit/>
          </a:bodyPr>
          <a:lstStyle/>
          <a:p>
            <a:r>
              <a:rPr lang="en-US" altLang="zh-CN" dirty="0" smtClean="0">
                <a:solidFill>
                  <a:srgbClr val="00B050"/>
                </a:solidFill>
                <a:latin typeface="Microsoft YaHei" panose="020B0503020204020204" pitchFamily="34" charset="-122"/>
                <a:ea typeface="Microsoft YaHei" panose="020B0503020204020204" pitchFamily="34" charset="-122"/>
              </a:rPr>
              <a:t>1.</a:t>
            </a:r>
            <a:r>
              <a:rPr lang="zh-CN" altLang="en-US" dirty="0" smtClean="0">
                <a:solidFill>
                  <a:srgbClr val="00B050"/>
                </a:solidFill>
                <a:latin typeface="Microsoft YaHei" panose="020B0503020204020204" pitchFamily="34" charset="-122"/>
                <a:ea typeface="Microsoft YaHei" panose="020B0503020204020204" pitchFamily="34" charset="-122"/>
              </a:rPr>
              <a:t>设当前匹配为</a:t>
            </a:r>
            <a:r>
              <a:rPr lang="en-US" altLang="zh-CN" dirty="0" smtClean="0">
                <a:solidFill>
                  <a:srgbClr val="00B050"/>
                </a:solidFill>
                <a:latin typeface="Microsoft YaHei" panose="020B0503020204020204" pitchFamily="34" charset="-122"/>
                <a:ea typeface="Microsoft YaHei" panose="020B0503020204020204" pitchFamily="34" charset="-122"/>
              </a:rPr>
              <a:t>M</a:t>
            </a:r>
            <a:r>
              <a:rPr lang="zh-CN" altLang="en-US" dirty="0" smtClean="0">
                <a:solidFill>
                  <a:srgbClr val="00B050"/>
                </a:solidFill>
                <a:latin typeface="Microsoft YaHei" panose="020B0503020204020204" pitchFamily="34" charset="-122"/>
                <a:ea typeface="Microsoft YaHei" panose="020B0503020204020204" pitchFamily="34" charset="-122"/>
              </a:rPr>
              <a:t>，对</a:t>
            </a:r>
            <a:r>
              <a:rPr lang="en-US" altLang="zh-CN" dirty="0" smtClean="0">
                <a:solidFill>
                  <a:srgbClr val="00B050"/>
                </a:solidFill>
                <a:latin typeface="Microsoft YaHei" panose="020B0503020204020204" pitchFamily="34" charset="-122"/>
                <a:ea typeface="Microsoft YaHei" panose="020B0503020204020204" pitchFamily="34" charset="-122"/>
              </a:rPr>
              <a:t>X</a:t>
            </a:r>
            <a:r>
              <a:rPr lang="zh-CN" altLang="en-US" dirty="0" smtClean="0">
                <a:solidFill>
                  <a:srgbClr val="00B050"/>
                </a:solidFill>
                <a:latin typeface="Microsoft YaHei" panose="020B0503020204020204" pitchFamily="34" charset="-122"/>
                <a:ea typeface="Microsoft YaHei" panose="020B0503020204020204" pitchFamily="34" charset="-122"/>
              </a:rPr>
              <a:t>中每一个非饱和点</a:t>
            </a:r>
            <a:r>
              <a:rPr lang="en-US" altLang="zh-CN" dirty="0" err="1" smtClean="0">
                <a:solidFill>
                  <a:srgbClr val="00B050"/>
                </a:solidFill>
                <a:latin typeface="Microsoft YaHei" panose="020B0503020204020204" pitchFamily="34" charset="-122"/>
                <a:ea typeface="Microsoft YaHei" panose="020B0503020204020204" pitchFamily="34" charset="-122"/>
              </a:rPr>
              <a:t>X_i</a:t>
            </a:r>
            <a:r>
              <a:rPr lang="zh-CN" altLang="en-US" dirty="0" smtClean="0">
                <a:solidFill>
                  <a:srgbClr val="00B050"/>
                </a:solidFill>
                <a:latin typeface="Microsoft YaHei" panose="020B0503020204020204" pitchFamily="34" charset="-122"/>
                <a:ea typeface="Microsoft YaHei" panose="020B0503020204020204" pitchFamily="34" charset="-122"/>
              </a:rPr>
              <a:t>加标号</a:t>
            </a:r>
            <a:r>
              <a:rPr lang="en-US" altLang="zh-CN" dirty="0" smtClean="0">
                <a:solidFill>
                  <a:srgbClr val="00B050"/>
                </a:solidFill>
                <a:latin typeface="Microsoft YaHei" panose="020B0503020204020204" pitchFamily="34" charset="-122"/>
                <a:ea typeface="Microsoft YaHei" panose="020B0503020204020204" pitchFamily="34" charset="-122"/>
              </a:rPr>
              <a:t>l(</a:t>
            </a:r>
            <a:r>
              <a:rPr lang="en-US" altLang="zh-CN" dirty="0" err="1" smtClean="0">
                <a:solidFill>
                  <a:srgbClr val="00B050"/>
                </a:solidFill>
                <a:latin typeface="Microsoft YaHei" panose="020B0503020204020204" pitchFamily="34" charset="-122"/>
                <a:ea typeface="Microsoft YaHei" panose="020B0503020204020204" pitchFamily="34" charset="-122"/>
              </a:rPr>
              <a:t>X_i</a:t>
            </a:r>
            <a:r>
              <a:rPr lang="en-US" altLang="zh-CN" dirty="0" smtClean="0">
                <a:solidFill>
                  <a:srgbClr val="00B050"/>
                </a:solidFill>
                <a:latin typeface="Microsoft YaHei" panose="020B0503020204020204" pitchFamily="34" charset="-122"/>
                <a:ea typeface="Microsoft YaHei" panose="020B0503020204020204" pitchFamily="34" charset="-122"/>
              </a:rPr>
              <a:t>)=0</a:t>
            </a:r>
            <a:r>
              <a:rPr lang="zh-CN" altLang="en-US" dirty="0" smtClean="0">
                <a:solidFill>
                  <a:srgbClr val="00B050"/>
                </a:solidFill>
                <a:latin typeface="Microsoft YaHei" panose="020B0503020204020204" pitchFamily="34" charset="-122"/>
                <a:ea typeface="Microsoft YaHei" panose="020B0503020204020204" pitchFamily="34" charset="-122"/>
              </a:rPr>
              <a:t>，</a:t>
            </a:r>
            <a:r>
              <a:rPr lang="en-US" altLang="zh-CN" dirty="0" err="1" smtClean="0">
                <a:solidFill>
                  <a:srgbClr val="00B050"/>
                </a:solidFill>
                <a:latin typeface="Microsoft YaHei" panose="020B0503020204020204" pitchFamily="34" charset="-122"/>
                <a:ea typeface="Microsoft YaHei" panose="020B0503020204020204" pitchFamily="34" charset="-122"/>
              </a:rPr>
              <a:t>X_i</a:t>
            </a:r>
            <a:r>
              <a:rPr lang="zh-CN" altLang="en-US" dirty="0" smtClean="0">
                <a:solidFill>
                  <a:srgbClr val="00B050"/>
                </a:solidFill>
                <a:latin typeface="Microsoft YaHei" panose="020B0503020204020204" pitchFamily="34" charset="-122"/>
                <a:ea typeface="Microsoft YaHei" panose="020B0503020204020204" pitchFamily="34" charset="-122"/>
              </a:rPr>
              <a:t>是已标号但未检查的点。</a:t>
            </a:r>
          </a:p>
          <a:p>
            <a:r>
              <a:rPr lang="en-US" altLang="zh-CN" dirty="0" smtClean="0">
                <a:solidFill>
                  <a:srgbClr val="00B050"/>
                </a:solidFill>
                <a:latin typeface="Microsoft YaHei" panose="020B0503020204020204" pitchFamily="34" charset="-122"/>
                <a:ea typeface="Microsoft YaHei" panose="020B0503020204020204" pitchFamily="34" charset="-122"/>
              </a:rPr>
              <a:t>2.</a:t>
            </a:r>
            <a:r>
              <a:rPr lang="zh-CN" altLang="en-US" dirty="0" smtClean="0">
                <a:solidFill>
                  <a:srgbClr val="00B050"/>
                </a:solidFill>
                <a:latin typeface="Microsoft YaHei" panose="020B0503020204020204" pitchFamily="34" charset="-122"/>
                <a:ea typeface="Microsoft YaHei" panose="020B0503020204020204" pitchFamily="34" charset="-122"/>
              </a:rPr>
              <a:t>对任意已标号但未检查的顶点</a:t>
            </a:r>
            <a:r>
              <a:rPr lang="en-US" altLang="zh-CN" dirty="0" err="1" smtClean="0">
                <a:solidFill>
                  <a:srgbClr val="00B050"/>
                </a:solidFill>
                <a:latin typeface="Microsoft YaHei" panose="020B0503020204020204" pitchFamily="34" charset="-122"/>
                <a:ea typeface="Microsoft YaHei" panose="020B0503020204020204" pitchFamily="34" charset="-122"/>
              </a:rPr>
              <a:t>X_i</a:t>
            </a:r>
            <a:r>
              <a:rPr lang="zh-CN" altLang="en-US" dirty="0" smtClean="0">
                <a:solidFill>
                  <a:srgbClr val="00B050"/>
                </a:solidFill>
                <a:latin typeface="Microsoft YaHei" panose="020B0503020204020204" pitchFamily="34" charset="-122"/>
                <a:ea typeface="Microsoft YaHei" panose="020B0503020204020204" pitchFamily="34" charset="-122"/>
              </a:rPr>
              <a:t>，把所有与其相邻但未标号的顶点</a:t>
            </a:r>
            <a:r>
              <a:rPr lang="en-US" altLang="zh-CN" dirty="0" err="1" smtClean="0">
                <a:solidFill>
                  <a:srgbClr val="00B050"/>
                </a:solidFill>
                <a:latin typeface="Microsoft YaHei" panose="020B0503020204020204" pitchFamily="34" charset="-122"/>
                <a:ea typeface="Microsoft YaHei" panose="020B0503020204020204" pitchFamily="34" charset="-122"/>
              </a:rPr>
              <a:t>Y_j</a:t>
            </a:r>
            <a:r>
              <a:rPr lang="zh-CN" altLang="en-US" dirty="0" smtClean="0">
                <a:solidFill>
                  <a:srgbClr val="00B050"/>
                </a:solidFill>
                <a:latin typeface="Microsoft YaHei" panose="020B0503020204020204" pitchFamily="34" charset="-122"/>
                <a:ea typeface="Microsoft YaHei" panose="020B0503020204020204" pitchFamily="34" charset="-122"/>
              </a:rPr>
              <a:t>标号为</a:t>
            </a:r>
            <a:r>
              <a:rPr lang="en-US" altLang="zh-CN" dirty="0">
                <a:solidFill>
                  <a:srgbClr val="00B050"/>
                </a:solidFill>
                <a:latin typeface="Microsoft YaHei" panose="020B0503020204020204" pitchFamily="34" charset="-122"/>
                <a:ea typeface="Microsoft YaHei" panose="020B0503020204020204" pitchFamily="34" charset="-122"/>
              </a:rPr>
              <a:t>l(</a:t>
            </a:r>
            <a:r>
              <a:rPr lang="en-US" altLang="zh-CN" dirty="0" err="1" smtClean="0">
                <a:solidFill>
                  <a:srgbClr val="00B050"/>
                </a:solidFill>
                <a:latin typeface="Microsoft YaHei" panose="020B0503020204020204" pitchFamily="34" charset="-122"/>
                <a:ea typeface="Microsoft YaHei" panose="020B0503020204020204" pitchFamily="34" charset="-122"/>
              </a:rPr>
              <a:t>Y_j</a:t>
            </a:r>
            <a:r>
              <a:rPr lang="en-US" altLang="zh-CN" dirty="0" smtClean="0">
                <a:solidFill>
                  <a:srgbClr val="00B050"/>
                </a:solidFill>
                <a:latin typeface="Microsoft YaHei" panose="020B0503020204020204" pitchFamily="34" charset="-122"/>
                <a:ea typeface="Microsoft YaHei" panose="020B0503020204020204" pitchFamily="34" charset="-122"/>
              </a:rPr>
              <a:t>)=</a:t>
            </a:r>
            <a:r>
              <a:rPr lang="en-US" altLang="zh-CN" dirty="0" err="1" smtClean="0">
                <a:solidFill>
                  <a:srgbClr val="00B050"/>
                </a:solidFill>
                <a:latin typeface="Microsoft YaHei" panose="020B0503020204020204" pitchFamily="34" charset="-122"/>
                <a:ea typeface="Microsoft YaHei" panose="020B0503020204020204" pitchFamily="34" charset="-122"/>
              </a:rPr>
              <a:t>X_i</a:t>
            </a:r>
            <a:r>
              <a:rPr lang="en-US" altLang="zh-CN" dirty="0" smtClean="0">
                <a:solidFill>
                  <a:srgbClr val="00B050"/>
                </a:solidFill>
                <a:latin typeface="Microsoft YaHei" panose="020B0503020204020204" pitchFamily="34" charset="-122"/>
                <a:ea typeface="Microsoft YaHei" panose="020B0503020204020204" pitchFamily="34" charset="-122"/>
              </a:rPr>
              <a:t>.</a:t>
            </a:r>
          </a:p>
          <a:p>
            <a:r>
              <a:rPr lang="en-US" altLang="zh-CN" dirty="0" smtClean="0">
                <a:solidFill>
                  <a:srgbClr val="00B050"/>
                </a:solidFill>
                <a:latin typeface="Microsoft YaHei" panose="020B0503020204020204" pitchFamily="34" charset="-122"/>
                <a:ea typeface="Microsoft YaHei" panose="020B0503020204020204" pitchFamily="34" charset="-122"/>
              </a:rPr>
              <a:t>3.</a:t>
            </a:r>
            <a:r>
              <a:rPr lang="zh-CN" altLang="en-US" dirty="0" smtClean="0">
                <a:solidFill>
                  <a:srgbClr val="00B050"/>
                </a:solidFill>
                <a:latin typeface="Microsoft YaHei" panose="020B0503020204020204" pitchFamily="34" charset="-122"/>
                <a:ea typeface="Microsoft YaHei" panose="020B0503020204020204" pitchFamily="34" charset="-122"/>
              </a:rPr>
              <a:t>如果</a:t>
            </a:r>
            <a:r>
              <a:rPr lang="en-US" altLang="zh-CN" dirty="0" err="1" smtClean="0">
                <a:solidFill>
                  <a:srgbClr val="00B050"/>
                </a:solidFill>
                <a:latin typeface="Microsoft YaHei" panose="020B0503020204020204" pitchFamily="34" charset="-122"/>
                <a:ea typeface="Microsoft YaHei" panose="020B0503020204020204" pitchFamily="34" charset="-122"/>
              </a:rPr>
              <a:t>Y_j</a:t>
            </a:r>
            <a:r>
              <a:rPr lang="zh-CN" altLang="en-US" dirty="0" smtClean="0">
                <a:solidFill>
                  <a:srgbClr val="00B050"/>
                </a:solidFill>
                <a:latin typeface="Microsoft YaHei" panose="020B0503020204020204" pitchFamily="34" charset="-122"/>
                <a:ea typeface="Microsoft YaHei" panose="020B0503020204020204" pitchFamily="34" charset="-122"/>
              </a:rPr>
              <a:t>是非饱和点，则找到一条增广交错路径，修改匹配，重新开始标号。</a:t>
            </a:r>
          </a:p>
          <a:p>
            <a:r>
              <a:rPr lang="en-US" altLang="zh-CN" dirty="0" smtClean="0">
                <a:solidFill>
                  <a:srgbClr val="00B050"/>
                </a:solidFill>
                <a:latin typeface="Microsoft YaHei" panose="020B0503020204020204" pitchFamily="34" charset="-122"/>
                <a:ea typeface="Microsoft YaHei" panose="020B0503020204020204" pitchFamily="34" charset="-122"/>
              </a:rPr>
              <a:t>4.</a:t>
            </a:r>
            <a:r>
              <a:rPr lang="zh-CN" altLang="en-US" dirty="0" smtClean="0">
                <a:solidFill>
                  <a:srgbClr val="00B050"/>
                </a:solidFill>
                <a:latin typeface="Microsoft YaHei" panose="020B0503020204020204" pitchFamily="34" charset="-122"/>
                <a:ea typeface="Microsoft YaHei" panose="020B0503020204020204" pitchFamily="34" charset="-122"/>
              </a:rPr>
              <a:t>如果</a:t>
            </a:r>
            <a:r>
              <a:rPr lang="en-US" altLang="zh-CN" dirty="0" err="1" smtClean="0">
                <a:solidFill>
                  <a:srgbClr val="00B050"/>
                </a:solidFill>
                <a:latin typeface="Microsoft YaHei" panose="020B0503020204020204" pitchFamily="34" charset="-122"/>
                <a:ea typeface="Microsoft YaHei" panose="020B0503020204020204" pitchFamily="34" charset="-122"/>
              </a:rPr>
              <a:t>Y_j</a:t>
            </a:r>
            <a:r>
              <a:rPr lang="zh-CN" altLang="en-US" dirty="0" smtClean="0">
                <a:solidFill>
                  <a:srgbClr val="00B050"/>
                </a:solidFill>
                <a:latin typeface="Microsoft YaHei" panose="020B0503020204020204" pitchFamily="34" charset="-122"/>
                <a:ea typeface="Microsoft YaHei" panose="020B0503020204020204" pitchFamily="34" charset="-122"/>
              </a:rPr>
              <a:t>是饱和点，则设</a:t>
            </a:r>
            <a:r>
              <a:rPr lang="en-US" altLang="zh-CN" dirty="0" smtClean="0">
                <a:solidFill>
                  <a:srgbClr val="00B050"/>
                </a:solidFill>
                <a:latin typeface="Microsoft YaHei" panose="020B0503020204020204" pitchFamily="34" charset="-122"/>
                <a:ea typeface="Microsoft YaHei" panose="020B0503020204020204" pitchFamily="34" charset="-122"/>
              </a:rPr>
              <a:t>(</a:t>
            </a:r>
            <a:r>
              <a:rPr lang="en-US" altLang="zh-CN" dirty="0" err="1" smtClean="0">
                <a:solidFill>
                  <a:srgbClr val="00B050"/>
                </a:solidFill>
                <a:latin typeface="Microsoft YaHei" panose="020B0503020204020204" pitchFamily="34" charset="-122"/>
                <a:ea typeface="Microsoft YaHei" panose="020B0503020204020204" pitchFamily="34" charset="-122"/>
              </a:rPr>
              <a:t>X_k,Y_j</a:t>
            </a:r>
            <a:r>
              <a:rPr lang="en-US" altLang="zh-CN" dirty="0" smtClean="0">
                <a:solidFill>
                  <a:srgbClr val="00B050"/>
                </a:solidFill>
                <a:latin typeface="Microsoft YaHei" panose="020B0503020204020204" pitchFamily="34" charset="-122"/>
                <a:ea typeface="Microsoft YaHei" panose="020B0503020204020204" pitchFamily="34" charset="-122"/>
              </a:rPr>
              <a:t>)\in M</a:t>
            </a:r>
            <a:r>
              <a:rPr lang="zh-CN" altLang="en-US" dirty="0" smtClean="0">
                <a:solidFill>
                  <a:srgbClr val="00B050"/>
                </a:solidFill>
                <a:latin typeface="Microsoft YaHei" panose="020B0503020204020204" pitchFamily="34" charset="-122"/>
                <a:ea typeface="Microsoft YaHei" panose="020B0503020204020204" pitchFamily="34" charset="-122"/>
              </a:rPr>
              <a:t>，令</a:t>
            </a:r>
            <a:r>
              <a:rPr lang="en-US" altLang="zh-CN" dirty="0" smtClean="0">
                <a:solidFill>
                  <a:srgbClr val="00B050"/>
                </a:solidFill>
                <a:latin typeface="Microsoft YaHei" panose="020B0503020204020204" pitchFamily="34" charset="-122"/>
                <a:ea typeface="Microsoft YaHei" panose="020B0503020204020204" pitchFamily="34" charset="-122"/>
              </a:rPr>
              <a:t>l(</a:t>
            </a:r>
            <a:r>
              <a:rPr lang="en-US" altLang="zh-CN" dirty="0" err="1" smtClean="0">
                <a:solidFill>
                  <a:srgbClr val="00B050"/>
                </a:solidFill>
                <a:latin typeface="Microsoft YaHei" panose="020B0503020204020204" pitchFamily="34" charset="-122"/>
                <a:ea typeface="Microsoft YaHei" panose="020B0503020204020204" pitchFamily="34" charset="-122"/>
              </a:rPr>
              <a:t>X_k</a:t>
            </a:r>
            <a:r>
              <a:rPr lang="en-US" altLang="zh-CN" dirty="0" smtClean="0">
                <a:solidFill>
                  <a:srgbClr val="00B050"/>
                </a:solidFill>
                <a:latin typeface="Microsoft YaHei" panose="020B0503020204020204" pitchFamily="34" charset="-122"/>
                <a:ea typeface="Microsoft YaHei" panose="020B0503020204020204" pitchFamily="34" charset="-122"/>
              </a:rPr>
              <a:t>)=</a:t>
            </a:r>
            <a:r>
              <a:rPr lang="en-US" altLang="zh-CN" dirty="0" err="1" smtClean="0">
                <a:solidFill>
                  <a:srgbClr val="00B050"/>
                </a:solidFill>
                <a:latin typeface="Microsoft YaHei" panose="020B0503020204020204" pitchFamily="34" charset="-122"/>
                <a:ea typeface="Microsoft YaHei" panose="020B0503020204020204" pitchFamily="34" charset="-122"/>
              </a:rPr>
              <a:t>Y_j</a:t>
            </a:r>
            <a:r>
              <a:rPr lang="zh-CN" altLang="en-US" dirty="0" smtClean="0">
                <a:solidFill>
                  <a:srgbClr val="00B050"/>
                </a:solidFill>
                <a:latin typeface="Microsoft YaHei" panose="020B0503020204020204" pitchFamily="34" charset="-122"/>
                <a:ea typeface="Microsoft YaHei" panose="020B0503020204020204" pitchFamily="34" charset="-122"/>
              </a:rPr>
              <a:t>，则</a:t>
            </a:r>
            <a:r>
              <a:rPr lang="en-US" altLang="zh-CN" dirty="0" err="1" smtClean="0">
                <a:solidFill>
                  <a:srgbClr val="00B050"/>
                </a:solidFill>
                <a:latin typeface="Microsoft YaHei" panose="020B0503020204020204" pitchFamily="34" charset="-122"/>
                <a:ea typeface="Microsoft YaHei" panose="020B0503020204020204" pitchFamily="34" charset="-122"/>
              </a:rPr>
              <a:t>X_k</a:t>
            </a:r>
            <a:r>
              <a:rPr lang="zh-CN" altLang="en-US" dirty="0" smtClean="0">
                <a:solidFill>
                  <a:srgbClr val="00B050"/>
                </a:solidFill>
                <a:latin typeface="Microsoft YaHei" panose="020B0503020204020204" pitchFamily="34" charset="-122"/>
                <a:ea typeface="Microsoft YaHei" panose="020B0503020204020204" pitchFamily="34" charset="-122"/>
              </a:rPr>
              <a:t>成为已标号未检查顶点，</a:t>
            </a:r>
            <a:r>
              <a:rPr lang="en-US" altLang="zh-CN" dirty="0" err="1" smtClean="0">
                <a:solidFill>
                  <a:srgbClr val="00B050"/>
                </a:solidFill>
                <a:latin typeface="Microsoft YaHei" panose="020B0503020204020204" pitchFamily="34" charset="-122"/>
                <a:ea typeface="Microsoft YaHei" panose="020B0503020204020204" pitchFamily="34" charset="-122"/>
              </a:rPr>
              <a:t>X_i</a:t>
            </a:r>
            <a:r>
              <a:rPr lang="zh-CN" altLang="en-US" dirty="0" smtClean="0">
                <a:solidFill>
                  <a:srgbClr val="00B050"/>
                </a:solidFill>
                <a:latin typeface="Microsoft YaHei" panose="020B0503020204020204" pitchFamily="34" charset="-122"/>
                <a:ea typeface="Microsoft YaHei" panose="020B0503020204020204" pitchFamily="34" charset="-122"/>
              </a:rPr>
              <a:t>成为已标号已检查的顶点。</a:t>
            </a:r>
          </a:p>
          <a:p>
            <a:r>
              <a:rPr lang="en-US" altLang="zh-CN" dirty="0" smtClean="0">
                <a:solidFill>
                  <a:srgbClr val="00B050"/>
                </a:solidFill>
                <a:latin typeface="Microsoft YaHei" panose="020B0503020204020204" pitchFamily="34" charset="-122"/>
                <a:ea typeface="Microsoft YaHei" panose="020B0503020204020204" pitchFamily="34" charset="-122"/>
              </a:rPr>
              <a:t>5.</a:t>
            </a:r>
            <a:r>
              <a:rPr lang="zh-CN" altLang="en-US" dirty="0" smtClean="0">
                <a:solidFill>
                  <a:srgbClr val="00B050"/>
                </a:solidFill>
                <a:latin typeface="Microsoft YaHei" panose="020B0503020204020204" pitchFamily="34" charset="-122"/>
                <a:ea typeface="Microsoft YaHei" panose="020B0503020204020204" pitchFamily="34" charset="-122"/>
              </a:rPr>
              <a:t>重复算法，直到</a:t>
            </a:r>
            <a:r>
              <a:rPr lang="en-US" altLang="zh-CN" dirty="0" smtClean="0">
                <a:solidFill>
                  <a:srgbClr val="00B050"/>
                </a:solidFill>
                <a:latin typeface="Microsoft YaHei" panose="020B0503020204020204" pitchFamily="34" charset="-122"/>
                <a:ea typeface="Microsoft YaHei" panose="020B0503020204020204" pitchFamily="34" charset="-122"/>
              </a:rPr>
              <a:t>X</a:t>
            </a:r>
            <a:r>
              <a:rPr lang="zh-CN" altLang="en-US" dirty="0" smtClean="0">
                <a:solidFill>
                  <a:srgbClr val="00B050"/>
                </a:solidFill>
                <a:latin typeface="Microsoft YaHei" panose="020B0503020204020204" pitchFamily="34" charset="-122"/>
                <a:ea typeface="Microsoft YaHei" panose="020B0503020204020204" pitchFamily="34" charset="-122"/>
              </a:rPr>
              <a:t>中不存在已标号未检查的顶点。</a:t>
            </a:r>
            <a:endParaRPr lang="zh-CN" altLang="en-US" b="0" i="0" dirty="0">
              <a:solidFill>
                <a:srgbClr val="00B050"/>
              </a:solidFill>
              <a:effectLst/>
              <a:latin typeface="Microsoft YaHei" panose="020B0503020204020204" pitchFamily="34" charset="-122"/>
              <a:ea typeface="Microsoft YaHei" panose="020B0503020204020204" pitchFamily="34" charset="-122"/>
            </a:endParaRPr>
          </a:p>
        </p:txBody>
      </p:sp>
      <p:graphicFrame>
        <p:nvGraphicFramePr>
          <p:cNvPr id="9" name="Object 38"/>
          <p:cNvGraphicFramePr>
            <a:graphicFrameLocks noChangeAspect="1"/>
          </p:cNvGraphicFramePr>
          <p:nvPr>
            <p:extLst>
              <p:ext uri="{D42A27DB-BD31-4B8C-83A1-F6EECF244321}">
                <p14:modId xmlns:p14="http://schemas.microsoft.com/office/powerpoint/2010/main" val="2725986073"/>
              </p:ext>
            </p:extLst>
          </p:nvPr>
        </p:nvGraphicFramePr>
        <p:xfrm>
          <a:off x="4067944" y="2307879"/>
          <a:ext cx="4108252" cy="4321173"/>
        </p:xfrm>
        <a:graphic>
          <a:graphicData uri="http://schemas.openxmlformats.org/presentationml/2006/ole">
            <mc:AlternateContent xmlns:mc="http://schemas.openxmlformats.org/markup-compatibility/2006">
              <mc:Choice xmlns:v="urn:schemas-microsoft-com:vml" Requires="v">
                <p:oleObj spid="_x0000_s1093658" r:id="rId3" imgW="3400175" imgH="5872135" progId="Visio.Drawing.11">
                  <p:embed/>
                </p:oleObj>
              </mc:Choice>
              <mc:Fallback>
                <p:oleObj r:id="rId3" imgW="3400175" imgH="587213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307879"/>
                        <a:ext cx="4108252" cy="4321173"/>
                      </a:xfrm>
                      <a:prstGeom prst="rect">
                        <a:avLst/>
                      </a:prstGeom>
                      <a:noFill/>
                      <a:ln>
                        <a:noFill/>
                      </a:ln>
                    </p:spPr>
                  </p:pic>
                </p:oleObj>
              </mc:Fallback>
            </mc:AlternateContent>
          </a:graphicData>
        </a:graphic>
      </p:graphicFrame>
      <p:sp>
        <p:nvSpPr>
          <p:cNvPr id="11" name="灯片编号占位符 10"/>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100</a:t>
            </a:fld>
            <a:endParaRPr lang="en-US" altLang="zh-CN" dirty="0"/>
          </a:p>
        </p:txBody>
      </p:sp>
    </p:spTree>
    <p:extLst>
      <p:ext uri="{BB962C8B-B14F-4D97-AF65-F5344CB8AC3E}">
        <p14:creationId xmlns:p14="http://schemas.microsoft.com/office/powerpoint/2010/main" val="46951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2"/>
          <p:cNvGrpSpPr>
            <a:grpSpLocks/>
          </p:cNvGrpSpPr>
          <p:nvPr/>
        </p:nvGrpSpPr>
        <p:grpSpPr bwMode="auto">
          <a:xfrm>
            <a:off x="792163" y="1970088"/>
            <a:ext cx="6170612" cy="3394075"/>
            <a:chOff x="672" y="576"/>
            <a:chExt cx="3800" cy="2601"/>
          </a:xfrm>
        </p:grpSpPr>
        <p:grpSp>
          <p:nvGrpSpPr>
            <p:cNvPr id="83972" name="Group 3"/>
            <p:cNvGrpSpPr>
              <a:grpSpLocks/>
            </p:cNvGrpSpPr>
            <p:nvPr/>
          </p:nvGrpSpPr>
          <p:grpSpPr bwMode="auto">
            <a:xfrm>
              <a:off x="768" y="960"/>
              <a:ext cx="3552" cy="1872"/>
              <a:chOff x="816" y="624"/>
              <a:chExt cx="2016" cy="912"/>
            </a:xfrm>
          </p:grpSpPr>
          <p:sp>
            <p:nvSpPr>
              <p:cNvPr id="83983" name="Oval 4"/>
              <p:cNvSpPr>
                <a:spLocks noChangeArrowheads="1"/>
              </p:cNvSpPr>
              <p:nvPr/>
            </p:nvSpPr>
            <p:spPr bwMode="auto">
              <a:xfrm>
                <a:off x="816" y="624"/>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83984" name="Oval 5"/>
              <p:cNvSpPr>
                <a:spLocks noChangeArrowheads="1"/>
              </p:cNvSpPr>
              <p:nvPr/>
            </p:nvSpPr>
            <p:spPr bwMode="auto">
              <a:xfrm>
                <a:off x="1296" y="624"/>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83985" name="Oval 6"/>
              <p:cNvSpPr>
                <a:spLocks noChangeArrowheads="1"/>
              </p:cNvSpPr>
              <p:nvPr/>
            </p:nvSpPr>
            <p:spPr bwMode="auto">
              <a:xfrm>
                <a:off x="1824" y="624"/>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83986" name="Oval 7"/>
              <p:cNvSpPr>
                <a:spLocks noChangeArrowheads="1"/>
              </p:cNvSpPr>
              <p:nvPr/>
            </p:nvSpPr>
            <p:spPr bwMode="auto">
              <a:xfrm>
                <a:off x="2304" y="624"/>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83987" name="Oval 8"/>
              <p:cNvSpPr>
                <a:spLocks noChangeArrowheads="1"/>
              </p:cNvSpPr>
              <p:nvPr/>
            </p:nvSpPr>
            <p:spPr bwMode="auto">
              <a:xfrm>
                <a:off x="2784" y="624"/>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83988" name="Oval 9"/>
              <p:cNvSpPr>
                <a:spLocks noChangeArrowheads="1"/>
              </p:cNvSpPr>
              <p:nvPr/>
            </p:nvSpPr>
            <p:spPr bwMode="auto">
              <a:xfrm>
                <a:off x="816" y="148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83989" name="Oval 10"/>
              <p:cNvSpPr>
                <a:spLocks noChangeArrowheads="1"/>
              </p:cNvSpPr>
              <p:nvPr/>
            </p:nvSpPr>
            <p:spPr bwMode="auto">
              <a:xfrm>
                <a:off x="1296" y="148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83990" name="Oval 11"/>
              <p:cNvSpPr>
                <a:spLocks noChangeArrowheads="1"/>
              </p:cNvSpPr>
              <p:nvPr/>
            </p:nvSpPr>
            <p:spPr bwMode="auto">
              <a:xfrm>
                <a:off x="1824" y="148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83991" name="Oval 12"/>
              <p:cNvSpPr>
                <a:spLocks noChangeArrowheads="1"/>
              </p:cNvSpPr>
              <p:nvPr/>
            </p:nvSpPr>
            <p:spPr bwMode="auto">
              <a:xfrm>
                <a:off x="2304" y="148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83992" name="Oval 13"/>
              <p:cNvSpPr>
                <a:spLocks noChangeArrowheads="1"/>
              </p:cNvSpPr>
              <p:nvPr/>
            </p:nvSpPr>
            <p:spPr bwMode="auto">
              <a:xfrm>
                <a:off x="2784" y="148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cxnSp>
            <p:nvCxnSpPr>
              <p:cNvPr id="83993" name="AutoShape 14"/>
              <p:cNvCxnSpPr>
                <a:cxnSpLocks noChangeShapeType="1"/>
                <a:stCxn id="83983" idx="5"/>
                <a:endCxn id="83989" idx="1"/>
              </p:cNvCxnSpPr>
              <p:nvPr/>
            </p:nvCxnSpPr>
            <p:spPr bwMode="auto">
              <a:xfrm>
                <a:off x="857" y="665"/>
                <a:ext cx="446" cy="83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3994" name="AutoShape 15"/>
              <p:cNvCxnSpPr>
                <a:cxnSpLocks noChangeShapeType="1"/>
                <a:stCxn id="83983" idx="5"/>
                <a:endCxn id="83990" idx="2"/>
              </p:cNvCxnSpPr>
              <p:nvPr/>
            </p:nvCxnSpPr>
            <p:spPr bwMode="auto">
              <a:xfrm>
                <a:off x="857" y="665"/>
                <a:ext cx="967" cy="847"/>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3995" name="AutoShape 16"/>
              <p:cNvCxnSpPr>
                <a:cxnSpLocks noChangeShapeType="1"/>
                <a:stCxn id="83984" idx="4"/>
                <a:endCxn id="83988" idx="7"/>
              </p:cNvCxnSpPr>
              <p:nvPr/>
            </p:nvCxnSpPr>
            <p:spPr bwMode="auto">
              <a:xfrm flipH="1">
                <a:off x="857" y="672"/>
                <a:ext cx="463" cy="823"/>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3996" name="AutoShape 17"/>
              <p:cNvCxnSpPr>
                <a:cxnSpLocks noChangeShapeType="1"/>
                <a:stCxn id="83984" idx="4"/>
                <a:endCxn id="83989" idx="0"/>
              </p:cNvCxnSpPr>
              <p:nvPr/>
            </p:nvCxnSpPr>
            <p:spPr bwMode="auto">
              <a:xfrm>
                <a:off x="1320" y="672"/>
                <a:ext cx="0" cy="81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3997" name="AutoShape 18"/>
              <p:cNvCxnSpPr>
                <a:cxnSpLocks noChangeShapeType="1"/>
                <a:stCxn id="83984" idx="4"/>
                <a:endCxn id="83991" idx="1"/>
              </p:cNvCxnSpPr>
              <p:nvPr/>
            </p:nvCxnSpPr>
            <p:spPr bwMode="auto">
              <a:xfrm>
                <a:off x="1320" y="672"/>
                <a:ext cx="991" cy="823"/>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3998" name="AutoShape 19"/>
              <p:cNvCxnSpPr>
                <a:cxnSpLocks noChangeShapeType="1"/>
                <a:stCxn id="83984" idx="5"/>
                <a:endCxn id="83992" idx="1"/>
              </p:cNvCxnSpPr>
              <p:nvPr/>
            </p:nvCxnSpPr>
            <p:spPr bwMode="auto">
              <a:xfrm>
                <a:off x="1337" y="665"/>
                <a:ext cx="1454" cy="83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3999" name="AutoShape 20"/>
              <p:cNvCxnSpPr>
                <a:cxnSpLocks noChangeShapeType="1"/>
                <a:endCxn id="83990" idx="0"/>
              </p:cNvCxnSpPr>
              <p:nvPr/>
            </p:nvCxnSpPr>
            <p:spPr bwMode="auto">
              <a:xfrm>
                <a:off x="1841" y="672"/>
                <a:ext cx="7" cy="81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4000" name="AutoShape 21"/>
              <p:cNvCxnSpPr>
                <a:cxnSpLocks noChangeShapeType="1"/>
                <a:stCxn id="83985" idx="5"/>
                <a:endCxn id="83992" idx="0"/>
              </p:cNvCxnSpPr>
              <p:nvPr/>
            </p:nvCxnSpPr>
            <p:spPr bwMode="auto">
              <a:xfrm>
                <a:off x="1865" y="665"/>
                <a:ext cx="943" cy="823"/>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4001" name="AutoShape 22"/>
              <p:cNvCxnSpPr>
                <a:cxnSpLocks noChangeShapeType="1"/>
                <a:stCxn id="83986" idx="3"/>
              </p:cNvCxnSpPr>
              <p:nvPr/>
            </p:nvCxnSpPr>
            <p:spPr bwMode="auto">
              <a:xfrm flipH="1">
                <a:off x="1344" y="665"/>
                <a:ext cx="967" cy="823"/>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4002" name="AutoShape 23"/>
              <p:cNvCxnSpPr>
                <a:cxnSpLocks noChangeShapeType="1"/>
                <a:stCxn id="83986" idx="4"/>
                <a:endCxn id="83990" idx="7"/>
              </p:cNvCxnSpPr>
              <p:nvPr/>
            </p:nvCxnSpPr>
            <p:spPr bwMode="auto">
              <a:xfrm flipH="1">
                <a:off x="1865" y="672"/>
                <a:ext cx="463" cy="823"/>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4003" name="AutoShape 24"/>
              <p:cNvCxnSpPr>
                <a:cxnSpLocks noChangeShapeType="1"/>
                <a:stCxn id="83986" idx="4"/>
                <a:endCxn id="83992" idx="0"/>
              </p:cNvCxnSpPr>
              <p:nvPr/>
            </p:nvCxnSpPr>
            <p:spPr bwMode="auto">
              <a:xfrm>
                <a:off x="2328" y="672"/>
                <a:ext cx="480" cy="81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4004" name="AutoShape 25"/>
              <p:cNvCxnSpPr>
                <a:cxnSpLocks noChangeShapeType="1"/>
                <a:stCxn id="83987" idx="3"/>
                <a:endCxn id="83990" idx="7"/>
              </p:cNvCxnSpPr>
              <p:nvPr/>
            </p:nvCxnSpPr>
            <p:spPr bwMode="auto">
              <a:xfrm flipH="1">
                <a:off x="1865" y="665"/>
                <a:ext cx="926" cy="83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4005" name="AutoShape 26"/>
              <p:cNvCxnSpPr>
                <a:cxnSpLocks noChangeShapeType="1"/>
                <a:stCxn id="83987" idx="4"/>
                <a:endCxn id="83992" idx="0"/>
              </p:cNvCxnSpPr>
              <p:nvPr/>
            </p:nvCxnSpPr>
            <p:spPr bwMode="auto">
              <a:xfrm>
                <a:off x="2808" y="672"/>
                <a:ext cx="0" cy="81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aphicFrame>
          <p:nvGraphicFramePr>
            <p:cNvPr id="83973" name="Object 27"/>
            <p:cNvGraphicFramePr>
              <a:graphicFrameLocks noChangeAspect="1"/>
            </p:cNvGraphicFramePr>
            <p:nvPr/>
          </p:nvGraphicFramePr>
          <p:xfrm>
            <a:off x="672" y="576"/>
            <a:ext cx="238" cy="336"/>
          </p:xfrm>
          <a:graphic>
            <a:graphicData uri="http://schemas.openxmlformats.org/presentationml/2006/ole">
              <mc:AlternateContent xmlns:mc="http://schemas.openxmlformats.org/markup-compatibility/2006">
                <mc:Choice xmlns:v="urn:schemas-microsoft-com:vml" Requires="v">
                  <p:oleObj spid="_x0000_s1094888" name="Equation" r:id="rId3" imgW="152268" imgH="215713" progId="Equation.3">
                    <p:embed/>
                  </p:oleObj>
                </mc:Choice>
                <mc:Fallback>
                  <p:oleObj name="Equation" r:id="rId3" imgW="152268"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576"/>
                          <a:ext cx="23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4" name="Object 28"/>
            <p:cNvGraphicFramePr>
              <a:graphicFrameLocks noChangeAspect="1"/>
            </p:cNvGraphicFramePr>
            <p:nvPr/>
          </p:nvGraphicFramePr>
          <p:xfrm>
            <a:off x="1528" y="576"/>
            <a:ext cx="258" cy="336"/>
          </p:xfrm>
          <a:graphic>
            <a:graphicData uri="http://schemas.openxmlformats.org/presentationml/2006/ole">
              <mc:AlternateContent xmlns:mc="http://schemas.openxmlformats.org/markup-compatibility/2006">
                <mc:Choice xmlns:v="urn:schemas-microsoft-com:vml" Requires="v">
                  <p:oleObj spid="_x0000_s1094889" name="Equation" r:id="rId5" imgW="164885" imgH="215619" progId="Equation.3">
                    <p:embed/>
                  </p:oleObj>
                </mc:Choice>
                <mc:Fallback>
                  <p:oleObj name="Equation" r:id="rId5" imgW="164885"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 y="576"/>
                          <a:ext cx="25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5" name="Object 29"/>
            <p:cNvGraphicFramePr>
              <a:graphicFrameLocks noChangeAspect="1"/>
            </p:cNvGraphicFramePr>
            <p:nvPr/>
          </p:nvGraphicFramePr>
          <p:xfrm>
            <a:off x="2488" y="576"/>
            <a:ext cx="258" cy="355"/>
          </p:xfrm>
          <a:graphic>
            <a:graphicData uri="http://schemas.openxmlformats.org/presentationml/2006/ole">
              <mc:AlternateContent xmlns:mc="http://schemas.openxmlformats.org/markup-compatibility/2006">
                <mc:Choice xmlns:v="urn:schemas-microsoft-com:vml" Requires="v">
                  <p:oleObj spid="_x0000_s1094890"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8" y="576"/>
                          <a:ext cx="258"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6" name="Object 30"/>
            <p:cNvGraphicFramePr>
              <a:graphicFrameLocks noChangeAspect="1"/>
            </p:cNvGraphicFramePr>
            <p:nvPr/>
          </p:nvGraphicFramePr>
          <p:xfrm>
            <a:off x="3352" y="576"/>
            <a:ext cx="258" cy="336"/>
          </p:xfrm>
          <a:graphic>
            <a:graphicData uri="http://schemas.openxmlformats.org/presentationml/2006/ole">
              <mc:AlternateContent xmlns:mc="http://schemas.openxmlformats.org/markup-compatibility/2006">
                <mc:Choice xmlns:v="urn:schemas-microsoft-com:vml" Requires="v">
                  <p:oleObj spid="_x0000_s1094891" name="Equation" r:id="rId9" imgW="164885" imgH="215619" progId="Equation.3">
                    <p:embed/>
                  </p:oleObj>
                </mc:Choice>
                <mc:Fallback>
                  <p:oleObj name="Equation" r:id="rId9" imgW="164885"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 y="576"/>
                          <a:ext cx="25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7" name="Object 31"/>
            <p:cNvGraphicFramePr>
              <a:graphicFrameLocks noChangeAspect="1"/>
            </p:cNvGraphicFramePr>
            <p:nvPr/>
          </p:nvGraphicFramePr>
          <p:xfrm>
            <a:off x="4214" y="576"/>
            <a:ext cx="258" cy="355"/>
          </p:xfrm>
          <a:graphic>
            <a:graphicData uri="http://schemas.openxmlformats.org/presentationml/2006/ole">
              <mc:AlternateContent xmlns:mc="http://schemas.openxmlformats.org/markup-compatibility/2006">
                <mc:Choice xmlns:v="urn:schemas-microsoft-com:vml" Requires="v">
                  <p:oleObj spid="_x0000_s1094892" name="Equation" r:id="rId11" imgW="165028" imgH="228501" progId="Equation.3">
                    <p:embed/>
                  </p:oleObj>
                </mc:Choice>
                <mc:Fallback>
                  <p:oleObj name="Equation" r:id="rId11" imgW="16502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4" y="576"/>
                          <a:ext cx="258"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8" name="Object 32"/>
            <p:cNvGraphicFramePr>
              <a:graphicFrameLocks noChangeAspect="1"/>
            </p:cNvGraphicFramePr>
            <p:nvPr/>
          </p:nvGraphicFramePr>
          <p:xfrm>
            <a:off x="672" y="2880"/>
            <a:ext cx="221" cy="288"/>
          </p:xfrm>
          <a:graphic>
            <a:graphicData uri="http://schemas.openxmlformats.org/presentationml/2006/ole">
              <mc:AlternateContent xmlns:mc="http://schemas.openxmlformats.org/markup-compatibility/2006">
                <mc:Choice xmlns:v="urn:schemas-microsoft-com:vml" Requires="v">
                  <p:oleObj spid="_x0000_s1094893" name="Equation" r:id="rId13" imgW="164885" imgH="215619" progId="Equation.3">
                    <p:embed/>
                  </p:oleObj>
                </mc:Choice>
                <mc:Fallback>
                  <p:oleObj name="Equation" r:id="rId13" imgW="164885" imgH="21561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 y="2880"/>
                          <a:ext cx="22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9" name="Object 33"/>
            <p:cNvGraphicFramePr>
              <a:graphicFrameLocks noChangeAspect="1"/>
            </p:cNvGraphicFramePr>
            <p:nvPr/>
          </p:nvGraphicFramePr>
          <p:xfrm>
            <a:off x="1547" y="2880"/>
            <a:ext cx="238" cy="288"/>
          </p:xfrm>
          <a:graphic>
            <a:graphicData uri="http://schemas.openxmlformats.org/presentationml/2006/ole">
              <mc:AlternateContent xmlns:mc="http://schemas.openxmlformats.org/markup-compatibility/2006">
                <mc:Choice xmlns:v="urn:schemas-microsoft-com:vml" Requires="v">
                  <p:oleObj spid="_x0000_s1094894" name="Equation" r:id="rId15" imgW="177569" imgH="215619" progId="Equation.3">
                    <p:embed/>
                  </p:oleObj>
                </mc:Choice>
                <mc:Fallback>
                  <p:oleObj name="Equation" r:id="rId15" imgW="177569" imgH="21561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 y="2880"/>
                          <a:ext cx="23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0" name="Object 34"/>
            <p:cNvGraphicFramePr>
              <a:graphicFrameLocks noChangeAspect="1"/>
            </p:cNvGraphicFramePr>
            <p:nvPr/>
          </p:nvGraphicFramePr>
          <p:xfrm>
            <a:off x="2507" y="2872"/>
            <a:ext cx="238" cy="305"/>
          </p:xfrm>
          <a:graphic>
            <a:graphicData uri="http://schemas.openxmlformats.org/presentationml/2006/ole">
              <mc:AlternateContent xmlns:mc="http://schemas.openxmlformats.org/markup-compatibility/2006">
                <mc:Choice xmlns:v="urn:schemas-microsoft-com:vml" Requires="v">
                  <p:oleObj spid="_x0000_s1094895" name="Equation" r:id="rId17" imgW="177646" imgH="228402" progId="Equation.3">
                    <p:embed/>
                  </p:oleObj>
                </mc:Choice>
                <mc:Fallback>
                  <p:oleObj name="Equation" r:id="rId17" imgW="177646" imgH="22840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07" y="2872"/>
                          <a:ext cx="238"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1" name="Object 35"/>
            <p:cNvGraphicFramePr>
              <a:graphicFrameLocks noChangeAspect="1"/>
            </p:cNvGraphicFramePr>
            <p:nvPr/>
          </p:nvGraphicFramePr>
          <p:xfrm>
            <a:off x="3352" y="2832"/>
            <a:ext cx="238" cy="288"/>
          </p:xfrm>
          <a:graphic>
            <a:graphicData uri="http://schemas.openxmlformats.org/presentationml/2006/ole">
              <mc:AlternateContent xmlns:mc="http://schemas.openxmlformats.org/markup-compatibility/2006">
                <mc:Choice xmlns:v="urn:schemas-microsoft-com:vml" Requires="v">
                  <p:oleObj spid="_x0000_s1094896" name="Equation" r:id="rId19" imgW="177569" imgH="215619" progId="Equation.3">
                    <p:embed/>
                  </p:oleObj>
                </mc:Choice>
                <mc:Fallback>
                  <p:oleObj name="Equation" r:id="rId19" imgW="177569" imgH="21561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52" y="2832"/>
                          <a:ext cx="23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2" name="Object 36"/>
            <p:cNvGraphicFramePr>
              <a:graphicFrameLocks noChangeAspect="1"/>
            </p:cNvGraphicFramePr>
            <p:nvPr/>
          </p:nvGraphicFramePr>
          <p:xfrm>
            <a:off x="4168" y="2824"/>
            <a:ext cx="238" cy="305"/>
          </p:xfrm>
          <a:graphic>
            <a:graphicData uri="http://schemas.openxmlformats.org/presentationml/2006/ole">
              <mc:AlternateContent xmlns:mc="http://schemas.openxmlformats.org/markup-compatibility/2006">
                <mc:Choice xmlns:v="urn:schemas-microsoft-com:vml" Requires="v">
                  <p:oleObj spid="_x0000_s1094897" name="Equation" r:id="rId21" imgW="177646" imgH="228402" progId="Equation.3">
                    <p:embed/>
                  </p:oleObj>
                </mc:Choice>
                <mc:Fallback>
                  <p:oleObj name="Equation" r:id="rId21" imgW="177646" imgH="22840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68" y="2824"/>
                          <a:ext cx="238"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3971" name="Text Box 37"/>
          <p:cNvSpPr txBox="1">
            <a:spLocks noChangeArrowheads="1"/>
          </p:cNvSpPr>
          <p:nvPr/>
        </p:nvSpPr>
        <p:spPr bwMode="auto">
          <a:xfrm>
            <a:off x="438249" y="1118789"/>
            <a:ext cx="6092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0"/>
              </a:spcBef>
              <a:buFontTx/>
              <a:buNone/>
            </a:pPr>
            <a:r>
              <a:rPr lang="zh-CN" altLang="en-US" sz="2800" b="1" dirty="0">
                <a:solidFill>
                  <a:srgbClr val="0000FF"/>
                </a:solidFill>
                <a:latin typeface="Times New Roman" panose="02020603050405020304" pitchFamily="18" charset="0"/>
                <a:ea typeface="楷体_GB2312" pitchFamily="49" charset="-122"/>
              </a:rPr>
              <a:t>例：</a:t>
            </a:r>
            <a:r>
              <a:rPr lang="zh-CN" altLang="en-US" sz="2800" b="1" dirty="0">
                <a:latin typeface="Times New Roman" panose="02020603050405020304" pitchFamily="18" charset="0"/>
                <a:ea typeface="楷体_GB2312" pitchFamily="49" charset="-122"/>
              </a:rPr>
              <a:t>求下图最大匹配</a:t>
            </a:r>
          </a:p>
        </p:txBody>
      </p:sp>
      <p:sp>
        <p:nvSpPr>
          <p:cNvPr id="38" name="Rectangle 14"/>
          <p:cNvSpPr>
            <a:spLocks noChangeArrowheads="1"/>
          </p:cNvSpPr>
          <p:nvPr/>
        </p:nvSpPr>
        <p:spPr bwMode="white">
          <a:xfrm>
            <a:off x="433388" y="390525"/>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3" name="灯片编号占位符 2"/>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101</a:t>
            </a:fld>
            <a:endParaRPr lang="en-US" altLang="zh-CN" dirty="0"/>
          </a:p>
        </p:txBody>
      </p:sp>
    </p:spTree>
    <p:extLst>
      <p:ext uri="{BB962C8B-B14F-4D97-AF65-F5344CB8AC3E}">
        <p14:creationId xmlns:p14="http://schemas.microsoft.com/office/powerpoint/2010/main" val="16762997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746125" y="220663"/>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0"/>
              </a:spcBef>
              <a:buFontTx/>
              <a:buNone/>
            </a:pPr>
            <a:endParaRPr lang="zh-CN" altLang="zh-CN">
              <a:latin typeface="Times New Roman" panose="02020603050405020304" pitchFamily="18" charset="0"/>
            </a:endParaRPr>
          </a:p>
        </p:txBody>
      </p:sp>
      <p:pic>
        <p:nvPicPr>
          <p:cNvPr id="84995" name="Picture 3" descr="6-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514004"/>
            <a:ext cx="601980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44" name="Text Box 4"/>
          <p:cNvSpPr txBox="1">
            <a:spLocks noChangeArrowheads="1"/>
          </p:cNvSpPr>
          <p:nvPr/>
        </p:nvSpPr>
        <p:spPr bwMode="auto">
          <a:xfrm>
            <a:off x="431800" y="4166716"/>
            <a:ext cx="5634038" cy="519113"/>
          </a:xfrm>
          <a:prstGeom prst="rect">
            <a:avLst/>
          </a:prstGeom>
          <a:solidFill>
            <a:srgbClr val="FF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0"/>
              </a:spcBef>
              <a:buFontTx/>
              <a:buNone/>
            </a:pPr>
            <a:r>
              <a:rPr kumimoji="0" lang="zh-CN" altLang="en-US" sz="2800" b="1" dirty="0">
                <a:latin typeface="Times New Roman" panose="02020603050405020304" pitchFamily="18" charset="0"/>
                <a:ea typeface="楷体_GB2312" pitchFamily="49" charset="-122"/>
              </a:rPr>
              <a:t>注意到</a:t>
            </a:r>
            <a:r>
              <a:rPr kumimoji="0" lang="en-US" altLang="zh-CN" sz="2800" b="1" dirty="0">
                <a:latin typeface="Times New Roman" panose="02020603050405020304" pitchFamily="18" charset="0"/>
                <a:ea typeface="楷体_GB2312" pitchFamily="49" charset="-122"/>
              </a:rPr>
              <a:t>S={</a:t>
            </a:r>
            <a:r>
              <a:rPr kumimoji="0" lang="en-US" altLang="zh-CN" sz="2800" b="1" i="1" dirty="0">
                <a:latin typeface="Times New Roman" panose="02020603050405020304" pitchFamily="18" charset="0"/>
                <a:ea typeface="楷体_GB2312" pitchFamily="49" charset="-122"/>
              </a:rPr>
              <a:t>x</a:t>
            </a:r>
            <a:r>
              <a:rPr kumimoji="0" lang="en-US" altLang="zh-CN" sz="2800" b="1" baseline="-25000" dirty="0">
                <a:latin typeface="Times New Roman" panose="02020603050405020304" pitchFamily="18" charset="0"/>
                <a:ea typeface="楷体_GB2312" pitchFamily="49" charset="-122"/>
              </a:rPr>
              <a:t>1</a:t>
            </a:r>
            <a:r>
              <a:rPr kumimoji="0" lang="en-US" altLang="zh-CN" sz="2800" b="1" dirty="0">
                <a:latin typeface="Times New Roman" panose="02020603050405020304" pitchFamily="18" charset="0"/>
                <a:ea typeface="楷体_GB2312" pitchFamily="49" charset="-122"/>
              </a:rPr>
              <a:t>,</a:t>
            </a:r>
            <a:r>
              <a:rPr kumimoji="0" lang="en-US" altLang="zh-CN" sz="2800" b="1" i="1" dirty="0">
                <a:latin typeface="Times New Roman" panose="02020603050405020304" pitchFamily="18" charset="0"/>
                <a:ea typeface="楷体_GB2312" pitchFamily="49" charset="-122"/>
              </a:rPr>
              <a:t>x</a:t>
            </a:r>
            <a:r>
              <a:rPr kumimoji="0" lang="en-US" altLang="zh-CN" sz="2800" b="1" baseline="-25000" dirty="0">
                <a:latin typeface="Times New Roman" panose="02020603050405020304" pitchFamily="18" charset="0"/>
                <a:ea typeface="楷体_GB2312" pitchFamily="49" charset="-122"/>
              </a:rPr>
              <a:t>3</a:t>
            </a:r>
            <a:r>
              <a:rPr kumimoji="0" lang="en-US" altLang="zh-CN" sz="2800" b="1" dirty="0">
                <a:latin typeface="Times New Roman" panose="02020603050405020304" pitchFamily="18" charset="0"/>
                <a:ea typeface="楷体_GB2312" pitchFamily="49" charset="-122"/>
              </a:rPr>
              <a:t>,</a:t>
            </a:r>
            <a:r>
              <a:rPr kumimoji="0" lang="en-US" altLang="zh-CN" sz="2800" b="1" i="1" dirty="0">
                <a:latin typeface="Times New Roman" panose="02020603050405020304" pitchFamily="18" charset="0"/>
                <a:ea typeface="楷体_GB2312" pitchFamily="49" charset="-122"/>
              </a:rPr>
              <a:t>x</a:t>
            </a:r>
            <a:r>
              <a:rPr kumimoji="0" lang="en-US" altLang="zh-CN" sz="2800" b="1" baseline="-25000" dirty="0">
                <a:latin typeface="Times New Roman" panose="02020603050405020304" pitchFamily="18" charset="0"/>
                <a:ea typeface="楷体_GB2312" pitchFamily="49" charset="-122"/>
              </a:rPr>
              <a:t>4</a:t>
            </a:r>
            <a:r>
              <a:rPr kumimoji="0" lang="en-US" altLang="zh-CN" sz="2800" b="1" dirty="0">
                <a:latin typeface="Times New Roman" panose="02020603050405020304" pitchFamily="18" charset="0"/>
                <a:ea typeface="楷体_GB2312" pitchFamily="49" charset="-122"/>
              </a:rPr>
              <a:t>}</a:t>
            </a:r>
            <a:r>
              <a:rPr kumimoji="0" lang="zh-CN" altLang="en-US" sz="2800" b="1" dirty="0">
                <a:latin typeface="Times New Roman" panose="02020603050405020304" pitchFamily="18" charset="0"/>
                <a:ea typeface="楷体_GB2312" pitchFamily="49" charset="-122"/>
              </a:rPr>
              <a:t>时，</a:t>
            </a:r>
            <a:r>
              <a:rPr kumimoji="0" lang="en-US" altLang="zh-CN" sz="2800" b="1" dirty="0">
                <a:latin typeface="Times New Roman" panose="02020603050405020304" pitchFamily="18" charset="0"/>
                <a:ea typeface="楷体_GB2312" pitchFamily="49" charset="-122"/>
              </a:rPr>
              <a:t>N(S)={</a:t>
            </a:r>
            <a:r>
              <a:rPr kumimoji="0" lang="en-US" altLang="zh-CN" sz="2800" b="1" i="1" dirty="0" smtClean="0">
                <a:latin typeface="Times New Roman" panose="02020603050405020304" pitchFamily="18" charset="0"/>
                <a:ea typeface="楷体_GB2312" pitchFamily="49" charset="-122"/>
              </a:rPr>
              <a:t>y</a:t>
            </a:r>
            <a:r>
              <a:rPr kumimoji="0" lang="en-US" altLang="zh-CN" sz="2800" b="1" baseline="-25000" dirty="0" smtClean="0">
                <a:latin typeface="Times New Roman" panose="02020603050405020304" pitchFamily="18" charset="0"/>
                <a:ea typeface="楷体_GB2312" pitchFamily="49" charset="-122"/>
              </a:rPr>
              <a:t>2</a:t>
            </a:r>
            <a:r>
              <a:rPr kumimoji="0" lang="en-US" altLang="zh-CN" sz="2800" b="1" dirty="0" smtClean="0">
                <a:latin typeface="Times New Roman" panose="02020603050405020304" pitchFamily="18" charset="0"/>
                <a:ea typeface="楷体_GB2312" pitchFamily="49" charset="-122"/>
              </a:rPr>
              <a:t>,</a:t>
            </a:r>
            <a:r>
              <a:rPr kumimoji="0" lang="en-US" altLang="zh-CN" sz="2800" b="1" i="1" dirty="0" smtClean="0">
                <a:latin typeface="Times New Roman" panose="02020603050405020304" pitchFamily="18" charset="0"/>
                <a:ea typeface="楷体_GB2312" pitchFamily="49" charset="-122"/>
              </a:rPr>
              <a:t>y</a:t>
            </a:r>
            <a:r>
              <a:rPr kumimoji="0" lang="en-US" altLang="zh-CN" sz="2800" b="1" baseline="-25000" dirty="0" smtClean="0">
                <a:latin typeface="Times New Roman" panose="02020603050405020304" pitchFamily="18" charset="0"/>
                <a:ea typeface="楷体_GB2312" pitchFamily="49" charset="-122"/>
              </a:rPr>
              <a:t>3</a:t>
            </a:r>
            <a:r>
              <a:rPr kumimoji="0" lang="en-US" altLang="zh-CN" sz="2800" b="1" dirty="0">
                <a:latin typeface="Times New Roman" panose="02020603050405020304" pitchFamily="18" charset="0"/>
                <a:ea typeface="楷体_GB2312" pitchFamily="49" charset="-122"/>
              </a:rPr>
              <a:t>,}</a:t>
            </a:r>
          </a:p>
        </p:txBody>
      </p:sp>
      <p:sp>
        <p:nvSpPr>
          <p:cNvPr id="675845" name="Line 5"/>
          <p:cNvSpPr>
            <a:spLocks noChangeShapeType="1"/>
          </p:cNvSpPr>
          <p:nvPr/>
        </p:nvSpPr>
        <p:spPr bwMode="auto">
          <a:xfrm>
            <a:off x="1106488" y="1960091"/>
            <a:ext cx="1395412" cy="13493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846" name="Line 6"/>
          <p:cNvSpPr>
            <a:spLocks noChangeShapeType="1"/>
          </p:cNvSpPr>
          <p:nvPr/>
        </p:nvSpPr>
        <p:spPr bwMode="auto">
          <a:xfrm>
            <a:off x="1152525" y="1960091"/>
            <a:ext cx="2744788" cy="13493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847" name="Line 7"/>
          <p:cNvSpPr>
            <a:spLocks noChangeShapeType="1"/>
          </p:cNvSpPr>
          <p:nvPr/>
        </p:nvSpPr>
        <p:spPr bwMode="auto">
          <a:xfrm flipH="1">
            <a:off x="3941763" y="1960091"/>
            <a:ext cx="1304925" cy="13049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848" name="Line 8"/>
          <p:cNvSpPr>
            <a:spLocks noChangeShapeType="1"/>
          </p:cNvSpPr>
          <p:nvPr/>
        </p:nvSpPr>
        <p:spPr bwMode="auto">
          <a:xfrm flipH="1">
            <a:off x="2592388" y="1960091"/>
            <a:ext cx="2654300" cy="13049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849" name="Line 9"/>
          <p:cNvSpPr>
            <a:spLocks noChangeShapeType="1"/>
          </p:cNvSpPr>
          <p:nvPr/>
        </p:nvSpPr>
        <p:spPr bwMode="auto">
          <a:xfrm>
            <a:off x="3897313" y="1960091"/>
            <a:ext cx="0" cy="13493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850" name="Line 10"/>
          <p:cNvSpPr>
            <a:spLocks noChangeShapeType="1"/>
          </p:cNvSpPr>
          <p:nvPr/>
        </p:nvSpPr>
        <p:spPr bwMode="auto">
          <a:xfrm flipH="1">
            <a:off x="2546350" y="1960091"/>
            <a:ext cx="1306513" cy="13049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75851" name="Object 11"/>
          <p:cNvGraphicFramePr>
            <a:graphicFrameLocks noChangeAspect="1"/>
          </p:cNvGraphicFramePr>
          <p:nvPr>
            <p:extLst>
              <p:ext uri="{D42A27DB-BD31-4B8C-83A1-F6EECF244321}">
                <p14:modId xmlns:p14="http://schemas.microsoft.com/office/powerpoint/2010/main" val="704031979"/>
              </p:ext>
            </p:extLst>
          </p:nvPr>
        </p:nvGraphicFramePr>
        <p:xfrm>
          <a:off x="430213" y="4795366"/>
          <a:ext cx="1757362" cy="577850"/>
        </p:xfrm>
        <a:graphic>
          <a:graphicData uri="http://schemas.openxmlformats.org/presentationml/2006/ole">
            <mc:AlternateContent xmlns:mc="http://schemas.openxmlformats.org/markup-compatibility/2006">
              <mc:Choice xmlns:v="urn:schemas-microsoft-com:vml" Requires="v">
                <p:oleObj spid="_x0000_s1095705" name="Equation" r:id="rId4" imgW="850531" imgH="279279" progId="Equation.DSMT4">
                  <p:embed/>
                </p:oleObj>
              </mc:Choice>
              <mc:Fallback>
                <p:oleObj name="Equation" r:id="rId4" imgW="850531" imgH="27927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213" y="4795366"/>
                        <a:ext cx="1757362" cy="577850"/>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852" name="Text Box 12"/>
          <p:cNvSpPr txBox="1">
            <a:spLocks noChangeArrowheads="1"/>
          </p:cNvSpPr>
          <p:nvPr/>
        </p:nvSpPr>
        <p:spPr bwMode="auto">
          <a:xfrm>
            <a:off x="2070100" y="4768379"/>
            <a:ext cx="5256213" cy="519112"/>
          </a:xfrm>
          <a:prstGeom prst="rect">
            <a:avLst/>
          </a:prstGeom>
          <a:solidFill>
            <a:srgbClr val="FF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algn="ctr" eaLnBrk="1" hangingPunct="1">
              <a:spcBef>
                <a:spcPct val="0"/>
              </a:spcBef>
              <a:buFontTx/>
              <a:buNone/>
            </a:pPr>
            <a:r>
              <a:rPr kumimoji="0" lang="zh-CN" altLang="en-US" sz="2800" b="1">
                <a:latin typeface="Times New Roman" panose="02020603050405020304" pitchFamily="18" charset="0"/>
                <a:ea typeface="楷体_GB2312" pitchFamily="49" charset="-122"/>
              </a:rPr>
              <a:t>由</a:t>
            </a:r>
            <a:r>
              <a:rPr kumimoji="0" lang="en-US" altLang="zh-CN" sz="2800" b="1">
                <a:solidFill>
                  <a:srgbClr val="0000FF"/>
                </a:solidFill>
                <a:latin typeface="Times New Roman" panose="02020603050405020304" pitchFamily="18" charset="0"/>
                <a:ea typeface="楷体_GB2312" pitchFamily="49" charset="-122"/>
              </a:rPr>
              <a:t>Hall</a:t>
            </a:r>
            <a:r>
              <a:rPr kumimoji="0" lang="zh-CN" altLang="en-US" sz="2800" b="1">
                <a:solidFill>
                  <a:srgbClr val="0000FF"/>
                </a:solidFill>
                <a:latin typeface="Times New Roman" panose="02020603050405020304" pitchFamily="18" charset="0"/>
                <a:ea typeface="楷体_GB2312" pitchFamily="49" charset="-122"/>
              </a:rPr>
              <a:t>定理</a:t>
            </a:r>
            <a:r>
              <a:rPr kumimoji="0" lang="zh-CN" altLang="en-US" sz="2800" b="1">
                <a:latin typeface="Times New Roman" panose="02020603050405020304" pitchFamily="18" charset="0"/>
                <a:ea typeface="楷体_GB2312" pitchFamily="49" charset="-122"/>
              </a:rPr>
              <a:t>，</a:t>
            </a:r>
            <a:r>
              <a:rPr kumimoji="0" lang="en-US" altLang="zh-CN" sz="2800" b="1">
                <a:latin typeface="Times New Roman" panose="02020603050405020304" pitchFamily="18" charset="0"/>
                <a:ea typeface="楷体_GB2312" pitchFamily="49" charset="-122"/>
              </a:rPr>
              <a:t>G</a:t>
            </a:r>
            <a:r>
              <a:rPr kumimoji="0" lang="zh-CN" altLang="en-US" sz="2800" b="1">
                <a:latin typeface="Times New Roman" panose="02020603050405020304" pitchFamily="18" charset="0"/>
                <a:ea typeface="楷体_GB2312" pitchFamily="49" charset="-122"/>
              </a:rPr>
              <a:t>没有</a:t>
            </a:r>
            <a:r>
              <a:rPr kumimoji="0" lang="zh-CN" altLang="en-US" sz="2800" b="1">
                <a:solidFill>
                  <a:srgbClr val="0000FF"/>
                </a:solidFill>
                <a:latin typeface="Times New Roman" panose="02020603050405020304" pitchFamily="18" charset="0"/>
                <a:ea typeface="楷体_GB2312" pitchFamily="49" charset="-122"/>
              </a:rPr>
              <a:t>完美匹配</a:t>
            </a:r>
            <a:r>
              <a:rPr kumimoji="0" lang="zh-CN" altLang="en-US" sz="2800" b="1">
                <a:latin typeface="Times New Roman" panose="02020603050405020304" pitchFamily="18" charset="0"/>
                <a:ea typeface="楷体_GB2312" pitchFamily="49" charset="-122"/>
              </a:rPr>
              <a:t>。</a:t>
            </a:r>
          </a:p>
        </p:txBody>
      </p:sp>
      <p:sp>
        <p:nvSpPr>
          <p:cNvPr id="13" name="Rectangle 14"/>
          <p:cNvSpPr>
            <a:spLocks noChangeArrowheads="1"/>
          </p:cNvSpPr>
          <p:nvPr/>
        </p:nvSpPr>
        <p:spPr bwMode="white">
          <a:xfrm>
            <a:off x="433388" y="390525"/>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3" name="灯片编号占位符 2"/>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102</a:t>
            </a:fld>
            <a:endParaRPr lang="en-US" altLang="zh-CN" dirty="0"/>
          </a:p>
        </p:txBody>
      </p:sp>
    </p:spTree>
    <p:extLst>
      <p:ext uri="{BB962C8B-B14F-4D97-AF65-F5344CB8AC3E}">
        <p14:creationId xmlns:p14="http://schemas.microsoft.com/office/powerpoint/2010/main" val="2633419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75845"/>
                                        </p:tgtEl>
                                        <p:attrNameLst>
                                          <p:attrName>style.visibility</p:attrName>
                                        </p:attrNameLst>
                                      </p:cBhvr>
                                      <p:to>
                                        <p:strVal val="visible"/>
                                      </p:to>
                                    </p:set>
                                    <p:animEffect transition="in" filter="wipe(up)">
                                      <p:cBhvr>
                                        <p:cTn id="7" dur="500"/>
                                        <p:tgtEl>
                                          <p:spTgt spid="67584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75846"/>
                                        </p:tgtEl>
                                        <p:attrNameLst>
                                          <p:attrName>style.visibility</p:attrName>
                                        </p:attrNameLst>
                                      </p:cBhvr>
                                      <p:to>
                                        <p:strVal val="visible"/>
                                      </p:to>
                                    </p:set>
                                    <p:animEffect transition="in" filter="wipe(up)">
                                      <p:cBhvr>
                                        <p:cTn id="10" dur="500"/>
                                        <p:tgtEl>
                                          <p:spTgt spid="67584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75850"/>
                                        </p:tgtEl>
                                        <p:attrNameLst>
                                          <p:attrName>style.visibility</p:attrName>
                                        </p:attrNameLst>
                                      </p:cBhvr>
                                      <p:to>
                                        <p:strVal val="visible"/>
                                      </p:to>
                                    </p:set>
                                    <p:animEffect transition="in" filter="wipe(up)">
                                      <p:cBhvr>
                                        <p:cTn id="15" dur="500"/>
                                        <p:tgtEl>
                                          <p:spTgt spid="67585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75849"/>
                                        </p:tgtEl>
                                        <p:attrNameLst>
                                          <p:attrName>style.visibility</p:attrName>
                                        </p:attrNameLst>
                                      </p:cBhvr>
                                      <p:to>
                                        <p:strVal val="visible"/>
                                      </p:to>
                                    </p:set>
                                    <p:animEffect transition="in" filter="wipe(up)">
                                      <p:cBhvr>
                                        <p:cTn id="18" dur="500"/>
                                        <p:tgtEl>
                                          <p:spTgt spid="6758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75848"/>
                                        </p:tgtEl>
                                        <p:attrNameLst>
                                          <p:attrName>style.visibility</p:attrName>
                                        </p:attrNameLst>
                                      </p:cBhvr>
                                      <p:to>
                                        <p:strVal val="visible"/>
                                      </p:to>
                                    </p:set>
                                    <p:animEffect transition="in" filter="wipe(up)">
                                      <p:cBhvr>
                                        <p:cTn id="23" dur="500"/>
                                        <p:tgtEl>
                                          <p:spTgt spid="67584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75847"/>
                                        </p:tgtEl>
                                        <p:attrNameLst>
                                          <p:attrName>style.visibility</p:attrName>
                                        </p:attrNameLst>
                                      </p:cBhvr>
                                      <p:to>
                                        <p:strVal val="visible"/>
                                      </p:to>
                                    </p:set>
                                    <p:animEffect transition="in" filter="wipe(up)">
                                      <p:cBhvr>
                                        <p:cTn id="26" dur="500"/>
                                        <p:tgtEl>
                                          <p:spTgt spid="67584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75844"/>
                                        </p:tgtEl>
                                        <p:attrNameLst>
                                          <p:attrName>style.visibility</p:attrName>
                                        </p:attrNameLst>
                                      </p:cBhvr>
                                      <p:to>
                                        <p:strVal val="visible"/>
                                      </p:to>
                                    </p:set>
                                    <p:anim calcmode="lin" valueType="num">
                                      <p:cBhvr additive="base">
                                        <p:cTn id="31" dur="500" fill="hold"/>
                                        <p:tgtEl>
                                          <p:spTgt spid="675844"/>
                                        </p:tgtEl>
                                        <p:attrNameLst>
                                          <p:attrName>ppt_x</p:attrName>
                                        </p:attrNameLst>
                                      </p:cBhvr>
                                      <p:tavLst>
                                        <p:tav tm="0">
                                          <p:val>
                                            <p:strVal val="#ppt_x"/>
                                          </p:val>
                                        </p:tav>
                                        <p:tav tm="100000">
                                          <p:val>
                                            <p:strVal val="#ppt_x"/>
                                          </p:val>
                                        </p:tav>
                                      </p:tavLst>
                                    </p:anim>
                                    <p:anim calcmode="lin" valueType="num">
                                      <p:cBhvr additive="base">
                                        <p:cTn id="32" dur="500" fill="hold"/>
                                        <p:tgtEl>
                                          <p:spTgt spid="67584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75851"/>
                                        </p:tgtEl>
                                        <p:attrNameLst>
                                          <p:attrName>style.visibility</p:attrName>
                                        </p:attrNameLst>
                                      </p:cBhvr>
                                      <p:to>
                                        <p:strVal val="visible"/>
                                      </p:to>
                                    </p:set>
                                    <p:animEffect transition="in" filter="wipe(down)">
                                      <p:cBhvr>
                                        <p:cTn id="37" dur="500"/>
                                        <p:tgtEl>
                                          <p:spTgt spid="6758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75852"/>
                                        </p:tgtEl>
                                        <p:attrNameLst>
                                          <p:attrName>style.visibility</p:attrName>
                                        </p:attrNameLst>
                                      </p:cBhvr>
                                      <p:to>
                                        <p:strVal val="visible"/>
                                      </p:to>
                                    </p:set>
                                    <p:animEffect transition="in" filter="wipe(down)">
                                      <p:cBhvr>
                                        <p:cTn id="42" dur="500"/>
                                        <p:tgtEl>
                                          <p:spTgt spid="675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4" grpId="0" animBg="1"/>
      <p:bldP spid="675845" grpId="0" animBg="1"/>
      <p:bldP spid="675846" grpId="0" animBg="1"/>
      <p:bldP spid="675847" grpId="0" animBg="1"/>
      <p:bldP spid="675848" grpId="0" animBg="1"/>
      <p:bldP spid="675849" grpId="0" animBg="1"/>
      <p:bldP spid="675850" grpId="0" animBg="1"/>
      <p:bldP spid="67585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746125" y="220663"/>
            <a:ext cx="184150" cy="579437"/>
          </a:xfrm>
          <a:prstGeom prst="rect">
            <a:avLst/>
          </a:prstGeom>
          <a:noFill/>
          <a:ln w="9525">
            <a:noFill/>
            <a:miter lim="800000"/>
            <a:headEnd/>
            <a:tailEnd/>
          </a:ln>
        </p:spPr>
        <p:txBody>
          <a:bodyPr wrap="none">
            <a:spAutoFit/>
          </a:bodyPr>
          <a:lstStyle/>
          <a:p>
            <a:endParaRPr kumimoji="1" lang="zh-CN" altLang="en-US" sz="3200">
              <a:latin typeface="Times New Roman" pitchFamily="18" charset="0"/>
              <a:ea typeface="宋体" charset="-122"/>
            </a:endParaRPr>
          </a:p>
        </p:txBody>
      </p:sp>
      <p:sp>
        <p:nvSpPr>
          <p:cNvPr id="63491" name="Text Box 3"/>
          <p:cNvSpPr txBox="1">
            <a:spLocks noChangeArrowheads="1"/>
          </p:cNvSpPr>
          <p:nvPr/>
        </p:nvSpPr>
        <p:spPr bwMode="auto">
          <a:xfrm>
            <a:off x="501650" y="954088"/>
            <a:ext cx="5330825" cy="519112"/>
          </a:xfrm>
          <a:prstGeom prst="rect">
            <a:avLst/>
          </a:prstGeom>
          <a:noFill/>
          <a:ln w="9525">
            <a:noFill/>
            <a:miter lim="800000"/>
            <a:headEnd/>
            <a:tailEnd/>
          </a:ln>
        </p:spPr>
        <p:txBody>
          <a:bodyPr>
            <a:spAutoFit/>
          </a:bodyPr>
          <a:lstStyle/>
          <a:p>
            <a:r>
              <a:rPr kumimoji="1" lang="zh-CN" altLang="en-US" sz="2800" b="1" dirty="0" smtClean="0">
                <a:latin typeface="Times New Roman" pitchFamily="18" charset="0"/>
                <a:ea typeface="宋体" charset="-122"/>
              </a:rPr>
              <a:t>例：</a:t>
            </a:r>
            <a:r>
              <a:rPr kumimoji="1" lang="zh-CN" altLang="en-US" sz="2800" b="1" dirty="0">
                <a:latin typeface="Times New Roman" pitchFamily="18" charset="0"/>
                <a:ea typeface="宋体" charset="-122"/>
              </a:rPr>
              <a:t>求下图的最大匹配。</a:t>
            </a:r>
          </a:p>
        </p:txBody>
      </p:sp>
      <p:pic>
        <p:nvPicPr>
          <p:cNvPr id="63492" name="Picture 4" descr="6-14"/>
          <p:cNvPicPr>
            <a:picLocks noChangeAspect="1" noChangeArrowheads="1"/>
          </p:cNvPicPr>
          <p:nvPr/>
        </p:nvPicPr>
        <p:blipFill>
          <a:blip r:embed="rId2" cstate="print"/>
          <a:srcRect/>
          <a:stretch>
            <a:fillRect/>
          </a:stretch>
        </p:blipFill>
        <p:spPr bwMode="auto">
          <a:xfrm>
            <a:off x="1241425" y="1903413"/>
            <a:ext cx="6019800" cy="2335212"/>
          </a:xfrm>
          <a:prstGeom prst="rect">
            <a:avLst/>
          </a:prstGeom>
          <a:noFill/>
          <a:ln w="9525">
            <a:noFill/>
            <a:miter lim="800000"/>
            <a:headEnd/>
            <a:tailEnd/>
          </a:ln>
        </p:spPr>
      </p:pic>
      <p:sp>
        <p:nvSpPr>
          <p:cNvPr id="262149" name="Text Box 5"/>
          <p:cNvSpPr txBox="1">
            <a:spLocks noChangeArrowheads="1"/>
          </p:cNvSpPr>
          <p:nvPr/>
        </p:nvSpPr>
        <p:spPr bwMode="auto">
          <a:xfrm>
            <a:off x="5724525" y="1125538"/>
            <a:ext cx="3014663" cy="519112"/>
          </a:xfrm>
          <a:prstGeom prst="rect">
            <a:avLst/>
          </a:prstGeom>
          <a:solidFill>
            <a:srgbClr val="FF9966"/>
          </a:solidFill>
          <a:ln w="9525">
            <a:noFill/>
            <a:miter lim="800000"/>
            <a:headEnd/>
            <a:tailEnd/>
          </a:ln>
        </p:spPr>
        <p:txBody>
          <a:bodyPr>
            <a:spAutoFit/>
          </a:bodyPr>
          <a:lstStyle/>
          <a:p>
            <a:r>
              <a:rPr kumimoji="1" lang="zh-CN" altLang="en-US" sz="2800" b="1">
                <a:latin typeface="Times New Roman" pitchFamily="18" charset="0"/>
                <a:ea typeface="宋体" charset="-122"/>
              </a:rPr>
              <a:t>匈亚利算法：</a:t>
            </a:r>
          </a:p>
        </p:txBody>
      </p:sp>
      <p:sp>
        <p:nvSpPr>
          <p:cNvPr id="262150" name="Rectangle 6"/>
          <p:cNvSpPr>
            <a:spLocks noChangeArrowheads="1"/>
          </p:cNvSpPr>
          <p:nvPr/>
        </p:nvSpPr>
        <p:spPr bwMode="auto">
          <a:xfrm>
            <a:off x="161925" y="4554538"/>
            <a:ext cx="8686800" cy="1587500"/>
          </a:xfrm>
          <a:prstGeom prst="rect">
            <a:avLst/>
          </a:prstGeom>
          <a:solidFill>
            <a:srgbClr val="FFFF66"/>
          </a:solidFill>
          <a:ln w="9525">
            <a:noFill/>
            <a:miter lim="800000"/>
            <a:headEnd/>
            <a:tailEnd/>
          </a:ln>
        </p:spPr>
        <p:txBody>
          <a:bodyPr>
            <a:spAutoFit/>
          </a:bodyPr>
          <a:lstStyle/>
          <a:p>
            <a:pPr>
              <a:lnSpc>
                <a:spcPct val="110000"/>
              </a:lnSpc>
              <a:spcBef>
                <a:spcPct val="20000"/>
              </a:spcBef>
            </a:pPr>
            <a:r>
              <a:rPr kumimoji="1" lang="zh-CN" altLang="en-US" sz="2800" b="1" dirty="0">
                <a:latin typeface="宋体" charset="-122"/>
                <a:ea typeface="宋体" charset="-122"/>
              </a:rPr>
              <a:t>    解 ① 取初始匹配</a:t>
            </a:r>
            <a:r>
              <a:rPr kumimoji="1" lang="en-US" altLang="zh-CN" sz="2800" b="1" i="1" dirty="0">
                <a:latin typeface="Times New Roman" pitchFamily="18" charset="0"/>
                <a:ea typeface="宋体" charset="-122"/>
              </a:rPr>
              <a:t>M</a:t>
            </a:r>
            <a:r>
              <a:rPr kumimoji="1" lang="en-US" altLang="zh-CN" sz="2800" b="1" baseline="-30000" dirty="0">
                <a:latin typeface="Times New Roman" pitchFamily="18" charset="0"/>
                <a:ea typeface="宋体" charset="-122"/>
              </a:rPr>
              <a:t>0 </a:t>
            </a:r>
            <a:r>
              <a:rPr kumimoji="1" lang="en-US" altLang="zh-CN" sz="2800" b="1" dirty="0">
                <a:latin typeface="Times New Roman" pitchFamily="18" charset="0"/>
                <a:ea typeface="宋体" charset="-122"/>
              </a:rPr>
              <a:t>=</a:t>
            </a:r>
            <a:r>
              <a:rPr kumimoji="1" lang="en-US" altLang="zh-CN" sz="2800" b="1" dirty="0">
                <a:latin typeface="宋体" charset="-122"/>
                <a:ea typeface="宋体" charset="-122"/>
              </a:rPr>
              <a:t>{</a:t>
            </a:r>
            <a:r>
              <a:rPr kumimoji="1" lang="en-US" altLang="zh-CN" sz="2800" b="1" i="1" dirty="0">
                <a:latin typeface="Times New Roman" pitchFamily="18" charset="0"/>
                <a:ea typeface="宋体" charset="-122"/>
              </a:rPr>
              <a:t>x</a:t>
            </a:r>
            <a:r>
              <a:rPr kumimoji="1" lang="en-US" altLang="zh-CN" sz="2800" b="1" baseline="-30000" dirty="0">
                <a:latin typeface="Times New Roman" pitchFamily="18" charset="0"/>
                <a:ea typeface="宋体" charset="-122"/>
              </a:rPr>
              <a:t>2</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en-US" altLang="zh-CN" sz="2800" b="1" baseline="-30000" dirty="0">
                <a:latin typeface="Times New Roman" pitchFamily="18" charset="0"/>
                <a:ea typeface="宋体" charset="-122"/>
              </a:rPr>
              <a:t>2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x</a:t>
            </a:r>
            <a:r>
              <a:rPr kumimoji="1" lang="en-US" altLang="zh-CN" sz="2800" b="1" baseline="-30000" dirty="0">
                <a:latin typeface="Times New Roman" pitchFamily="18" charset="0"/>
                <a:ea typeface="宋体" charset="-122"/>
              </a:rPr>
              <a:t>3</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en-US" altLang="zh-CN" sz="2800" b="1" baseline="-30000" dirty="0">
                <a:latin typeface="Times New Roman" pitchFamily="18" charset="0"/>
                <a:ea typeface="宋体" charset="-122"/>
              </a:rPr>
              <a:t>3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x</a:t>
            </a:r>
            <a:r>
              <a:rPr kumimoji="1" lang="en-US" altLang="zh-CN" sz="2800" b="1" baseline="-30000" dirty="0">
                <a:latin typeface="Times New Roman" pitchFamily="18" charset="0"/>
                <a:ea typeface="宋体" charset="-122"/>
              </a:rPr>
              <a:t>5</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en-US" altLang="zh-CN" sz="2800" b="1" baseline="-30000" dirty="0">
                <a:latin typeface="Times New Roman" pitchFamily="18" charset="0"/>
                <a:ea typeface="宋体" charset="-122"/>
              </a:rPr>
              <a:t>5</a:t>
            </a:r>
            <a:r>
              <a:rPr kumimoji="1" lang="en-US" altLang="zh-CN" sz="2800" b="1" dirty="0">
                <a:latin typeface="宋体" charset="-122"/>
                <a:ea typeface="宋体" charset="-122"/>
              </a:rPr>
              <a:t>}</a:t>
            </a:r>
          </a:p>
          <a:p>
            <a:pPr>
              <a:lnSpc>
                <a:spcPct val="110000"/>
              </a:lnSpc>
              <a:spcBef>
                <a:spcPct val="20000"/>
              </a:spcBef>
            </a:pPr>
            <a:r>
              <a:rPr kumimoji="1" lang="en-US" altLang="zh-CN" sz="2800" b="1" dirty="0">
                <a:latin typeface="宋体" charset="-122"/>
                <a:ea typeface="宋体" charset="-122"/>
              </a:rPr>
              <a:t>    ② </a:t>
            </a:r>
            <a:r>
              <a:rPr kumimoji="1" lang="zh-CN" altLang="en-US" sz="2800" b="1" dirty="0">
                <a:latin typeface="宋体" charset="-122"/>
                <a:ea typeface="宋体" charset="-122"/>
              </a:rPr>
              <a:t>给</a:t>
            </a:r>
            <a:r>
              <a:rPr kumimoji="1" lang="en-US" altLang="zh-CN" sz="2800" b="1" i="1" dirty="0">
                <a:latin typeface="Times New Roman" pitchFamily="18" charset="0"/>
                <a:ea typeface="宋体" charset="-122"/>
              </a:rPr>
              <a:t>X</a:t>
            </a:r>
            <a:r>
              <a:rPr kumimoji="1" lang="zh-CN" altLang="en-US" sz="2800" b="1" dirty="0">
                <a:latin typeface="宋体" charset="-122"/>
                <a:ea typeface="宋体" charset="-122"/>
              </a:rPr>
              <a:t>中</a:t>
            </a:r>
            <a:r>
              <a:rPr kumimoji="1" lang="en-US" altLang="zh-CN" sz="2800" b="1" i="1" dirty="0">
                <a:latin typeface="Times New Roman" pitchFamily="18" charset="0"/>
                <a:ea typeface="宋体" charset="-122"/>
              </a:rPr>
              <a:t>M</a:t>
            </a:r>
            <a:r>
              <a:rPr kumimoji="1" lang="en-US" altLang="zh-CN" sz="2800" b="1" baseline="-30000" dirty="0">
                <a:latin typeface="Times New Roman" pitchFamily="18" charset="0"/>
                <a:ea typeface="宋体" charset="-122"/>
              </a:rPr>
              <a:t>0</a:t>
            </a:r>
            <a:r>
              <a:rPr kumimoji="1" lang="zh-CN" altLang="en-US" sz="2800" b="1" dirty="0">
                <a:latin typeface="宋体" charset="-122"/>
                <a:ea typeface="宋体" charset="-122"/>
              </a:rPr>
              <a:t>的两个非饱和点</a:t>
            </a:r>
            <a:r>
              <a:rPr kumimoji="1" lang="en-US" altLang="zh-CN" sz="2800" b="1" i="1" dirty="0">
                <a:latin typeface="Times New Roman" pitchFamily="18" charset="0"/>
                <a:ea typeface="宋体" charset="-122"/>
              </a:rPr>
              <a:t>x</a:t>
            </a:r>
            <a:r>
              <a:rPr kumimoji="1" lang="en-US" altLang="zh-CN" sz="2800" b="1" baseline="-30000" dirty="0">
                <a:latin typeface="Times New Roman" pitchFamily="18" charset="0"/>
                <a:ea typeface="宋体" charset="-122"/>
              </a:rPr>
              <a:t>1</a:t>
            </a:r>
            <a:r>
              <a:rPr kumimoji="1" lang="en-US" altLang="zh-CN" sz="2800" b="1" dirty="0">
                <a:latin typeface="宋体" charset="-122"/>
                <a:ea typeface="宋体" charset="-122"/>
              </a:rPr>
              <a:t>,</a:t>
            </a:r>
            <a:r>
              <a:rPr kumimoji="1" lang="en-US" altLang="zh-CN" sz="2800" b="1" i="1" dirty="0">
                <a:latin typeface="Times New Roman" pitchFamily="18" charset="0"/>
                <a:ea typeface="宋体" charset="-122"/>
              </a:rPr>
              <a:t>x</a:t>
            </a:r>
            <a:r>
              <a:rPr kumimoji="1" lang="en-US" altLang="zh-CN" sz="2800" b="1" baseline="-30000" dirty="0">
                <a:latin typeface="Times New Roman" pitchFamily="18" charset="0"/>
                <a:ea typeface="宋体" charset="-122"/>
              </a:rPr>
              <a:t>4</a:t>
            </a:r>
            <a:r>
              <a:rPr kumimoji="1" lang="zh-CN" altLang="en-US" sz="2800" b="1" dirty="0">
                <a:latin typeface="宋体" charset="-122"/>
                <a:ea typeface="宋体" charset="-122"/>
              </a:rPr>
              <a:t>都给以标号</a:t>
            </a:r>
            <a:r>
              <a:rPr kumimoji="1" lang="en-US" altLang="zh-CN" sz="2800" b="1" dirty="0">
                <a:latin typeface="宋体" charset="-122"/>
                <a:ea typeface="宋体" charset="-122"/>
              </a:rPr>
              <a:t>0</a:t>
            </a:r>
            <a:r>
              <a:rPr kumimoji="1" lang="zh-CN" altLang="en-US" sz="2800" b="1" dirty="0">
                <a:latin typeface="宋体" charset="-122"/>
                <a:ea typeface="宋体" charset="-122"/>
              </a:rPr>
              <a:t>和标记* </a:t>
            </a:r>
            <a:r>
              <a:rPr kumimoji="1" lang="en-US" altLang="zh-CN" sz="2800" b="1" dirty="0">
                <a:latin typeface="宋体" charset="-122"/>
                <a:ea typeface="宋体" charset="-122"/>
              </a:rPr>
              <a:t>(</a:t>
            </a:r>
            <a:r>
              <a:rPr kumimoji="1" lang="zh-CN" altLang="en-US" sz="2800" b="1" dirty="0" smtClean="0">
                <a:latin typeface="宋体" charset="-122"/>
                <a:ea typeface="宋体" charset="-122"/>
              </a:rPr>
              <a:t>如图</a:t>
            </a:r>
            <a:r>
              <a:rPr kumimoji="1" lang="zh-CN" altLang="en-US" sz="2800" b="1" dirty="0">
                <a:latin typeface="宋体" charset="-122"/>
                <a:ea typeface="宋体" charset="-122"/>
              </a:rPr>
              <a:t>所示</a:t>
            </a:r>
            <a:r>
              <a:rPr kumimoji="1" lang="en-US" altLang="zh-CN" sz="2800" b="1" dirty="0">
                <a:latin typeface="宋体" charset="-122"/>
                <a:ea typeface="宋体" charset="-122"/>
              </a:rPr>
              <a:t>). </a:t>
            </a:r>
          </a:p>
        </p:txBody>
      </p:sp>
      <p:sp>
        <p:nvSpPr>
          <p:cNvPr id="262151" name="Text Box 7"/>
          <p:cNvSpPr txBox="1">
            <a:spLocks noChangeArrowheads="1"/>
          </p:cNvSpPr>
          <p:nvPr/>
        </p:nvSpPr>
        <p:spPr bwMode="auto">
          <a:xfrm>
            <a:off x="1174750" y="1449388"/>
            <a:ext cx="382588"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262152" name="Text Box 8"/>
          <p:cNvSpPr txBox="1">
            <a:spLocks noChangeArrowheads="1"/>
          </p:cNvSpPr>
          <p:nvPr/>
        </p:nvSpPr>
        <p:spPr bwMode="auto">
          <a:xfrm>
            <a:off x="5359400" y="14700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262153" name="Line 9"/>
          <p:cNvSpPr>
            <a:spLocks noChangeShapeType="1"/>
          </p:cNvSpPr>
          <p:nvPr/>
        </p:nvSpPr>
        <p:spPr bwMode="auto">
          <a:xfrm>
            <a:off x="2771775" y="2303463"/>
            <a:ext cx="0" cy="1395412"/>
          </a:xfrm>
          <a:prstGeom prst="line">
            <a:avLst/>
          </a:prstGeom>
          <a:noFill/>
          <a:ln w="38100">
            <a:solidFill>
              <a:srgbClr val="FF00FF"/>
            </a:solidFill>
            <a:round/>
            <a:headEnd/>
            <a:tailEnd/>
          </a:ln>
        </p:spPr>
        <p:txBody>
          <a:bodyPr/>
          <a:lstStyle/>
          <a:p>
            <a:endParaRPr lang="zh-CN" altLang="en-US"/>
          </a:p>
        </p:txBody>
      </p:sp>
      <p:sp>
        <p:nvSpPr>
          <p:cNvPr id="262154" name="Line 10"/>
          <p:cNvSpPr>
            <a:spLocks noChangeShapeType="1"/>
          </p:cNvSpPr>
          <p:nvPr/>
        </p:nvSpPr>
        <p:spPr bwMode="auto">
          <a:xfrm>
            <a:off x="4167188" y="2303463"/>
            <a:ext cx="0" cy="1395412"/>
          </a:xfrm>
          <a:prstGeom prst="line">
            <a:avLst/>
          </a:prstGeom>
          <a:noFill/>
          <a:ln w="38100">
            <a:solidFill>
              <a:srgbClr val="FF00FF"/>
            </a:solidFill>
            <a:round/>
            <a:headEnd/>
            <a:tailEnd/>
          </a:ln>
        </p:spPr>
        <p:txBody>
          <a:bodyPr/>
          <a:lstStyle/>
          <a:p>
            <a:endParaRPr lang="zh-CN" altLang="en-US"/>
          </a:p>
        </p:txBody>
      </p:sp>
      <p:sp>
        <p:nvSpPr>
          <p:cNvPr id="262155" name="Line 11"/>
          <p:cNvSpPr>
            <a:spLocks noChangeShapeType="1"/>
          </p:cNvSpPr>
          <p:nvPr/>
        </p:nvSpPr>
        <p:spPr bwMode="auto">
          <a:xfrm>
            <a:off x="6958013" y="2349500"/>
            <a:ext cx="0" cy="1395413"/>
          </a:xfrm>
          <a:prstGeom prst="line">
            <a:avLst/>
          </a:prstGeom>
          <a:noFill/>
          <a:ln w="38100">
            <a:solidFill>
              <a:srgbClr val="FF00FF"/>
            </a:solidFill>
            <a:round/>
            <a:headEnd/>
            <a:tailEnd/>
          </a:ln>
        </p:spPr>
        <p:txBody>
          <a:bodyPr/>
          <a:lstStyle/>
          <a:p>
            <a:endParaRPr lang="zh-CN" altLang="en-US"/>
          </a:p>
        </p:txBody>
      </p:sp>
      <p:sp>
        <p:nvSpPr>
          <p:cNvPr id="262156" name="Text Box 12"/>
          <p:cNvSpPr txBox="1">
            <a:spLocks noChangeArrowheads="1"/>
          </p:cNvSpPr>
          <p:nvPr/>
        </p:nvSpPr>
        <p:spPr bwMode="auto">
          <a:xfrm>
            <a:off x="1009650" y="149383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262157" name="Text Box 13"/>
          <p:cNvSpPr txBox="1">
            <a:spLocks noChangeArrowheads="1"/>
          </p:cNvSpPr>
          <p:nvPr/>
        </p:nvSpPr>
        <p:spPr bwMode="auto">
          <a:xfrm>
            <a:off x="5194300" y="153828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63502" name="Rectangle 14"/>
          <p:cNvSpPr>
            <a:spLocks noChangeArrowheads="1"/>
          </p:cNvSpPr>
          <p:nvPr/>
        </p:nvSpPr>
        <p:spPr bwMode="white">
          <a:xfrm>
            <a:off x="433388" y="390525"/>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2149"/>
                                        </p:tgtEl>
                                        <p:attrNameLst>
                                          <p:attrName>style.visibility</p:attrName>
                                        </p:attrNameLst>
                                      </p:cBhvr>
                                      <p:to>
                                        <p:strVal val="visible"/>
                                      </p:to>
                                    </p:set>
                                    <p:anim calcmode="lin" valueType="num">
                                      <p:cBhvr additive="base">
                                        <p:cTn id="7" dur="500" fill="hold"/>
                                        <p:tgtEl>
                                          <p:spTgt spid="262149"/>
                                        </p:tgtEl>
                                        <p:attrNameLst>
                                          <p:attrName>ppt_x</p:attrName>
                                        </p:attrNameLst>
                                      </p:cBhvr>
                                      <p:tavLst>
                                        <p:tav tm="0">
                                          <p:val>
                                            <p:strVal val="0-#ppt_w/2"/>
                                          </p:val>
                                        </p:tav>
                                        <p:tav tm="100000">
                                          <p:val>
                                            <p:strVal val="#ppt_x"/>
                                          </p:val>
                                        </p:tav>
                                      </p:tavLst>
                                    </p:anim>
                                    <p:anim calcmode="lin" valueType="num">
                                      <p:cBhvr additive="base">
                                        <p:cTn id="8" dur="500" fill="hold"/>
                                        <p:tgtEl>
                                          <p:spTgt spid="2621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grpId="0" nodeType="clickEffect">
                                  <p:stCondLst>
                                    <p:cond delay="0"/>
                                  </p:stCondLst>
                                  <p:childTnLst>
                                    <p:set>
                                      <p:cBhvr>
                                        <p:cTn id="12" dur="1" fill="hold">
                                          <p:stCondLst>
                                            <p:cond delay="0"/>
                                          </p:stCondLst>
                                        </p:cTn>
                                        <p:tgtEl>
                                          <p:spTgt spid="262150"/>
                                        </p:tgtEl>
                                        <p:attrNameLst>
                                          <p:attrName>style.visibility</p:attrName>
                                        </p:attrNameLst>
                                      </p:cBhvr>
                                      <p:to>
                                        <p:strVal val="visible"/>
                                      </p:to>
                                    </p:set>
                                    <p:animEffect transition="in" filter="wedge">
                                      <p:cBhvr>
                                        <p:cTn id="13" dur="2000"/>
                                        <p:tgtEl>
                                          <p:spTgt spid="2621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62153"/>
                                        </p:tgtEl>
                                        <p:attrNameLst>
                                          <p:attrName>style.visibility</p:attrName>
                                        </p:attrNameLst>
                                      </p:cBhvr>
                                      <p:to>
                                        <p:strVal val="visible"/>
                                      </p:to>
                                    </p:set>
                                    <p:animEffect transition="in" filter="wipe(down)">
                                      <p:cBhvr>
                                        <p:cTn id="18" dur="500"/>
                                        <p:tgtEl>
                                          <p:spTgt spid="26215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2154"/>
                                        </p:tgtEl>
                                        <p:attrNameLst>
                                          <p:attrName>style.visibility</p:attrName>
                                        </p:attrNameLst>
                                      </p:cBhvr>
                                      <p:to>
                                        <p:strVal val="visible"/>
                                      </p:to>
                                    </p:set>
                                    <p:animEffect transition="in" filter="wipe(down)">
                                      <p:cBhvr>
                                        <p:cTn id="21" dur="500"/>
                                        <p:tgtEl>
                                          <p:spTgt spid="26215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62155"/>
                                        </p:tgtEl>
                                        <p:attrNameLst>
                                          <p:attrName>style.visibility</p:attrName>
                                        </p:attrNameLst>
                                      </p:cBhvr>
                                      <p:to>
                                        <p:strVal val="visible"/>
                                      </p:to>
                                    </p:set>
                                    <p:animEffect transition="in" filter="wipe(down)">
                                      <p:cBhvr>
                                        <p:cTn id="24" dur="500"/>
                                        <p:tgtEl>
                                          <p:spTgt spid="26215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62151"/>
                                        </p:tgtEl>
                                        <p:attrNameLst>
                                          <p:attrName>style.visibility</p:attrName>
                                        </p:attrNameLst>
                                      </p:cBhvr>
                                      <p:to>
                                        <p:strVal val="visible"/>
                                      </p:to>
                                    </p:set>
                                    <p:anim calcmode="lin" valueType="num">
                                      <p:cBhvr additive="base">
                                        <p:cTn id="29" dur="500" fill="hold"/>
                                        <p:tgtEl>
                                          <p:spTgt spid="262151"/>
                                        </p:tgtEl>
                                        <p:attrNameLst>
                                          <p:attrName>ppt_x</p:attrName>
                                        </p:attrNameLst>
                                      </p:cBhvr>
                                      <p:tavLst>
                                        <p:tav tm="0">
                                          <p:val>
                                            <p:strVal val="#ppt_x"/>
                                          </p:val>
                                        </p:tav>
                                        <p:tav tm="100000">
                                          <p:val>
                                            <p:strVal val="#ppt_x"/>
                                          </p:val>
                                        </p:tav>
                                      </p:tavLst>
                                    </p:anim>
                                    <p:anim calcmode="lin" valueType="num">
                                      <p:cBhvr additive="base">
                                        <p:cTn id="30" dur="500" fill="hold"/>
                                        <p:tgtEl>
                                          <p:spTgt spid="26215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2156"/>
                                        </p:tgtEl>
                                        <p:attrNameLst>
                                          <p:attrName>style.visibility</p:attrName>
                                        </p:attrNameLst>
                                      </p:cBhvr>
                                      <p:to>
                                        <p:strVal val="visible"/>
                                      </p:to>
                                    </p:set>
                                    <p:anim calcmode="lin" valueType="num">
                                      <p:cBhvr additive="base">
                                        <p:cTn id="33" dur="500" fill="hold"/>
                                        <p:tgtEl>
                                          <p:spTgt spid="262156"/>
                                        </p:tgtEl>
                                        <p:attrNameLst>
                                          <p:attrName>ppt_x</p:attrName>
                                        </p:attrNameLst>
                                      </p:cBhvr>
                                      <p:tavLst>
                                        <p:tav tm="0">
                                          <p:val>
                                            <p:strVal val="#ppt_x"/>
                                          </p:val>
                                        </p:tav>
                                        <p:tav tm="100000">
                                          <p:val>
                                            <p:strVal val="#ppt_x"/>
                                          </p:val>
                                        </p:tav>
                                      </p:tavLst>
                                    </p:anim>
                                    <p:anim calcmode="lin" valueType="num">
                                      <p:cBhvr additive="base">
                                        <p:cTn id="34" dur="500" fill="hold"/>
                                        <p:tgtEl>
                                          <p:spTgt spid="26215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2152"/>
                                        </p:tgtEl>
                                        <p:attrNameLst>
                                          <p:attrName>style.visibility</p:attrName>
                                        </p:attrNameLst>
                                      </p:cBhvr>
                                      <p:to>
                                        <p:strVal val="visible"/>
                                      </p:to>
                                    </p:set>
                                    <p:anim calcmode="lin" valueType="num">
                                      <p:cBhvr additive="base">
                                        <p:cTn id="39" dur="500" fill="hold"/>
                                        <p:tgtEl>
                                          <p:spTgt spid="262152"/>
                                        </p:tgtEl>
                                        <p:attrNameLst>
                                          <p:attrName>ppt_x</p:attrName>
                                        </p:attrNameLst>
                                      </p:cBhvr>
                                      <p:tavLst>
                                        <p:tav tm="0">
                                          <p:val>
                                            <p:strVal val="#ppt_x"/>
                                          </p:val>
                                        </p:tav>
                                        <p:tav tm="100000">
                                          <p:val>
                                            <p:strVal val="#ppt_x"/>
                                          </p:val>
                                        </p:tav>
                                      </p:tavLst>
                                    </p:anim>
                                    <p:anim calcmode="lin" valueType="num">
                                      <p:cBhvr additive="base">
                                        <p:cTn id="40" dur="500" fill="hold"/>
                                        <p:tgtEl>
                                          <p:spTgt spid="26215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2157"/>
                                        </p:tgtEl>
                                        <p:attrNameLst>
                                          <p:attrName>style.visibility</p:attrName>
                                        </p:attrNameLst>
                                      </p:cBhvr>
                                      <p:to>
                                        <p:strVal val="visible"/>
                                      </p:to>
                                    </p:set>
                                    <p:anim calcmode="lin" valueType="num">
                                      <p:cBhvr additive="base">
                                        <p:cTn id="43" dur="500" fill="hold"/>
                                        <p:tgtEl>
                                          <p:spTgt spid="262157"/>
                                        </p:tgtEl>
                                        <p:attrNameLst>
                                          <p:attrName>ppt_x</p:attrName>
                                        </p:attrNameLst>
                                      </p:cBhvr>
                                      <p:tavLst>
                                        <p:tav tm="0">
                                          <p:val>
                                            <p:strVal val="#ppt_x"/>
                                          </p:val>
                                        </p:tav>
                                        <p:tav tm="100000">
                                          <p:val>
                                            <p:strVal val="#ppt_x"/>
                                          </p:val>
                                        </p:tav>
                                      </p:tavLst>
                                    </p:anim>
                                    <p:anim calcmode="lin" valueType="num">
                                      <p:cBhvr additive="base">
                                        <p:cTn id="44" dur="500" fill="hold"/>
                                        <p:tgtEl>
                                          <p:spTgt spid="262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9" grpId="0" animBg="1" autoUpdateAnimBg="0"/>
      <p:bldP spid="262150" grpId="0" animBg="1"/>
      <p:bldP spid="262151" grpId="0"/>
      <p:bldP spid="262152" grpId="0"/>
      <p:bldP spid="262153" grpId="0" animBg="1"/>
      <p:bldP spid="262154" grpId="0" animBg="1"/>
      <p:bldP spid="262155" grpId="0" animBg="1"/>
      <p:bldP spid="262156" grpId="0"/>
      <p:bldP spid="26215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746125" y="220663"/>
            <a:ext cx="184150" cy="579437"/>
          </a:xfrm>
          <a:prstGeom prst="rect">
            <a:avLst/>
          </a:prstGeom>
          <a:noFill/>
          <a:ln w="9525">
            <a:noFill/>
            <a:miter lim="800000"/>
            <a:headEnd/>
            <a:tailEnd/>
          </a:ln>
        </p:spPr>
        <p:txBody>
          <a:bodyPr wrap="none">
            <a:spAutoFit/>
          </a:bodyPr>
          <a:lstStyle/>
          <a:p>
            <a:endParaRPr kumimoji="1" lang="zh-CN" altLang="en-US" sz="3200">
              <a:latin typeface="Times New Roman" pitchFamily="18" charset="0"/>
              <a:ea typeface="宋体" charset="-122"/>
            </a:endParaRPr>
          </a:p>
        </p:txBody>
      </p:sp>
      <p:sp>
        <p:nvSpPr>
          <p:cNvPr id="64515" name="Text Box 3"/>
          <p:cNvSpPr txBox="1">
            <a:spLocks noChangeArrowheads="1"/>
          </p:cNvSpPr>
          <p:nvPr/>
        </p:nvSpPr>
        <p:spPr bwMode="auto">
          <a:xfrm>
            <a:off x="501650" y="954088"/>
            <a:ext cx="5149850" cy="519112"/>
          </a:xfrm>
          <a:prstGeom prst="rect">
            <a:avLst/>
          </a:prstGeom>
          <a:noFill/>
          <a:ln w="9525">
            <a:noFill/>
            <a:miter lim="800000"/>
            <a:headEnd/>
            <a:tailEnd/>
          </a:ln>
        </p:spPr>
        <p:txBody>
          <a:bodyPr>
            <a:spAutoFit/>
          </a:bodyPr>
          <a:lstStyle/>
          <a:p>
            <a:r>
              <a:rPr kumimoji="1" lang="zh-CN" altLang="en-US" sz="2800" b="1" dirty="0" smtClean="0">
                <a:latin typeface="Times New Roman" pitchFamily="18" charset="0"/>
                <a:ea typeface="宋体" charset="-122"/>
              </a:rPr>
              <a:t>例：</a:t>
            </a:r>
            <a:r>
              <a:rPr kumimoji="1" lang="zh-CN" altLang="en-US" sz="2800" b="1" dirty="0">
                <a:latin typeface="Times New Roman" pitchFamily="18" charset="0"/>
                <a:ea typeface="宋体" charset="-122"/>
              </a:rPr>
              <a:t>求下图的最大匹配。</a:t>
            </a:r>
          </a:p>
        </p:txBody>
      </p:sp>
      <p:pic>
        <p:nvPicPr>
          <p:cNvPr id="64516" name="Picture 4" descr="6-14"/>
          <p:cNvPicPr>
            <a:picLocks noChangeAspect="1" noChangeArrowheads="1"/>
          </p:cNvPicPr>
          <p:nvPr/>
        </p:nvPicPr>
        <p:blipFill>
          <a:blip r:embed="rId3" cstate="print"/>
          <a:srcRect/>
          <a:stretch>
            <a:fillRect/>
          </a:stretch>
        </p:blipFill>
        <p:spPr bwMode="auto">
          <a:xfrm>
            <a:off x="1241425" y="1903413"/>
            <a:ext cx="6019800" cy="2335212"/>
          </a:xfrm>
          <a:prstGeom prst="rect">
            <a:avLst/>
          </a:prstGeom>
          <a:noFill/>
          <a:ln w="9525">
            <a:noFill/>
            <a:miter lim="800000"/>
            <a:headEnd/>
            <a:tailEnd/>
          </a:ln>
        </p:spPr>
      </p:pic>
      <p:sp>
        <p:nvSpPr>
          <p:cNvPr id="64517" name="Text Box 5"/>
          <p:cNvSpPr txBox="1">
            <a:spLocks noChangeArrowheads="1"/>
          </p:cNvSpPr>
          <p:nvPr/>
        </p:nvSpPr>
        <p:spPr bwMode="auto">
          <a:xfrm>
            <a:off x="5724525" y="1052513"/>
            <a:ext cx="2970213" cy="579437"/>
          </a:xfrm>
          <a:prstGeom prst="rect">
            <a:avLst/>
          </a:prstGeom>
          <a:solidFill>
            <a:srgbClr val="FF9966"/>
          </a:solidFill>
          <a:ln w="9525">
            <a:noFill/>
            <a:miter lim="800000"/>
            <a:headEnd/>
            <a:tailEnd/>
          </a:ln>
        </p:spPr>
        <p:txBody>
          <a:bodyPr>
            <a:spAutoFit/>
          </a:bodyPr>
          <a:lstStyle/>
          <a:p>
            <a:r>
              <a:rPr kumimoji="1" lang="zh-CN" altLang="en-US" sz="3200" b="1" dirty="0">
                <a:latin typeface="Times New Roman" pitchFamily="18" charset="0"/>
                <a:ea typeface="宋体" charset="-122"/>
              </a:rPr>
              <a:t>匈亚利算法：</a:t>
            </a:r>
          </a:p>
        </p:txBody>
      </p:sp>
      <p:sp>
        <p:nvSpPr>
          <p:cNvPr id="64518" name="Text Box 6"/>
          <p:cNvSpPr txBox="1">
            <a:spLocks noChangeArrowheads="1"/>
          </p:cNvSpPr>
          <p:nvPr/>
        </p:nvSpPr>
        <p:spPr bwMode="auto">
          <a:xfrm>
            <a:off x="1174750" y="1449388"/>
            <a:ext cx="382588"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64519" name="Text Box 7"/>
          <p:cNvSpPr txBox="1">
            <a:spLocks noChangeArrowheads="1"/>
          </p:cNvSpPr>
          <p:nvPr/>
        </p:nvSpPr>
        <p:spPr bwMode="auto">
          <a:xfrm>
            <a:off x="5359400" y="14700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64520" name="Line 8"/>
          <p:cNvSpPr>
            <a:spLocks noChangeShapeType="1"/>
          </p:cNvSpPr>
          <p:nvPr/>
        </p:nvSpPr>
        <p:spPr bwMode="auto">
          <a:xfrm>
            <a:off x="2771775" y="2303463"/>
            <a:ext cx="0" cy="1395412"/>
          </a:xfrm>
          <a:prstGeom prst="line">
            <a:avLst/>
          </a:prstGeom>
          <a:noFill/>
          <a:ln w="38100">
            <a:solidFill>
              <a:srgbClr val="FF00FF"/>
            </a:solidFill>
            <a:round/>
            <a:headEnd/>
            <a:tailEnd/>
          </a:ln>
        </p:spPr>
        <p:txBody>
          <a:bodyPr/>
          <a:lstStyle/>
          <a:p>
            <a:endParaRPr lang="zh-CN" altLang="en-US"/>
          </a:p>
        </p:txBody>
      </p:sp>
      <p:sp>
        <p:nvSpPr>
          <p:cNvPr id="64521" name="Line 9"/>
          <p:cNvSpPr>
            <a:spLocks noChangeShapeType="1"/>
          </p:cNvSpPr>
          <p:nvPr/>
        </p:nvSpPr>
        <p:spPr bwMode="auto">
          <a:xfrm>
            <a:off x="4167188" y="2303463"/>
            <a:ext cx="0" cy="1395412"/>
          </a:xfrm>
          <a:prstGeom prst="line">
            <a:avLst/>
          </a:prstGeom>
          <a:noFill/>
          <a:ln w="38100">
            <a:solidFill>
              <a:srgbClr val="FF00FF"/>
            </a:solidFill>
            <a:round/>
            <a:headEnd/>
            <a:tailEnd/>
          </a:ln>
        </p:spPr>
        <p:txBody>
          <a:bodyPr/>
          <a:lstStyle/>
          <a:p>
            <a:endParaRPr lang="zh-CN" altLang="en-US"/>
          </a:p>
        </p:txBody>
      </p:sp>
      <p:sp>
        <p:nvSpPr>
          <p:cNvPr id="64522" name="Line 10"/>
          <p:cNvSpPr>
            <a:spLocks noChangeShapeType="1"/>
          </p:cNvSpPr>
          <p:nvPr/>
        </p:nvSpPr>
        <p:spPr bwMode="auto">
          <a:xfrm>
            <a:off x="6958013" y="2349500"/>
            <a:ext cx="0" cy="1395413"/>
          </a:xfrm>
          <a:prstGeom prst="line">
            <a:avLst/>
          </a:prstGeom>
          <a:noFill/>
          <a:ln w="38100">
            <a:solidFill>
              <a:srgbClr val="FF00FF"/>
            </a:solidFill>
            <a:round/>
            <a:headEnd/>
            <a:tailEnd/>
          </a:ln>
        </p:spPr>
        <p:txBody>
          <a:bodyPr/>
          <a:lstStyle/>
          <a:p>
            <a:endParaRPr lang="zh-CN" altLang="en-US"/>
          </a:p>
        </p:txBody>
      </p:sp>
      <p:sp>
        <p:nvSpPr>
          <p:cNvPr id="263179" name="Rectangle 11"/>
          <p:cNvSpPr>
            <a:spLocks noChangeArrowheads="1"/>
          </p:cNvSpPr>
          <p:nvPr/>
        </p:nvSpPr>
        <p:spPr bwMode="auto">
          <a:xfrm>
            <a:off x="115888" y="4554538"/>
            <a:ext cx="8763000" cy="1373187"/>
          </a:xfrm>
          <a:prstGeom prst="rect">
            <a:avLst/>
          </a:prstGeom>
          <a:solidFill>
            <a:srgbClr val="FFFF66"/>
          </a:solidFill>
          <a:ln w="9525">
            <a:noFill/>
            <a:miter lim="800000"/>
            <a:headEnd/>
            <a:tailEnd/>
          </a:ln>
        </p:spPr>
        <p:txBody>
          <a:bodyPr>
            <a:spAutoFit/>
          </a:bodyPr>
          <a:lstStyle/>
          <a:p>
            <a:r>
              <a:rPr kumimoji="1" lang="zh-CN" altLang="en-US" sz="2800" b="1">
                <a:latin typeface="宋体" charset="-122"/>
                <a:ea typeface="宋体" charset="-122"/>
              </a:rPr>
              <a:t>    ③</a:t>
            </a:r>
            <a:r>
              <a:rPr kumimoji="1" lang="zh-CN" altLang="en-US" sz="2800" b="1">
                <a:latin typeface="Times New Roman" pitchFamily="18" charset="0"/>
                <a:ea typeface="宋体" charset="-122"/>
              </a:rPr>
              <a:t> </a:t>
            </a:r>
            <a:r>
              <a:rPr kumimoji="1" lang="zh-CN" altLang="en-US" sz="2800" b="1">
                <a:latin typeface="宋体" charset="-122"/>
                <a:ea typeface="宋体" charset="-122"/>
              </a:rPr>
              <a:t>去掉</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zh-CN" altLang="en-US" sz="2800" b="1">
                <a:latin typeface="宋体" charset="-122"/>
                <a:ea typeface="宋体" charset="-122"/>
              </a:rPr>
              <a:t>的标记</a:t>
            </a:r>
            <a:r>
              <a:rPr kumimoji="1" lang="zh-CN" altLang="en-US" sz="2800" b="1">
                <a:latin typeface="Times New Roman" pitchFamily="18" charset="0"/>
                <a:ea typeface="宋体" charset="-122"/>
              </a:rPr>
              <a:t>*</a:t>
            </a:r>
            <a:r>
              <a:rPr kumimoji="1" lang="en-US" altLang="zh-CN" sz="2800" b="1">
                <a:latin typeface="Times New Roman" pitchFamily="18" charset="0"/>
                <a:ea typeface="宋体" charset="-122"/>
              </a:rPr>
              <a:t>, </a:t>
            </a:r>
            <a:r>
              <a:rPr kumimoji="1" lang="zh-CN" altLang="en-US" sz="2800" b="1">
                <a:latin typeface="宋体" charset="-122"/>
                <a:ea typeface="宋体" charset="-122"/>
              </a:rPr>
              <a:t>将与</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zh-CN" altLang="en-US" sz="2800" b="1">
                <a:latin typeface="宋体" charset="-122"/>
                <a:ea typeface="宋体" charset="-122"/>
              </a:rPr>
              <a:t>邻接的两个点</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3</a:t>
            </a:r>
            <a:r>
              <a:rPr kumimoji="1" lang="zh-CN" altLang="en-US" sz="2800" b="1">
                <a:latin typeface="宋体" charset="-122"/>
                <a:ea typeface="宋体" charset="-122"/>
              </a:rPr>
              <a:t>都给以标号</a:t>
            </a:r>
            <a:r>
              <a:rPr kumimoji="1" lang="en-US" altLang="zh-CN" sz="2800" b="1">
                <a:latin typeface="宋体" charset="-122"/>
                <a:ea typeface="宋体" charset="-122"/>
              </a:rPr>
              <a:t>1.</a:t>
            </a:r>
            <a:r>
              <a:rPr kumimoji="1" lang="en-US" altLang="zh-CN" sz="2800" b="1">
                <a:latin typeface="Times New Roman" pitchFamily="18" charset="0"/>
                <a:ea typeface="宋体" charset="-122"/>
              </a:rPr>
              <a:t> </a:t>
            </a:r>
            <a:r>
              <a:rPr kumimoji="1" lang="zh-CN" altLang="en-US" sz="2800" b="1">
                <a:latin typeface="宋体" charset="-122"/>
                <a:ea typeface="宋体" charset="-122"/>
              </a:rPr>
              <a:t>因为</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3</a:t>
            </a:r>
            <a:r>
              <a:rPr kumimoji="1" lang="zh-CN" altLang="en-US" sz="2800" b="1">
                <a:latin typeface="宋体" charset="-122"/>
                <a:ea typeface="宋体" charset="-122"/>
              </a:rPr>
              <a:t>都是</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0</a:t>
            </a:r>
            <a:r>
              <a:rPr kumimoji="1" lang="zh-CN" altLang="en-US" sz="2800" b="1">
                <a:latin typeface="宋体" charset="-122"/>
                <a:ea typeface="宋体" charset="-122"/>
              </a:rPr>
              <a:t>的两个饱和点</a:t>
            </a:r>
            <a:r>
              <a:rPr kumimoji="1" lang="en-US" altLang="zh-CN" sz="2800" b="1">
                <a:latin typeface="宋体" charset="-122"/>
                <a:ea typeface="宋体" charset="-122"/>
              </a:rPr>
              <a:t>,</a:t>
            </a:r>
            <a:r>
              <a:rPr kumimoji="1" lang="zh-CN" altLang="en-US" sz="2800" b="1">
                <a:latin typeface="宋体" charset="-122"/>
                <a:ea typeface="宋体" charset="-122"/>
              </a:rPr>
              <a:t>所以将它们在</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0</a:t>
            </a:r>
            <a:r>
              <a:rPr kumimoji="1" lang="zh-CN" altLang="en-US" sz="2800" b="1">
                <a:latin typeface="宋体" charset="-122"/>
                <a:ea typeface="宋体" charset="-122"/>
              </a:rPr>
              <a:t>中邻接的两个点</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3</a:t>
            </a:r>
            <a:r>
              <a:rPr kumimoji="1" lang="zh-CN" altLang="en-US" sz="2800" b="1">
                <a:latin typeface="宋体" charset="-122"/>
                <a:ea typeface="宋体" charset="-122"/>
              </a:rPr>
              <a:t>都给以相应的标号和标记</a:t>
            </a:r>
            <a:r>
              <a:rPr kumimoji="1" lang="zh-CN" altLang="en-US" sz="2800" b="1">
                <a:latin typeface="Times New Roman" pitchFamily="18" charset="0"/>
                <a:ea typeface="宋体" charset="-122"/>
              </a:rPr>
              <a:t>*</a:t>
            </a:r>
            <a:r>
              <a:rPr kumimoji="1" lang="en-US" altLang="zh-CN" sz="2800" b="1">
                <a:latin typeface="Times New Roman" pitchFamily="18" charset="0"/>
                <a:ea typeface="宋体" charset="-122"/>
              </a:rPr>
              <a:t>. </a:t>
            </a:r>
          </a:p>
        </p:txBody>
      </p:sp>
      <p:sp>
        <p:nvSpPr>
          <p:cNvPr id="263180" name="Text Box 12"/>
          <p:cNvSpPr txBox="1">
            <a:spLocks noChangeArrowheads="1"/>
          </p:cNvSpPr>
          <p:nvPr/>
        </p:nvSpPr>
        <p:spPr bwMode="auto">
          <a:xfrm>
            <a:off x="1009650" y="149383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64525" name="Text Box 13"/>
          <p:cNvSpPr txBox="1">
            <a:spLocks noChangeArrowheads="1"/>
          </p:cNvSpPr>
          <p:nvPr/>
        </p:nvSpPr>
        <p:spPr bwMode="auto">
          <a:xfrm>
            <a:off x="5194300" y="153828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263182" name="Text Box 14"/>
          <p:cNvSpPr txBox="1">
            <a:spLocks noChangeArrowheads="1"/>
          </p:cNvSpPr>
          <p:nvPr/>
        </p:nvSpPr>
        <p:spPr bwMode="auto">
          <a:xfrm>
            <a:off x="2614613" y="4103688"/>
            <a:ext cx="382587"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1</a:t>
            </a:r>
          </a:p>
        </p:txBody>
      </p:sp>
      <p:sp>
        <p:nvSpPr>
          <p:cNvPr id="263183" name="Text Box 15"/>
          <p:cNvSpPr txBox="1">
            <a:spLocks noChangeArrowheads="1"/>
          </p:cNvSpPr>
          <p:nvPr/>
        </p:nvSpPr>
        <p:spPr bwMode="auto">
          <a:xfrm>
            <a:off x="3986213" y="4103688"/>
            <a:ext cx="382587" cy="517525"/>
          </a:xfrm>
          <a:prstGeom prst="rect">
            <a:avLst/>
          </a:prstGeom>
          <a:noFill/>
          <a:ln w="9525" algn="ctr">
            <a:noFill/>
            <a:miter lim="800000"/>
            <a:headEnd/>
            <a:tailEnd/>
          </a:ln>
        </p:spPr>
        <p:txBody>
          <a:bodyPr>
            <a:spAutoFit/>
          </a:bodyPr>
          <a:lstStyle/>
          <a:p>
            <a:pPr algn="ctr"/>
            <a:r>
              <a:rPr lang="en-US" altLang="zh-CN" sz="2800" b="1">
                <a:solidFill>
                  <a:srgbClr val="9900FF"/>
                </a:solidFill>
                <a:ea typeface="宋体" charset="-122"/>
              </a:rPr>
              <a:t>1</a:t>
            </a:r>
          </a:p>
        </p:txBody>
      </p:sp>
      <p:sp>
        <p:nvSpPr>
          <p:cNvPr id="263184" name="Text Box 16"/>
          <p:cNvSpPr txBox="1">
            <a:spLocks noChangeArrowheads="1"/>
          </p:cNvSpPr>
          <p:nvPr/>
        </p:nvSpPr>
        <p:spPr bwMode="auto">
          <a:xfrm>
            <a:off x="2457450" y="149383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263185" name="Text Box 17"/>
          <p:cNvSpPr txBox="1">
            <a:spLocks noChangeArrowheads="1"/>
          </p:cNvSpPr>
          <p:nvPr/>
        </p:nvSpPr>
        <p:spPr bwMode="auto">
          <a:xfrm>
            <a:off x="2636838" y="1449388"/>
            <a:ext cx="382587"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263186" name="Text Box 18"/>
          <p:cNvSpPr txBox="1">
            <a:spLocks noChangeArrowheads="1"/>
          </p:cNvSpPr>
          <p:nvPr/>
        </p:nvSpPr>
        <p:spPr bwMode="auto">
          <a:xfrm>
            <a:off x="3986213" y="1449388"/>
            <a:ext cx="382587"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3</a:t>
            </a:r>
          </a:p>
        </p:txBody>
      </p:sp>
      <p:sp>
        <p:nvSpPr>
          <p:cNvPr id="263187" name="Text Box 19"/>
          <p:cNvSpPr txBox="1">
            <a:spLocks noChangeArrowheads="1"/>
          </p:cNvSpPr>
          <p:nvPr/>
        </p:nvSpPr>
        <p:spPr bwMode="auto">
          <a:xfrm>
            <a:off x="3844925" y="1514475"/>
            <a:ext cx="322263" cy="519113"/>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64532" name="Rectangle 20"/>
          <p:cNvSpPr>
            <a:spLocks noChangeArrowheads="1"/>
          </p:cNvSpPr>
          <p:nvPr/>
        </p:nvSpPr>
        <p:spPr bwMode="white">
          <a:xfrm>
            <a:off x="414898" y="353453"/>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63179"/>
                                        </p:tgtEl>
                                        <p:attrNameLst>
                                          <p:attrName>style.visibility</p:attrName>
                                        </p:attrNameLst>
                                      </p:cBhvr>
                                      <p:to>
                                        <p:strVal val="visible"/>
                                      </p:to>
                                    </p:set>
                                    <p:animEffect transition="in" filter="wedge">
                                      <p:cBhvr>
                                        <p:cTn id="7" dur="2000"/>
                                        <p:tgtEl>
                                          <p:spTgt spid="2631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263180"/>
                                        </p:tgtEl>
                                        <p:attrNameLst>
                                          <p:attrName>ppt_x</p:attrName>
                                        </p:attrNameLst>
                                      </p:cBhvr>
                                      <p:tavLst>
                                        <p:tav tm="0">
                                          <p:val>
                                            <p:strVal val="ppt_x"/>
                                          </p:val>
                                        </p:tav>
                                        <p:tav tm="100000">
                                          <p:val>
                                            <p:strVal val="ppt_x"/>
                                          </p:val>
                                        </p:tav>
                                      </p:tavLst>
                                    </p:anim>
                                    <p:anim calcmode="lin" valueType="num">
                                      <p:cBhvr additive="base">
                                        <p:cTn id="12" dur="500"/>
                                        <p:tgtEl>
                                          <p:spTgt spid="263180"/>
                                        </p:tgtEl>
                                        <p:attrNameLst>
                                          <p:attrName>ppt_y</p:attrName>
                                        </p:attrNameLst>
                                      </p:cBhvr>
                                      <p:tavLst>
                                        <p:tav tm="0">
                                          <p:val>
                                            <p:strVal val="ppt_y"/>
                                          </p:val>
                                        </p:tav>
                                        <p:tav tm="100000">
                                          <p:val>
                                            <p:strVal val="1+ppt_h/2"/>
                                          </p:val>
                                        </p:tav>
                                      </p:tavLst>
                                    </p:anim>
                                    <p:set>
                                      <p:cBhvr>
                                        <p:cTn id="13" dur="1" fill="hold">
                                          <p:stCondLst>
                                            <p:cond delay="499"/>
                                          </p:stCondLst>
                                        </p:cTn>
                                        <p:tgtEl>
                                          <p:spTgt spid="26318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63182"/>
                                        </p:tgtEl>
                                        <p:attrNameLst>
                                          <p:attrName>style.visibility</p:attrName>
                                        </p:attrNameLst>
                                      </p:cBhvr>
                                      <p:to>
                                        <p:strVal val="visible"/>
                                      </p:to>
                                    </p:set>
                                    <p:anim calcmode="lin" valueType="num">
                                      <p:cBhvr additive="base">
                                        <p:cTn id="18" dur="500" fill="hold"/>
                                        <p:tgtEl>
                                          <p:spTgt spid="263182"/>
                                        </p:tgtEl>
                                        <p:attrNameLst>
                                          <p:attrName>ppt_x</p:attrName>
                                        </p:attrNameLst>
                                      </p:cBhvr>
                                      <p:tavLst>
                                        <p:tav tm="0">
                                          <p:val>
                                            <p:strVal val="#ppt_x"/>
                                          </p:val>
                                        </p:tav>
                                        <p:tav tm="100000">
                                          <p:val>
                                            <p:strVal val="#ppt_x"/>
                                          </p:val>
                                        </p:tav>
                                      </p:tavLst>
                                    </p:anim>
                                    <p:anim calcmode="lin" valueType="num">
                                      <p:cBhvr additive="base">
                                        <p:cTn id="19" dur="500" fill="hold"/>
                                        <p:tgtEl>
                                          <p:spTgt spid="26318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63183"/>
                                        </p:tgtEl>
                                        <p:attrNameLst>
                                          <p:attrName>style.visibility</p:attrName>
                                        </p:attrNameLst>
                                      </p:cBhvr>
                                      <p:to>
                                        <p:strVal val="visible"/>
                                      </p:to>
                                    </p:set>
                                    <p:anim calcmode="lin" valueType="num">
                                      <p:cBhvr additive="base">
                                        <p:cTn id="24" dur="500" fill="hold"/>
                                        <p:tgtEl>
                                          <p:spTgt spid="263183"/>
                                        </p:tgtEl>
                                        <p:attrNameLst>
                                          <p:attrName>ppt_x</p:attrName>
                                        </p:attrNameLst>
                                      </p:cBhvr>
                                      <p:tavLst>
                                        <p:tav tm="0">
                                          <p:val>
                                            <p:strVal val="#ppt_x"/>
                                          </p:val>
                                        </p:tav>
                                        <p:tav tm="100000">
                                          <p:val>
                                            <p:strVal val="#ppt_x"/>
                                          </p:val>
                                        </p:tav>
                                      </p:tavLst>
                                    </p:anim>
                                    <p:anim calcmode="lin" valueType="num">
                                      <p:cBhvr additive="base">
                                        <p:cTn id="25" dur="500" fill="hold"/>
                                        <p:tgtEl>
                                          <p:spTgt spid="26318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63184"/>
                                        </p:tgtEl>
                                        <p:attrNameLst>
                                          <p:attrName>style.visibility</p:attrName>
                                        </p:attrNameLst>
                                      </p:cBhvr>
                                      <p:to>
                                        <p:strVal val="visible"/>
                                      </p:to>
                                    </p:set>
                                    <p:anim calcmode="lin" valueType="num">
                                      <p:cBhvr additive="base">
                                        <p:cTn id="30" dur="500" fill="hold"/>
                                        <p:tgtEl>
                                          <p:spTgt spid="263184"/>
                                        </p:tgtEl>
                                        <p:attrNameLst>
                                          <p:attrName>ppt_x</p:attrName>
                                        </p:attrNameLst>
                                      </p:cBhvr>
                                      <p:tavLst>
                                        <p:tav tm="0">
                                          <p:val>
                                            <p:strVal val="#ppt_x"/>
                                          </p:val>
                                        </p:tav>
                                        <p:tav tm="100000">
                                          <p:val>
                                            <p:strVal val="#ppt_x"/>
                                          </p:val>
                                        </p:tav>
                                      </p:tavLst>
                                    </p:anim>
                                    <p:anim calcmode="lin" valueType="num">
                                      <p:cBhvr additive="base">
                                        <p:cTn id="31" dur="500" fill="hold"/>
                                        <p:tgtEl>
                                          <p:spTgt spid="26318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63185"/>
                                        </p:tgtEl>
                                        <p:attrNameLst>
                                          <p:attrName>style.visibility</p:attrName>
                                        </p:attrNameLst>
                                      </p:cBhvr>
                                      <p:to>
                                        <p:strVal val="visible"/>
                                      </p:to>
                                    </p:set>
                                    <p:anim calcmode="lin" valueType="num">
                                      <p:cBhvr additive="base">
                                        <p:cTn id="34" dur="500" fill="hold"/>
                                        <p:tgtEl>
                                          <p:spTgt spid="263185"/>
                                        </p:tgtEl>
                                        <p:attrNameLst>
                                          <p:attrName>ppt_x</p:attrName>
                                        </p:attrNameLst>
                                      </p:cBhvr>
                                      <p:tavLst>
                                        <p:tav tm="0">
                                          <p:val>
                                            <p:strVal val="#ppt_x"/>
                                          </p:val>
                                        </p:tav>
                                        <p:tav tm="100000">
                                          <p:val>
                                            <p:strVal val="#ppt_x"/>
                                          </p:val>
                                        </p:tav>
                                      </p:tavLst>
                                    </p:anim>
                                    <p:anim calcmode="lin" valueType="num">
                                      <p:cBhvr additive="base">
                                        <p:cTn id="35" dur="500" fill="hold"/>
                                        <p:tgtEl>
                                          <p:spTgt spid="26318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63186"/>
                                        </p:tgtEl>
                                        <p:attrNameLst>
                                          <p:attrName>style.visibility</p:attrName>
                                        </p:attrNameLst>
                                      </p:cBhvr>
                                      <p:to>
                                        <p:strVal val="visible"/>
                                      </p:to>
                                    </p:set>
                                    <p:anim calcmode="lin" valueType="num">
                                      <p:cBhvr additive="base">
                                        <p:cTn id="40" dur="500" fill="hold"/>
                                        <p:tgtEl>
                                          <p:spTgt spid="263186"/>
                                        </p:tgtEl>
                                        <p:attrNameLst>
                                          <p:attrName>ppt_x</p:attrName>
                                        </p:attrNameLst>
                                      </p:cBhvr>
                                      <p:tavLst>
                                        <p:tav tm="0">
                                          <p:val>
                                            <p:strVal val="#ppt_x"/>
                                          </p:val>
                                        </p:tav>
                                        <p:tav tm="100000">
                                          <p:val>
                                            <p:strVal val="#ppt_x"/>
                                          </p:val>
                                        </p:tav>
                                      </p:tavLst>
                                    </p:anim>
                                    <p:anim calcmode="lin" valueType="num">
                                      <p:cBhvr additive="base">
                                        <p:cTn id="41" dur="500" fill="hold"/>
                                        <p:tgtEl>
                                          <p:spTgt spid="26318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63187"/>
                                        </p:tgtEl>
                                        <p:attrNameLst>
                                          <p:attrName>style.visibility</p:attrName>
                                        </p:attrNameLst>
                                      </p:cBhvr>
                                      <p:to>
                                        <p:strVal val="visible"/>
                                      </p:to>
                                    </p:set>
                                    <p:anim calcmode="lin" valueType="num">
                                      <p:cBhvr additive="base">
                                        <p:cTn id="44" dur="500" fill="hold"/>
                                        <p:tgtEl>
                                          <p:spTgt spid="263187"/>
                                        </p:tgtEl>
                                        <p:attrNameLst>
                                          <p:attrName>ppt_x</p:attrName>
                                        </p:attrNameLst>
                                      </p:cBhvr>
                                      <p:tavLst>
                                        <p:tav tm="0">
                                          <p:val>
                                            <p:strVal val="#ppt_x"/>
                                          </p:val>
                                        </p:tav>
                                        <p:tav tm="100000">
                                          <p:val>
                                            <p:strVal val="#ppt_x"/>
                                          </p:val>
                                        </p:tav>
                                      </p:tavLst>
                                    </p:anim>
                                    <p:anim calcmode="lin" valueType="num">
                                      <p:cBhvr additive="base">
                                        <p:cTn id="45" dur="500" fill="hold"/>
                                        <p:tgtEl>
                                          <p:spTgt spid="2631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9" grpId="0" animBg="1"/>
      <p:bldP spid="263180" grpId="0"/>
      <p:bldP spid="263182" grpId="0"/>
      <p:bldP spid="263183" grpId="0"/>
      <p:bldP spid="263184" grpId="0"/>
      <p:bldP spid="263185" grpId="0"/>
      <p:bldP spid="263186" grpId="0"/>
      <p:bldP spid="26318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746125" y="220663"/>
            <a:ext cx="184150" cy="579437"/>
          </a:xfrm>
          <a:prstGeom prst="rect">
            <a:avLst/>
          </a:prstGeom>
          <a:noFill/>
          <a:ln w="9525">
            <a:noFill/>
            <a:miter lim="800000"/>
            <a:headEnd/>
            <a:tailEnd/>
          </a:ln>
        </p:spPr>
        <p:txBody>
          <a:bodyPr wrap="none">
            <a:spAutoFit/>
          </a:bodyPr>
          <a:lstStyle/>
          <a:p>
            <a:endParaRPr kumimoji="1" lang="zh-CN" altLang="en-US" sz="3200">
              <a:latin typeface="Times New Roman" pitchFamily="18" charset="0"/>
              <a:ea typeface="宋体" charset="-122"/>
            </a:endParaRPr>
          </a:p>
        </p:txBody>
      </p:sp>
      <p:sp>
        <p:nvSpPr>
          <p:cNvPr id="65539" name="Text Box 3"/>
          <p:cNvSpPr txBox="1">
            <a:spLocks noChangeArrowheads="1"/>
          </p:cNvSpPr>
          <p:nvPr/>
        </p:nvSpPr>
        <p:spPr bwMode="auto">
          <a:xfrm>
            <a:off x="501650" y="954088"/>
            <a:ext cx="5240338" cy="519112"/>
          </a:xfrm>
          <a:prstGeom prst="rect">
            <a:avLst/>
          </a:prstGeom>
          <a:noFill/>
          <a:ln w="9525">
            <a:noFill/>
            <a:miter lim="800000"/>
            <a:headEnd/>
            <a:tailEnd/>
          </a:ln>
        </p:spPr>
        <p:txBody>
          <a:bodyPr>
            <a:spAutoFit/>
          </a:bodyPr>
          <a:lstStyle/>
          <a:p>
            <a:r>
              <a:rPr kumimoji="1" lang="zh-CN" altLang="en-US" sz="2800" b="1" dirty="0" smtClean="0">
                <a:latin typeface="Times New Roman" pitchFamily="18" charset="0"/>
                <a:ea typeface="宋体" charset="-122"/>
              </a:rPr>
              <a:t>例：</a:t>
            </a:r>
            <a:r>
              <a:rPr kumimoji="1" lang="zh-CN" altLang="en-US" sz="2800" b="1" dirty="0">
                <a:latin typeface="Times New Roman" pitchFamily="18" charset="0"/>
                <a:ea typeface="宋体" charset="-122"/>
              </a:rPr>
              <a:t>求下图的最大匹配。</a:t>
            </a:r>
          </a:p>
        </p:txBody>
      </p:sp>
      <p:pic>
        <p:nvPicPr>
          <p:cNvPr id="65540" name="Picture 4" descr="6-14"/>
          <p:cNvPicPr>
            <a:picLocks noChangeAspect="1" noChangeArrowheads="1"/>
          </p:cNvPicPr>
          <p:nvPr/>
        </p:nvPicPr>
        <p:blipFill>
          <a:blip r:embed="rId2" cstate="print"/>
          <a:srcRect/>
          <a:stretch>
            <a:fillRect/>
          </a:stretch>
        </p:blipFill>
        <p:spPr bwMode="auto">
          <a:xfrm>
            <a:off x="1241425" y="1903413"/>
            <a:ext cx="6019800" cy="2335212"/>
          </a:xfrm>
          <a:prstGeom prst="rect">
            <a:avLst/>
          </a:prstGeom>
          <a:noFill/>
          <a:ln w="9525">
            <a:noFill/>
            <a:miter lim="800000"/>
            <a:headEnd/>
            <a:tailEnd/>
          </a:ln>
        </p:spPr>
      </p:pic>
      <p:sp>
        <p:nvSpPr>
          <p:cNvPr id="65541" name="Text Box 5"/>
          <p:cNvSpPr txBox="1">
            <a:spLocks noChangeArrowheads="1"/>
          </p:cNvSpPr>
          <p:nvPr/>
        </p:nvSpPr>
        <p:spPr bwMode="auto">
          <a:xfrm>
            <a:off x="5697538" y="1049338"/>
            <a:ext cx="2924175" cy="519112"/>
          </a:xfrm>
          <a:prstGeom prst="rect">
            <a:avLst/>
          </a:prstGeom>
          <a:solidFill>
            <a:srgbClr val="FF9966"/>
          </a:solidFill>
          <a:ln w="9525">
            <a:noFill/>
            <a:miter lim="800000"/>
            <a:headEnd/>
            <a:tailEnd/>
          </a:ln>
        </p:spPr>
        <p:txBody>
          <a:bodyPr>
            <a:spAutoFit/>
          </a:bodyPr>
          <a:lstStyle/>
          <a:p>
            <a:r>
              <a:rPr kumimoji="1" lang="zh-CN" altLang="en-US" sz="2800" b="1">
                <a:latin typeface="Times New Roman" pitchFamily="18" charset="0"/>
                <a:ea typeface="宋体" charset="-122"/>
              </a:rPr>
              <a:t>匈亚利算法：</a:t>
            </a:r>
          </a:p>
        </p:txBody>
      </p:sp>
      <p:sp>
        <p:nvSpPr>
          <p:cNvPr id="65542" name="Text Box 6"/>
          <p:cNvSpPr txBox="1">
            <a:spLocks noChangeArrowheads="1"/>
          </p:cNvSpPr>
          <p:nvPr/>
        </p:nvSpPr>
        <p:spPr bwMode="auto">
          <a:xfrm>
            <a:off x="1174750" y="1449388"/>
            <a:ext cx="382588"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65543" name="Text Box 7"/>
          <p:cNvSpPr txBox="1">
            <a:spLocks noChangeArrowheads="1"/>
          </p:cNvSpPr>
          <p:nvPr/>
        </p:nvSpPr>
        <p:spPr bwMode="auto">
          <a:xfrm>
            <a:off x="5359400" y="14700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65544" name="Line 8"/>
          <p:cNvSpPr>
            <a:spLocks noChangeShapeType="1"/>
          </p:cNvSpPr>
          <p:nvPr/>
        </p:nvSpPr>
        <p:spPr bwMode="auto">
          <a:xfrm>
            <a:off x="2771775" y="2303463"/>
            <a:ext cx="0" cy="1395412"/>
          </a:xfrm>
          <a:prstGeom prst="line">
            <a:avLst/>
          </a:prstGeom>
          <a:noFill/>
          <a:ln w="38100">
            <a:solidFill>
              <a:srgbClr val="FF00FF"/>
            </a:solidFill>
            <a:round/>
            <a:headEnd/>
            <a:tailEnd/>
          </a:ln>
        </p:spPr>
        <p:txBody>
          <a:bodyPr/>
          <a:lstStyle/>
          <a:p>
            <a:endParaRPr lang="zh-CN" altLang="en-US"/>
          </a:p>
        </p:txBody>
      </p:sp>
      <p:sp>
        <p:nvSpPr>
          <p:cNvPr id="65545" name="Line 9"/>
          <p:cNvSpPr>
            <a:spLocks noChangeShapeType="1"/>
          </p:cNvSpPr>
          <p:nvPr/>
        </p:nvSpPr>
        <p:spPr bwMode="auto">
          <a:xfrm>
            <a:off x="4167188" y="2303463"/>
            <a:ext cx="0" cy="1395412"/>
          </a:xfrm>
          <a:prstGeom prst="line">
            <a:avLst/>
          </a:prstGeom>
          <a:noFill/>
          <a:ln w="38100">
            <a:solidFill>
              <a:srgbClr val="FF00FF"/>
            </a:solidFill>
            <a:round/>
            <a:headEnd/>
            <a:tailEnd/>
          </a:ln>
        </p:spPr>
        <p:txBody>
          <a:bodyPr/>
          <a:lstStyle/>
          <a:p>
            <a:endParaRPr lang="zh-CN" altLang="en-US"/>
          </a:p>
        </p:txBody>
      </p:sp>
      <p:sp>
        <p:nvSpPr>
          <p:cNvPr id="65546" name="Line 10"/>
          <p:cNvSpPr>
            <a:spLocks noChangeShapeType="1"/>
          </p:cNvSpPr>
          <p:nvPr/>
        </p:nvSpPr>
        <p:spPr bwMode="auto">
          <a:xfrm>
            <a:off x="6958013" y="2349500"/>
            <a:ext cx="0" cy="1395413"/>
          </a:xfrm>
          <a:prstGeom prst="line">
            <a:avLst/>
          </a:prstGeom>
          <a:noFill/>
          <a:ln w="38100">
            <a:solidFill>
              <a:srgbClr val="FF00FF"/>
            </a:solidFill>
            <a:round/>
            <a:headEnd/>
            <a:tailEnd/>
          </a:ln>
        </p:spPr>
        <p:txBody>
          <a:bodyPr/>
          <a:lstStyle/>
          <a:p>
            <a:endParaRPr lang="zh-CN" altLang="en-US"/>
          </a:p>
        </p:txBody>
      </p:sp>
      <p:sp>
        <p:nvSpPr>
          <p:cNvPr id="65547" name="Text Box 11"/>
          <p:cNvSpPr txBox="1">
            <a:spLocks noChangeArrowheads="1"/>
          </p:cNvSpPr>
          <p:nvPr/>
        </p:nvSpPr>
        <p:spPr bwMode="auto">
          <a:xfrm>
            <a:off x="5194300" y="153828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65548" name="Text Box 12"/>
          <p:cNvSpPr txBox="1">
            <a:spLocks noChangeArrowheads="1"/>
          </p:cNvSpPr>
          <p:nvPr/>
        </p:nvSpPr>
        <p:spPr bwMode="auto">
          <a:xfrm>
            <a:off x="2614613" y="4103688"/>
            <a:ext cx="382587"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1</a:t>
            </a:r>
          </a:p>
        </p:txBody>
      </p:sp>
      <p:sp>
        <p:nvSpPr>
          <p:cNvPr id="65549" name="Text Box 13"/>
          <p:cNvSpPr txBox="1">
            <a:spLocks noChangeArrowheads="1"/>
          </p:cNvSpPr>
          <p:nvPr/>
        </p:nvSpPr>
        <p:spPr bwMode="auto">
          <a:xfrm>
            <a:off x="3986213" y="4103688"/>
            <a:ext cx="382587" cy="517525"/>
          </a:xfrm>
          <a:prstGeom prst="rect">
            <a:avLst/>
          </a:prstGeom>
          <a:noFill/>
          <a:ln w="9525" algn="ctr">
            <a:noFill/>
            <a:miter lim="800000"/>
            <a:headEnd/>
            <a:tailEnd/>
          </a:ln>
        </p:spPr>
        <p:txBody>
          <a:bodyPr>
            <a:spAutoFit/>
          </a:bodyPr>
          <a:lstStyle/>
          <a:p>
            <a:pPr algn="ctr"/>
            <a:r>
              <a:rPr lang="en-US" altLang="zh-CN" sz="2800" b="1">
                <a:solidFill>
                  <a:srgbClr val="9900FF"/>
                </a:solidFill>
                <a:ea typeface="宋体" charset="-122"/>
              </a:rPr>
              <a:t>1</a:t>
            </a:r>
          </a:p>
        </p:txBody>
      </p:sp>
      <p:sp>
        <p:nvSpPr>
          <p:cNvPr id="264206" name="Text Box 14"/>
          <p:cNvSpPr txBox="1">
            <a:spLocks noChangeArrowheads="1"/>
          </p:cNvSpPr>
          <p:nvPr/>
        </p:nvSpPr>
        <p:spPr bwMode="auto">
          <a:xfrm>
            <a:off x="2457450" y="149383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65551" name="Text Box 15"/>
          <p:cNvSpPr txBox="1">
            <a:spLocks noChangeArrowheads="1"/>
          </p:cNvSpPr>
          <p:nvPr/>
        </p:nvSpPr>
        <p:spPr bwMode="auto">
          <a:xfrm>
            <a:off x="2636838" y="1449388"/>
            <a:ext cx="382587"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65552" name="Text Box 16"/>
          <p:cNvSpPr txBox="1">
            <a:spLocks noChangeArrowheads="1"/>
          </p:cNvSpPr>
          <p:nvPr/>
        </p:nvSpPr>
        <p:spPr bwMode="auto">
          <a:xfrm>
            <a:off x="3986213" y="1449388"/>
            <a:ext cx="382587"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3</a:t>
            </a:r>
          </a:p>
        </p:txBody>
      </p:sp>
      <p:sp>
        <p:nvSpPr>
          <p:cNvPr id="65553" name="Text Box 17"/>
          <p:cNvSpPr txBox="1">
            <a:spLocks noChangeArrowheads="1"/>
          </p:cNvSpPr>
          <p:nvPr/>
        </p:nvSpPr>
        <p:spPr bwMode="auto">
          <a:xfrm>
            <a:off x="3844925" y="1514475"/>
            <a:ext cx="322263" cy="519113"/>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264210" name="Rectangle 18"/>
          <p:cNvSpPr>
            <a:spLocks noChangeArrowheads="1"/>
          </p:cNvSpPr>
          <p:nvPr/>
        </p:nvSpPr>
        <p:spPr bwMode="auto">
          <a:xfrm>
            <a:off x="250825" y="4824413"/>
            <a:ext cx="8642350" cy="1501775"/>
          </a:xfrm>
          <a:prstGeom prst="rect">
            <a:avLst/>
          </a:prstGeom>
          <a:solidFill>
            <a:srgbClr val="FFFF66"/>
          </a:solidFill>
          <a:ln w="9525">
            <a:noFill/>
            <a:miter lim="800000"/>
            <a:headEnd/>
            <a:tailEnd/>
          </a:ln>
        </p:spPr>
        <p:txBody>
          <a:bodyPr>
            <a:spAutoFit/>
          </a:bodyPr>
          <a:lstStyle/>
          <a:p>
            <a:pPr>
              <a:lnSpc>
                <a:spcPct val="110000"/>
              </a:lnSpc>
            </a:pPr>
            <a:r>
              <a:rPr kumimoji="1" lang="zh-CN" altLang="en-US" sz="2800" b="1">
                <a:latin typeface="宋体" charset="-122"/>
                <a:ea typeface="宋体" charset="-122"/>
              </a:rPr>
              <a:t>    ④</a:t>
            </a:r>
            <a:r>
              <a:rPr kumimoji="1" lang="zh-CN" altLang="en-US" sz="2800" b="1">
                <a:latin typeface="Times New Roman" pitchFamily="18" charset="0"/>
                <a:ea typeface="宋体" charset="-122"/>
              </a:rPr>
              <a:t> </a:t>
            </a:r>
            <a:r>
              <a:rPr kumimoji="1" lang="zh-CN" altLang="en-US" sz="2800" b="1">
                <a:latin typeface="宋体" charset="-122"/>
                <a:ea typeface="宋体" charset="-122"/>
              </a:rPr>
              <a:t>去掉</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zh-CN" altLang="en-US" sz="2800" b="1">
                <a:latin typeface="宋体" charset="-122"/>
                <a:ea typeface="宋体" charset="-122"/>
              </a:rPr>
              <a:t>的标记</a:t>
            </a:r>
            <a:r>
              <a:rPr kumimoji="1" lang="zh-CN" altLang="en-US" sz="2800" b="1">
                <a:latin typeface="Times New Roman" pitchFamily="18" charset="0"/>
                <a:ea typeface="宋体" charset="-122"/>
              </a:rPr>
              <a:t>*</a:t>
            </a:r>
            <a:r>
              <a:rPr kumimoji="1" lang="en-US" altLang="zh-CN" sz="2800" b="1">
                <a:latin typeface="Times New Roman" pitchFamily="18" charset="0"/>
                <a:ea typeface="宋体" charset="-122"/>
              </a:rPr>
              <a:t>, </a:t>
            </a:r>
            <a:r>
              <a:rPr kumimoji="1" lang="zh-CN" altLang="en-US" sz="2800" b="1">
                <a:latin typeface="宋体" charset="-122"/>
                <a:ea typeface="宋体" charset="-122"/>
              </a:rPr>
              <a:t>将与</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zh-CN" altLang="en-US" sz="2800" b="1">
                <a:latin typeface="宋体" charset="-122"/>
                <a:ea typeface="宋体" charset="-122"/>
              </a:rPr>
              <a:t>邻接且尚未给标号的三个点</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4</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5</a:t>
            </a:r>
            <a:r>
              <a:rPr kumimoji="1" lang="zh-CN" altLang="en-US" sz="2800" b="1">
                <a:latin typeface="宋体" charset="-122"/>
                <a:ea typeface="宋体" charset="-122"/>
              </a:rPr>
              <a:t>都给以标号</a:t>
            </a:r>
            <a:r>
              <a:rPr kumimoji="1" lang="en-US" altLang="zh-CN" sz="2800" b="1">
                <a:latin typeface="Times New Roman" pitchFamily="18" charset="0"/>
                <a:ea typeface="宋体" charset="-122"/>
              </a:rPr>
              <a:t>2. </a:t>
            </a:r>
          </a:p>
          <a:p>
            <a:pPr>
              <a:lnSpc>
                <a:spcPct val="110000"/>
              </a:lnSpc>
            </a:pPr>
            <a:r>
              <a:rPr kumimoji="1" lang="en-US" altLang="zh-CN" sz="2800" b="1">
                <a:latin typeface="Times New Roman" pitchFamily="18" charset="0"/>
                <a:ea typeface="宋体" charset="-122"/>
              </a:rPr>
              <a:t> </a:t>
            </a:r>
          </a:p>
        </p:txBody>
      </p:sp>
      <p:sp>
        <p:nvSpPr>
          <p:cNvPr id="264211" name="Text Box 19"/>
          <p:cNvSpPr txBox="1">
            <a:spLocks noChangeArrowheads="1"/>
          </p:cNvSpPr>
          <p:nvPr/>
        </p:nvSpPr>
        <p:spPr bwMode="auto">
          <a:xfrm>
            <a:off x="1150938" y="4079875"/>
            <a:ext cx="382587"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264212" name="Text Box 20"/>
          <p:cNvSpPr txBox="1">
            <a:spLocks noChangeArrowheads="1"/>
          </p:cNvSpPr>
          <p:nvPr/>
        </p:nvSpPr>
        <p:spPr bwMode="auto">
          <a:xfrm>
            <a:off x="5359400" y="407987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264213" name="Text Box 21"/>
          <p:cNvSpPr txBox="1">
            <a:spLocks noChangeArrowheads="1"/>
          </p:cNvSpPr>
          <p:nvPr/>
        </p:nvSpPr>
        <p:spPr bwMode="auto">
          <a:xfrm>
            <a:off x="6777038" y="4079875"/>
            <a:ext cx="382587"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65558" name="Rectangle 22"/>
          <p:cNvSpPr>
            <a:spLocks noChangeArrowheads="1"/>
          </p:cNvSpPr>
          <p:nvPr/>
        </p:nvSpPr>
        <p:spPr bwMode="white">
          <a:xfrm>
            <a:off x="469713" y="390525"/>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64210"/>
                                        </p:tgtEl>
                                        <p:attrNameLst>
                                          <p:attrName>style.visibility</p:attrName>
                                        </p:attrNameLst>
                                      </p:cBhvr>
                                      <p:to>
                                        <p:strVal val="visible"/>
                                      </p:to>
                                    </p:set>
                                    <p:animEffect transition="in" filter="wedge">
                                      <p:cBhvr>
                                        <p:cTn id="7" dur="2000"/>
                                        <p:tgtEl>
                                          <p:spTgt spid="2642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264206"/>
                                        </p:tgtEl>
                                        <p:attrNameLst>
                                          <p:attrName>ppt_x</p:attrName>
                                        </p:attrNameLst>
                                      </p:cBhvr>
                                      <p:tavLst>
                                        <p:tav tm="0">
                                          <p:val>
                                            <p:strVal val="ppt_x"/>
                                          </p:val>
                                        </p:tav>
                                        <p:tav tm="100000">
                                          <p:val>
                                            <p:strVal val="ppt_x"/>
                                          </p:val>
                                        </p:tav>
                                      </p:tavLst>
                                    </p:anim>
                                    <p:anim calcmode="lin" valueType="num">
                                      <p:cBhvr additive="base">
                                        <p:cTn id="12" dur="500"/>
                                        <p:tgtEl>
                                          <p:spTgt spid="264206"/>
                                        </p:tgtEl>
                                        <p:attrNameLst>
                                          <p:attrName>ppt_y</p:attrName>
                                        </p:attrNameLst>
                                      </p:cBhvr>
                                      <p:tavLst>
                                        <p:tav tm="0">
                                          <p:val>
                                            <p:strVal val="ppt_y"/>
                                          </p:val>
                                        </p:tav>
                                        <p:tav tm="100000">
                                          <p:val>
                                            <p:strVal val="1+ppt_h/2"/>
                                          </p:val>
                                        </p:tav>
                                      </p:tavLst>
                                    </p:anim>
                                    <p:set>
                                      <p:cBhvr>
                                        <p:cTn id="13" dur="1" fill="hold">
                                          <p:stCondLst>
                                            <p:cond delay="499"/>
                                          </p:stCondLst>
                                        </p:cTn>
                                        <p:tgtEl>
                                          <p:spTgt spid="26420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64211"/>
                                        </p:tgtEl>
                                        <p:attrNameLst>
                                          <p:attrName>style.visibility</p:attrName>
                                        </p:attrNameLst>
                                      </p:cBhvr>
                                      <p:to>
                                        <p:strVal val="visible"/>
                                      </p:to>
                                    </p:set>
                                    <p:animEffect transition="in" filter="wipe(left)">
                                      <p:cBhvr>
                                        <p:cTn id="18" dur="500"/>
                                        <p:tgtEl>
                                          <p:spTgt spid="2642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64212"/>
                                        </p:tgtEl>
                                        <p:attrNameLst>
                                          <p:attrName>style.visibility</p:attrName>
                                        </p:attrNameLst>
                                      </p:cBhvr>
                                      <p:to>
                                        <p:strVal val="visible"/>
                                      </p:to>
                                    </p:set>
                                    <p:animEffect transition="in" filter="wipe(left)">
                                      <p:cBhvr>
                                        <p:cTn id="21" dur="500"/>
                                        <p:tgtEl>
                                          <p:spTgt spid="2642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64213"/>
                                        </p:tgtEl>
                                        <p:attrNameLst>
                                          <p:attrName>style.visibility</p:attrName>
                                        </p:attrNameLst>
                                      </p:cBhvr>
                                      <p:to>
                                        <p:strVal val="visible"/>
                                      </p:to>
                                    </p:set>
                                    <p:animEffect transition="in" filter="wipe(left)">
                                      <p:cBhvr>
                                        <p:cTn id="24" dur="500"/>
                                        <p:tgtEl>
                                          <p:spTgt spid="264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06" grpId="0"/>
      <p:bldP spid="264210" grpId="0" animBg="1"/>
      <p:bldP spid="264211" grpId="0"/>
      <p:bldP spid="264212" grpId="0"/>
      <p:bldP spid="2642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746125" y="220663"/>
            <a:ext cx="184150" cy="579437"/>
          </a:xfrm>
          <a:prstGeom prst="rect">
            <a:avLst/>
          </a:prstGeom>
          <a:noFill/>
          <a:ln w="9525">
            <a:noFill/>
            <a:miter lim="800000"/>
            <a:headEnd/>
            <a:tailEnd/>
          </a:ln>
        </p:spPr>
        <p:txBody>
          <a:bodyPr wrap="none">
            <a:spAutoFit/>
          </a:bodyPr>
          <a:lstStyle/>
          <a:p>
            <a:endParaRPr kumimoji="1" lang="zh-CN" altLang="en-US" sz="3200">
              <a:latin typeface="Times New Roman" pitchFamily="18" charset="0"/>
              <a:ea typeface="宋体" charset="-122"/>
            </a:endParaRPr>
          </a:p>
        </p:txBody>
      </p:sp>
      <p:sp>
        <p:nvSpPr>
          <p:cNvPr id="66563" name="Text Box 3"/>
          <p:cNvSpPr txBox="1">
            <a:spLocks noChangeArrowheads="1"/>
          </p:cNvSpPr>
          <p:nvPr/>
        </p:nvSpPr>
        <p:spPr bwMode="auto">
          <a:xfrm>
            <a:off x="501650" y="954088"/>
            <a:ext cx="5149850" cy="519112"/>
          </a:xfrm>
          <a:prstGeom prst="rect">
            <a:avLst/>
          </a:prstGeom>
          <a:noFill/>
          <a:ln w="9525">
            <a:noFill/>
            <a:miter lim="800000"/>
            <a:headEnd/>
            <a:tailEnd/>
          </a:ln>
        </p:spPr>
        <p:txBody>
          <a:bodyPr>
            <a:spAutoFit/>
          </a:bodyPr>
          <a:lstStyle/>
          <a:p>
            <a:r>
              <a:rPr kumimoji="1" lang="zh-CN" altLang="en-US" sz="2800" b="1" dirty="0" smtClean="0">
                <a:latin typeface="Times New Roman" pitchFamily="18" charset="0"/>
                <a:ea typeface="宋体" charset="-122"/>
              </a:rPr>
              <a:t>例：</a:t>
            </a:r>
            <a:r>
              <a:rPr kumimoji="1" lang="zh-CN" altLang="en-US" sz="2800" b="1" dirty="0">
                <a:latin typeface="Times New Roman" pitchFamily="18" charset="0"/>
                <a:ea typeface="宋体" charset="-122"/>
              </a:rPr>
              <a:t>求下图的最大匹配。</a:t>
            </a:r>
          </a:p>
        </p:txBody>
      </p:sp>
      <p:pic>
        <p:nvPicPr>
          <p:cNvPr id="66564" name="Picture 4" descr="6-14"/>
          <p:cNvPicPr>
            <a:picLocks noChangeAspect="1" noChangeArrowheads="1"/>
          </p:cNvPicPr>
          <p:nvPr/>
        </p:nvPicPr>
        <p:blipFill>
          <a:blip r:embed="rId2" cstate="print"/>
          <a:srcRect/>
          <a:stretch>
            <a:fillRect/>
          </a:stretch>
        </p:blipFill>
        <p:spPr bwMode="auto">
          <a:xfrm>
            <a:off x="1241425" y="1903413"/>
            <a:ext cx="6019800" cy="2335212"/>
          </a:xfrm>
          <a:prstGeom prst="rect">
            <a:avLst/>
          </a:prstGeom>
          <a:noFill/>
          <a:ln w="9525">
            <a:noFill/>
            <a:miter lim="800000"/>
            <a:headEnd/>
            <a:tailEnd/>
          </a:ln>
        </p:spPr>
      </p:pic>
      <p:sp>
        <p:nvSpPr>
          <p:cNvPr id="66565" name="Text Box 5"/>
          <p:cNvSpPr txBox="1">
            <a:spLocks noChangeArrowheads="1"/>
          </p:cNvSpPr>
          <p:nvPr/>
        </p:nvSpPr>
        <p:spPr bwMode="auto">
          <a:xfrm>
            <a:off x="5697538" y="1049338"/>
            <a:ext cx="2744787" cy="519112"/>
          </a:xfrm>
          <a:prstGeom prst="rect">
            <a:avLst/>
          </a:prstGeom>
          <a:solidFill>
            <a:srgbClr val="FF9966"/>
          </a:solidFill>
          <a:ln w="9525">
            <a:noFill/>
            <a:miter lim="800000"/>
            <a:headEnd/>
            <a:tailEnd/>
          </a:ln>
        </p:spPr>
        <p:txBody>
          <a:bodyPr>
            <a:spAutoFit/>
          </a:bodyPr>
          <a:lstStyle/>
          <a:p>
            <a:r>
              <a:rPr kumimoji="1" lang="zh-CN" altLang="en-US" sz="2800" b="1">
                <a:latin typeface="Times New Roman" pitchFamily="18" charset="0"/>
                <a:ea typeface="宋体" charset="-122"/>
              </a:rPr>
              <a:t>匈亚利算法：</a:t>
            </a:r>
          </a:p>
        </p:txBody>
      </p:sp>
      <p:sp>
        <p:nvSpPr>
          <p:cNvPr id="66566" name="Text Box 6"/>
          <p:cNvSpPr txBox="1">
            <a:spLocks noChangeArrowheads="1"/>
          </p:cNvSpPr>
          <p:nvPr/>
        </p:nvSpPr>
        <p:spPr bwMode="auto">
          <a:xfrm>
            <a:off x="1174750" y="1449388"/>
            <a:ext cx="382588"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66567" name="Text Box 7"/>
          <p:cNvSpPr txBox="1">
            <a:spLocks noChangeArrowheads="1"/>
          </p:cNvSpPr>
          <p:nvPr/>
        </p:nvSpPr>
        <p:spPr bwMode="auto">
          <a:xfrm>
            <a:off x="5359400" y="14700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265224" name="Line 8"/>
          <p:cNvSpPr>
            <a:spLocks noChangeShapeType="1"/>
          </p:cNvSpPr>
          <p:nvPr/>
        </p:nvSpPr>
        <p:spPr bwMode="auto">
          <a:xfrm>
            <a:off x="2771775" y="2303463"/>
            <a:ext cx="0" cy="1395412"/>
          </a:xfrm>
          <a:prstGeom prst="line">
            <a:avLst/>
          </a:prstGeom>
          <a:noFill/>
          <a:ln w="38100">
            <a:solidFill>
              <a:srgbClr val="FF00FF"/>
            </a:solidFill>
            <a:round/>
            <a:headEnd/>
            <a:tailEnd/>
          </a:ln>
        </p:spPr>
        <p:txBody>
          <a:bodyPr/>
          <a:lstStyle/>
          <a:p>
            <a:endParaRPr lang="zh-CN" altLang="en-US"/>
          </a:p>
        </p:txBody>
      </p:sp>
      <p:sp>
        <p:nvSpPr>
          <p:cNvPr id="66569" name="Line 9"/>
          <p:cNvSpPr>
            <a:spLocks noChangeShapeType="1"/>
          </p:cNvSpPr>
          <p:nvPr/>
        </p:nvSpPr>
        <p:spPr bwMode="auto">
          <a:xfrm>
            <a:off x="4167188" y="2303463"/>
            <a:ext cx="0" cy="1395412"/>
          </a:xfrm>
          <a:prstGeom prst="line">
            <a:avLst/>
          </a:prstGeom>
          <a:noFill/>
          <a:ln w="38100">
            <a:solidFill>
              <a:srgbClr val="FF00FF"/>
            </a:solidFill>
            <a:round/>
            <a:headEnd/>
            <a:tailEnd/>
          </a:ln>
        </p:spPr>
        <p:txBody>
          <a:bodyPr/>
          <a:lstStyle/>
          <a:p>
            <a:endParaRPr lang="zh-CN" altLang="en-US"/>
          </a:p>
        </p:txBody>
      </p:sp>
      <p:sp>
        <p:nvSpPr>
          <p:cNvPr id="66570" name="Line 10"/>
          <p:cNvSpPr>
            <a:spLocks noChangeShapeType="1"/>
          </p:cNvSpPr>
          <p:nvPr/>
        </p:nvSpPr>
        <p:spPr bwMode="auto">
          <a:xfrm>
            <a:off x="6958013" y="2349500"/>
            <a:ext cx="0" cy="1395413"/>
          </a:xfrm>
          <a:prstGeom prst="line">
            <a:avLst/>
          </a:prstGeom>
          <a:noFill/>
          <a:ln w="38100">
            <a:solidFill>
              <a:srgbClr val="FF00FF"/>
            </a:solidFill>
            <a:round/>
            <a:headEnd/>
            <a:tailEnd/>
          </a:ln>
        </p:spPr>
        <p:txBody>
          <a:bodyPr/>
          <a:lstStyle/>
          <a:p>
            <a:endParaRPr lang="zh-CN" altLang="en-US"/>
          </a:p>
        </p:txBody>
      </p:sp>
      <p:sp>
        <p:nvSpPr>
          <p:cNvPr id="66571" name="Text Box 11"/>
          <p:cNvSpPr txBox="1">
            <a:spLocks noChangeArrowheads="1"/>
          </p:cNvSpPr>
          <p:nvPr/>
        </p:nvSpPr>
        <p:spPr bwMode="auto">
          <a:xfrm>
            <a:off x="5194300" y="153828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66572" name="Text Box 12"/>
          <p:cNvSpPr txBox="1">
            <a:spLocks noChangeArrowheads="1"/>
          </p:cNvSpPr>
          <p:nvPr/>
        </p:nvSpPr>
        <p:spPr bwMode="auto">
          <a:xfrm>
            <a:off x="2614613" y="4103688"/>
            <a:ext cx="382587"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1</a:t>
            </a:r>
          </a:p>
        </p:txBody>
      </p:sp>
      <p:sp>
        <p:nvSpPr>
          <p:cNvPr id="66573" name="Text Box 13"/>
          <p:cNvSpPr txBox="1">
            <a:spLocks noChangeArrowheads="1"/>
          </p:cNvSpPr>
          <p:nvPr/>
        </p:nvSpPr>
        <p:spPr bwMode="auto">
          <a:xfrm>
            <a:off x="3986213" y="4103688"/>
            <a:ext cx="382587" cy="517525"/>
          </a:xfrm>
          <a:prstGeom prst="rect">
            <a:avLst/>
          </a:prstGeom>
          <a:noFill/>
          <a:ln w="9525" algn="ctr">
            <a:noFill/>
            <a:miter lim="800000"/>
            <a:headEnd/>
            <a:tailEnd/>
          </a:ln>
        </p:spPr>
        <p:txBody>
          <a:bodyPr>
            <a:spAutoFit/>
          </a:bodyPr>
          <a:lstStyle/>
          <a:p>
            <a:pPr algn="ctr"/>
            <a:r>
              <a:rPr lang="en-US" altLang="zh-CN" sz="2800" b="1">
                <a:solidFill>
                  <a:srgbClr val="9900FF"/>
                </a:solidFill>
                <a:ea typeface="宋体" charset="-122"/>
              </a:rPr>
              <a:t>1</a:t>
            </a:r>
          </a:p>
        </p:txBody>
      </p:sp>
      <p:sp>
        <p:nvSpPr>
          <p:cNvPr id="66574" name="Text Box 14"/>
          <p:cNvSpPr txBox="1">
            <a:spLocks noChangeArrowheads="1"/>
          </p:cNvSpPr>
          <p:nvPr/>
        </p:nvSpPr>
        <p:spPr bwMode="auto">
          <a:xfrm>
            <a:off x="2636838" y="1449388"/>
            <a:ext cx="382587"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66575" name="Text Box 15"/>
          <p:cNvSpPr txBox="1">
            <a:spLocks noChangeArrowheads="1"/>
          </p:cNvSpPr>
          <p:nvPr/>
        </p:nvSpPr>
        <p:spPr bwMode="auto">
          <a:xfrm>
            <a:off x="3986213" y="1449388"/>
            <a:ext cx="382587"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3</a:t>
            </a:r>
          </a:p>
        </p:txBody>
      </p:sp>
      <p:sp>
        <p:nvSpPr>
          <p:cNvPr id="66576" name="Text Box 16"/>
          <p:cNvSpPr txBox="1">
            <a:spLocks noChangeArrowheads="1"/>
          </p:cNvSpPr>
          <p:nvPr/>
        </p:nvSpPr>
        <p:spPr bwMode="auto">
          <a:xfrm>
            <a:off x="3844925" y="1514475"/>
            <a:ext cx="322263" cy="519113"/>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66577" name="Text Box 17"/>
          <p:cNvSpPr txBox="1">
            <a:spLocks noChangeArrowheads="1"/>
          </p:cNvSpPr>
          <p:nvPr/>
        </p:nvSpPr>
        <p:spPr bwMode="auto">
          <a:xfrm>
            <a:off x="1150938" y="4079875"/>
            <a:ext cx="382587"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66578" name="Text Box 18"/>
          <p:cNvSpPr txBox="1">
            <a:spLocks noChangeArrowheads="1"/>
          </p:cNvSpPr>
          <p:nvPr/>
        </p:nvSpPr>
        <p:spPr bwMode="auto">
          <a:xfrm>
            <a:off x="5359400" y="407987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66579" name="Text Box 19"/>
          <p:cNvSpPr txBox="1">
            <a:spLocks noChangeArrowheads="1"/>
          </p:cNvSpPr>
          <p:nvPr/>
        </p:nvSpPr>
        <p:spPr bwMode="auto">
          <a:xfrm>
            <a:off x="6777038" y="4079875"/>
            <a:ext cx="382587"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265236" name="Rectangle 20"/>
          <p:cNvSpPr>
            <a:spLocks noChangeArrowheads="1"/>
          </p:cNvSpPr>
          <p:nvPr/>
        </p:nvSpPr>
        <p:spPr bwMode="auto">
          <a:xfrm>
            <a:off x="123825" y="4554538"/>
            <a:ext cx="8858250" cy="1882775"/>
          </a:xfrm>
          <a:prstGeom prst="rect">
            <a:avLst/>
          </a:prstGeom>
          <a:solidFill>
            <a:srgbClr val="FFFF66"/>
          </a:solidFill>
          <a:ln w="9525">
            <a:noFill/>
            <a:miter lim="800000"/>
            <a:headEnd/>
            <a:tailEnd/>
          </a:ln>
        </p:spPr>
        <p:txBody>
          <a:bodyPr>
            <a:spAutoFit/>
          </a:bodyPr>
          <a:lstStyle/>
          <a:p>
            <a:pPr>
              <a:lnSpc>
                <a:spcPct val="105000"/>
              </a:lnSpc>
            </a:pPr>
            <a:r>
              <a:rPr kumimoji="1" lang="zh-CN" altLang="en-US" sz="2800" b="1">
                <a:latin typeface="宋体" charset="-122"/>
                <a:ea typeface="宋体" charset="-122"/>
              </a:rPr>
              <a:t>    ⑤</a:t>
            </a:r>
            <a:r>
              <a:rPr kumimoji="1" lang="zh-CN" altLang="en-US" sz="2800" b="1">
                <a:latin typeface="Times New Roman" pitchFamily="18" charset="0"/>
                <a:ea typeface="宋体" charset="-122"/>
              </a:rPr>
              <a:t> </a:t>
            </a:r>
            <a:r>
              <a:rPr kumimoji="1" lang="zh-CN" altLang="en-US" sz="2800" b="1">
                <a:latin typeface="宋体" charset="-122"/>
                <a:ea typeface="宋体" charset="-122"/>
              </a:rPr>
              <a:t>因为</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1</a:t>
            </a:r>
            <a:r>
              <a:rPr kumimoji="1" lang="zh-CN" altLang="en-US" sz="2800" b="1">
                <a:latin typeface="宋体" charset="-122"/>
                <a:ea typeface="宋体" charset="-122"/>
              </a:rPr>
              <a:t>是</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0</a:t>
            </a:r>
            <a:r>
              <a:rPr kumimoji="1" lang="zh-CN" altLang="en-US" sz="2800" b="1">
                <a:latin typeface="宋体" charset="-122"/>
                <a:ea typeface="宋体" charset="-122"/>
              </a:rPr>
              <a:t>的非饱和点</a:t>
            </a:r>
            <a:r>
              <a:rPr kumimoji="1" lang="en-US" altLang="zh-CN" sz="2800" b="1">
                <a:latin typeface="Times New Roman" pitchFamily="18" charset="0"/>
                <a:ea typeface="宋体" charset="-122"/>
              </a:rPr>
              <a:t>, </a:t>
            </a:r>
            <a:r>
              <a:rPr kumimoji="1" lang="zh-CN" altLang="en-US" sz="2800" b="1">
                <a:latin typeface="宋体" charset="-122"/>
                <a:ea typeface="宋体" charset="-122"/>
              </a:rPr>
              <a:t>逆向返回</a:t>
            </a:r>
            <a:r>
              <a:rPr kumimoji="1" lang="en-US" altLang="zh-CN" sz="2800" b="1">
                <a:latin typeface="Times New Roman" pitchFamily="18" charset="0"/>
                <a:ea typeface="宋体" charset="-122"/>
              </a:rPr>
              <a:t>, </a:t>
            </a:r>
            <a:r>
              <a:rPr kumimoji="1" lang="zh-CN" altLang="en-US" sz="2800" b="1">
                <a:latin typeface="宋体" charset="-122"/>
                <a:ea typeface="宋体" charset="-122"/>
              </a:rPr>
              <a:t>直到</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zh-CN" altLang="en-US" sz="2800" b="1">
                <a:latin typeface="宋体" charset="-122"/>
                <a:ea typeface="宋体" charset="-122"/>
              </a:rPr>
              <a:t>为</a:t>
            </a:r>
            <a:r>
              <a:rPr kumimoji="1" lang="en-US" altLang="zh-CN" sz="2800" b="1">
                <a:latin typeface="Times New Roman" pitchFamily="18" charset="0"/>
                <a:ea typeface="宋体" charset="-122"/>
              </a:rPr>
              <a:t>0</a:t>
            </a:r>
            <a:r>
              <a:rPr kumimoji="1" lang="zh-CN" altLang="en-US" sz="2800" b="1">
                <a:latin typeface="宋体" charset="-122"/>
                <a:ea typeface="宋体" charset="-122"/>
              </a:rPr>
              <a:t>为止</a:t>
            </a:r>
            <a:r>
              <a:rPr kumimoji="1" lang="en-US" altLang="zh-CN" sz="2800" b="1">
                <a:latin typeface="宋体" charset="-122"/>
                <a:ea typeface="宋体" charset="-122"/>
              </a:rPr>
              <a:t>.</a:t>
            </a:r>
            <a:r>
              <a:rPr kumimoji="1" lang="zh-CN" altLang="en-US" sz="2800" b="1">
                <a:latin typeface="宋体" charset="-122"/>
                <a:ea typeface="宋体" charset="-122"/>
              </a:rPr>
              <a:t>于是得到</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0</a:t>
            </a:r>
            <a:r>
              <a:rPr kumimoji="1" lang="zh-CN" altLang="en-US" sz="2800" b="1">
                <a:latin typeface="宋体" charset="-122"/>
                <a:ea typeface="宋体" charset="-122"/>
              </a:rPr>
              <a:t>的增广路</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2</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zh-CN" altLang="en-US" sz="2800" b="1">
                <a:latin typeface="宋体" charset="-122"/>
                <a:ea typeface="宋体" charset="-122"/>
              </a:rPr>
              <a:t>记</a:t>
            </a:r>
            <a:r>
              <a:rPr kumimoji="1" lang="en-US" altLang="zh-CN" sz="2800" b="1" i="1">
                <a:latin typeface="Times New Roman" pitchFamily="18" charset="0"/>
                <a:ea typeface="宋体" charset="-122"/>
              </a:rPr>
              <a:t>P</a:t>
            </a:r>
            <a:r>
              <a:rPr kumimoji="1" lang="en-US" altLang="zh-CN" sz="2800" b="1">
                <a:latin typeface="Times New Roman" pitchFamily="18" charset="0"/>
                <a:ea typeface="宋体" charset="-122"/>
              </a:rPr>
              <a:t> =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2 </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2</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 </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zh-CN" altLang="en-US" sz="2800" b="1">
                <a:latin typeface="宋体" charset="-122"/>
                <a:ea typeface="宋体" charset="-122"/>
              </a:rPr>
              <a:t>取</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1 </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0</a:t>
            </a:r>
            <a:r>
              <a:rPr kumimoji="1" lang="en-US" altLang="zh-CN" sz="2800" b="1">
                <a:latin typeface="宋体" charset="-122"/>
                <a:ea typeface="宋体" charset="-122"/>
              </a:rPr>
              <a:t>⊕</a:t>
            </a:r>
            <a:r>
              <a:rPr kumimoji="1" lang="en-US" altLang="zh-CN" sz="2800" b="1" i="1">
                <a:latin typeface="Times New Roman" pitchFamily="18" charset="0"/>
                <a:ea typeface="宋体" charset="-122"/>
              </a:rPr>
              <a:t>P </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2 </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1 </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3</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3 </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5</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5</a:t>
            </a:r>
            <a:r>
              <a:rPr kumimoji="1" lang="en-US" altLang="zh-CN" sz="2800" b="1">
                <a:latin typeface="Times New Roman" pitchFamily="18" charset="0"/>
                <a:ea typeface="宋体" charset="-122"/>
              </a:rPr>
              <a:t>}, </a:t>
            </a:r>
            <a:r>
              <a:rPr kumimoji="1" lang="zh-CN" altLang="en-US" sz="2800" b="1">
                <a:latin typeface="宋体" charset="-122"/>
                <a:ea typeface="宋体" charset="-122"/>
              </a:rPr>
              <a:t>则</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1</a:t>
            </a:r>
            <a:r>
              <a:rPr kumimoji="1" lang="zh-CN" altLang="en-US" sz="2800" b="1">
                <a:latin typeface="宋体" charset="-122"/>
                <a:ea typeface="宋体" charset="-122"/>
              </a:rPr>
              <a:t>是比</a:t>
            </a:r>
            <a:r>
              <a:rPr kumimoji="1" lang="en-US" altLang="zh-CN" sz="2800" b="1" i="1">
                <a:latin typeface="Times New Roman" pitchFamily="18" charset="0"/>
                <a:ea typeface="宋体" charset="-122"/>
              </a:rPr>
              <a:t>M</a:t>
            </a:r>
            <a:r>
              <a:rPr kumimoji="1" lang="zh-CN" altLang="en-US" sz="2800" b="1">
                <a:latin typeface="宋体" charset="-122"/>
                <a:ea typeface="宋体" charset="-122"/>
              </a:rPr>
              <a:t>多一边的匹配</a:t>
            </a:r>
            <a:r>
              <a:rPr kumimoji="1" lang="en-US" altLang="zh-CN" sz="2800" b="1">
                <a:latin typeface="Times New Roman" pitchFamily="18" charset="0"/>
                <a:ea typeface="宋体" charset="-122"/>
              </a:rPr>
              <a:t>. </a:t>
            </a:r>
          </a:p>
        </p:txBody>
      </p:sp>
      <p:sp>
        <p:nvSpPr>
          <p:cNvPr id="265237" name="Line 21"/>
          <p:cNvSpPr>
            <a:spLocks noChangeShapeType="1"/>
          </p:cNvSpPr>
          <p:nvPr/>
        </p:nvSpPr>
        <p:spPr bwMode="auto">
          <a:xfrm>
            <a:off x="1376363" y="2303463"/>
            <a:ext cx="1395412" cy="1395412"/>
          </a:xfrm>
          <a:prstGeom prst="line">
            <a:avLst/>
          </a:prstGeom>
          <a:noFill/>
          <a:ln w="38100">
            <a:solidFill>
              <a:srgbClr val="0000FF"/>
            </a:solidFill>
            <a:round/>
            <a:headEnd/>
            <a:tailEnd/>
          </a:ln>
        </p:spPr>
        <p:txBody>
          <a:bodyPr/>
          <a:lstStyle/>
          <a:p>
            <a:endParaRPr lang="zh-CN" altLang="en-US"/>
          </a:p>
        </p:txBody>
      </p:sp>
      <p:sp>
        <p:nvSpPr>
          <p:cNvPr id="265238" name="Line 22"/>
          <p:cNvSpPr>
            <a:spLocks noChangeShapeType="1"/>
          </p:cNvSpPr>
          <p:nvPr/>
        </p:nvSpPr>
        <p:spPr bwMode="auto">
          <a:xfrm flipV="1">
            <a:off x="1376363" y="2303463"/>
            <a:ext cx="1395412" cy="1395412"/>
          </a:xfrm>
          <a:prstGeom prst="line">
            <a:avLst/>
          </a:prstGeom>
          <a:noFill/>
          <a:ln w="38100">
            <a:solidFill>
              <a:srgbClr val="0000FF"/>
            </a:solidFill>
            <a:round/>
            <a:headEnd/>
            <a:tailEnd/>
          </a:ln>
        </p:spPr>
        <p:txBody>
          <a:bodyPr/>
          <a:lstStyle/>
          <a:p>
            <a:endParaRPr lang="zh-CN" altLang="en-US"/>
          </a:p>
        </p:txBody>
      </p:sp>
      <p:sp>
        <p:nvSpPr>
          <p:cNvPr id="66583" name="Rectangle 23"/>
          <p:cNvSpPr>
            <a:spLocks noChangeArrowheads="1"/>
          </p:cNvSpPr>
          <p:nvPr/>
        </p:nvSpPr>
        <p:spPr bwMode="white">
          <a:xfrm>
            <a:off x="442819" y="380347"/>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65236"/>
                                        </p:tgtEl>
                                        <p:attrNameLst>
                                          <p:attrName>style.visibility</p:attrName>
                                        </p:attrNameLst>
                                      </p:cBhvr>
                                      <p:to>
                                        <p:strVal val="visible"/>
                                      </p:to>
                                    </p:set>
                                    <p:animEffect transition="in" filter="wedge">
                                      <p:cBhvr>
                                        <p:cTn id="7" dur="2000"/>
                                        <p:tgtEl>
                                          <p:spTgt spid="2652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5238"/>
                                        </p:tgtEl>
                                        <p:attrNameLst>
                                          <p:attrName>style.visibility</p:attrName>
                                        </p:attrNameLst>
                                      </p:cBhvr>
                                      <p:to>
                                        <p:strVal val="visible"/>
                                      </p:to>
                                    </p:set>
                                    <p:animEffect transition="in" filter="wipe(down)">
                                      <p:cBhvr>
                                        <p:cTn id="12" dur="500"/>
                                        <p:tgtEl>
                                          <p:spTgt spid="2652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65237"/>
                                        </p:tgtEl>
                                        <p:attrNameLst>
                                          <p:attrName>style.visibility</p:attrName>
                                        </p:attrNameLst>
                                      </p:cBhvr>
                                      <p:to>
                                        <p:strVal val="visible"/>
                                      </p:to>
                                    </p:set>
                                    <p:animEffect transition="in" filter="wipe(down)">
                                      <p:cBhvr>
                                        <p:cTn id="17" dur="500"/>
                                        <p:tgtEl>
                                          <p:spTgt spid="2652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265224"/>
                                        </p:tgtEl>
                                      </p:cBhvr>
                                    </p:animEffect>
                                    <p:set>
                                      <p:cBhvr>
                                        <p:cTn id="22" dur="1" fill="hold">
                                          <p:stCondLst>
                                            <p:cond delay="499"/>
                                          </p:stCondLst>
                                        </p:cTn>
                                        <p:tgtEl>
                                          <p:spTgt spid="2652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4" grpId="0" animBg="1"/>
      <p:bldP spid="265236" grpId="0" animBg="1"/>
      <p:bldP spid="265237" grpId="0" animBg="1"/>
      <p:bldP spid="26523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746125" y="220663"/>
            <a:ext cx="184150" cy="579437"/>
          </a:xfrm>
          <a:prstGeom prst="rect">
            <a:avLst/>
          </a:prstGeom>
          <a:noFill/>
          <a:ln w="9525">
            <a:noFill/>
            <a:miter lim="800000"/>
            <a:headEnd/>
            <a:tailEnd/>
          </a:ln>
        </p:spPr>
        <p:txBody>
          <a:bodyPr wrap="none">
            <a:spAutoFit/>
          </a:bodyPr>
          <a:lstStyle/>
          <a:p>
            <a:endParaRPr kumimoji="1" lang="zh-CN" altLang="en-US" sz="3200">
              <a:latin typeface="Times New Roman" pitchFamily="18" charset="0"/>
              <a:ea typeface="宋体" charset="-122"/>
            </a:endParaRPr>
          </a:p>
        </p:txBody>
      </p:sp>
      <p:sp>
        <p:nvSpPr>
          <p:cNvPr id="67587" name="Text Box 3"/>
          <p:cNvSpPr txBox="1">
            <a:spLocks noChangeArrowheads="1"/>
          </p:cNvSpPr>
          <p:nvPr/>
        </p:nvSpPr>
        <p:spPr bwMode="auto">
          <a:xfrm>
            <a:off x="501650" y="954088"/>
            <a:ext cx="5149850" cy="519112"/>
          </a:xfrm>
          <a:prstGeom prst="rect">
            <a:avLst/>
          </a:prstGeom>
          <a:noFill/>
          <a:ln w="9525">
            <a:noFill/>
            <a:miter lim="800000"/>
            <a:headEnd/>
            <a:tailEnd/>
          </a:ln>
        </p:spPr>
        <p:txBody>
          <a:bodyPr>
            <a:spAutoFit/>
          </a:bodyPr>
          <a:lstStyle/>
          <a:p>
            <a:r>
              <a:rPr kumimoji="1" lang="zh-CN" altLang="en-US" sz="2800" b="1" dirty="0" smtClean="0">
                <a:latin typeface="Times New Roman" pitchFamily="18" charset="0"/>
                <a:ea typeface="宋体" charset="-122"/>
              </a:rPr>
              <a:t>例：</a:t>
            </a:r>
            <a:r>
              <a:rPr kumimoji="1" lang="zh-CN" altLang="en-US" sz="2800" b="1" dirty="0">
                <a:latin typeface="Times New Roman" pitchFamily="18" charset="0"/>
                <a:ea typeface="宋体" charset="-122"/>
              </a:rPr>
              <a:t>求下图的最大匹配。</a:t>
            </a:r>
          </a:p>
        </p:txBody>
      </p:sp>
      <p:pic>
        <p:nvPicPr>
          <p:cNvPr id="67588" name="Picture 4" descr="6-14"/>
          <p:cNvPicPr>
            <a:picLocks noChangeAspect="1" noChangeArrowheads="1"/>
          </p:cNvPicPr>
          <p:nvPr/>
        </p:nvPicPr>
        <p:blipFill>
          <a:blip r:embed="rId2" cstate="print"/>
          <a:srcRect/>
          <a:stretch>
            <a:fillRect/>
          </a:stretch>
        </p:blipFill>
        <p:spPr bwMode="auto">
          <a:xfrm>
            <a:off x="1241425" y="1903413"/>
            <a:ext cx="6019800" cy="2335212"/>
          </a:xfrm>
          <a:prstGeom prst="rect">
            <a:avLst/>
          </a:prstGeom>
          <a:noFill/>
          <a:ln w="9525">
            <a:noFill/>
            <a:miter lim="800000"/>
            <a:headEnd/>
            <a:tailEnd/>
          </a:ln>
        </p:spPr>
      </p:pic>
      <p:sp>
        <p:nvSpPr>
          <p:cNvPr id="67589" name="Text Box 5"/>
          <p:cNvSpPr txBox="1">
            <a:spLocks noChangeArrowheads="1"/>
          </p:cNvSpPr>
          <p:nvPr/>
        </p:nvSpPr>
        <p:spPr bwMode="auto">
          <a:xfrm>
            <a:off x="5697538" y="1049338"/>
            <a:ext cx="2789237" cy="519112"/>
          </a:xfrm>
          <a:prstGeom prst="rect">
            <a:avLst/>
          </a:prstGeom>
          <a:solidFill>
            <a:srgbClr val="FF9966"/>
          </a:solidFill>
          <a:ln w="9525">
            <a:noFill/>
            <a:miter lim="800000"/>
            <a:headEnd/>
            <a:tailEnd/>
          </a:ln>
        </p:spPr>
        <p:txBody>
          <a:bodyPr>
            <a:spAutoFit/>
          </a:bodyPr>
          <a:lstStyle/>
          <a:p>
            <a:r>
              <a:rPr kumimoji="1" lang="zh-CN" altLang="en-US" sz="2800" b="1">
                <a:latin typeface="Times New Roman" pitchFamily="18" charset="0"/>
                <a:ea typeface="宋体" charset="-122"/>
              </a:rPr>
              <a:t>匈亚利算法：</a:t>
            </a:r>
          </a:p>
        </p:txBody>
      </p:sp>
      <p:sp>
        <p:nvSpPr>
          <p:cNvPr id="266246" name="Text Box 6"/>
          <p:cNvSpPr txBox="1">
            <a:spLocks noChangeArrowheads="1"/>
          </p:cNvSpPr>
          <p:nvPr/>
        </p:nvSpPr>
        <p:spPr bwMode="auto">
          <a:xfrm>
            <a:off x="5359400" y="14700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67591" name="Line 7"/>
          <p:cNvSpPr>
            <a:spLocks noChangeShapeType="1"/>
          </p:cNvSpPr>
          <p:nvPr/>
        </p:nvSpPr>
        <p:spPr bwMode="auto">
          <a:xfrm>
            <a:off x="4167188" y="2303463"/>
            <a:ext cx="0" cy="1395412"/>
          </a:xfrm>
          <a:prstGeom prst="line">
            <a:avLst/>
          </a:prstGeom>
          <a:noFill/>
          <a:ln w="38100">
            <a:solidFill>
              <a:srgbClr val="FF00FF"/>
            </a:solidFill>
            <a:round/>
            <a:headEnd/>
            <a:tailEnd/>
          </a:ln>
        </p:spPr>
        <p:txBody>
          <a:bodyPr/>
          <a:lstStyle/>
          <a:p>
            <a:endParaRPr lang="zh-CN" altLang="en-US"/>
          </a:p>
        </p:txBody>
      </p:sp>
      <p:sp>
        <p:nvSpPr>
          <p:cNvPr id="67592" name="Line 8"/>
          <p:cNvSpPr>
            <a:spLocks noChangeShapeType="1"/>
          </p:cNvSpPr>
          <p:nvPr/>
        </p:nvSpPr>
        <p:spPr bwMode="auto">
          <a:xfrm>
            <a:off x="6958013" y="2349500"/>
            <a:ext cx="0" cy="1395413"/>
          </a:xfrm>
          <a:prstGeom prst="line">
            <a:avLst/>
          </a:prstGeom>
          <a:noFill/>
          <a:ln w="38100">
            <a:solidFill>
              <a:srgbClr val="FF00FF"/>
            </a:solidFill>
            <a:round/>
            <a:headEnd/>
            <a:tailEnd/>
          </a:ln>
        </p:spPr>
        <p:txBody>
          <a:bodyPr/>
          <a:lstStyle/>
          <a:p>
            <a:endParaRPr lang="zh-CN" altLang="en-US"/>
          </a:p>
        </p:txBody>
      </p:sp>
      <p:sp>
        <p:nvSpPr>
          <p:cNvPr id="266249" name="Text Box 9"/>
          <p:cNvSpPr txBox="1">
            <a:spLocks noChangeArrowheads="1"/>
          </p:cNvSpPr>
          <p:nvPr/>
        </p:nvSpPr>
        <p:spPr bwMode="auto">
          <a:xfrm>
            <a:off x="5194300" y="153828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67594" name="Line 10"/>
          <p:cNvSpPr>
            <a:spLocks noChangeShapeType="1"/>
          </p:cNvSpPr>
          <p:nvPr/>
        </p:nvSpPr>
        <p:spPr bwMode="auto">
          <a:xfrm>
            <a:off x="1376363" y="2303463"/>
            <a:ext cx="1395412" cy="1395412"/>
          </a:xfrm>
          <a:prstGeom prst="line">
            <a:avLst/>
          </a:prstGeom>
          <a:noFill/>
          <a:ln w="38100">
            <a:solidFill>
              <a:srgbClr val="0000FF"/>
            </a:solidFill>
            <a:round/>
            <a:headEnd/>
            <a:tailEnd/>
          </a:ln>
        </p:spPr>
        <p:txBody>
          <a:bodyPr/>
          <a:lstStyle/>
          <a:p>
            <a:endParaRPr lang="zh-CN" altLang="en-US"/>
          </a:p>
        </p:txBody>
      </p:sp>
      <p:sp>
        <p:nvSpPr>
          <p:cNvPr id="67595" name="Line 11"/>
          <p:cNvSpPr>
            <a:spLocks noChangeShapeType="1"/>
          </p:cNvSpPr>
          <p:nvPr/>
        </p:nvSpPr>
        <p:spPr bwMode="auto">
          <a:xfrm flipV="1">
            <a:off x="1376363" y="2303463"/>
            <a:ext cx="1395412" cy="1395412"/>
          </a:xfrm>
          <a:prstGeom prst="line">
            <a:avLst/>
          </a:prstGeom>
          <a:noFill/>
          <a:ln w="38100">
            <a:solidFill>
              <a:srgbClr val="0000FF"/>
            </a:solidFill>
            <a:round/>
            <a:headEnd/>
            <a:tailEnd/>
          </a:ln>
        </p:spPr>
        <p:txBody>
          <a:bodyPr/>
          <a:lstStyle/>
          <a:p>
            <a:endParaRPr lang="zh-CN" altLang="en-US"/>
          </a:p>
        </p:txBody>
      </p:sp>
      <p:sp>
        <p:nvSpPr>
          <p:cNvPr id="266252" name="Rectangle 12"/>
          <p:cNvSpPr>
            <a:spLocks noChangeArrowheads="1"/>
          </p:cNvSpPr>
          <p:nvPr/>
        </p:nvSpPr>
        <p:spPr bwMode="auto">
          <a:xfrm>
            <a:off x="71438" y="4652963"/>
            <a:ext cx="8991600" cy="1031875"/>
          </a:xfrm>
          <a:prstGeom prst="rect">
            <a:avLst/>
          </a:prstGeom>
          <a:solidFill>
            <a:srgbClr val="FFFF66"/>
          </a:solidFill>
          <a:ln w="9525">
            <a:noFill/>
            <a:miter lim="800000"/>
            <a:headEnd/>
            <a:tailEnd/>
          </a:ln>
        </p:spPr>
        <p:txBody>
          <a:bodyPr>
            <a:spAutoFit/>
          </a:bodyPr>
          <a:lstStyle/>
          <a:p>
            <a:pPr>
              <a:lnSpc>
                <a:spcPct val="110000"/>
              </a:lnSpc>
            </a:pPr>
            <a:r>
              <a:rPr kumimoji="1" lang="zh-CN" altLang="en-US" sz="2800" b="1">
                <a:latin typeface="宋体" charset="-122"/>
                <a:ea typeface="宋体" charset="-122"/>
              </a:rPr>
              <a:t>    ⑥</a:t>
            </a:r>
            <a:r>
              <a:rPr kumimoji="1" lang="zh-CN" altLang="en-US" sz="2800" b="1">
                <a:latin typeface="Times New Roman" pitchFamily="18" charset="0"/>
                <a:ea typeface="宋体" charset="-122"/>
              </a:rPr>
              <a:t> </a:t>
            </a:r>
            <a:r>
              <a:rPr kumimoji="1" lang="zh-CN" altLang="en-US" sz="2800" b="1">
                <a:latin typeface="宋体" charset="-122"/>
                <a:ea typeface="宋体" charset="-122"/>
              </a:rPr>
              <a:t>再给</a:t>
            </a:r>
            <a:r>
              <a:rPr kumimoji="1" lang="en-US" altLang="zh-CN" sz="2800" b="1" i="1">
                <a:latin typeface="Times New Roman" pitchFamily="18" charset="0"/>
                <a:ea typeface="宋体" charset="-122"/>
              </a:rPr>
              <a:t>X</a:t>
            </a:r>
            <a:r>
              <a:rPr kumimoji="1" lang="zh-CN" altLang="en-US" sz="2800" b="1">
                <a:latin typeface="宋体" charset="-122"/>
                <a:ea typeface="宋体" charset="-122"/>
              </a:rPr>
              <a:t>中</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1</a:t>
            </a:r>
            <a:r>
              <a:rPr kumimoji="1" lang="zh-CN" altLang="en-US" sz="2800" b="1">
                <a:latin typeface="宋体" charset="-122"/>
                <a:ea typeface="宋体" charset="-122"/>
              </a:rPr>
              <a:t>的非饱和点</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4</a:t>
            </a:r>
            <a:r>
              <a:rPr kumimoji="1" lang="zh-CN" altLang="en-US" sz="2800" b="1">
                <a:latin typeface="宋体" charset="-122"/>
                <a:ea typeface="宋体" charset="-122"/>
              </a:rPr>
              <a:t>给以标号</a:t>
            </a:r>
            <a:r>
              <a:rPr kumimoji="1" lang="en-US" altLang="zh-CN" sz="2800" b="1">
                <a:latin typeface="Times New Roman" pitchFamily="18" charset="0"/>
                <a:ea typeface="宋体" charset="-122"/>
              </a:rPr>
              <a:t>0</a:t>
            </a:r>
            <a:r>
              <a:rPr kumimoji="1" lang="zh-CN" altLang="en-US" sz="2800" b="1">
                <a:latin typeface="宋体" charset="-122"/>
                <a:ea typeface="宋体" charset="-122"/>
              </a:rPr>
              <a:t>和标记</a:t>
            </a:r>
            <a:r>
              <a:rPr kumimoji="1" lang="zh-CN" altLang="en-US" sz="2800" b="1">
                <a:latin typeface="Times New Roman" pitchFamily="18" charset="0"/>
                <a:ea typeface="宋体" charset="-122"/>
              </a:rPr>
              <a:t>*</a:t>
            </a:r>
            <a:r>
              <a:rPr kumimoji="1" lang="en-US" altLang="zh-CN" sz="2800" b="1">
                <a:latin typeface="Times New Roman" pitchFamily="18" charset="0"/>
                <a:ea typeface="宋体" charset="-122"/>
              </a:rPr>
              <a:t>, </a:t>
            </a:r>
            <a:r>
              <a:rPr kumimoji="1" lang="zh-CN" altLang="en-US" sz="2800" b="1">
                <a:latin typeface="宋体" charset="-122"/>
                <a:ea typeface="宋体" charset="-122"/>
              </a:rPr>
              <a:t>然后去掉</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4</a:t>
            </a:r>
            <a:r>
              <a:rPr kumimoji="1" lang="zh-CN" altLang="en-US" sz="2800" b="1">
                <a:latin typeface="宋体" charset="-122"/>
                <a:ea typeface="宋体" charset="-122"/>
              </a:rPr>
              <a:t>的标记</a:t>
            </a:r>
            <a:r>
              <a:rPr kumimoji="1" lang="zh-CN" altLang="en-US" sz="2800" b="1">
                <a:latin typeface="Times New Roman" pitchFamily="18" charset="0"/>
                <a:ea typeface="宋体" charset="-122"/>
              </a:rPr>
              <a:t>*</a:t>
            </a:r>
            <a:r>
              <a:rPr kumimoji="1" lang="en-US" altLang="zh-CN" sz="2800" b="1">
                <a:latin typeface="Times New Roman" pitchFamily="18" charset="0"/>
                <a:ea typeface="宋体" charset="-122"/>
              </a:rPr>
              <a:t>, </a:t>
            </a:r>
            <a:r>
              <a:rPr kumimoji="1" lang="zh-CN" altLang="en-US" sz="2800" b="1">
                <a:latin typeface="宋体" charset="-122"/>
                <a:ea typeface="宋体" charset="-122"/>
              </a:rPr>
              <a:t>将与</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4</a:t>
            </a:r>
            <a:r>
              <a:rPr kumimoji="1" lang="zh-CN" altLang="en-US" sz="2800" b="1">
                <a:latin typeface="宋体" charset="-122"/>
                <a:ea typeface="宋体" charset="-122"/>
              </a:rPr>
              <a:t>邻接的两个点</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3</a:t>
            </a:r>
            <a:r>
              <a:rPr kumimoji="1" lang="zh-CN" altLang="en-US" sz="2800" b="1">
                <a:latin typeface="宋体" charset="-122"/>
                <a:ea typeface="宋体" charset="-122"/>
              </a:rPr>
              <a:t>都给以标号</a:t>
            </a:r>
            <a:r>
              <a:rPr kumimoji="1" lang="en-US" altLang="zh-CN" sz="2800" b="1">
                <a:latin typeface="Times New Roman" pitchFamily="18" charset="0"/>
                <a:ea typeface="宋体" charset="-122"/>
              </a:rPr>
              <a:t>4. </a:t>
            </a:r>
          </a:p>
        </p:txBody>
      </p:sp>
      <p:sp>
        <p:nvSpPr>
          <p:cNvPr id="266253" name="Text Box 13"/>
          <p:cNvSpPr txBox="1">
            <a:spLocks noChangeArrowheads="1"/>
          </p:cNvSpPr>
          <p:nvPr/>
        </p:nvSpPr>
        <p:spPr bwMode="auto">
          <a:xfrm>
            <a:off x="2568575" y="41243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4</a:t>
            </a:r>
          </a:p>
        </p:txBody>
      </p:sp>
      <p:sp>
        <p:nvSpPr>
          <p:cNvPr id="266254" name="Text Box 14"/>
          <p:cNvSpPr txBox="1">
            <a:spLocks noChangeArrowheads="1"/>
          </p:cNvSpPr>
          <p:nvPr/>
        </p:nvSpPr>
        <p:spPr bwMode="auto">
          <a:xfrm>
            <a:off x="3986213" y="4124325"/>
            <a:ext cx="382587"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4</a:t>
            </a:r>
          </a:p>
        </p:txBody>
      </p:sp>
      <p:sp>
        <p:nvSpPr>
          <p:cNvPr id="67599" name="Rectangle 15"/>
          <p:cNvSpPr>
            <a:spLocks noChangeArrowheads="1"/>
          </p:cNvSpPr>
          <p:nvPr/>
        </p:nvSpPr>
        <p:spPr bwMode="white">
          <a:xfrm>
            <a:off x="422920" y="353453"/>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66252"/>
                                        </p:tgtEl>
                                        <p:attrNameLst>
                                          <p:attrName>style.visibility</p:attrName>
                                        </p:attrNameLst>
                                      </p:cBhvr>
                                      <p:to>
                                        <p:strVal val="visible"/>
                                      </p:to>
                                    </p:set>
                                    <p:animEffect transition="in" filter="wedge">
                                      <p:cBhvr>
                                        <p:cTn id="7" dur="2000"/>
                                        <p:tgtEl>
                                          <p:spTgt spid="2662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6249"/>
                                        </p:tgtEl>
                                        <p:attrNameLst>
                                          <p:attrName>style.visibility</p:attrName>
                                        </p:attrNameLst>
                                      </p:cBhvr>
                                      <p:to>
                                        <p:strVal val="visible"/>
                                      </p:to>
                                    </p:set>
                                    <p:anim calcmode="lin" valueType="num">
                                      <p:cBhvr additive="base">
                                        <p:cTn id="12" dur="500" fill="hold"/>
                                        <p:tgtEl>
                                          <p:spTgt spid="266249"/>
                                        </p:tgtEl>
                                        <p:attrNameLst>
                                          <p:attrName>ppt_x</p:attrName>
                                        </p:attrNameLst>
                                      </p:cBhvr>
                                      <p:tavLst>
                                        <p:tav tm="0">
                                          <p:val>
                                            <p:strVal val="#ppt_x"/>
                                          </p:val>
                                        </p:tav>
                                        <p:tav tm="100000">
                                          <p:val>
                                            <p:strVal val="#ppt_x"/>
                                          </p:val>
                                        </p:tav>
                                      </p:tavLst>
                                    </p:anim>
                                    <p:anim calcmode="lin" valueType="num">
                                      <p:cBhvr additive="base">
                                        <p:cTn id="13" dur="500" fill="hold"/>
                                        <p:tgtEl>
                                          <p:spTgt spid="26624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66246"/>
                                        </p:tgtEl>
                                        <p:attrNameLst>
                                          <p:attrName>style.visibility</p:attrName>
                                        </p:attrNameLst>
                                      </p:cBhvr>
                                      <p:to>
                                        <p:strVal val="visible"/>
                                      </p:to>
                                    </p:set>
                                    <p:anim calcmode="lin" valueType="num">
                                      <p:cBhvr additive="base">
                                        <p:cTn id="16" dur="500" fill="hold"/>
                                        <p:tgtEl>
                                          <p:spTgt spid="266246"/>
                                        </p:tgtEl>
                                        <p:attrNameLst>
                                          <p:attrName>ppt_x</p:attrName>
                                        </p:attrNameLst>
                                      </p:cBhvr>
                                      <p:tavLst>
                                        <p:tav tm="0">
                                          <p:val>
                                            <p:strVal val="#ppt_x"/>
                                          </p:val>
                                        </p:tav>
                                        <p:tav tm="100000">
                                          <p:val>
                                            <p:strVal val="#ppt_x"/>
                                          </p:val>
                                        </p:tav>
                                      </p:tavLst>
                                    </p:anim>
                                    <p:anim calcmode="lin" valueType="num">
                                      <p:cBhvr additive="base">
                                        <p:cTn id="17" dur="500" fill="hold"/>
                                        <p:tgtEl>
                                          <p:spTgt spid="26624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266249"/>
                                        </p:tgtEl>
                                        <p:attrNameLst>
                                          <p:attrName>ppt_x</p:attrName>
                                        </p:attrNameLst>
                                      </p:cBhvr>
                                      <p:tavLst>
                                        <p:tav tm="0">
                                          <p:val>
                                            <p:strVal val="ppt_x"/>
                                          </p:val>
                                        </p:tav>
                                        <p:tav tm="100000">
                                          <p:val>
                                            <p:strVal val="ppt_x"/>
                                          </p:val>
                                        </p:tav>
                                      </p:tavLst>
                                    </p:anim>
                                    <p:anim calcmode="lin" valueType="num">
                                      <p:cBhvr additive="base">
                                        <p:cTn id="22" dur="500"/>
                                        <p:tgtEl>
                                          <p:spTgt spid="266249"/>
                                        </p:tgtEl>
                                        <p:attrNameLst>
                                          <p:attrName>ppt_y</p:attrName>
                                        </p:attrNameLst>
                                      </p:cBhvr>
                                      <p:tavLst>
                                        <p:tav tm="0">
                                          <p:val>
                                            <p:strVal val="ppt_y"/>
                                          </p:val>
                                        </p:tav>
                                        <p:tav tm="100000">
                                          <p:val>
                                            <p:strVal val="1+ppt_h/2"/>
                                          </p:val>
                                        </p:tav>
                                      </p:tavLst>
                                    </p:anim>
                                    <p:set>
                                      <p:cBhvr>
                                        <p:cTn id="23" dur="1" fill="hold">
                                          <p:stCondLst>
                                            <p:cond delay="499"/>
                                          </p:stCondLst>
                                        </p:cTn>
                                        <p:tgtEl>
                                          <p:spTgt spid="26624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66253"/>
                                        </p:tgtEl>
                                        <p:attrNameLst>
                                          <p:attrName>style.visibility</p:attrName>
                                        </p:attrNameLst>
                                      </p:cBhvr>
                                      <p:to>
                                        <p:strVal val="visible"/>
                                      </p:to>
                                    </p:set>
                                    <p:anim calcmode="lin" valueType="num">
                                      <p:cBhvr additive="base">
                                        <p:cTn id="28" dur="500" fill="hold"/>
                                        <p:tgtEl>
                                          <p:spTgt spid="266253"/>
                                        </p:tgtEl>
                                        <p:attrNameLst>
                                          <p:attrName>ppt_x</p:attrName>
                                        </p:attrNameLst>
                                      </p:cBhvr>
                                      <p:tavLst>
                                        <p:tav tm="0">
                                          <p:val>
                                            <p:strVal val="#ppt_x"/>
                                          </p:val>
                                        </p:tav>
                                        <p:tav tm="100000">
                                          <p:val>
                                            <p:strVal val="#ppt_x"/>
                                          </p:val>
                                        </p:tav>
                                      </p:tavLst>
                                    </p:anim>
                                    <p:anim calcmode="lin" valueType="num">
                                      <p:cBhvr additive="base">
                                        <p:cTn id="29" dur="500" fill="hold"/>
                                        <p:tgtEl>
                                          <p:spTgt spid="26625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66254"/>
                                        </p:tgtEl>
                                        <p:attrNameLst>
                                          <p:attrName>style.visibility</p:attrName>
                                        </p:attrNameLst>
                                      </p:cBhvr>
                                      <p:to>
                                        <p:strVal val="visible"/>
                                      </p:to>
                                    </p:set>
                                    <p:anim calcmode="lin" valueType="num">
                                      <p:cBhvr additive="base">
                                        <p:cTn id="34" dur="500" fill="hold"/>
                                        <p:tgtEl>
                                          <p:spTgt spid="266254"/>
                                        </p:tgtEl>
                                        <p:attrNameLst>
                                          <p:attrName>ppt_x</p:attrName>
                                        </p:attrNameLst>
                                      </p:cBhvr>
                                      <p:tavLst>
                                        <p:tav tm="0">
                                          <p:val>
                                            <p:strVal val="#ppt_x"/>
                                          </p:val>
                                        </p:tav>
                                        <p:tav tm="100000">
                                          <p:val>
                                            <p:strVal val="#ppt_x"/>
                                          </p:val>
                                        </p:tav>
                                      </p:tavLst>
                                    </p:anim>
                                    <p:anim calcmode="lin" valueType="num">
                                      <p:cBhvr additive="base">
                                        <p:cTn id="35" dur="500" fill="hold"/>
                                        <p:tgtEl>
                                          <p:spTgt spid="266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6" grpId="0"/>
      <p:bldP spid="266249" grpId="0"/>
      <p:bldP spid="266249" grpId="1"/>
      <p:bldP spid="266252" grpId="0" animBg="1"/>
      <p:bldP spid="266253" grpId="0"/>
      <p:bldP spid="26625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746125" y="220663"/>
            <a:ext cx="184150" cy="579437"/>
          </a:xfrm>
          <a:prstGeom prst="rect">
            <a:avLst/>
          </a:prstGeom>
          <a:noFill/>
          <a:ln w="9525">
            <a:noFill/>
            <a:miter lim="800000"/>
            <a:headEnd/>
            <a:tailEnd/>
          </a:ln>
        </p:spPr>
        <p:txBody>
          <a:bodyPr wrap="none">
            <a:spAutoFit/>
          </a:bodyPr>
          <a:lstStyle/>
          <a:p>
            <a:endParaRPr kumimoji="1" lang="zh-CN" altLang="en-US" sz="3200">
              <a:latin typeface="Times New Roman" pitchFamily="18" charset="0"/>
              <a:ea typeface="宋体" charset="-122"/>
            </a:endParaRPr>
          </a:p>
        </p:txBody>
      </p:sp>
      <p:sp>
        <p:nvSpPr>
          <p:cNvPr id="68611" name="Text Box 3"/>
          <p:cNvSpPr txBox="1">
            <a:spLocks noChangeArrowheads="1"/>
          </p:cNvSpPr>
          <p:nvPr/>
        </p:nvSpPr>
        <p:spPr bwMode="auto">
          <a:xfrm>
            <a:off x="501650" y="954088"/>
            <a:ext cx="5195888" cy="519112"/>
          </a:xfrm>
          <a:prstGeom prst="rect">
            <a:avLst/>
          </a:prstGeom>
          <a:noFill/>
          <a:ln w="9525">
            <a:noFill/>
            <a:miter lim="800000"/>
            <a:headEnd/>
            <a:tailEnd/>
          </a:ln>
        </p:spPr>
        <p:txBody>
          <a:bodyPr>
            <a:spAutoFit/>
          </a:bodyPr>
          <a:lstStyle/>
          <a:p>
            <a:r>
              <a:rPr kumimoji="1" lang="zh-CN" altLang="en-US" sz="2800" b="1" dirty="0" smtClean="0">
                <a:latin typeface="Times New Roman" pitchFamily="18" charset="0"/>
                <a:ea typeface="宋体" charset="-122"/>
              </a:rPr>
              <a:t>例：</a:t>
            </a:r>
            <a:r>
              <a:rPr kumimoji="1" lang="zh-CN" altLang="en-US" sz="2800" b="1" dirty="0">
                <a:latin typeface="Times New Roman" pitchFamily="18" charset="0"/>
                <a:ea typeface="宋体" charset="-122"/>
              </a:rPr>
              <a:t>求下图的最大匹配。</a:t>
            </a:r>
          </a:p>
        </p:txBody>
      </p:sp>
      <p:pic>
        <p:nvPicPr>
          <p:cNvPr id="68612" name="Picture 4" descr="6-14"/>
          <p:cNvPicPr>
            <a:picLocks noChangeAspect="1" noChangeArrowheads="1"/>
          </p:cNvPicPr>
          <p:nvPr/>
        </p:nvPicPr>
        <p:blipFill>
          <a:blip r:embed="rId2" cstate="print"/>
          <a:srcRect/>
          <a:stretch>
            <a:fillRect/>
          </a:stretch>
        </p:blipFill>
        <p:spPr bwMode="auto">
          <a:xfrm>
            <a:off x="1241425" y="1903413"/>
            <a:ext cx="6019800" cy="2335212"/>
          </a:xfrm>
          <a:prstGeom prst="rect">
            <a:avLst/>
          </a:prstGeom>
          <a:noFill/>
          <a:ln w="9525">
            <a:noFill/>
            <a:miter lim="800000"/>
            <a:headEnd/>
            <a:tailEnd/>
          </a:ln>
        </p:spPr>
      </p:pic>
      <p:sp>
        <p:nvSpPr>
          <p:cNvPr id="68613" name="Text Box 5"/>
          <p:cNvSpPr txBox="1">
            <a:spLocks noChangeArrowheads="1"/>
          </p:cNvSpPr>
          <p:nvPr/>
        </p:nvSpPr>
        <p:spPr bwMode="auto">
          <a:xfrm>
            <a:off x="5697538" y="1049338"/>
            <a:ext cx="2700337" cy="519112"/>
          </a:xfrm>
          <a:prstGeom prst="rect">
            <a:avLst/>
          </a:prstGeom>
          <a:solidFill>
            <a:srgbClr val="FF9966"/>
          </a:solidFill>
          <a:ln w="9525">
            <a:noFill/>
            <a:miter lim="800000"/>
            <a:headEnd/>
            <a:tailEnd/>
          </a:ln>
        </p:spPr>
        <p:txBody>
          <a:bodyPr>
            <a:spAutoFit/>
          </a:bodyPr>
          <a:lstStyle/>
          <a:p>
            <a:r>
              <a:rPr kumimoji="1" lang="zh-CN" altLang="en-US" sz="2800" b="1">
                <a:latin typeface="Times New Roman" pitchFamily="18" charset="0"/>
                <a:ea typeface="宋体" charset="-122"/>
              </a:rPr>
              <a:t>匈亚利算法：</a:t>
            </a:r>
          </a:p>
        </p:txBody>
      </p:sp>
      <p:sp>
        <p:nvSpPr>
          <p:cNvPr id="68614" name="Text Box 6"/>
          <p:cNvSpPr txBox="1">
            <a:spLocks noChangeArrowheads="1"/>
          </p:cNvSpPr>
          <p:nvPr/>
        </p:nvSpPr>
        <p:spPr bwMode="auto">
          <a:xfrm>
            <a:off x="5359400" y="14700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68615" name="Line 7"/>
          <p:cNvSpPr>
            <a:spLocks noChangeShapeType="1"/>
          </p:cNvSpPr>
          <p:nvPr/>
        </p:nvSpPr>
        <p:spPr bwMode="auto">
          <a:xfrm>
            <a:off x="4167188" y="2303463"/>
            <a:ext cx="0" cy="1395412"/>
          </a:xfrm>
          <a:prstGeom prst="line">
            <a:avLst/>
          </a:prstGeom>
          <a:noFill/>
          <a:ln w="38100">
            <a:solidFill>
              <a:srgbClr val="FF00FF"/>
            </a:solidFill>
            <a:round/>
            <a:headEnd/>
            <a:tailEnd/>
          </a:ln>
        </p:spPr>
        <p:txBody>
          <a:bodyPr/>
          <a:lstStyle/>
          <a:p>
            <a:endParaRPr lang="zh-CN" altLang="en-US"/>
          </a:p>
        </p:txBody>
      </p:sp>
      <p:sp>
        <p:nvSpPr>
          <p:cNvPr id="68616" name="Line 8"/>
          <p:cNvSpPr>
            <a:spLocks noChangeShapeType="1"/>
          </p:cNvSpPr>
          <p:nvPr/>
        </p:nvSpPr>
        <p:spPr bwMode="auto">
          <a:xfrm>
            <a:off x="6958013" y="2349500"/>
            <a:ext cx="0" cy="1395413"/>
          </a:xfrm>
          <a:prstGeom prst="line">
            <a:avLst/>
          </a:prstGeom>
          <a:noFill/>
          <a:ln w="38100">
            <a:solidFill>
              <a:srgbClr val="FF00FF"/>
            </a:solidFill>
            <a:round/>
            <a:headEnd/>
            <a:tailEnd/>
          </a:ln>
        </p:spPr>
        <p:txBody>
          <a:bodyPr/>
          <a:lstStyle/>
          <a:p>
            <a:endParaRPr lang="zh-CN" altLang="en-US"/>
          </a:p>
        </p:txBody>
      </p:sp>
      <p:sp>
        <p:nvSpPr>
          <p:cNvPr id="68617" name="Line 9"/>
          <p:cNvSpPr>
            <a:spLocks noChangeShapeType="1"/>
          </p:cNvSpPr>
          <p:nvPr/>
        </p:nvSpPr>
        <p:spPr bwMode="auto">
          <a:xfrm>
            <a:off x="1376363" y="2303463"/>
            <a:ext cx="1395412" cy="1395412"/>
          </a:xfrm>
          <a:prstGeom prst="line">
            <a:avLst/>
          </a:prstGeom>
          <a:noFill/>
          <a:ln w="38100">
            <a:solidFill>
              <a:srgbClr val="0000FF"/>
            </a:solidFill>
            <a:round/>
            <a:headEnd/>
            <a:tailEnd/>
          </a:ln>
        </p:spPr>
        <p:txBody>
          <a:bodyPr/>
          <a:lstStyle/>
          <a:p>
            <a:endParaRPr lang="zh-CN" altLang="en-US"/>
          </a:p>
        </p:txBody>
      </p:sp>
      <p:sp>
        <p:nvSpPr>
          <p:cNvPr id="68618" name="Line 10"/>
          <p:cNvSpPr>
            <a:spLocks noChangeShapeType="1"/>
          </p:cNvSpPr>
          <p:nvPr/>
        </p:nvSpPr>
        <p:spPr bwMode="auto">
          <a:xfrm flipV="1">
            <a:off x="1376363" y="2303463"/>
            <a:ext cx="1395412" cy="1395412"/>
          </a:xfrm>
          <a:prstGeom prst="line">
            <a:avLst/>
          </a:prstGeom>
          <a:noFill/>
          <a:ln w="38100">
            <a:solidFill>
              <a:srgbClr val="0000FF"/>
            </a:solidFill>
            <a:round/>
            <a:headEnd/>
            <a:tailEnd/>
          </a:ln>
        </p:spPr>
        <p:txBody>
          <a:bodyPr/>
          <a:lstStyle/>
          <a:p>
            <a:endParaRPr lang="zh-CN" altLang="en-US"/>
          </a:p>
        </p:txBody>
      </p:sp>
      <p:sp>
        <p:nvSpPr>
          <p:cNvPr id="68619" name="Text Box 11"/>
          <p:cNvSpPr txBox="1">
            <a:spLocks noChangeArrowheads="1"/>
          </p:cNvSpPr>
          <p:nvPr/>
        </p:nvSpPr>
        <p:spPr bwMode="auto">
          <a:xfrm>
            <a:off x="2568575" y="41243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4</a:t>
            </a:r>
          </a:p>
        </p:txBody>
      </p:sp>
      <p:sp>
        <p:nvSpPr>
          <p:cNvPr id="68620" name="Text Box 12"/>
          <p:cNvSpPr txBox="1">
            <a:spLocks noChangeArrowheads="1"/>
          </p:cNvSpPr>
          <p:nvPr/>
        </p:nvSpPr>
        <p:spPr bwMode="auto">
          <a:xfrm>
            <a:off x="3986213" y="4124325"/>
            <a:ext cx="382587"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4</a:t>
            </a:r>
          </a:p>
        </p:txBody>
      </p:sp>
      <p:sp>
        <p:nvSpPr>
          <p:cNvPr id="267277" name="Rectangle 13"/>
          <p:cNvSpPr>
            <a:spLocks noChangeArrowheads="1"/>
          </p:cNvSpPr>
          <p:nvPr/>
        </p:nvSpPr>
        <p:spPr bwMode="auto">
          <a:xfrm>
            <a:off x="115888" y="4643438"/>
            <a:ext cx="8915400" cy="946150"/>
          </a:xfrm>
          <a:prstGeom prst="rect">
            <a:avLst/>
          </a:prstGeom>
          <a:solidFill>
            <a:srgbClr val="FFFF66"/>
          </a:solidFill>
          <a:ln w="9525">
            <a:noFill/>
            <a:miter lim="800000"/>
            <a:headEnd/>
            <a:tailEnd/>
          </a:ln>
        </p:spPr>
        <p:txBody>
          <a:bodyPr>
            <a:spAutoFit/>
          </a:bodyPr>
          <a:lstStyle/>
          <a:p>
            <a:r>
              <a:rPr kumimoji="1" lang="zh-CN" altLang="en-US" sz="2800" b="1">
                <a:latin typeface="宋体" charset="-122"/>
                <a:ea typeface="宋体" charset="-122"/>
              </a:rPr>
              <a:t>    因为</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y</a:t>
            </a:r>
            <a:r>
              <a:rPr kumimoji="1" lang="en-US" altLang="zh-CN" sz="2800" b="1" baseline="-30000">
                <a:latin typeface="Times New Roman" pitchFamily="18" charset="0"/>
                <a:ea typeface="宋体" charset="-122"/>
              </a:rPr>
              <a:t>3</a:t>
            </a:r>
            <a:r>
              <a:rPr kumimoji="1" lang="zh-CN" altLang="en-US" sz="2800" b="1">
                <a:latin typeface="宋体" charset="-122"/>
                <a:ea typeface="宋体" charset="-122"/>
              </a:rPr>
              <a:t>都是</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1</a:t>
            </a:r>
            <a:r>
              <a:rPr kumimoji="1" lang="zh-CN" altLang="en-US" sz="2800" b="1">
                <a:latin typeface="宋体" charset="-122"/>
                <a:ea typeface="宋体" charset="-122"/>
              </a:rPr>
              <a:t>的两个饱和点</a:t>
            </a:r>
            <a:r>
              <a:rPr kumimoji="1" lang="en-US" altLang="zh-CN" sz="2800" b="1">
                <a:latin typeface="宋体" charset="-122"/>
                <a:ea typeface="宋体" charset="-122"/>
              </a:rPr>
              <a:t>, </a:t>
            </a:r>
            <a:r>
              <a:rPr kumimoji="1" lang="zh-CN" altLang="en-US" sz="2800" b="1">
                <a:latin typeface="宋体" charset="-122"/>
                <a:ea typeface="宋体" charset="-122"/>
              </a:rPr>
              <a:t>所以将它们在</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1</a:t>
            </a:r>
            <a:r>
              <a:rPr kumimoji="1" lang="zh-CN" altLang="en-US" sz="2800" b="1">
                <a:latin typeface="宋体" charset="-122"/>
                <a:ea typeface="宋体" charset="-122"/>
              </a:rPr>
              <a:t>中邻接的两个点</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3</a:t>
            </a:r>
            <a:r>
              <a:rPr kumimoji="1" lang="zh-CN" altLang="en-US" sz="2800" b="1">
                <a:latin typeface="宋体" charset="-122"/>
                <a:ea typeface="宋体" charset="-122"/>
              </a:rPr>
              <a:t>都给以相应的标号和标记</a:t>
            </a:r>
            <a:r>
              <a:rPr kumimoji="1" lang="zh-CN" altLang="en-US" sz="2800" b="1">
                <a:latin typeface="Times New Roman" pitchFamily="18" charset="0"/>
                <a:ea typeface="宋体" charset="-122"/>
              </a:rPr>
              <a:t>*</a:t>
            </a:r>
            <a:r>
              <a:rPr kumimoji="1" lang="en-US" altLang="zh-CN" sz="2800" b="1">
                <a:latin typeface="Times New Roman" pitchFamily="18" charset="0"/>
                <a:ea typeface="宋体" charset="-122"/>
              </a:rPr>
              <a:t>.</a:t>
            </a:r>
          </a:p>
        </p:txBody>
      </p:sp>
      <p:sp>
        <p:nvSpPr>
          <p:cNvPr id="267278" name="Text Box 14"/>
          <p:cNvSpPr txBox="1">
            <a:spLocks noChangeArrowheads="1"/>
          </p:cNvSpPr>
          <p:nvPr/>
        </p:nvSpPr>
        <p:spPr bwMode="auto">
          <a:xfrm>
            <a:off x="3800475" y="1560513"/>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267279" name="Text Box 15"/>
          <p:cNvSpPr txBox="1">
            <a:spLocks noChangeArrowheads="1"/>
          </p:cNvSpPr>
          <p:nvPr/>
        </p:nvSpPr>
        <p:spPr bwMode="auto">
          <a:xfrm>
            <a:off x="1016000" y="153828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267280" name="Text Box 16"/>
          <p:cNvSpPr txBox="1">
            <a:spLocks noChangeArrowheads="1"/>
          </p:cNvSpPr>
          <p:nvPr/>
        </p:nvSpPr>
        <p:spPr bwMode="auto">
          <a:xfrm>
            <a:off x="1196975" y="14700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267281" name="Text Box 17"/>
          <p:cNvSpPr txBox="1">
            <a:spLocks noChangeArrowheads="1"/>
          </p:cNvSpPr>
          <p:nvPr/>
        </p:nvSpPr>
        <p:spPr bwMode="auto">
          <a:xfrm>
            <a:off x="4010025" y="1493838"/>
            <a:ext cx="382588"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3</a:t>
            </a:r>
          </a:p>
        </p:txBody>
      </p:sp>
      <p:sp>
        <p:nvSpPr>
          <p:cNvPr id="68626" name="Rectangle 18"/>
          <p:cNvSpPr>
            <a:spLocks noChangeArrowheads="1"/>
          </p:cNvSpPr>
          <p:nvPr/>
        </p:nvSpPr>
        <p:spPr bwMode="white">
          <a:xfrm>
            <a:off x="457200" y="266700"/>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67277"/>
                                        </p:tgtEl>
                                        <p:attrNameLst>
                                          <p:attrName>style.visibility</p:attrName>
                                        </p:attrNameLst>
                                      </p:cBhvr>
                                      <p:to>
                                        <p:strVal val="visible"/>
                                      </p:to>
                                    </p:set>
                                    <p:animEffect transition="in" filter="wedge">
                                      <p:cBhvr>
                                        <p:cTn id="7" dur="2000"/>
                                        <p:tgtEl>
                                          <p:spTgt spid="2672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7280"/>
                                        </p:tgtEl>
                                        <p:attrNameLst>
                                          <p:attrName>style.visibility</p:attrName>
                                        </p:attrNameLst>
                                      </p:cBhvr>
                                      <p:to>
                                        <p:strVal val="visible"/>
                                      </p:to>
                                    </p:set>
                                    <p:anim calcmode="lin" valueType="num">
                                      <p:cBhvr additive="base">
                                        <p:cTn id="12" dur="500" fill="hold"/>
                                        <p:tgtEl>
                                          <p:spTgt spid="267280"/>
                                        </p:tgtEl>
                                        <p:attrNameLst>
                                          <p:attrName>ppt_x</p:attrName>
                                        </p:attrNameLst>
                                      </p:cBhvr>
                                      <p:tavLst>
                                        <p:tav tm="0">
                                          <p:val>
                                            <p:strVal val="#ppt_x"/>
                                          </p:val>
                                        </p:tav>
                                        <p:tav tm="100000">
                                          <p:val>
                                            <p:strVal val="#ppt_x"/>
                                          </p:val>
                                        </p:tav>
                                      </p:tavLst>
                                    </p:anim>
                                    <p:anim calcmode="lin" valueType="num">
                                      <p:cBhvr additive="base">
                                        <p:cTn id="13" dur="500" fill="hold"/>
                                        <p:tgtEl>
                                          <p:spTgt spid="26728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67279"/>
                                        </p:tgtEl>
                                        <p:attrNameLst>
                                          <p:attrName>style.visibility</p:attrName>
                                        </p:attrNameLst>
                                      </p:cBhvr>
                                      <p:to>
                                        <p:strVal val="visible"/>
                                      </p:to>
                                    </p:set>
                                    <p:anim calcmode="lin" valueType="num">
                                      <p:cBhvr additive="base">
                                        <p:cTn id="16" dur="500" fill="hold"/>
                                        <p:tgtEl>
                                          <p:spTgt spid="267279"/>
                                        </p:tgtEl>
                                        <p:attrNameLst>
                                          <p:attrName>ppt_x</p:attrName>
                                        </p:attrNameLst>
                                      </p:cBhvr>
                                      <p:tavLst>
                                        <p:tav tm="0">
                                          <p:val>
                                            <p:strVal val="#ppt_x"/>
                                          </p:val>
                                        </p:tav>
                                        <p:tav tm="100000">
                                          <p:val>
                                            <p:strVal val="#ppt_x"/>
                                          </p:val>
                                        </p:tav>
                                      </p:tavLst>
                                    </p:anim>
                                    <p:anim calcmode="lin" valueType="num">
                                      <p:cBhvr additive="base">
                                        <p:cTn id="17" dur="500" fill="hold"/>
                                        <p:tgtEl>
                                          <p:spTgt spid="26727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67278"/>
                                        </p:tgtEl>
                                        <p:attrNameLst>
                                          <p:attrName>style.visibility</p:attrName>
                                        </p:attrNameLst>
                                      </p:cBhvr>
                                      <p:to>
                                        <p:strVal val="visible"/>
                                      </p:to>
                                    </p:set>
                                    <p:anim calcmode="lin" valueType="num">
                                      <p:cBhvr additive="base">
                                        <p:cTn id="22" dur="500" fill="hold"/>
                                        <p:tgtEl>
                                          <p:spTgt spid="267278"/>
                                        </p:tgtEl>
                                        <p:attrNameLst>
                                          <p:attrName>ppt_x</p:attrName>
                                        </p:attrNameLst>
                                      </p:cBhvr>
                                      <p:tavLst>
                                        <p:tav tm="0">
                                          <p:val>
                                            <p:strVal val="#ppt_x"/>
                                          </p:val>
                                        </p:tav>
                                        <p:tav tm="100000">
                                          <p:val>
                                            <p:strVal val="#ppt_x"/>
                                          </p:val>
                                        </p:tav>
                                      </p:tavLst>
                                    </p:anim>
                                    <p:anim calcmode="lin" valueType="num">
                                      <p:cBhvr additive="base">
                                        <p:cTn id="23" dur="500" fill="hold"/>
                                        <p:tgtEl>
                                          <p:spTgt spid="26727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67281"/>
                                        </p:tgtEl>
                                        <p:attrNameLst>
                                          <p:attrName>style.visibility</p:attrName>
                                        </p:attrNameLst>
                                      </p:cBhvr>
                                      <p:to>
                                        <p:strVal val="visible"/>
                                      </p:to>
                                    </p:set>
                                    <p:anim calcmode="lin" valueType="num">
                                      <p:cBhvr additive="base">
                                        <p:cTn id="26" dur="500" fill="hold"/>
                                        <p:tgtEl>
                                          <p:spTgt spid="267281"/>
                                        </p:tgtEl>
                                        <p:attrNameLst>
                                          <p:attrName>ppt_x</p:attrName>
                                        </p:attrNameLst>
                                      </p:cBhvr>
                                      <p:tavLst>
                                        <p:tav tm="0">
                                          <p:val>
                                            <p:strVal val="#ppt_x"/>
                                          </p:val>
                                        </p:tav>
                                        <p:tav tm="100000">
                                          <p:val>
                                            <p:strVal val="#ppt_x"/>
                                          </p:val>
                                        </p:tav>
                                      </p:tavLst>
                                    </p:anim>
                                    <p:anim calcmode="lin" valueType="num">
                                      <p:cBhvr additive="base">
                                        <p:cTn id="27" dur="500" fill="hold"/>
                                        <p:tgtEl>
                                          <p:spTgt spid="267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7" grpId="0" animBg="1"/>
      <p:bldP spid="267278" grpId="0"/>
      <p:bldP spid="267279" grpId="0"/>
      <p:bldP spid="267280" grpId="0"/>
      <p:bldP spid="26728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746125" y="220663"/>
            <a:ext cx="184150" cy="579437"/>
          </a:xfrm>
          <a:prstGeom prst="rect">
            <a:avLst/>
          </a:prstGeom>
          <a:noFill/>
          <a:ln w="9525">
            <a:noFill/>
            <a:miter lim="800000"/>
            <a:headEnd/>
            <a:tailEnd/>
          </a:ln>
        </p:spPr>
        <p:txBody>
          <a:bodyPr wrap="none">
            <a:spAutoFit/>
          </a:bodyPr>
          <a:lstStyle/>
          <a:p>
            <a:endParaRPr kumimoji="1" lang="zh-CN" altLang="en-US" sz="3200">
              <a:latin typeface="Times New Roman" pitchFamily="18" charset="0"/>
              <a:ea typeface="宋体" charset="-122"/>
            </a:endParaRPr>
          </a:p>
        </p:txBody>
      </p:sp>
      <p:sp>
        <p:nvSpPr>
          <p:cNvPr id="69635" name="Text Box 3"/>
          <p:cNvSpPr txBox="1">
            <a:spLocks noChangeArrowheads="1"/>
          </p:cNvSpPr>
          <p:nvPr/>
        </p:nvSpPr>
        <p:spPr bwMode="auto">
          <a:xfrm>
            <a:off x="501650" y="954088"/>
            <a:ext cx="5195888" cy="519112"/>
          </a:xfrm>
          <a:prstGeom prst="rect">
            <a:avLst/>
          </a:prstGeom>
          <a:noFill/>
          <a:ln w="9525">
            <a:noFill/>
            <a:miter lim="800000"/>
            <a:headEnd/>
            <a:tailEnd/>
          </a:ln>
        </p:spPr>
        <p:txBody>
          <a:bodyPr>
            <a:spAutoFit/>
          </a:bodyPr>
          <a:lstStyle/>
          <a:p>
            <a:r>
              <a:rPr kumimoji="1" lang="zh-CN" altLang="en-US" sz="2800" b="1" dirty="0" smtClean="0">
                <a:latin typeface="Times New Roman" pitchFamily="18" charset="0"/>
                <a:ea typeface="宋体" charset="-122"/>
              </a:rPr>
              <a:t>例：</a:t>
            </a:r>
            <a:r>
              <a:rPr kumimoji="1" lang="zh-CN" altLang="en-US" sz="2800" b="1" dirty="0">
                <a:latin typeface="Times New Roman" pitchFamily="18" charset="0"/>
                <a:ea typeface="宋体" charset="-122"/>
              </a:rPr>
              <a:t>求下图的最大匹配。</a:t>
            </a:r>
          </a:p>
        </p:txBody>
      </p:sp>
      <p:pic>
        <p:nvPicPr>
          <p:cNvPr id="69636" name="Picture 4" descr="6-14"/>
          <p:cNvPicPr>
            <a:picLocks noChangeAspect="1" noChangeArrowheads="1"/>
          </p:cNvPicPr>
          <p:nvPr/>
        </p:nvPicPr>
        <p:blipFill>
          <a:blip r:embed="rId2" cstate="print"/>
          <a:srcRect/>
          <a:stretch>
            <a:fillRect/>
          </a:stretch>
        </p:blipFill>
        <p:spPr bwMode="auto">
          <a:xfrm>
            <a:off x="1241425" y="1903413"/>
            <a:ext cx="6019800" cy="2335212"/>
          </a:xfrm>
          <a:prstGeom prst="rect">
            <a:avLst/>
          </a:prstGeom>
          <a:noFill/>
          <a:ln w="9525">
            <a:noFill/>
            <a:miter lim="800000"/>
            <a:headEnd/>
            <a:tailEnd/>
          </a:ln>
        </p:spPr>
      </p:pic>
      <p:sp>
        <p:nvSpPr>
          <p:cNvPr id="69637" name="Text Box 5"/>
          <p:cNvSpPr txBox="1">
            <a:spLocks noChangeArrowheads="1"/>
          </p:cNvSpPr>
          <p:nvPr/>
        </p:nvSpPr>
        <p:spPr bwMode="auto">
          <a:xfrm>
            <a:off x="5697538" y="1049338"/>
            <a:ext cx="2789237" cy="519112"/>
          </a:xfrm>
          <a:prstGeom prst="rect">
            <a:avLst/>
          </a:prstGeom>
          <a:solidFill>
            <a:srgbClr val="FF9966"/>
          </a:solidFill>
          <a:ln w="9525">
            <a:noFill/>
            <a:miter lim="800000"/>
            <a:headEnd/>
            <a:tailEnd/>
          </a:ln>
        </p:spPr>
        <p:txBody>
          <a:bodyPr>
            <a:spAutoFit/>
          </a:bodyPr>
          <a:lstStyle/>
          <a:p>
            <a:r>
              <a:rPr kumimoji="1" lang="zh-CN" altLang="en-US" sz="2800" b="1" dirty="0">
                <a:latin typeface="Times New Roman" pitchFamily="18" charset="0"/>
                <a:ea typeface="宋体" charset="-122"/>
              </a:rPr>
              <a:t>匈亚利算法：</a:t>
            </a:r>
          </a:p>
        </p:txBody>
      </p:sp>
      <p:sp>
        <p:nvSpPr>
          <p:cNvPr id="69638" name="Text Box 6"/>
          <p:cNvSpPr txBox="1">
            <a:spLocks noChangeArrowheads="1"/>
          </p:cNvSpPr>
          <p:nvPr/>
        </p:nvSpPr>
        <p:spPr bwMode="auto">
          <a:xfrm>
            <a:off x="5359400" y="14700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0</a:t>
            </a:r>
          </a:p>
        </p:txBody>
      </p:sp>
      <p:sp>
        <p:nvSpPr>
          <p:cNvPr id="69639" name="Line 7"/>
          <p:cNvSpPr>
            <a:spLocks noChangeShapeType="1"/>
          </p:cNvSpPr>
          <p:nvPr/>
        </p:nvSpPr>
        <p:spPr bwMode="auto">
          <a:xfrm>
            <a:off x="4167188" y="2303463"/>
            <a:ext cx="0" cy="1395412"/>
          </a:xfrm>
          <a:prstGeom prst="line">
            <a:avLst/>
          </a:prstGeom>
          <a:noFill/>
          <a:ln w="38100">
            <a:solidFill>
              <a:srgbClr val="FF00FF"/>
            </a:solidFill>
            <a:round/>
            <a:headEnd/>
            <a:tailEnd/>
          </a:ln>
        </p:spPr>
        <p:txBody>
          <a:bodyPr/>
          <a:lstStyle/>
          <a:p>
            <a:endParaRPr lang="zh-CN" altLang="en-US"/>
          </a:p>
        </p:txBody>
      </p:sp>
      <p:sp>
        <p:nvSpPr>
          <p:cNvPr id="69640" name="Line 8"/>
          <p:cNvSpPr>
            <a:spLocks noChangeShapeType="1"/>
          </p:cNvSpPr>
          <p:nvPr/>
        </p:nvSpPr>
        <p:spPr bwMode="auto">
          <a:xfrm>
            <a:off x="6958013" y="2349500"/>
            <a:ext cx="0" cy="1395413"/>
          </a:xfrm>
          <a:prstGeom prst="line">
            <a:avLst/>
          </a:prstGeom>
          <a:noFill/>
          <a:ln w="38100">
            <a:solidFill>
              <a:srgbClr val="FF00FF"/>
            </a:solidFill>
            <a:round/>
            <a:headEnd/>
            <a:tailEnd/>
          </a:ln>
        </p:spPr>
        <p:txBody>
          <a:bodyPr/>
          <a:lstStyle/>
          <a:p>
            <a:endParaRPr lang="zh-CN" altLang="en-US"/>
          </a:p>
        </p:txBody>
      </p:sp>
      <p:sp>
        <p:nvSpPr>
          <p:cNvPr id="69641" name="Line 9"/>
          <p:cNvSpPr>
            <a:spLocks noChangeShapeType="1"/>
          </p:cNvSpPr>
          <p:nvPr/>
        </p:nvSpPr>
        <p:spPr bwMode="auto">
          <a:xfrm>
            <a:off x="1376363" y="2303463"/>
            <a:ext cx="1395412" cy="1395412"/>
          </a:xfrm>
          <a:prstGeom prst="line">
            <a:avLst/>
          </a:prstGeom>
          <a:noFill/>
          <a:ln w="38100">
            <a:solidFill>
              <a:srgbClr val="0000FF"/>
            </a:solidFill>
            <a:round/>
            <a:headEnd/>
            <a:tailEnd/>
          </a:ln>
        </p:spPr>
        <p:txBody>
          <a:bodyPr/>
          <a:lstStyle/>
          <a:p>
            <a:endParaRPr lang="zh-CN" altLang="en-US"/>
          </a:p>
        </p:txBody>
      </p:sp>
      <p:sp>
        <p:nvSpPr>
          <p:cNvPr id="69642" name="Line 10"/>
          <p:cNvSpPr>
            <a:spLocks noChangeShapeType="1"/>
          </p:cNvSpPr>
          <p:nvPr/>
        </p:nvSpPr>
        <p:spPr bwMode="auto">
          <a:xfrm flipV="1">
            <a:off x="1376363" y="2303463"/>
            <a:ext cx="1395412" cy="1395412"/>
          </a:xfrm>
          <a:prstGeom prst="line">
            <a:avLst/>
          </a:prstGeom>
          <a:noFill/>
          <a:ln w="38100">
            <a:solidFill>
              <a:srgbClr val="0000FF"/>
            </a:solidFill>
            <a:round/>
            <a:headEnd/>
            <a:tailEnd/>
          </a:ln>
        </p:spPr>
        <p:txBody>
          <a:bodyPr/>
          <a:lstStyle/>
          <a:p>
            <a:endParaRPr lang="zh-CN" altLang="en-US"/>
          </a:p>
        </p:txBody>
      </p:sp>
      <p:sp>
        <p:nvSpPr>
          <p:cNvPr id="69643" name="Text Box 11"/>
          <p:cNvSpPr txBox="1">
            <a:spLocks noChangeArrowheads="1"/>
          </p:cNvSpPr>
          <p:nvPr/>
        </p:nvSpPr>
        <p:spPr bwMode="auto">
          <a:xfrm>
            <a:off x="2568575" y="41243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4</a:t>
            </a:r>
          </a:p>
        </p:txBody>
      </p:sp>
      <p:sp>
        <p:nvSpPr>
          <p:cNvPr id="69644" name="Text Box 12"/>
          <p:cNvSpPr txBox="1">
            <a:spLocks noChangeArrowheads="1"/>
          </p:cNvSpPr>
          <p:nvPr/>
        </p:nvSpPr>
        <p:spPr bwMode="auto">
          <a:xfrm>
            <a:off x="3986213" y="4124325"/>
            <a:ext cx="382587"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4</a:t>
            </a:r>
          </a:p>
        </p:txBody>
      </p:sp>
      <p:sp>
        <p:nvSpPr>
          <p:cNvPr id="268301" name="Text Box 13"/>
          <p:cNvSpPr txBox="1">
            <a:spLocks noChangeArrowheads="1"/>
          </p:cNvSpPr>
          <p:nvPr/>
        </p:nvSpPr>
        <p:spPr bwMode="auto">
          <a:xfrm>
            <a:off x="3800475" y="1560513"/>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268302" name="Text Box 14"/>
          <p:cNvSpPr txBox="1">
            <a:spLocks noChangeArrowheads="1"/>
          </p:cNvSpPr>
          <p:nvPr/>
        </p:nvSpPr>
        <p:spPr bwMode="auto">
          <a:xfrm>
            <a:off x="1016000" y="1538288"/>
            <a:ext cx="322263" cy="519112"/>
          </a:xfrm>
          <a:prstGeom prst="rect">
            <a:avLst/>
          </a:prstGeom>
          <a:noFill/>
          <a:ln w="9525" algn="ctr">
            <a:noFill/>
            <a:miter lim="800000"/>
            <a:headEnd/>
            <a:tailEnd/>
          </a:ln>
        </p:spPr>
        <p:txBody>
          <a:bodyPr wrap="none">
            <a:spAutoFit/>
          </a:bodyPr>
          <a:lstStyle/>
          <a:p>
            <a:pPr algn="ctr"/>
            <a:r>
              <a:rPr lang="zh-CN" altLang="en-US" sz="2800" b="1">
                <a:solidFill>
                  <a:srgbClr val="9900FF"/>
                </a:solidFill>
                <a:ea typeface="宋体" charset="-122"/>
              </a:rPr>
              <a:t>*</a:t>
            </a:r>
          </a:p>
        </p:txBody>
      </p:sp>
      <p:sp>
        <p:nvSpPr>
          <p:cNvPr id="69647" name="Text Box 15"/>
          <p:cNvSpPr txBox="1">
            <a:spLocks noChangeArrowheads="1"/>
          </p:cNvSpPr>
          <p:nvPr/>
        </p:nvSpPr>
        <p:spPr bwMode="auto">
          <a:xfrm>
            <a:off x="1196975" y="1470025"/>
            <a:ext cx="382588" cy="519113"/>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2</a:t>
            </a:r>
          </a:p>
        </p:txBody>
      </p:sp>
      <p:sp>
        <p:nvSpPr>
          <p:cNvPr id="69648" name="Text Box 16"/>
          <p:cNvSpPr txBox="1">
            <a:spLocks noChangeArrowheads="1"/>
          </p:cNvSpPr>
          <p:nvPr/>
        </p:nvSpPr>
        <p:spPr bwMode="auto">
          <a:xfrm>
            <a:off x="4010025" y="1493838"/>
            <a:ext cx="382588" cy="519112"/>
          </a:xfrm>
          <a:prstGeom prst="rect">
            <a:avLst/>
          </a:prstGeom>
          <a:noFill/>
          <a:ln w="9525" algn="ctr">
            <a:noFill/>
            <a:miter lim="800000"/>
            <a:headEnd/>
            <a:tailEnd/>
          </a:ln>
        </p:spPr>
        <p:txBody>
          <a:bodyPr wrap="none">
            <a:spAutoFit/>
          </a:bodyPr>
          <a:lstStyle/>
          <a:p>
            <a:pPr algn="ctr"/>
            <a:r>
              <a:rPr lang="en-US" altLang="zh-CN" sz="2800" b="1">
                <a:solidFill>
                  <a:srgbClr val="9900FF"/>
                </a:solidFill>
                <a:ea typeface="宋体" charset="-122"/>
              </a:rPr>
              <a:t>3</a:t>
            </a:r>
          </a:p>
        </p:txBody>
      </p:sp>
      <p:sp>
        <p:nvSpPr>
          <p:cNvPr id="268305" name="Rectangle 17"/>
          <p:cNvSpPr>
            <a:spLocks noChangeArrowheads="1"/>
          </p:cNvSpPr>
          <p:nvPr/>
        </p:nvSpPr>
        <p:spPr bwMode="auto">
          <a:xfrm>
            <a:off x="152400" y="4603750"/>
            <a:ext cx="8694738" cy="1165225"/>
          </a:xfrm>
          <a:prstGeom prst="rect">
            <a:avLst/>
          </a:prstGeom>
          <a:solidFill>
            <a:srgbClr val="FFFF66"/>
          </a:solidFill>
          <a:ln w="9525">
            <a:noFill/>
            <a:miter lim="800000"/>
            <a:headEnd/>
            <a:tailEnd/>
          </a:ln>
        </p:spPr>
        <p:txBody>
          <a:bodyPr>
            <a:spAutoFit/>
          </a:bodyPr>
          <a:lstStyle/>
          <a:p>
            <a:pPr>
              <a:lnSpc>
                <a:spcPct val="110000"/>
              </a:lnSpc>
            </a:pPr>
            <a:r>
              <a:rPr kumimoji="1" lang="zh-CN" altLang="en-US" sz="3200" b="1">
                <a:latin typeface="宋体" charset="-122"/>
                <a:ea typeface="宋体" charset="-122"/>
              </a:rPr>
              <a:t>    ⑦</a:t>
            </a:r>
            <a:r>
              <a:rPr kumimoji="1" lang="zh-CN" altLang="en-US" sz="3200" b="1">
                <a:latin typeface="Times New Roman" pitchFamily="18" charset="0"/>
                <a:ea typeface="宋体" charset="-122"/>
              </a:rPr>
              <a:t> </a:t>
            </a:r>
            <a:r>
              <a:rPr kumimoji="1" lang="zh-CN" altLang="en-US" sz="3200" b="1">
                <a:latin typeface="宋体" charset="-122"/>
                <a:ea typeface="宋体" charset="-122"/>
              </a:rPr>
              <a:t>去掉</a:t>
            </a:r>
            <a:r>
              <a:rPr kumimoji="1" lang="en-US" altLang="zh-CN" sz="3200" b="1" i="1">
                <a:latin typeface="Times New Roman" pitchFamily="18" charset="0"/>
                <a:ea typeface="宋体" charset="-122"/>
              </a:rPr>
              <a:t>x</a:t>
            </a:r>
            <a:r>
              <a:rPr kumimoji="1" lang="en-US" altLang="zh-CN" sz="3200" b="1" baseline="-30000">
                <a:latin typeface="Times New Roman" pitchFamily="18" charset="0"/>
                <a:ea typeface="宋体" charset="-122"/>
              </a:rPr>
              <a:t>1</a:t>
            </a:r>
            <a:r>
              <a:rPr kumimoji="1" lang="zh-CN" altLang="en-US" sz="3200" b="1">
                <a:latin typeface="宋体" charset="-122"/>
                <a:ea typeface="宋体" charset="-122"/>
              </a:rPr>
              <a:t>的标记</a:t>
            </a:r>
            <a:r>
              <a:rPr kumimoji="1" lang="zh-CN" altLang="en-US" sz="3200" b="1">
                <a:latin typeface="Times New Roman" pitchFamily="18" charset="0"/>
                <a:ea typeface="宋体" charset="-122"/>
              </a:rPr>
              <a:t>*</a:t>
            </a:r>
            <a:r>
              <a:rPr kumimoji="1" lang="en-US" altLang="zh-CN" sz="3200" b="1">
                <a:latin typeface="Times New Roman" pitchFamily="18" charset="0"/>
                <a:ea typeface="宋体" charset="-122"/>
              </a:rPr>
              <a:t>, </a:t>
            </a:r>
            <a:r>
              <a:rPr kumimoji="1" lang="zh-CN" altLang="en-US" sz="3200" b="1">
                <a:latin typeface="宋体" charset="-122"/>
                <a:ea typeface="宋体" charset="-122"/>
              </a:rPr>
              <a:t>因为与</a:t>
            </a:r>
            <a:r>
              <a:rPr kumimoji="1" lang="en-US" altLang="zh-CN" sz="3200" b="1" i="1">
                <a:latin typeface="Times New Roman" pitchFamily="18" charset="0"/>
                <a:ea typeface="宋体" charset="-122"/>
              </a:rPr>
              <a:t>x</a:t>
            </a:r>
            <a:r>
              <a:rPr kumimoji="1" lang="en-US" altLang="zh-CN" sz="3200" b="1" baseline="-30000">
                <a:latin typeface="Times New Roman" pitchFamily="18" charset="0"/>
                <a:ea typeface="宋体" charset="-122"/>
              </a:rPr>
              <a:t>1</a:t>
            </a:r>
            <a:r>
              <a:rPr kumimoji="1" lang="zh-CN" altLang="en-US" sz="3200" b="1">
                <a:latin typeface="宋体" charset="-122"/>
                <a:ea typeface="宋体" charset="-122"/>
              </a:rPr>
              <a:t>邻接的两个点</a:t>
            </a:r>
            <a:r>
              <a:rPr kumimoji="1" lang="en-US" altLang="zh-CN" sz="3200" b="1" i="1">
                <a:latin typeface="Times New Roman" pitchFamily="18" charset="0"/>
                <a:ea typeface="宋体" charset="-122"/>
              </a:rPr>
              <a:t>y</a:t>
            </a:r>
            <a:r>
              <a:rPr kumimoji="1" lang="en-US" altLang="zh-CN" sz="3200" b="1" baseline="-30000">
                <a:latin typeface="Times New Roman" pitchFamily="18" charset="0"/>
                <a:ea typeface="宋体" charset="-122"/>
              </a:rPr>
              <a:t>2</a:t>
            </a:r>
            <a:r>
              <a:rPr kumimoji="1" lang="en-US" altLang="zh-CN" sz="3200" b="1">
                <a:latin typeface="Times New Roman" pitchFamily="18" charset="0"/>
                <a:ea typeface="宋体" charset="-122"/>
              </a:rPr>
              <a:t>,</a:t>
            </a:r>
            <a:r>
              <a:rPr kumimoji="1" lang="en-US" altLang="zh-CN" sz="3200" b="1" i="1">
                <a:latin typeface="Times New Roman" pitchFamily="18" charset="0"/>
                <a:ea typeface="宋体" charset="-122"/>
              </a:rPr>
              <a:t> y</a:t>
            </a:r>
            <a:r>
              <a:rPr kumimoji="1" lang="en-US" altLang="zh-CN" sz="3200" b="1" baseline="-30000">
                <a:latin typeface="Times New Roman" pitchFamily="18" charset="0"/>
                <a:ea typeface="宋体" charset="-122"/>
              </a:rPr>
              <a:t>3</a:t>
            </a:r>
            <a:r>
              <a:rPr kumimoji="1" lang="zh-CN" altLang="en-US" sz="3200" b="1">
                <a:latin typeface="宋体" charset="-122"/>
                <a:ea typeface="宋体" charset="-122"/>
              </a:rPr>
              <a:t>都有标号</a:t>
            </a:r>
            <a:r>
              <a:rPr kumimoji="1" lang="en-US" altLang="zh-CN" sz="3200" b="1">
                <a:latin typeface="Times New Roman" pitchFamily="18" charset="0"/>
                <a:ea typeface="宋体" charset="-122"/>
              </a:rPr>
              <a:t>4, </a:t>
            </a:r>
            <a:r>
              <a:rPr kumimoji="1" lang="zh-CN" altLang="en-US" sz="3200" b="1">
                <a:latin typeface="宋体" charset="-122"/>
                <a:ea typeface="宋体" charset="-122"/>
              </a:rPr>
              <a:t>所以去掉</a:t>
            </a:r>
            <a:r>
              <a:rPr kumimoji="1" lang="en-US" altLang="zh-CN" sz="3200" b="1" i="1">
                <a:latin typeface="Times New Roman" pitchFamily="18" charset="0"/>
                <a:ea typeface="宋体" charset="-122"/>
              </a:rPr>
              <a:t>x</a:t>
            </a:r>
            <a:r>
              <a:rPr kumimoji="1" lang="en-US" altLang="zh-CN" sz="3200" b="1" baseline="-30000">
                <a:latin typeface="Times New Roman" pitchFamily="18" charset="0"/>
                <a:ea typeface="宋体" charset="-122"/>
              </a:rPr>
              <a:t>3</a:t>
            </a:r>
            <a:r>
              <a:rPr kumimoji="1" lang="zh-CN" altLang="en-US" sz="3200" b="1">
                <a:latin typeface="宋体" charset="-122"/>
                <a:ea typeface="宋体" charset="-122"/>
              </a:rPr>
              <a:t>的标记</a:t>
            </a:r>
            <a:r>
              <a:rPr kumimoji="1" lang="zh-CN" altLang="en-US" sz="3200" b="1">
                <a:latin typeface="Times New Roman" pitchFamily="18" charset="0"/>
                <a:ea typeface="宋体" charset="-122"/>
              </a:rPr>
              <a:t>*</a:t>
            </a:r>
            <a:r>
              <a:rPr kumimoji="1" lang="en-US" altLang="zh-CN" sz="3200" b="1">
                <a:latin typeface="Times New Roman" pitchFamily="18" charset="0"/>
                <a:ea typeface="宋体" charset="-122"/>
              </a:rPr>
              <a:t>. </a:t>
            </a:r>
          </a:p>
        </p:txBody>
      </p:sp>
      <p:sp>
        <p:nvSpPr>
          <p:cNvPr id="268306" name="Rectangle 18"/>
          <p:cNvSpPr>
            <a:spLocks noChangeArrowheads="1"/>
          </p:cNvSpPr>
          <p:nvPr/>
        </p:nvSpPr>
        <p:spPr bwMode="auto">
          <a:xfrm>
            <a:off x="152400" y="4643438"/>
            <a:ext cx="8694738" cy="1501775"/>
          </a:xfrm>
          <a:prstGeom prst="rect">
            <a:avLst/>
          </a:prstGeom>
          <a:solidFill>
            <a:srgbClr val="FFFF66"/>
          </a:solidFill>
          <a:ln w="9525">
            <a:noFill/>
            <a:miter lim="800000"/>
            <a:headEnd/>
            <a:tailEnd/>
          </a:ln>
        </p:spPr>
        <p:txBody>
          <a:bodyPr>
            <a:spAutoFit/>
          </a:bodyPr>
          <a:lstStyle/>
          <a:p>
            <a:pPr>
              <a:lnSpc>
                <a:spcPct val="110000"/>
              </a:lnSpc>
            </a:pPr>
            <a:r>
              <a:rPr kumimoji="1" lang="zh-CN" altLang="en-US" sz="2800" b="1" dirty="0">
                <a:latin typeface="宋体" charset="-122"/>
                <a:ea typeface="宋体" charset="-122"/>
              </a:rPr>
              <a:t>    而与</a:t>
            </a:r>
            <a:r>
              <a:rPr kumimoji="1" lang="en-US" altLang="zh-CN" sz="2800" b="1" i="1" dirty="0">
                <a:latin typeface="Times New Roman" pitchFamily="18" charset="0"/>
                <a:ea typeface="宋体" charset="-122"/>
              </a:rPr>
              <a:t>x</a:t>
            </a:r>
            <a:r>
              <a:rPr kumimoji="1" lang="en-US" altLang="zh-CN" sz="2800" b="1" baseline="-30000" dirty="0">
                <a:latin typeface="Times New Roman" pitchFamily="18" charset="0"/>
                <a:ea typeface="宋体" charset="-122"/>
              </a:rPr>
              <a:t>3</a:t>
            </a:r>
            <a:r>
              <a:rPr kumimoji="1" lang="zh-CN" altLang="en-US" sz="2800" b="1" dirty="0">
                <a:latin typeface="宋体" charset="-122"/>
                <a:ea typeface="宋体" charset="-122"/>
              </a:rPr>
              <a:t>邻接的两个点</a:t>
            </a:r>
            <a:r>
              <a:rPr kumimoji="1" lang="en-US" altLang="zh-CN" sz="2800" b="1" i="1" dirty="0">
                <a:latin typeface="Times New Roman" pitchFamily="18" charset="0"/>
                <a:ea typeface="宋体" charset="-122"/>
              </a:rPr>
              <a:t>y</a:t>
            </a:r>
            <a:r>
              <a:rPr kumimoji="1" lang="en-US" altLang="zh-CN" sz="2800" b="1" baseline="-30000" dirty="0">
                <a:latin typeface="Times New Roman" pitchFamily="18" charset="0"/>
                <a:ea typeface="宋体" charset="-122"/>
              </a:rPr>
              <a:t>2</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 y</a:t>
            </a:r>
            <a:r>
              <a:rPr kumimoji="1" lang="en-US" altLang="zh-CN" sz="2800" b="1" baseline="-30000" dirty="0">
                <a:latin typeface="Times New Roman" pitchFamily="18" charset="0"/>
                <a:ea typeface="宋体" charset="-122"/>
              </a:rPr>
              <a:t>3</a:t>
            </a:r>
            <a:r>
              <a:rPr kumimoji="1" lang="zh-CN" altLang="en-US" sz="2800" b="1" dirty="0">
                <a:latin typeface="宋体" charset="-122"/>
                <a:ea typeface="宋体" charset="-122"/>
              </a:rPr>
              <a:t>也都有标号</a:t>
            </a:r>
            <a:r>
              <a:rPr kumimoji="1" lang="en-US" altLang="zh-CN" sz="2800" b="1" dirty="0">
                <a:latin typeface="Times New Roman" pitchFamily="18" charset="0"/>
                <a:ea typeface="宋体" charset="-122"/>
              </a:rPr>
              <a:t>4, </a:t>
            </a:r>
            <a:r>
              <a:rPr kumimoji="1" lang="zh-CN" altLang="en-US" sz="2800" b="1" dirty="0">
                <a:latin typeface="宋体" charset="-122"/>
                <a:ea typeface="宋体" charset="-122"/>
              </a:rPr>
              <a:t>此时</a:t>
            </a:r>
            <a:r>
              <a:rPr kumimoji="1" lang="en-US" altLang="zh-CN" sz="2800" b="1" i="1" dirty="0">
                <a:latin typeface="Times New Roman" pitchFamily="18" charset="0"/>
                <a:ea typeface="宋体" charset="-122"/>
              </a:rPr>
              <a:t>X</a:t>
            </a:r>
            <a:r>
              <a:rPr kumimoji="1" lang="zh-CN" altLang="en-US" sz="2800" b="1" dirty="0">
                <a:latin typeface="宋体" charset="-122"/>
                <a:ea typeface="宋体" charset="-122"/>
              </a:rPr>
              <a:t>中所有有标号的点都已去掉了标记</a:t>
            </a:r>
            <a:r>
              <a:rPr kumimoji="1" lang="zh-CN" altLang="en-US" sz="2800" b="1" dirty="0">
                <a:latin typeface="Times New Roman" pitchFamily="18" charset="0"/>
                <a:ea typeface="宋体" charset="-122"/>
              </a:rPr>
              <a:t>*</a:t>
            </a:r>
            <a:r>
              <a:rPr kumimoji="1" lang="en-US" altLang="zh-CN" sz="2800" b="1" dirty="0">
                <a:latin typeface="Times New Roman" pitchFamily="18" charset="0"/>
                <a:ea typeface="宋体" charset="-122"/>
              </a:rPr>
              <a:t>(</a:t>
            </a:r>
            <a:r>
              <a:rPr kumimoji="1" lang="zh-CN" altLang="en-US" sz="2800" b="1" dirty="0" smtClean="0">
                <a:latin typeface="宋体" charset="-122"/>
                <a:ea typeface="宋体" charset="-122"/>
              </a:rPr>
              <a:t>如图</a:t>
            </a:r>
            <a:r>
              <a:rPr kumimoji="1" lang="zh-CN" altLang="en-US" sz="2800" b="1" dirty="0">
                <a:latin typeface="宋体" charset="-122"/>
                <a:ea typeface="宋体" charset="-122"/>
              </a:rPr>
              <a:t>所示</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因此</a:t>
            </a:r>
            <a:r>
              <a:rPr kumimoji="1" lang="en-US" altLang="zh-CN" sz="2800" b="1" i="1" dirty="0">
                <a:latin typeface="Times New Roman" pitchFamily="18" charset="0"/>
                <a:ea typeface="宋体" charset="-122"/>
              </a:rPr>
              <a:t>M</a:t>
            </a:r>
            <a:r>
              <a:rPr kumimoji="1" lang="en-US" altLang="zh-CN" sz="2800" b="1" baseline="-30000" dirty="0">
                <a:latin typeface="Times New Roman" pitchFamily="18" charset="0"/>
                <a:ea typeface="宋体" charset="-122"/>
              </a:rPr>
              <a:t>1</a:t>
            </a:r>
            <a:r>
              <a:rPr kumimoji="1" lang="zh-CN" altLang="en-US" sz="2800" b="1" dirty="0">
                <a:latin typeface="宋体" charset="-122"/>
                <a:ea typeface="宋体" charset="-122"/>
              </a:rPr>
              <a:t>是</a:t>
            </a:r>
            <a:r>
              <a:rPr kumimoji="1" lang="en-US" altLang="zh-CN" sz="2800" b="1" i="1" dirty="0">
                <a:latin typeface="Times New Roman" pitchFamily="18" charset="0"/>
                <a:ea typeface="宋体" charset="-122"/>
              </a:rPr>
              <a:t>G</a:t>
            </a:r>
            <a:r>
              <a:rPr kumimoji="1" lang="zh-CN" altLang="en-US" sz="2800" b="1" dirty="0">
                <a:latin typeface="宋体" charset="-122"/>
                <a:ea typeface="宋体" charset="-122"/>
              </a:rPr>
              <a:t>的最大</a:t>
            </a:r>
            <a:r>
              <a:rPr kumimoji="1" lang="zh-CN" altLang="en-US" sz="2800" b="1" dirty="0" smtClean="0">
                <a:latin typeface="宋体" charset="-122"/>
                <a:ea typeface="宋体" charset="-122"/>
              </a:rPr>
              <a:t>匹配</a:t>
            </a:r>
            <a:r>
              <a:rPr kumimoji="1" lang="en-US" altLang="zh-CN" sz="2800" b="1" dirty="0" smtClean="0">
                <a:latin typeface="Times New Roman" pitchFamily="18" charset="0"/>
                <a:ea typeface="宋体" charset="-122"/>
              </a:rPr>
              <a:t>, </a:t>
            </a:r>
            <a:r>
              <a:rPr kumimoji="1" lang="zh-CN" altLang="en-US" sz="2800" b="1" dirty="0" smtClean="0">
                <a:latin typeface="Times New Roman" pitchFamily="18" charset="0"/>
                <a:ea typeface="宋体" charset="-122"/>
              </a:rPr>
              <a:t>没有</a:t>
            </a:r>
            <a:r>
              <a:rPr kumimoji="1" lang="zh-CN" altLang="en-US" sz="2800" b="1" dirty="0">
                <a:latin typeface="Times New Roman" pitchFamily="18" charset="0"/>
                <a:ea typeface="宋体" charset="-122"/>
              </a:rPr>
              <a:t>完美匹配。 </a:t>
            </a:r>
          </a:p>
        </p:txBody>
      </p:sp>
      <p:sp>
        <p:nvSpPr>
          <p:cNvPr id="69651" name="Rectangle 19"/>
          <p:cNvSpPr>
            <a:spLocks noChangeArrowheads="1"/>
          </p:cNvSpPr>
          <p:nvPr/>
        </p:nvSpPr>
        <p:spPr bwMode="white">
          <a:xfrm>
            <a:off x="469060" y="270155"/>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109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68305"/>
                                        </p:tgtEl>
                                        <p:attrNameLst>
                                          <p:attrName>style.visibility</p:attrName>
                                        </p:attrNameLst>
                                      </p:cBhvr>
                                      <p:to>
                                        <p:strVal val="visible"/>
                                      </p:to>
                                    </p:set>
                                    <p:animEffect transition="in" filter="wedge">
                                      <p:cBhvr>
                                        <p:cTn id="7" dur="2000"/>
                                        <p:tgtEl>
                                          <p:spTgt spid="26830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268302"/>
                                        </p:tgtEl>
                                        <p:attrNameLst>
                                          <p:attrName>ppt_x</p:attrName>
                                        </p:attrNameLst>
                                      </p:cBhvr>
                                      <p:tavLst>
                                        <p:tav tm="0">
                                          <p:val>
                                            <p:strVal val="ppt_x"/>
                                          </p:val>
                                        </p:tav>
                                        <p:tav tm="100000">
                                          <p:val>
                                            <p:strVal val="ppt_x"/>
                                          </p:val>
                                        </p:tav>
                                      </p:tavLst>
                                    </p:anim>
                                    <p:anim calcmode="lin" valueType="num">
                                      <p:cBhvr additive="base">
                                        <p:cTn id="12" dur="500"/>
                                        <p:tgtEl>
                                          <p:spTgt spid="268302"/>
                                        </p:tgtEl>
                                        <p:attrNameLst>
                                          <p:attrName>ppt_y</p:attrName>
                                        </p:attrNameLst>
                                      </p:cBhvr>
                                      <p:tavLst>
                                        <p:tav tm="0">
                                          <p:val>
                                            <p:strVal val="ppt_y"/>
                                          </p:val>
                                        </p:tav>
                                        <p:tav tm="100000">
                                          <p:val>
                                            <p:strVal val="1+ppt_h/2"/>
                                          </p:val>
                                        </p:tav>
                                      </p:tavLst>
                                    </p:anim>
                                    <p:set>
                                      <p:cBhvr>
                                        <p:cTn id="13" dur="1" fill="hold">
                                          <p:stCondLst>
                                            <p:cond delay="499"/>
                                          </p:stCondLst>
                                        </p:cTn>
                                        <p:tgtEl>
                                          <p:spTgt spid="26830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68301"/>
                                        </p:tgtEl>
                                        <p:attrNameLst>
                                          <p:attrName>ppt_x</p:attrName>
                                        </p:attrNameLst>
                                      </p:cBhvr>
                                      <p:tavLst>
                                        <p:tav tm="0">
                                          <p:val>
                                            <p:strVal val="ppt_x"/>
                                          </p:val>
                                        </p:tav>
                                        <p:tav tm="100000">
                                          <p:val>
                                            <p:strVal val="ppt_x"/>
                                          </p:val>
                                        </p:tav>
                                      </p:tavLst>
                                    </p:anim>
                                    <p:anim calcmode="lin" valueType="num">
                                      <p:cBhvr additive="base">
                                        <p:cTn id="18" dur="500"/>
                                        <p:tgtEl>
                                          <p:spTgt spid="268301"/>
                                        </p:tgtEl>
                                        <p:attrNameLst>
                                          <p:attrName>ppt_y</p:attrName>
                                        </p:attrNameLst>
                                      </p:cBhvr>
                                      <p:tavLst>
                                        <p:tav tm="0">
                                          <p:val>
                                            <p:strVal val="ppt_y"/>
                                          </p:val>
                                        </p:tav>
                                        <p:tav tm="100000">
                                          <p:val>
                                            <p:strVal val="1+ppt_h/2"/>
                                          </p:val>
                                        </p:tav>
                                      </p:tavLst>
                                    </p:anim>
                                    <p:set>
                                      <p:cBhvr>
                                        <p:cTn id="19" dur="1" fill="hold">
                                          <p:stCondLst>
                                            <p:cond delay="499"/>
                                          </p:stCondLst>
                                        </p:cTn>
                                        <p:tgtEl>
                                          <p:spTgt spid="26830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68306"/>
                                        </p:tgtEl>
                                        <p:attrNameLst>
                                          <p:attrName>style.visibility</p:attrName>
                                        </p:attrNameLst>
                                      </p:cBhvr>
                                      <p:to>
                                        <p:strVal val="visible"/>
                                      </p:to>
                                    </p:set>
                                    <p:animEffect transition="in" filter="dissolve">
                                      <p:cBhvr>
                                        <p:cTn id="24" dur="500"/>
                                        <p:tgtEl>
                                          <p:spTgt spid="26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1" grpId="0"/>
      <p:bldP spid="268302" grpId="0"/>
      <p:bldP spid="268305" grpId="0" animBg="1"/>
      <p:bldP spid="26830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2"/>
          <p:cNvSpPr>
            <a:spLocks noGrp="1" noChangeArrowheads="1"/>
          </p:cNvSpPr>
          <p:nvPr>
            <p:ph type="title"/>
          </p:nvPr>
        </p:nvSpPr>
        <p:spPr/>
        <p:txBody>
          <a:bodyPr/>
          <a:lstStyle/>
          <a:p>
            <a:r>
              <a:rPr lang="en-US" altLang="zh-CN" smtClean="0">
                <a:ea typeface="宋体" charset="-122"/>
              </a:rPr>
              <a:t>How Can DFS Help?</a:t>
            </a:r>
          </a:p>
        </p:txBody>
      </p:sp>
      <p:sp>
        <p:nvSpPr>
          <p:cNvPr id="129028" name="Rectangle 3"/>
          <p:cNvSpPr>
            <a:spLocks noGrp="1" noChangeArrowheads="1"/>
          </p:cNvSpPr>
          <p:nvPr>
            <p:ph type="body" idx="1"/>
          </p:nvPr>
        </p:nvSpPr>
        <p:spPr/>
        <p:txBody>
          <a:bodyPr/>
          <a:lstStyle/>
          <a:p>
            <a:r>
              <a:rPr lang="en-US" altLang="zh-CN" dirty="0" smtClean="0"/>
              <a:t>Suppose we run DFS on the directed graph.</a:t>
            </a:r>
          </a:p>
          <a:p>
            <a:r>
              <a:rPr lang="en-US" altLang="zh-CN" dirty="0" smtClean="0"/>
              <a:t>All nodes in the same SCC are in the same DFS tree.</a:t>
            </a:r>
          </a:p>
          <a:p>
            <a:r>
              <a:rPr lang="en-US" altLang="zh-CN" dirty="0" smtClean="0"/>
              <a:t>But there might be several </a:t>
            </a:r>
            <a:r>
              <a:rPr lang="en-US" altLang="zh-CN" dirty="0" smtClean="0">
                <a:solidFill>
                  <a:srgbClr val="FF0000"/>
                </a:solidFill>
              </a:rPr>
              <a:t>different SCCs </a:t>
            </a:r>
            <a:r>
              <a:rPr lang="en-US" altLang="zh-CN" dirty="0" smtClean="0"/>
              <a:t>in the same DFS tree.</a:t>
            </a:r>
          </a:p>
          <a:p>
            <a:pPr lvl="1"/>
            <a:r>
              <a:rPr lang="en-US" altLang="zh-CN" dirty="0" smtClean="0"/>
              <a:t>Example:  start DFS from node h in previous graph</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11</a:t>
            </a:fld>
            <a:endParaRPr lang="en-GB"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7584" y="404664"/>
            <a:ext cx="1620957" cy="523220"/>
          </a:xfrm>
          <a:prstGeom prst="rect">
            <a:avLst/>
          </a:prstGeom>
          <a:noFill/>
        </p:spPr>
        <p:txBody>
          <a:bodyPr wrap="none" rtlCol="0">
            <a:spAutoFit/>
          </a:bodyPr>
          <a:lstStyle/>
          <a:p>
            <a:r>
              <a:rPr lang="zh-CN" altLang="en-US" sz="2800" b="1" dirty="0" smtClean="0">
                <a:solidFill>
                  <a:schemeClr val="bg1"/>
                </a:solidFill>
              </a:rPr>
              <a:t>课堂练习</a:t>
            </a:r>
            <a:endParaRPr lang="zh-CN" altLang="en-US" sz="2800" b="1" dirty="0">
              <a:solidFill>
                <a:schemeClr val="bg1"/>
              </a:solidFill>
            </a:endParaRPr>
          </a:p>
        </p:txBody>
      </p:sp>
      <p:pic>
        <p:nvPicPr>
          <p:cNvPr id="1086466" name="Picture 2" descr="https://imgconvert.csdnimg.cn/aHR0cHM6Ly9pbWFnZXMyMDE1LmNuYmxvZ3MuY29tL2Jsb2cvODkyNzU4LzIwMTYwNi84OTI3NTgtMjAxNjA2MTAxNTUzNTExMjEtNDc5Mzk4NDIucG5n?x-oss-process=image/form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51" y="994915"/>
            <a:ext cx="5256584" cy="2434085"/>
          </a:xfrm>
          <a:prstGeom prst="rect">
            <a:avLst/>
          </a:prstGeom>
          <a:noFill/>
          <a:extLst>
            <a:ext uri="{909E8E84-426E-40DD-AFC4-6F175D3DCCD1}">
              <a14:hiddenFill xmlns:a14="http://schemas.microsoft.com/office/drawing/2010/main">
                <a:solidFill>
                  <a:srgbClr val="FFFFFF"/>
                </a:solidFill>
              </a14:hiddenFill>
            </a:ext>
          </a:extLst>
        </p:spPr>
      </p:pic>
      <p:pic>
        <p:nvPicPr>
          <p:cNvPr id="1086468" name="Picture 4" descr="https://imgconvert.csdnimg.cn/aHR0cHM6Ly9pbWFnZXMyMDE1LmNuYmxvZ3MuY29tL2Jsb2cvODkyNzU4LzIwMTYwNi84OTI3NTgtMjAxNjA2MTAxNTU0MDU2NTItMTAyMjkzNDc0MS5wbmc?x-oss-process=image/forma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6850" y="1124744"/>
            <a:ext cx="386715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1086470" name="Picture 6" descr="https://imgconvert.csdnimg.cn/aHR0cHM6Ly9pbWFnZXMyMDE1LmNuYmxvZ3MuY29tL2Jsb2cvODkyNzU4LzIwMTYwNi84OTI3NTgtMjAxNjA2MTAxNTU0MTE3MTUtOTU1MzQyNTg0LnBuZw?x-oss-process=image/forma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3717032"/>
            <a:ext cx="386715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1086472" name="Picture 8" descr="https://img-blog.csdnimg.cn/2019053117274066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232" y="3736082"/>
            <a:ext cx="3867150" cy="177165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874382" y="4427716"/>
            <a:ext cx="1569660" cy="369332"/>
          </a:xfrm>
          <a:prstGeom prst="rect">
            <a:avLst/>
          </a:prstGeom>
          <a:noFill/>
        </p:spPr>
        <p:txBody>
          <a:bodyPr wrap="none" rtlCol="0">
            <a:spAutoFit/>
          </a:bodyPr>
          <a:lstStyle/>
          <a:p>
            <a:r>
              <a:rPr lang="zh-CN" altLang="en-US" dirty="0" smtClean="0"/>
              <a:t>。。。。。。</a:t>
            </a:r>
            <a:endParaRPr lang="zh-CN" altLang="en-US" dirty="0"/>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110</a:t>
            </a:fld>
            <a:endParaRPr lang="en-US" altLang="zh-CN" dirty="0"/>
          </a:p>
        </p:txBody>
      </p:sp>
    </p:spTree>
    <p:extLst>
      <p:ext uri="{BB962C8B-B14F-4D97-AF65-F5344CB8AC3E}">
        <p14:creationId xmlns:p14="http://schemas.microsoft.com/office/powerpoint/2010/main" val="459276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6466"/>
                                        </p:tgtEl>
                                        <p:attrNameLst>
                                          <p:attrName>style.visibility</p:attrName>
                                        </p:attrNameLst>
                                      </p:cBhvr>
                                      <p:to>
                                        <p:strVal val="visible"/>
                                      </p:to>
                                    </p:set>
                                    <p:anim calcmode="lin" valueType="num">
                                      <p:cBhvr additive="base">
                                        <p:cTn id="7" dur="500" fill="hold"/>
                                        <p:tgtEl>
                                          <p:spTgt spid="1086466"/>
                                        </p:tgtEl>
                                        <p:attrNameLst>
                                          <p:attrName>ppt_x</p:attrName>
                                        </p:attrNameLst>
                                      </p:cBhvr>
                                      <p:tavLst>
                                        <p:tav tm="0">
                                          <p:val>
                                            <p:strVal val="#ppt_x"/>
                                          </p:val>
                                        </p:tav>
                                        <p:tav tm="100000">
                                          <p:val>
                                            <p:strVal val="#ppt_x"/>
                                          </p:val>
                                        </p:tav>
                                      </p:tavLst>
                                    </p:anim>
                                    <p:anim calcmode="lin" valueType="num">
                                      <p:cBhvr additive="base">
                                        <p:cTn id="8" dur="500" fill="hold"/>
                                        <p:tgtEl>
                                          <p:spTgt spid="10864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86468"/>
                                        </p:tgtEl>
                                        <p:attrNameLst>
                                          <p:attrName>style.visibility</p:attrName>
                                        </p:attrNameLst>
                                      </p:cBhvr>
                                      <p:to>
                                        <p:strVal val="visible"/>
                                      </p:to>
                                    </p:set>
                                    <p:anim calcmode="lin" valueType="num">
                                      <p:cBhvr additive="base">
                                        <p:cTn id="13" dur="500" fill="hold"/>
                                        <p:tgtEl>
                                          <p:spTgt spid="1086468"/>
                                        </p:tgtEl>
                                        <p:attrNameLst>
                                          <p:attrName>ppt_x</p:attrName>
                                        </p:attrNameLst>
                                      </p:cBhvr>
                                      <p:tavLst>
                                        <p:tav tm="0">
                                          <p:val>
                                            <p:strVal val="#ppt_x"/>
                                          </p:val>
                                        </p:tav>
                                        <p:tav tm="100000">
                                          <p:val>
                                            <p:strVal val="#ppt_x"/>
                                          </p:val>
                                        </p:tav>
                                      </p:tavLst>
                                    </p:anim>
                                    <p:anim calcmode="lin" valueType="num">
                                      <p:cBhvr additive="base">
                                        <p:cTn id="14" dur="500" fill="hold"/>
                                        <p:tgtEl>
                                          <p:spTgt spid="10864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86470"/>
                                        </p:tgtEl>
                                        <p:attrNameLst>
                                          <p:attrName>style.visibility</p:attrName>
                                        </p:attrNameLst>
                                      </p:cBhvr>
                                      <p:to>
                                        <p:strVal val="visible"/>
                                      </p:to>
                                    </p:set>
                                    <p:anim calcmode="lin" valueType="num">
                                      <p:cBhvr additive="base">
                                        <p:cTn id="19" dur="500" fill="hold"/>
                                        <p:tgtEl>
                                          <p:spTgt spid="1086470"/>
                                        </p:tgtEl>
                                        <p:attrNameLst>
                                          <p:attrName>ppt_x</p:attrName>
                                        </p:attrNameLst>
                                      </p:cBhvr>
                                      <p:tavLst>
                                        <p:tav tm="0">
                                          <p:val>
                                            <p:strVal val="#ppt_x"/>
                                          </p:val>
                                        </p:tav>
                                        <p:tav tm="100000">
                                          <p:val>
                                            <p:strVal val="#ppt_x"/>
                                          </p:val>
                                        </p:tav>
                                      </p:tavLst>
                                    </p:anim>
                                    <p:anim calcmode="lin" valueType="num">
                                      <p:cBhvr additive="base">
                                        <p:cTn id="20" dur="500" fill="hold"/>
                                        <p:tgtEl>
                                          <p:spTgt spid="10864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86472"/>
                                        </p:tgtEl>
                                        <p:attrNameLst>
                                          <p:attrName>style.visibility</p:attrName>
                                        </p:attrNameLst>
                                      </p:cBhvr>
                                      <p:to>
                                        <p:strVal val="visible"/>
                                      </p:to>
                                    </p:set>
                                    <p:anim calcmode="lin" valueType="num">
                                      <p:cBhvr additive="base">
                                        <p:cTn id="31" dur="500" fill="hold"/>
                                        <p:tgtEl>
                                          <p:spTgt spid="1086472"/>
                                        </p:tgtEl>
                                        <p:attrNameLst>
                                          <p:attrName>ppt_x</p:attrName>
                                        </p:attrNameLst>
                                      </p:cBhvr>
                                      <p:tavLst>
                                        <p:tav tm="0">
                                          <p:val>
                                            <p:strVal val="#ppt_x"/>
                                          </p:val>
                                        </p:tav>
                                        <p:tav tm="100000">
                                          <p:val>
                                            <p:strVal val="#ppt_x"/>
                                          </p:val>
                                        </p:tav>
                                      </p:tavLst>
                                    </p:anim>
                                    <p:anim calcmode="lin" valueType="num">
                                      <p:cBhvr additive="base">
                                        <p:cTn id="32" dur="500" fill="hold"/>
                                        <p:tgtEl>
                                          <p:spTgt spid="10864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0" y="1069390"/>
            <a:ext cx="8640763" cy="2677656"/>
          </a:xfrm>
          <a:prstGeom prst="rect">
            <a:avLst/>
          </a:prstGeom>
          <a:noFill/>
          <a:ln w="9525">
            <a:noFill/>
            <a:miter lim="800000"/>
            <a:headEnd/>
            <a:tailEnd/>
          </a:ln>
        </p:spPr>
        <p:txBody>
          <a:bodyPr>
            <a:spAutoFit/>
          </a:bodyPr>
          <a:lstStyle/>
          <a:p>
            <a:pPr indent="533400"/>
            <a:r>
              <a:rPr kumimoji="1" lang="zh-CN" altLang="en-US" sz="2800" b="1" dirty="0">
                <a:latin typeface="Times New Roman" pitchFamily="18" charset="0"/>
                <a:ea typeface="黑体" pitchFamily="2" charset="-122"/>
              </a:rPr>
              <a:t>定义</a:t>
            </a:r>
            <a:r>
              <a:rPr kumimoji="1" lang="en-US" altLang="zh-CN" sz="2800" b="1" dirty="0">
                <a:latin typeface="Times New Roman" pitchFamily="18" charset="0"/>
                <a:ea typeface="黑体" pitchFamily="2" charset="-122"/>
              </a:rPr>
              <a:t>6</a:t>
            </a:r>
            <a:r>
              <a:rPr kumimoji="1" lang="en-US" altLang="zh-CN" sz="2800" b="1" dirty="0">
                <a:latin typeface="Times New Roman" pitchFamily="18" charset="0"/>
                <a:ea typeface="宋体" charset="-122"/>
              </a:rPr>
              <a:t> </a:t>
            </a:r>
            <a:r>
              <a:rPr kumimoji="1" lang="zh-CN" altLang="en-US" sz="2800" b="1" dirty="0">
                <a:latin typeface="Times New Roman" pitchFamily="18" charset="0"/>
                <a:ea typeface="宋体" charset="-122"/>
              </a:rPr>
              <a:t>设</a:t>
            </a:r>
            <a:r>
              <a:rPr kumimoji="1" lang="en-US" altLang="zh-CN" sz="2800" b="1" i="1" dirty="0">
                <a:latin typeface="Times New Roman" pitchFamily="18" charset="0"/>
                <a:ea typeface="宋体" charset="-122"/>
              </a:rPr>
              <a:t>G</a:t>
            </a:r>
            <a:r>
              <a:rPr kumimoji="1" lang="en-US" altLang="zh-CN" sz="2800" b="1" dirty="0">
                <a:latin typeface="Times New Roman" pitchFamily="18" charset="0"/>
                <a:ea typeface="宋体" charset="-122"/>
              </a:rPr>
              <a:t> = ( </a:t>
            </a:r>
            <a:r>
              <a:rPr kumimoji="1" lang="en-US" altLang="zh-CN" sz="2800" b="1" i="1" dirty="0">
                <a:latin typeface="Times New Roman" pitchFamily="18" charset="0"/>
                <a:ea typeface="宋体" charset="-122"/>
              </a:rPr>
              <a:t>X</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E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F </a:t>
            </a:r>
            <a:r>
              <a:rPr kumimoji="1" lang="en-US" altLang="zh-CN" sz="2800" b="1" dirty="0">
                <a:latin typeface="Times New Roman" pitchFamily="18" charset="0"/>
                <a:ea typeface="宋体" charset="-122"/>
              </a:rPr>
              <a:t>)</a:t>
            </a:r>
            <a:r>
              <a:rPr kumimoji="1" lang="zh-CN" altLang="en-US" sz="2800" b="1" dirty="0">
                <a:latin typeface="Times New Roman" pitchFamily="18" charset="0"/>
                <a:ea typeface="宋体" charset="-122"/>
              </a:rPr>
              <a:t>为完备的二部赋权</a:t>
            </a:r>
          </a:p>
          <a:p>
            <a:pPr indent="533400"/>
            <a:r>
              <a:rPr kumimoji="1" lang="zh-CN" altLang="en-US" sz="2800" b="1" dirty="0">
                <a:latin typeface="Times New Roman" pitchFamily="18" charset="0"/>
                <a:ea typeface="宋体" charset="-122"/>
              </a:rPr>
              <a:t>图</a:t>
            </a:r>
            <a:r>
              <a:rPr kumimoji="1" lang="en-US" altLang="zh-CN" sz="2800" b="1" dirty="0">
                <a:latin typeface="Times New Roman" pitchFamily="18" charset="0"/>
                <a:ea typeface="宋体" charset="-122"/>
              </a:rPr>
              <a:t>, </a:t>
            </a:r>
            <a:r>
              <a:rPr kumimoji="1" lang="zh-CN" altLang="en-US" sz="2800" b="1" dirty="0">
                <a:latin typeface="Times New Roman" pitchFamily="18" charset="0"/>
                <a:ea typeface="宋体" charset="-122"/>
              </a:rPr>
              <a:t>若</a:t>
            </a:r>
            <a:r>
              <a:rPr kumimoji="1" lang="en-US" altLang="zh-CN" sz="2800" b="1" i="1" dirty="0">
                <a:latin typeface="Times New Roman" pitchFamily="18" charset="0"/>
                <a:ea typeface="宋体" charset="-122"/>
              </a:rPr>
              <a:t>L</a:t>
            </a:r>
            <a:r>
              <a:rPr kumimoji="1" lang="zh-CN" altLang="en-US" sz="2800" b="1" dirty="0">
                <a:latin typeface="Times New Roman" pitchFamily="18" charset="0"/>
                <a:ea typeface="宋体" charset="-122"/>
              </a:rPr>
              <a:t>：</a:t>
            </a:r>
            <a:r>
              <a:rPr kumimoji="1" lang="en-US" altLang="zh-CN" sz="2800" b="1" i="1" dirty="0">
                <a:latin typeface="Times New Roman" pitchFamily="18" charset="0"/>
                <a:ea typeface="宋体" charset="-122"/>
              </a:rPr>
              <a:t>X </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Y </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R </a:t>
            </a:r>
            <a:r>
              <a:rPr kumimoji="1" lang="en-US" altLang="zh-CN" sz="2800" b="1" baseline="30000" dirty="0">
                <a:latin typeface="Times New Roman" pitchFamily="18" charset="0"/>
                <a:ea typeface="宋体" charset="-122"/>
              </a:rPr>
              <a:t>+ </a:t>
            </a:r>
            <a:r>
              <a:rPr kumimoji="1" lang="zh-CN" altLang="en-US" sz="2800" b="1" dirty="0">
                <a:latin typeface="Times New Roman" pitchFamily="18" charset="0"/>
                <a:ea typeface="宋体" charset="-122"/>
              </a:rPr>
              <a:t>满足：</a:t>
            </a:r>
          </a:p>
          <a:p>
            <a:pPr indent="533400" eaLnBrk="0" hangingPunct="0"/>
            <a:r>
              <a:rPr kumimoji="1" lang="zh-CN" altLang="en-US" sz="2800" b="1" dirty="0">
                <a:latin typeface="Math1" charset="2"/>
                <a:ea typeface="宋体" charset="-122"/>
              </a:rPr>
              <a:t>对任意</a:t>
            </a:r>
            <a:r>
              <a:rPr kumimoji="1" lang="en-US" altLang="zh-CN" sz="2800" b="1" i="1" dirty="0" err="1">
                <a:latin typeface="Times New Roman" pitchFamily="18" charset="0"/>
                <a:ea typeface="宋体" charset="-122"/>
              </a:rPr>
              <a:t>x</a:t>
            </a:r>
            <a:r>
              <a:rPr kumimoji="1" lang="en-US" altLang="zh-CN" sz="2800" b="1" dirty="0" err="1">
                <a:latin typeface="Times New Roman" pitchFamily="18" charset="0"/>
                <a:ea typeface="宋体" charset="-122"/>
              </a:rPr>
              <a:t>∈</a:t>
            </a:r>
            <a:r>
              <a:rPr kumimoji="1" lang="en-US" altLang="zh-CN" sz="2800" b="1" i="1" dirty="0" err="1">
                <a:latin typeface="Times New Roman" pitchFamily="18" charset="0"/>
                <a:ea typeface="宋体" charset="-122"/>
              </a:rPr>
              <a:t>X</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 </a:t>
            </a:r>
            <a:r>
              <a:rPr kumimoji="1" lang="en-US" altLang="zh-CN" sz="2800" b="1" i="1" dirty="0" err="1">
                <a:latin typeface="Times New Roman" pitchFamily="18" charset="0"/>
                <a:ea typeface="宋体" charset="-122"/>
              </a:rPr>
              <a:t>y</a:t>
            </a:r>
            <a:r>
              <a:rPr kumimoji="1" lang="en-US" altLang="zh-CN" sz="2800" b="1" dirty="0" err="1">
                <a:latin typeface="Times New Roman" pitchFamily="18" charset="0"/>
                <a:ea typeface="宋体" charset="-122"/>
              </a:rPr>
              <a:t>∈</a:t>
            </a:r>
            <a:r>
              <a:rPr kumimoji="1" lang="en-US" altLang="zh-CN" sz="2800" b="1" i="1" dirty="0" err="1">
                <a:latin typeface="Times New Roman" pitchFamily="18" charset="0"/>
                <a:ea typeface="宋体" charset="-122"/>
              </a:rPr>
              <a:t>Y</a:t>
            </a:r>
            <a:r>
              <a:rPr kumimoji="1" lang="en-US" altLang="zh-CN" sz="2800" b="1" i="1" dirty="0">
                <a:latin typeface="Times New Roman" pitchFamily="18" charset="0"/>
                <a:ea typeface="宋体" charset="-122"/>
              </a:rPr>
              <a:t>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L</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x</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L</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 ) ≥ </a:t>
            </a:r>
            <a:r>
              <a:rPr kumimoji="1" lang="en-US" altLang="zh-CN" sz="2800" b="1" i="1" dirty="0">
                <a:latin typeface="Times New Roman" pitchFamily="18" charset="0"/>
                <a:ea typeface="宋体" charset="-122"/>
              </a:rPr>
              <a:t>F </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x y</a:t>
            </a:r>
            <a:r>
              <a:rPr kumimoji="1" lang="en-US" altLang="zh-CN" sz="2800" b="1" dirty="0">
                <a:latin typeface="Times New Roman" pitchFamily="18" charset="0"/>
                <a:ea typeface="宋体" charset="-122"/>
              </a:rPr>
              <a:t>),  </a:t>
            </a:r>
          </a:p>
          <a:p>
            <a:pPr indent="533400" eaLnBrk="0" hangingPunct="0"/>
            <a:r>
              <a:rPr lang="en-US" altLang="zh-CN" sz="2800" b="1" dirty="0" smtClean="0">
                <a:latin typeface="Times New Roman" panose="02020603050405020304" pitchFamily="18" charset="0"/>
                <a:ea typeface="楷体_GB2312" pitchFamily="49" charset="-122"/>
                <a:sym typeface="Symbol" panose="05050102010706020507" pitchFamily="18" charset="2"/>
              </a:rPr>
              <a:t>F(</a:t>
            </a:r>
            <a:r>
              <a:rPr lang="en-US" altLang="zh-CN" sz="2800" b="1" dirty="0" err="1" smtClean="0">
                <a:latin typeface="Times New Roman" panose="02020603050405020304" pitchFamily="18" charset="0"/>
                <a:ea typeface="楷体_GB2312" pitchFamily="49" charset="-122"/>
                <a:sym typeface="Symbol" panose="05050102010706020507" pitchFamily="18" charset="2"/>
              </a:rPr>
              <a:t>x,y</a:t>
            </a:r>
            <a:r>
              <a:rPr lang="en-US" altLang="zh-CN"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表示边</a:t>
            </a:r>
            <a:r>
              <a:rPr lang="en-US" altLang="zh-CN" sz="2800" b="1" dirty="0">
                <a:latin typeface="Times New Roman" panose="02020603050405020304" pitchFamily="18" charset="0"/>
                <a:ea typeface="楷体_GB2312" pitchFamily="49" charset="-122"/>
                <a:sym typeface="Symbol" panose="05050102010706020507" pitchFamily="18" charset="2"/>
              </a:rPr>
              <a:t>{</a:t>
            </a:r>
            <a:r>
              <a:rPr lang="en-US" altLang="zh-CN" sz="2800" b="1" dirty="0" err="1">
                <a:latin typeface="Times New Roman" panose="02020603050405020304" pitchFamily="18" charset="0"/>
                <a:ea typeface="楷体_GB2312" pitchFamily="49" charset="-122"/>
                <a:sym typeface="Symbol" panose="05050102010706020507" pitchFamily="18" charset="2"/>
              </a:rPr>
              <a:t>x,y</a:t>
            </a:r>
            <a:r>
              <a:rPr lang="en-US" altLang="zh-CN"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的</a:t>
            </a:r>
            <a:r>
              <a:rPr lang="zh-CN" altLang="en-US" sz="2800" b="1" dirty="0" smtClean="0">
                <a:latin typeface="Times New Roman" panose="02020603050405020304" pitchFamily="18" charset="0"/>
                <a:ea typeface="楷体_GB2312" pitchFamily="49" charset="-122"/>
                <a:sym typeface="Symbol" panose="05050102010706020507" pitchFamily="18" charset="2"/>
              </a:rPr>
              <a:t>权</a:t>
            </a:r>
            <a:r>
              <a:rPr lang="en-US" altLang="zh-CN" sz="2800" b="1" dirty="0" smtClean="0">
                <a:latin typeface="Times New Roman" panose="02020603050405020304" pitchFamily="18" charset="0"/>
                <a:ea typeface="楷体_GB2312" pitchFamily="49" charset="-122"/>
                <a:sym typeface="Symbol" panose="05050102010706020507" pitchFamily="18" charset="2"/>
              </a:rPr>
              <a:t>,</a:t>
            </a:r>
            <a:r>
              <a:rPr kumimoji="1" lang="zh-CN" altLang="en-US" sz="2800" b="1" dirty="0" smtClean="0">
                <a:latin typeface="Times New Roman" pitchFamily="18" charset="0"/>
                <a:ea typeface="宋体" charset="-122"/>
              </a:rPr>
              <a:t>则</a:t>
            </a:r>
            <a:r>
              <a:rPr kumimoji="1" lang="en-US" altLang="zh-CN" sz="2800" b="1" i="1" dirty="0" smtClean="0">
                <a:latin typeface="Times New Roman" pitchFamily="18" charset="0"/>
                <a:ea typeface="宋体" charset="-122"/>
              </a:rPr>
              <a:t>L</a:t>
            </a:r>
            <a:r>
              <a:rPr kumimoji="1" lang="zh-CN" altLang="en-US" sz="2800" b="1" dirty="0">
                <a:latin typeface="Times New Roman" pitchFamily="18" charset="0"/>
                <a:ea typeface="宋体" charset="-122"/>
              </a:rPr>
              <a:t>为</a:t>
            </a:r>
            <a:r>
              <a:rPr kumimoji="1" lang="en-US" altLang="zh-CN" sz="2800" b="1" i="1" dirty="0">
                <a:latin typeface="Times New Roman" pitchFamily="18" charset="0"/>
                <a:ea typeface="宋体" charset="-122"/>
              </a:rPr>
              <a:t>G</a:t>
            </a:r>
            <a:r>
              <a:rPr kumimoji="1" lang="zh-CN" altLang="en-US" sz="2800" b="1" dirty="0">
                <a:latin typeface="Times New Roman" pitchFamily="18" charset="0"/>
                <a:ea typeface="宋体" charset="-122"/>
              </a:rPr>
              <a:t>的一个</a:t>
            </a:r>
            <a:r>
              <a:rPr kumimoji="1" lang="zh-CN" altLang="en-US" sz="2800" b="1" dirty="0">
                <a:solidFill>
                  <a:srgbClr val="800000"/>
                </a:solidFill>
                <a:latin typeface="Times New Roman" pitchFamily="18" charset="0"/>
                <a:ea typeface="黑体" pitchFamily="2" charset="-122"/>
              </a:rPr>
              <a:t>可行点标记</a:t>
            </a:r>
            <a:r>
              <a:rPr kumimoji="1" lang="en-US" altLang="zh-CN" sz="2800" b="1" dirty="0">
                <a:latin typeface="Times New Roman" pitchFamily="18" charset="0"/>
                <a:ea typeface="宋体" charset="-122"/>
              </a:rPr>
              <a:t>, </a:t>
            </a:r>
            <a:r>
              <a:rPr kumimoji="1" lang="zh-CN" altLang="en-US" sz="2800" b="1" dirty="0">
                <a:latin typeface="Times New Roman" pitchFamily="18" charset="0"/>
                <a:ea typeface="宋体" charset="-122"/>
              </a:rPr>
              <a:t>记相应的</a:t>
            </a:r>
            <a:r>
              <a:rPr kumimoji="1" lang="zh-CN" altLang="en-US" sz="2800" b="1" dirty="0" smtClean="0">
                <a:latin typeface="Times New Roman" pitchFamily="18" charset="0"/>
                <a:ea typeface="宋体" charset="-122"/>
              </a:rPr>
              <a:t>生成子图</a:t>
            </a:r>
            <a:r>
              <a:rPr kumimoji="1" lang="zh-CN" altLang="en-US" sz="2800" b="1" dirty="0">
                <a:latin typeface="Times New Roman" pitchFamily="18" charset="0"/>
                <a:ea typeface="宋体" charset="-122"/>
              </a:rPr>
              <a:t>为</a:t>
            </a:r>
            <a:r>
              <a:rPr kumimoji="1" lang="en-US" altLang="zh-CN" sz="2800" b="1" i="1" dirty="0">
                <a:latin typeface="Times New Roman" pitchFamily="18" charset="0"/>
                <a:ea typeface="宋体" charset="-122"/>
              </a:rPr>
              <a:t>G</a:t>
            </a:r>
            <a:r>
              <a:rPr kumimoji="1" lang="en-US" altLang="zh-CN" sz="2800" b="1" i="1" baseline="-30000" dirty="0">
                <a:latin typeface="Times New Roman" pitchFamily="18" charset="0"/>
                <a:ea typeface="宋体" charset="-122"/>
              </a:rPr>
              <a:t>L </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X</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E</a:t>
            </a:r>
            <a:r>
              <a:rPr kumimoji="1" lang="en-US" altLang="zh-CN" sz="2800" b="1" i="1" baseline="-30000" dirty="0">
                <a:latin typeface="Times New Roman" pitchFamily="18" charset="0"/>
                <a:ea typeface="宋体" charset="-122"/>
              </a:rPr>
              <a:t>L</a:t>
            </a:r>
            <a:r>
              <a:rPr kumimoji="1" lang="en-US" altLang="zh-CN" sz="2800" b="1" i="1" dirty="0">
                <a:latin typeface="Times New Roman" pitchFamily="18" charset="0"/>
                <a:ea typeface="宋体" charset="-122"/>
              </a:rPr>
              <a:t>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F </a:t>
            </a:r>
            <a:r>
              <a:rPr kumimoji="1" lang="en-US" altLang="zh-CN" sz="2800" b="1" dirty="0">
                <a:latin typeface="Times New Roman" pitchFamily="18" charset="0"/>
                <a:ea typeface="宋体" charset="-122"/>
              </a:rPr>
              <a:t>), </a:t>
            </a:r>
            <a:r>
              <a:rPr kumimoji="1" lang="zh-CN" altLang="en-US" sz="2800" b="1" dirty="0">
                <a:latin typeface="Times New Roman" pitchFamily="18" charset="0"/>
                <a:ea typeface="宋体" charset="-122"/>
              </a:rPr>
              <a:t>这里</a:t>
            </a:r>
          </a:p>
          <a:p>
            <a:pPr indent="533400" eaLnBrk="0" hangingPunct="0"/>
            <a:r>
              <a:rPr kumimoji="1" lang="en-US" altLang="zh-CN" sz="2800" b="1" i="1" dirty="0">
                <a:latin typeface="Times New Roman" pitchFamily="18" charset="0"/>
                <a:ea typeface="宋体" charset="-122"/>
              </a:rPr>
              <a:t>E</a:t>
            </a:r>
            <a:r>
              <a:rPr kumimoji="1" lang="en-US" altLang="zh-CN" sz="2800" b="1" i="1" baseline="-30000" dirty="0">
                <a:latin typeface="Times New Roman" pitchFamily="18" charset="0"/>
                <a:ea typeface="宋体" charset="-122"/>
              </a:rPr>
              <a:t>L</a:t>
            </a:r>
            <a:r>
              <a:rPr kumimoji="1" lang="en-US" altLang="zh-CN" sz="2800" b="1" baseline="-30000" dirty="0">
                <a:latin typeface="Times New Roman" pitchFamily="18" charset="0"/>
                <a:ea typeface="宋体" charset="-122"/>
              </a:rPr>
              <a:t>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x </a:t>
            </a:r>
            <a:r>
              <a:rPr kumimoji="1" lang="en-US" altLang="zh-CN" sz="2800" b="1" i="1" dirty="0" err="1">
                <a:latin typeface="Times New Roman" pitchFamily="18" charset="0"/>
                <a:ea typeface="宋体" charset="-122"/>
              </a:rPr>
              <a:t>y</a:t>
            </a:r>
            <a:r>
              <a:rPr kumimoji="1" lang="en-US" altLang="zh-CN" sz="2800" b="1" dirty="0" err="1">
                <a:latin typeface="宋体" charset="-122"/>
                <a:ea typeface="宋体" charset="-122"/>
              </a:rPr>
              <a:t>∈</a:t>
            </a:r>
            <a:r>
              <a:rPr kumimoji="1" lang="en-US" altLang="zh-CN" sz="2800" b="1" i="1" dirty="0" err="1">
                <a:latin typeface="Times New Roman" pitchFamily="18" charset="0"/>
                <a:ea typeface="宋体" charset="-122"/>
              </a:rPr>
              <a:t>E</a:t>
            </a:r>
            <a:r>
              <a:rPr kumimoji="1" lang="en-US" altLang="zh-CN" sz="2800" b="1" i="1" dirty="0">
                <a:latin typeface="Times New Roman" pitchFamily="18" charset="0"/>
                <a:ea typeface="宋体" charset="-122"/>
              </a:rPr>
              <a:t>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L</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x </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L</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 ) = </a:t>
            </a:r>
            <a:r>
              <a:rPr kumimoji="1" lang="en-US" altLang="zh-CN" sz="2800" b="1" i="1" dirty="0">
                <a:latin typeface="Times New Roman" pitchFamily="18" charset="0"/>
                <a:ea typeface="宋体" charset="-122"/>
              </a:rPr>
              <a:t>F </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x y</a:t>
            </a:r>
            <a:r>
              <a:rPr kumimoji="1" lang="en-US" altLang="zh-CN" sz="2800" b="1" dirty="0">
                <a:latin typeface="Times New Roman" pitchFamily="18" charset="0"/>
                <a:ea typeface="宋体" charset="-122"/>
              </a:rPr>
              <a:t>)}. </a:t>
            </a:r>
          </a:p>
        </p:txBody>
      </p:sp>
      <p:sp>
        <p:nvSpPr>
          <p:cNvPr id="270339" name="Rectangle 3"/>
          <p:cNvSpPr>
            <a:spLocks noChangeArrowheads="1"/>
          </p:cNvSpPr>
          <p:nvPr/>
        </p:nvSpPr>
        <p:spPr bwMode="auto">
          <a:xfrm>
            <a:off x="485044" y="4365104"/>
            <a:ext cx="9144000" cy="1373188"/>
          </a:xfrm>
          <a:prstGeom prst="rect">
            <a:avLst/>
          </a:prstGeom>
          <a:noFill/>
          <a:ln w="9525">
            <a:noFill/>
            <a:miter lim="800000"/>
            <a:headEnd/>
            <a:tailEnd/>
          </a:ln>
        </p:spPr>
        <p:txBody>
          <a:bodyPr>
            <a:spAutoFit/>
          </a:bodyPr>
          <a:lstStyle/>
          <a:p>
            <a:r>
              <a:rPr kumimoji="1" lang="zh-CN" altLang="en-US" sz="2800" b="1" dirty="0">
                <a:latin typeface="Times New Roman" pitchFamily="18" charset="0"/>
                <a:ea typeface="黑体" pitchFamily="2" charset="-122"/>
              </a:rPr>
              <a:t>定理</a:t>
            </a:r>
            <a:r>
              <a:rPr kumimoji="1" lang="en-US" altLang="zh-CN" sz="2800" b="1" dirty="0">
                <a:latin typeface="Times New Roman" pitchFamily="18" charset="0"/>
                <a:ea typeface="黑体" pitchFamily="2" charset="-122"/>
              </a:rPr>
              <a:t>3</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设</a:t>
            </a:r>
            <a:r>
              <a:rPr kumimoji="1" lang="en-US" altLang="zh-CN" sz="2800" b="1" i="1" dirty="0">
                <a:latin typeface="Times New Roman" pitchFamily="18" charset="0"/>
                <a:ea typeface="宋体" charset="-122"/>
              </a:rPr>
              <a:t>L</a:t>
            </a:r>
            <a:r>
              <a:rPr kumimoji="1" lang="zh-CN" altLang="en-US" sz="2800" b="1" dirty="0">
                <a:latin typeface="宋体" charset="-122"/>
                <a:ea typeface="宋体" charset="-122"/>
              </a:rPr>
              <a:t>是完备的二部赋权图</a:t>
            </a:r>
            <a:r>
              <a:rPr kumimoji="1" lang="en-US" altLang="zh-CN" sz="2800" b="1" i="1" dirty="0">
                <a:latin typeface="Times New Roman" pitchFamily="18" charset="0"/>
                <a:ea typeface="宋体" charset="-122"/>
              </a:rPr>
              <a:t>G</a:t>
            </a:r>
            <a:r>
              <a:rPr kumimoji="1" lang="en-US" altLang="zh-CN" sz="2800" b="1" dirty="0">
                <a:latin typeface="Times New Roman" pitchFamily="18" charset="0"/>
                <a:ea typeface="宋体" charset="-122"/>
              </a:rPr>
              <a:t> = ( </a:t>
            </a:r>
            <a:r>
              <a:rPr kumimoji="1" lang="en-US" altLang="zh-CN" sz="2800" b="1" i="1" dirty="0">
                <a:latin typeface="Times New Roman" pitchFamily="18" charset="0"/>
                <a:ea typeface="宋体" charset="-122"/>
              </a:rPr>
              <a:t>X</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E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F </a:t>
            </a:r>
            <a:r>
              <a:rPr kumimoji="1" lang="en-US" altLang="zh-CN" sz="2800" b="1" dirty="0">
                <a:latin typeface="Times New Roman" pitchFamily="18" charset="0"/>
                <a:ea typeface="宋体" charset="-122"/>
              </a:rPr>
              <a:t>)</a:t>
            </a:r>
          </a:p>
          <a:p>
            <a:r>
              <a:rPr kumimoji="1" lang="zh-CN" altLang="en-US" sz="2800" b="1" dirty="0">
                <a:latin typeface="宋体" charset="-122"/>
                <a:ea typeface="宋体" charset="-122"/>
              </a:rPr>
              <a:t>的可行点标记</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若</a:t>
            </a:r>
            <a:r>
              <a:rPr kumimoji="1" lang="en-US" altLang="zh-CN" sz="2800" b="1" i="1" dirty="0">
                <a:latin typeface="Times New Roman" pitchFamily="18" charset="0"/>
                <a:ea typeface="宋体" charset="-122"/>
              </a:rPr>
              <a:t>M </a:t>
            </a:r>
            <a:r>
              <a:rPr kumimoji="1" lang="en-US" altLang="zh-CN" sz="2800" b="1" baseline="30000" dirty="0">
                <a:latin typeface="Times New Roman" pitchFamily="18" charset="0"/>
                <a:ea typeface="宋体" charset="-122"/>
              </a:rPr>
              <a:t>*</a:t>
            </a:r>
            <a:r>
              <a:rPr kumimoji="1" lang="zh-CN" altLang="en-US" sz="2800" b="1" dirty="0">
                <a:latin typeface="宋体" charset="-122"/>
                <a:ea typeface="宋体" charset="-122"/>
              </a:rPr>
              <a:t>是</a:t>
            </a:r>
            <a:r>
              <a:rPr kumimoji="1" lang="en-US" altLang="zh-CN" sz="2800" b="1" i="1" dirty="0">
                <a:latin typeface="Times New Roman" pitchFamily="18" charset="0"/>
                <a:ea typeface="宋体" charset="-122"/>
              </a:rPr>
              <a:t>G</a:t>
            </a:r>
            <a:r>
              <a:rPr kumimoji="1" lang="en-US" altLang="zh-CN" sz="2800" b="1" i="1" baseline="-30000" dirty="0">
                <a:latin typeface="Times New Roman" pitchFamily="18" charset="0"/>
                <a:ea typeface="宋体" charset="-122"/>
              </a:rPr>
              <a:t>L</a:t>
            </a:r>
            <a:r>
              <a:rPr kumimoji="1" lang="zh-CN" altLang="en-US" sz="2800" b="1" dirty="0">
                <a:latin typeface="宋体" charset="-122"/>
                <a:ea typeface="宋体" charset="-122"/>
              </a:rPr>
              <a:t>的完美匹配</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则</a:t>
            </a:r>
            <a:r>
              <a:rPr kumimoji="1" lang="en-US" altLang="zh-CN" sz="2800" b="1" i="1" dirty="0">
                <a:latin typeface="Times New Roman" pitchFamily="18" charset="0"/>
                <a:ea typeface="宋体" charset="-122"/>
              </a:rPr>
              <a:t>M</a:t>
            </a:r>
            <a:r>
              <a:rPr kumimoji="1" lang="en-US" altLang="zh-CN" sz="2800" b="1" baseline="30000" dirty="0">
                <a:latin typeface="Times New Roman" pitchFamily="18" charset="0"/>
                <a:ea typeface="宋体" charset="-122"/>
              </a:rPr>
              <a:t> *</a:t>
            </a:r>
            <a:r>
              <a:rPr kumimoji="1" lang="zh-CN" altLang="en-US" sz="2800" b="1" dirty="0">
                <a:latin typeface="宋体" charset="-122"/>
                <a:ea typeface="宋体" charset="-122"/>
              </a:rPr>
              <a:t>是</a:t>
            </a:r>
            <a:r>
              <a:rPr kumimoji="1" lang="en-US" altLang="zh-CN" sz="2800" b="1" i="1" dirty="0">
                <a:latin typeface="Times New Roman" pitchFamily="18" charset="0"/>
                <a:ea typeface="宋体" charset="-122"/>
              </a:rPr>
              <a:t>G</a:t>
            </a:r>
          </a:p>
          <a:p>
            <a:r>
              <a:rPr kumimoji="1" lang="zh-CN" altLang="en-US" sz="2800" b="1" dirty="0">
                <a:latin typeface="宋体" charset="-122"/>
                <a:ea typeface="宋体" charset="-122"/>
              </a:rPr>
              <a:t>的最佳匹配</a:t>
            </a:r>
            <a:r>
              <a:rPr kumimoji="1" lang="en-US" altLang="zh-CN" sz="2800" b="1" dirty="0">
                <a:latin typeface="Times New Roman" pitchFamily="18" charset="0"/>
                <a:ea typeface="宋体" charset="-122"/>
              </a:rPr>
              <a:t>. (</a:t>
            </a:r>
            <a:r>
              <a:rPr kumimoji="1" lang="zh-CN" altLang="en-US" sz="2800" b="1" dirty="0">
                <a:latin typeface="Times New Roman" pitchFamily="18" charset="0"/>
                <a:ea typeface="宋体" charset="-122"/>
              </a:rPr>
              <a:t>权数最大的匹配</a:t>
            </a:r>
            <a:r>
              <a:rPr kumimoji="1" lang="en-US" altLang="zh-CN" sz="2800" b="1" dirty="0">
                <a:latin typeface="Times New Roman" pitchFamily="18" charset="0"/>
                <a:ea typeface="宋体" charset="-122"/>
              </a:rPr>
              <a:t>) </a:t>
            </a:r>
          </a:p>
        </p:txBody>
      </p:sp>
      <p:sp>
        <p:nvSpPr>
          <p:cNvPr id="70660" name="Rectangle 4"/>
          <p:cNvSpPr>
            <a:spLocks noChangeArrowheads="1"/>
          </p:cNvSpPr>
          <p:nvPr/>
        </p:nvSpPr>
        <p:spPr bwMode="white">
          <a:xfrm>
            <a:off x="457200" y="332656"/>
            <a:ext cx="6491064"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111</a:t>
            </a:fld>
            <a:endParaRPr lang="en-US" altLang="zh-CN" dirty="0"/>
          </a:p>
        </p:txBody>
      </p:sp>
      <p:pic>
        <p:nvPicPr>
          <p:cNvPr id="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920217"/>
            <a:ext cx="26670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707" y="3847192"/>
            <a:ext cx="26384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7832" y="3847192"/>
            <a:ext cx="2619375" cy="2066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38"/>
                                        </p:tgtEl>
                                        <p:attrNameLst>
                                          <p:attrName>style.visibility</p:attrName>
                                        </p:attrNameLst>
                                      </p:cBhvr>
                                      <p:to>
                                        <p:strVal val="visible"/>
                                      </p:to>
                                    </p:set>
                                    <p:anim calcmode="lin" valueType="num">
                                      <p:cBhvr additive="base">
                                        <p:cTn id="7" dur="500" fill="hold"/>
                                        <p:tgtEl>
                                          <p:spTgt spid="270338"/>
                                        </p:tgtEl>
                                        <p:attrNameLst>
                                          <p:attrName>ppt_x</p:attrName>
                                        </p:attrNameLst>
                                      </p:cBhvr>
                                      <p:tavLst>
                                        <p:tav tm="0">
                                          <p:val>
                                            <p:strVal val="0-#ppt_w/2"/>
                                          </p:val>
                                        </p:tav>
                                        <p:tav tm="100000">
                                          <p:val>
                                            <p:strVal val="#ppt_x"/>
                                          </p:val>
                                        </p:tav>
                                      </p:tavLst>
                                    </p:anim>
                                    <p:anim calcmode="lin" valueType="num">
                                      <p:cBhvr additive="base">
                                        <p:cTn id="8" dur="500" fill="hold"/>
                                        <p:tgtEl>
                                          <p:spTgt spid="2703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6"/>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8"/>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70339"/>
                                        </p:tgtEl>
                                        <p:attrNameLst>
                                          <p:attrName>style.visibility</p:attrName>
                                        </p:attrNameLst>
                                      </p:cBhvr>
                                      <p:to>
                                        <p:strVal val="visible"/>
                                      </p:to>
                                    </p:set>
                                    <p:anim calcmode="lin" valueType="num">
                                      <p:cBhvr additive="base">
                                        <p:cTn id="36" dur="500" fill="hold"/>
                                        <p:tgtEl>
                                          <p:spTgt spid="270339"/>
                                        </p:tgtEl>
                                        <p:attrNameLst>
                                          <p:attrName>ppt_x</p:attrName>
                                        </p:attrNameLst>
                                      </p:cBhvr>
                                      <p:tavLst>
                                        <p:tav tm="0">
                                          <p:val>
                                            <p:strVal val="#ppt_x"/>
                                          </p:val>
                                        </p:tav>
                                        <p:tav tm="100000">
                                          <p:val>
                                            <p:strVal val="#ppt_x"/>
                                          </p:val>
                                        </p:tav>
                                      </p:tavLst>
                                    </p:anim>
                                    <p:anim calcmode="lin" valueType="num">
                                      <p:cBhvr additive="base">
                                        <p:cTn id="37" dur="500" fill="hold"/>
                                        <p:tgtEl>
                                          <p:spTgt spid="270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autoUpdateAnimBg="0"/>
      <p:bldP spid="27033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304800" y="1089025"/>
            <a:ext cx="8839200" cy="2613025"/>
          </a:xfrm>
          <a:prstGeom prst="rect">
            <a:avLst/>
          </a:prstGeom>
          <a:noFill/>
          <a:ln w="9525">
            <a:noFill/>
            <a:miter lim="800000"/>
            <a:headEnd/>
            <a:tailEnd/>
          </a:ln>
        </p:spPr>
        <p:txBody>
          <a:bodyPr>
            <a:spAutoFit/>
          </a:bodyPr>
          <a:lstStyle/>
          <a:p>
            <a:pPr>
              <a:lnSpc>
                <a:spcPct val="110000"/>
              </a:lnSpc>
              <a:spcBef>
                <a:spcPct val="20000"/>
              </a:spcBef>
            </a:pPr>
            <a:r>
              <a:rPr kumimoji="1" lang="zh-CN" altLang="en-US" sz="2800" b="1">
                <a:latin typeface="宋体" charset="-122"/>
                <a:ea typeface="宋体" charset="-122"/>
              </a:rPr>
              <a:t>工作安排问题之二</a:t>
            </a:r>
          </a:p>
          <a:p>
            <a:pPr>
              <a:lnSpc>
                <a:spcPct val="110000"/>
              </a:lnSpc>
              <a:spcBef>
                <a:spcPct val="20000"/>
              </a:spcBef>
            </a:pPr>
            <a:endParaRPr kumimoji="1" lang="zh-CN" altLang="en-US" sz="2800" b="1">
              <a:latin typeface="宋体" charset="-122"/>
              <a:ea typeface="宋体" charset="-122"/>
            </a:endParaRPr>
          </a:p>
          <a:p>
            <a:pPr>
              <a:lnSpc>
                <a:spcPct val="110000"/>
              </a:lnSpc>
              <a:spcBef>
                <a:spcPct val="20000"/>
              </a:spcBef>
            </a:pPr>
            <a:r>
              <a:rPr kumimoji="1" lang="zh-CN" altLang="en-US" sz="2800" b="1">
                <a:latin typeface="宋体" charset="-122"/>
                <a:ea typeface="宋体" charset="-122"/>
              </a:rPr>
              <a:t>    给</a:t>
            </a:r>
            <a:r>
              <a:rPr kumimoji="1" lang="en-US" altLang="zh-CN" sz="2800" b="1" i="1">
                <a:latin typeface="Times New Roman" pitchFamily="18" charset="0"/>
                <a:ea typeface="宋体" charset="-122"/>
              </a:rPr>
              <a:t>n</a:t>
            </a:r>
            <a:r>
              <a:rPr kumimoji="1" lang="zh-CN" altLang="en-US" sz="2800" b="1">
                <a:latin typeface="宋体" charset="-122"/>
                <a:ea typeface="宋体" charset="-122"/>
              </a:rPr>
              <a:t>个工作人员</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x</a:t>
            </a:r>
            <a:r>
              <a:rPr kumimoji="1" lang="en-US" altLang="zh-CN" sz="2800" b="1" i="1" baseline="-30000">
                <a:latin typeface="Times New Roman" pitchFamily="18" charset="0"/>
                <a:ea typeface="宋体" charset="-122"/>
              </a:rPr>
              <a:t>n</a:t>
            </a:r>
            <a:r>
              <a:rPr kumimoji="1" lang="zh-CN" altLang="en-US" sz="2800" b="1">
                <a:latin typeface="宋体" charset="-122"/>
                <a:ea typeface="宋体" charset="-122"/>
              </a:rPr>
              <a:t>安排</a:t>
            </a:r>
            <a:r>
              <a:rPr kumimoji="1" lang="en-US" altLang="zh-CN" sz="2800" b="1" i="1">
                <a:latin typeface="Times New Roman" pitchFamily="18" charset="0"/>
                <a:ea typeface="宋体" charset="-122"/>
              </a:rPr>
              <a:t>n</a:t>
            </a:r>
            <a:r>
              <a:rPr kumimoji="1" lang="zh-CN" altLang="en-US" sz="2800" b="1">
                <a:latin typeface="宋体" charset="-122"/>
                <a:ea typeface="宋体" charset="-122"/>
              </a:rPr>
              <a:t>项工作</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y</a:t>
            </a:r>
            <a:r>
              <a:rPr kumimoji="1" lang="en-US" altLang="zh-CN" sz="2800" b="1" i="1" baseline="-30000">
                <a:latin typeface="Times New Roman" pitchFamily="18" charset="0"/>
                <a:ea typeface="宋体" charset="-122"/>
              </a:rPr>
              <a:t>n</a:t>
            </a:r>
            <a:r>
              <a:rPr kumimoji="1" lang="en-US" altLang="zh-CN" sz="2800" b="1">
                <a:latin typeface="宋体" charset="-122"/>
                <a:ea typeface="宋体" charset="-122"/>
              </a:rPr>
              <a:t>. </a:t>
            </a:r>
            <a:r>
              <a:rPr kumimoji="1" lang="zh-CN" altLang="en-US" sz="2800" b="1">
                <a:latin typeface="宋体" charset="-122"/>
                <a:ea typeface="宋体" charset="-122"/>
              </a:rPr>
              <a:t>如果每个工作人员工作效率不同</a:t>
            </a:r>
            <a:r>
              <a:rPr kumimoji="1" lang="en-US" altLang="zh-CN" sz="2800" b="1">
                <a:latin typeface="Times New Roman" pitchFamily="18" charset="0"/>
                <a:ea typeface="宋体" charset="-122"/>
              </a:rPr>
              <a:t>, </a:t>
            </a:r>
            <a:r>
              <a:rPr kumimoji="1" lang="zh-CN" altLang="en-US" sz="2800" b="1">
                <a:latin typeface="宋体" charset="-122"/>
                <a:ea typeface="宋体" charset="-122"/>
              </a:rPr>
              <a:t>要求工作分配的同时考虑</a:t>
            </a:r>
            <a:r>
              <a:rPr kumimoji="1" lang="zh-CN" altLang="en-US" sz="2800" b="1">
                <a:solidFill>
                  <a:srgbClr val="9900FF"/>
                </a:solidFill>
                <a:latin typeface="宋体" charset="-122"/>
                <a:ea typeface="宋体" charset="-122"/>
              </a:rPr>
              <a:t>总效率最高</a:t>
            </a:r>
            <a:r>
              <a:rPr kumimoji="1" lang="en-US" altLang="zh-CN" sz="2800" b="1">
                <a:latin typeface="Times New Roman" pitchFamily="18" charset="0"/>
                <a:ea typeface="宋体" charset="-122"/>
              </a:rPr>
              <a:t>. </a:t>
            </a:r>
          </a:p>
        </p:txBody>
      </p:sp>
      <p:sp>
        <p:nvSpPr>
          <p:cNvPr id="71683" name="Rectangle 3"/>
          <p:cNvSpPr>
            <a:spLocks noChangeArrowheads="1"/>
          </p:cNvSpPr>
          <p:nvPr/>
        </p:nvSpPr>
        <p:spPr bwMode="white">
          <a:xfrm>
            <a:off x="445041" y="332656"/>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112</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ChangeArrowheads="1"/>
          </p:cNvSpPr>
          <p:nvPr/>
        </p:nvSpPr>
        <p:spPr bwMode="auto">
          <a:xfrm>
            <a:off x="228600" y="1179513"/>
            <a:ext cx="8915400" cy="4022725"/>
          </a:xfrm>
          <a:prstGeom prst="rect">
            <a:avLst/>
          </a:prstGeom>
          <a:noFill/>
          <a:ln w="9525">
            <a:noFill/>
            <a:miter lim="800000"/>
            <a:headEnd/>
            <a:tailEnd/>
          </a:ln>
        </p:spPr>
        <p:txBody>
          <a:bodyPr>
            <a:spAutoFit/>
          </a:bodyPr>
          <a:lstStyle/>
          <a:p>
            <a:pPr>
              <a:lnSpc>
                <a:spcPct val="110000"/>
              </a:lnSpc>
              <a:spcBef>
                <a:spcPct val="20000"/>
              </a:spcBef>
            </a:pPr>
            <a:r>
              <a:rPr kumimoji="1" lang="zh-CN" altLang="en-US" sz="2800" b="1" dirty="0">
                <a:latin typeface="宋体" charset="-122"/>
                <a:ea typeface="宋体" charset="-122"/>
              </a:rPr>
              <a:t>    我们构造一个二部赋权图</a:t>
            </a:r>
            <a:r>
              <a:rPr kumimoji="1" lang="en-US" altLang="zh-CN" sz="2800" b="1" i="1" dirty="0">
                <a:latin typeface="Times New Roman" pitchFamily="18" charset="0"/>
                <a:ea typeface="宋体" charset="-122"/>
              </a:rPr>
              <a:t>G</a:t>
            </a:r>
            <a:r>
              <a:rPr kumimoji="1" lang="en-US" altLang="zh-CN" sz="2800" b="1" dirty="0">
                <a:latin typeface="Times New Roman" pitchFamily="18" charset="0"/>
                <a:ea typeface="宋体" charset="-122"/>
              </a:rPr>
              <a:t> = ( </a:t>
            </a:r>
            <a:r>
              <a:rPr kumimoji="1" lang="en-US" altLang="zh-CN" sz="2800" b="1" i="1" dirty="0">
                <a:latin typeface="Times New Roman" pitchFamily="18" charset="0"/>
                <a:ea typeface="宋体" charset="-122"/>
              </a:rPr>
              <a:t>X</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E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F </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这里</a:t>
            </a:r>
            <a:r>
              <a:rPr kumimoji="1" lang="en-US" altLang="zh-CN" sz="2800" b="1" i="1" dirty="0">
                <a:latin typeface="Times New Roman" pitchFamily="18" charset="0"/>
                <a:ea typeface="宋体" charset="-122"/>
              </a:rPr>
              <a:t>X</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x</a:t>
            </a:r>
            <a:r>
              <a:rPr kumimoji="1" lang="en-US" altLang="zh-CN" sz="2800" b="1" baseline="-30000" dirty="0">
                <a:latin typeface="Times New Roman" pitchFamily="18" charset="0"/>
                <a:ea typeface="宋体" charset="-122"/>
              </a:rPr>
              <a:t>1</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x</a:t>
            </a:r>
            <a:r>
              <a:rPr kumimoji="1" lang="en-US" altLang="zh-CN" sz="2800" b="1" baseline="-30000" dirty="0">
                <a:latin typeface="Times New Roman" pitchFamily="18" charset="0"/>
                <a:ea typeface="宋体" charset="-122"/>
              </a:rPr>
              <a:t>2</a:t>
            </a:r>
            <a:r>
              <a:rPr kumimoji="1" lang="en-US" altLang="zh-CN" sz="2800" b="1" dirty="0">
                <a:latin typeface="Times New Roman" pitchFamily="18" charset="0"/>
                <a:ea typeface="宋体" charset="-122"/>
              </a:rPr>
              <a:t>, … , </a:t>
            </a:r>
            <a:r>
              <a:rPr kumimoji="1" lang="en-US" altLang="zh-CN" sz="2800" b="1" i="1" dirty="0" err="1">
                <a:latin typeface="Times New Roman" pitchFamily="18" charset="0"/>
                <a:ea typeface="宋体" charset="-122"/>
              </a:rPr>
              <a:t>x</a:t>
            </a:r>
            <a:r>
              <a:rPr kumimoji="1" lang="en-US" altLang="zh-CN" sz="2800" b="1" i="1" baseline="-30000" dirty="0" err="1">
                <a:latin typeface="Times New Roman" pitchFamily="18" charset="0"/>
                <a:ea typeface="宋体" charset="-122"/>
              </a:rPr>
              <a:t>n</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 = { </a:t>
            </a:r>
            <a:r>
              <a:rPr kumimoji="1" lang="en-US" altLang="zh-CN" sz="2800" b="1" i="1" dirty="0">
                <a:latin typeface="Times New Roman" pitchFamily="18" charset="0"/>
                <a:ea typeface="宋体" charset="-122"/>
              </a:rPr>
              <a:t>y</a:t>
            </a:r>
            <a:r>
              <a:rPr kumimoji="1" lang="en-US" altLang="zh-CN" sz="2800" b="1" baseline="-30000" dirty="0">
                <a:latin typeface="Times New Roman" pitchFamily="18" charset="0"/>
                <a:ea typeface="宋体" charset="-122"/>
              </a:rPr>
              <a:t>1</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en-US" altLang="zh-CN" sz="2800" b="1" baseline="-30000" dirty="0">
                <a:latin typeface="Times New Roman" pitchFamily="18" charset="0"/>
                <a:ea typeface="宋体" charset="-122"/>
              </a:rPr>
              <a:t>2</a:t>
            </a:r>
            <a:r>
              <a:rPr kumimoji="1" lang="en-US" altLang="zh-CN" sz="2800" b="1" dirty="0">
                <a:latin typeface="Times New Roman" pitchFamily="18" charset="0"/>
                <a:ea typeface="宋体" charset="-122"/>
              </a:rPr>
              <a:t>, … , </a:t>
            </a:r>
            <a:r>
              <a:rPr kumimoji="1" lang="en-US" altLang="zh-CN" sz="2800" b="1" i="1" dirty="0" err="1">
                <a:latin typeface="Times New Roman" pitchFamily="18" charset="0"/>
                <a:ea typeface="宋体" charset="-122"/>
              </a:rPr>
              <a:t>y</a:t>
            </a:r>
            <a:r>
              <a:rPr kumimoji="1" lang="en-US" altLang="zh-CN" sz="2800" b="1" i="1" baseline="-30000" dirty="0" err="1">
                <a:latin typeface="Times New Roman" pitchFamily="18" charset="0"/>
                <a:ea typeface="宋体" charset="-122"/>
              </a:rPr>
              <a:t>n</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F</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x</a:t>
            </a:r>
            <a:r>
              <a:rPr kumimoji="1" lang="en-US" altLang="zh-CN" sz="2800" b="1" i="1" baseline="-30000" dirty="0">
                <a:latin typeface="Times New Roman" pitchFamily="18" charset="0"/>
                <a:ea typeface="宋体" charset="-122"/>
              </a:rPr>
              <a:t>i</a:t>
            </a:r>
            <a:r>
              <a:rPr kumimoji="1" lang="en-US" altLang="zh-CN" sz="2800" b="1" dirty="0">
                <a:latin typeface="Times New Roman" pitchFamily="18" charset="0"/>
                <a:ea typeface="宋体" charset="-122"/>
              </a:rPr>
              <a:t> </a:t>
            </a:r>
            <a:r>
              <a:rPr kumimoji="1" lang="en-US" altLang="zh-CN" sz="2800" b="1" i="1" dirty="0" err="1">
                <a:latin typeface="Times New Roman" pitchFamily="18" charset="0"/>
                <a:ea typeface="宋体" charset="-122"/>
              </a:rPr>
              <a:t>y</a:t>
            </a:r>
            <a:r>
              <a:rPr kumimoji="1" lang="en-US" altLang="zh-CN" sz="2800" b="1" i="1" baseline="-30000" dirty="0" err="1">
                <a:latin typeface="Times New Roman" pitchFamily="18" charset="0"/>
                <a:ea typeface="宋体" charset="-122"/>
              </a:rPr>
              <a:t>j</a:t>
            </a:r>
            <a:r>
              <a:rPr kumimoji="1" lang="en-US" altLang="zh-CN" sz="2800" b="1" i="1" baseline="-30000" dirty="0">
                <a:latin typeface="Times New Roman" pitchFamily="18" charset="0"/>
                <a:ea typeface="宋体" charset="-122"/>
              </a:rPr>
              <a:t> </a:t>
            </a:r>
            <a:r>
              <a:rPr kumimoji="1" lang="en-US" altLang="zh-CN" sz="2800" b="1" dirty="0">
                <a:latin typeface="Times New Roman" pitchFamily="18" charset="0"/>
                <a:ea typeface="宋体" charset="-122"/>
              </a:rPr>
              <a:t>)</a:t>
            </a:r>
            <a:r>
              <a:rPr kumimoji="1" lang="zh-CN" altLang="en-US" sz="2800" b="1" dirty="0">
                <a:latin typeface="宋体" charset="-122"/>
                <a:ea typeface="宋体" charset="-122"/>
              </a:rPr>
              <a:t>为工作人员</a:t>
            </a:r>
            <a:r>
              <a:rPr kumimoji="1" lang="en-US" altLang="zh-CN" sz="2800" b="1" i="1" dirty="0">
                <a:latin typeface="Times New Roman" pitchFamily="18" charset="0"/>
                <a:ea typeface="宋体" charset="-122"/>
              </a:rPr>
              <a:t>x</a:t>
            </a:r>
            <a:r>
              <a:rPr kumimoji="1" lang="en-US" altLang="zh-CN" sz="2800" b="1" i="1" baseline="-30000" dirty="0">
                <a:latin typeface="Times New Roman" pitchFamily="18" charset="0"/>
                <a:ea typeface="宋体" charset="-122"/>
              </a:rPr>
              <a:t>i</a:t>
            </a:r>
            <a:r>
              <a:rPr kumimoji="1" lang="zh-CN" altLang="en-US" sz="2800" b="1" dirty="0">
                <a:latin typeface="宋体" charset="-122"/>
                <a:ea typeface="宋体" charset="-122"/>
              </a:rPr>
              <a:t>胜任工作</a:t>
            </a:r>
            <a:r>
              <a:rPr kumimoji="1" lang="en-US" altLang="zh-CN" sz="2800" b="1" i="1" dirty="0" err="1">
                <a:latin typeface="Times New Roman" pitchFamily="18" charset="0"/>
                <a:ea typeface="宋体" charset="-122"/>
              </a:rPr>
              <a:t>y</a:t>
            </a:r>
            <a:r>
              <a:rPr kumimoji="1" lang="en-US" altLang="zh-CN" sz="2800" b="1" i="1" baseline="-30000" dirty="0" err="1">
                <a:latin typeface="Times New Roman" pitchFamily="18" charset="0"/>
                <a:ea typeface="宋体" charset="-122"/>
              </a:rPr>
              <a:t>j</a:t>
            </a:r>
            <a:r>
              <a:rPr kumimoji="1" lang="zh-CN" altLang="en-US" sz="2800" b="1" dirty="0">
                <a:latin typeface="宋体" charset="-122"/>
                <a:ea typeface="宋体" charset="-122"/>
              </a:rPr>
              <a:t>时的工作效率</a:t>
            </a:r>
            <a:r>
              <a:rPr kumimoji="1" lang="en-US" altLang="zh-CN" sz="2800" b="1" dirty="0">
                <a:latin typeface="Times New Roman" pitchFamily="18" charset="0"/>
                <a:ea typeface="宋体" charset="-122"/>
              </a:rPr>
              <a:t>.</a:t>
            </a:r>
          </a:p>
          <a:p>
            <a:pPr>
              <a:lnSpc>
                <a:spcPct val="110000"/>
              </a:lnSpc>
              <a:spcBef>
                <a:spcPct val="20000"/>
              </a:spcBef>
            </a:pPr>
            <a:r>
              <a:rPr kumimoji="1" lang="en-US" altLang="zh-CN" sz="2800" b="1" dirty="0">
                <a:latin typeface="宋体" charset="-122"/>
                <a:ea typeface="宋体" charset="-122"/>
              </a:rPr>
              <a:t>    </a:t>
            </a:r>
            <a:r>
              <a:rPr kumimoji="1" lang="zh-CN" altLang="en-US" sz="2800" b="1" dirty="0">
                <a:latin typeface="宋体" charset="-122"/>
                <a:ea typeface="宋体" charset="-122"/>
              </a:rPr>
              <a:t>则问题转化为：</a:t>
            </a:r>
            <a:r>
              <a:rPr kumimoji="1" lang="zh-CN" altLang="en-US" sz="2800" b="1" dirty="0">
                <a:solidFill>
                  <a:srgbClr val="FF0000"/>
                </a:solidFill>
                <a:latin typeface="宋体" charset="-122"/>
                <a:ea typeface="宋体" charset="-122"/>
              </a:rPr>
              <a:t>求二部赋权图</a:t>
            </a:r>
            <a:r>
              <a:rPr kumimoji="1" lang="en-US" altLang="zh-CN" sz="2800" b="1" i="1" dirty="0">
                <a:solidFill>
                  <a:srgbClr val="FF0000"/>
                </a:solidFill>
                <a:latin typeface="Times New Roman" pitchFamily="18" charset="0"/>
                <a:ea typeface="宋体" charset="-122"/>
              </a:rPr>
              <a:t>G</a:t>
            </a:r>
            <a:r>
              <a:rPr kumimoji="1" lang="zh-CN" altLang="en-US" sz="2800" b="1" dirty="0">
                <a:solidFill>
                  <a:srgbClr val="FF0000"/>
                </a:solidFill>
                <a:latin typeface="宋体" charset="-122"/>
                <a:ea typeface="宋体" charset="-122"/>
              </a:rPr>
              <a:t>的最佳匹配</a:t>
            </a:r>
            <a:r>
              <a:rPr kumimoji="1" lang="en-US" altLang="zh-CN" sz="2800" b="1" dirty="0">
                <a:latin typeface="Times New Roman" pitchFamily="18" charset="0"/>
                <a:ea typeface="宋体" charset="-122"/>
              </a:rPr>
              <a:t>.</a:t>
            </a:r>
          </a:p>
          <a:p>
            <a:pPr>
              <a:lnSpc>
                <a:spcPct val="110000"/>
              </a:lnSpc>
              <a:spcBef>
                <a:spcPct val="20000"/>
              </a:spcBef>
            </a:pPr>
            <a:r>
              <a:rPr kumimoji="1" lang="en-US" altLang="zh-CN" sz="2800" b="1" dirty="0">
                <a:latin typeface="宋体" charset="-122"/>
                <a:ea typeface="宋体" charset="-122"/>
              </a:rPr>
              <a:t>    </a:t>
            </a:r>
            <a:r>
              <a:rPr kumimoji="1" lang="zh-CN" altLang="en-US" sz="2800" b="1" dirty="0">
                <a:latin typeface="宋体" charset="-122"/>
                <a:ea typeface="宋体" charset="-122"/>
              </a:rPr>
              <a:t>在求</a:t>
            </a:r>
            <a:r>
              <a:rPr kumimoji="1" lang="en-US" altLang="zh-CN" sz="2800" b="1" i="1" dirty="0">
                <a:latin typeface="Times New Roman" pitchFamily="18" charset="0"/>
                <a:ea typeface="宋体" charset="-122"/>
              </a:rPr>
              <a:t>G</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的最佳匹配时</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总可以假设</a:t>
            </a:r>
            <a:r>
              <a:rPr kumimoji="1" lang="en-US" altLang="zh-CN" sz="2800" b="1" i="1" dirty="0">
                <a:latin typeface="Times New Roman" pitchFamily="18" charset="0"/>
                <a:ea typeface="宋体" charset="-122"/>
              </a:rPr>
              <a:t>G</a:t>
            </a:r>
            <a:r>
              <a:rPr kumimoji="1" lang="zh-CN" altLang="en-US" sz="2800" b="1" dirty="0">
                <a:latin typeface="宋体" charset="-122"/>
                <a:ea typeface="宋体" charset="-122"/>
              </a:rPr>
              <a:t>为完备二部赋权图</a:t>
            </a:r>
            <a:r>
              <a:rPr kumimoji="1" lang="en-US" altLang="zh-CN" sz="2800" b="1" dirty="0">
                <a:latin typeface="宋体" charset="-122"/>
                <a:ea typeface="宋体" charset="-122"/>
              </a:rPr>
              <a:t>.</a:t>
            </a:r>
            <a:r>
              <a:rPr kumimoji="1" lang="zh-CN" altLang="en-US" sz="2800" b="1" dirty="0">
                <a:latin typeface="Times New Roman" pitchFamily="18" charset="0"/>
                <a:ea typeface="宋体" charset="-122"/>
              </a:rPr>
              <a:t>若</a:t>
            </a:r>
            <a:r>
              <a:rPr kumimoji="1" lang="en-US" altLang="zh-CN" sz="2800" b="1" i="1" dirty="0">
                <a:latin typeface="Times New Roman" pitchFamily="18" charset="0"/>
                <a:ea typeface="宋体" charset="-122"/>
              </a:rPr>
              <a:t>x</a:t>
            </a:r>
            <a:r>
              <a:rPr kumimoji="1" lang="en-US" altLang="zh-CN" sz="2800" b="1" i="1" baseline="-30000" dirty="0">
                <a:latin typeface="Times New Roman" pitchFamily="18" charset="0"/>
                <a:ea typeface="宋体" charset="-122"/>
              </a:rPr>
              <a:t>i</a:t>
            </a:r>
            <a:r>
              <a:rPr kumimoji="1" lang="zh-CN" altLang="en-US" sz="2800" b="1" dirty="0">
                <a:latin typeface="宋体" charset="-122"/>
                <a:ea typeface="宋体" charset="-122"/>
              </a:rPr>
              <a:t>与</a:t>
            </a:r>
            <a:r>
              <a:rPr kumimoji="1" lang="en-US" altLang="zh-CN" sz="2800" b="1" i="1" dirty="0" err="1">
                <a:latin typeface="Times New Roman" pitchFamily="18" charset="0"/>
                <a:ea typeface="宋体" charset="-122"/>
              </a:rPr>
              <a:t>y</a:t>
            </a:r>
            <a:r>
              <a:rPr kumimoji="1" lang="en-US" altLang="zh-CN" sz="2800" b="1" i="1" baseline="-30000" dirty="0" err="1">
                <a:latin typeface="Times New Roman" pitchFamily="18" charset="0"/>
                <a:ea typeface="宋体" charset="-122"/>
              </a:rPr>
              <a:t>j</a:t>
            </a:r>
            <a:r>
              <a:rPr kumimoji="1" lang="zh-CN" altLang="en-US" sz="2800" b="1" dirty="0">
                <a:latin typeface="宋体" charset="-122"/>
                <a:ea typeface="宋体" charset="-122"/>
              </a:rPr>
              <a:t>不相邻</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可令</a:t>
            </a:r>
            <a:r>
              <a:rPr kumimoji="1" lang="en-US" altLang="zh-CN" sz="2800" b="1" i="1" dirty="0">
                <a:latin typeface="Times New Roman" pitchFamily="18" charset="0"/>
                <a:ea typeface="宋体" charset="-122"/>
              </a:rPr>
              <a:t>F</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x</a:t>
            </a:r>
            <a:r>
              <a:rPr kumimoji="1" lang="en-US" altLang="zh-CN" sz="2800" b="1" i="1" baseline="-30000" dirty="0">
                <a:latin typeface="Times New Roman" pitchFamily="18" charset="0"/>
                <a:ea typeface="宋体" charset="-122"/>
              </a:rPr>
              <a:t>i</a:t>
            </a:r>
            <a:r>
              <a:rPr kumimoji="1" lang="en-US" altLang="zh-CN" sz="2800" b="1" dirty="0">
                <a:latin typeface="Times New Roman" pitchFamily="18" charset="0"/>
                <a:ea typeface="宋体" charset="-122"/>
              </a:rPr>
              <a:t> </a:t>
            </a:r>
            <a:r>
              <a:rPr kumimoji="1" lang="en-US" altLang="zh-CN" sz="2800" b="1" i="1" dirty="0" err="1">
                <a:latin typeface="Times New Roman" pitchFamily="18" charset="0"/>
                <a:ea typeface="宋体" charset="-122"/>
              </a:rPr>
              <a:t>y</a:t>
            </a:r>
            <a:r>
              <a:rPr kumimoji="1" lang="en-US" altLang="zh-CN" sz="2800" b="1" i="1" baseline="-30000" dirty="0" err="1">
                <a:latin typeface="Times New Roman" pitchFamily="18" charset="0"/>
                <a:ea typeface="宋体" charset="-122"/>
              </a:rPr>
              <a:t>j</a:t>
            </a:r>
            <a:r>
              <a:rPr kumimoji="1" lang="en-US" altLang="zh-CN" sz="2800" b="1" i="1" baseline="-30000" dirty="0">
                <a:latin typeface="Times New Roman" pitchFamily="18" charset="0"/>
                <a:ea typeface="宋体" charset="-122"/>
              </a:rPr>
              <a:t> </a:t>
            </a:r>
            <a:r>
              <a:rPr kumimoji="1" lang="en-US" altLang="zh-CN" sz="2800" b="1" dirty="0">
                <a:latin typeface="Times New Roman" pitchFamily="18" charset="0"/>
                <a:ea typeface="宋体" charset="-122"/>
              </a:rPr>
              <a:t>)=0. </a:t>
            </a:r>
            <a:r>
              <a:rPr kumimoji="1" lang="zh-CN" altLang="en-US" sz="2800" b="1" dirty="0">
                <a:latin typeface="宋体" charset="-122"/>
                <a:ea typeface="宋体" charset="-122"/>
              </a:rPr>
              <a:t>同样地</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还可虚设点</a:t>
            </a:r>
            <a:r>
              <a:rPr kumimoji="1" lang="en-US" altLang="zh-CN" sz="2800" b="1" i="1" dirty="0">
                <a:latin typeface="Times New Roman" pitchFamily="18" charset="0"/>
                <a:ea typeface="宋体" charset="-122"/>
              </a:rPr>
              <a:t>x</a:t>
            </a:r>
            <a:r>
              <a:rPr kumimoji="1" lang="zh-CN" altLang="en-US" sz="2800" b="1" dirty="0">
                <a:latin typeface="宋体" charset="-122"/>
                <a:ea typeface="宋体" charset="-122"/>
              </a:rPr>
              <a:t>或</a:t>
            </a:r>
            <a:r>
              <a:rPr kumimoji="1" lang="en-US" altLang="zh-CN" sz="2800" b="1" i="1" dirty="0">
                <a:latin typeface="Times New Roman" pitchFamily="18" charset="0"/>
                <a:ea typeface="宋体" charset="-122"/>
              </a:rPr>
              <a:t>y</a:t>
            </a:r>
            <a:r>
              <a:rPr kumimoji="1" lang="en-US" altLang="zh-CN" sz="2800" b="1" dirty="0">
                <a:latin typeface="宋体" charset="-122"/>
                <a:ea typeface="宋体" charset="-122"/>
              </a:rPr>
              <a:t>,</a:t>
            </a:r>
            <a:r>
              <a:rPr kumimoji="1" lang="zh-CN" altLang="en-US" sz="2800" b="1" dirty="0">
                <a:latin typeface="宋体" charset="-122"/>
                <a:ea typeface="宋体" charset="-122"/>
              </a:rPr>
              <a:t>使</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X</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a:t>
            </a:r>
            <a:r>
              <a:rPr kumimoji="1" lang="en-US" altLang="zh-CN" sz="2800" b="1" dirty="0">
                <a:latin typeface="宋体" charset="-122"/>
                <a:ea typeface="宋体" charset="-122"/>
              </a:rPr>
              <a:t>.</a:t>
            </a:r>
            <a:r>
              <a:rPr kumimoji="1" lang="zh-CN" altLang="en-US" sz="2800" b="1" dirty="0">
                <a:latin typeface="宋体" charset="-122"/>
                <a:ea typeface="宋体" charset="-122"/>
              </a:rPr>
              <a:t>如此就将</a:t>
            </a:r>
            <a:r>
              <a:rPr kumimoji="1" lang="en-US" altLang="zh-CN" sz="2800" b="1" i="1" dirty="0">
                <a:latin typeface="Times New Roman" pitchFamily="18" charset="0"/>
                <a:ea typeface="宋体" charset="-122"/>
              </a:rPr>
              <a:t>G</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转化为完备二部赋权图</a:t>
            </a:r>
            <a:r>
              <a:rPr kumimoji="1" lang="en-US" altLang="zh-CN" sz="2800" b="1" dirty="0">
                <a:latin typeface="宋体" charset="-122"/>
                <a:ea typeface="宋体" charset="-122"/>
              </a:rPr>
              <a:t>,</a:t>
            </a:r>
            <a:r>
              <a:rPr kumimoji="1" lang="zh-CN" altLang="en-US" sz="2800" b="1" dirty="0">
                <a:latin typeface="宋体" charset="-122"/>
                <a:ea typeface="宋体" charset="-122"/>
              </a:rPr>
              <a:t>而且不会影响结果</a:t>
            </a:r>
            <a:r>
              <a:rPr kumimoji="1" lang="en-US" altLang="zh-CN" sz="2800" b="1" dirty="0">
                <a:latin typeface="Times New Roman" pitchFamily="18" charset="0"/>
                <a:ea typeface="宋体" charset="-122"/>
              </a:rPr>
              <a:t>. </a:t>
            </a:r>
          </a:p>
        </p:txBody>
      </p:sp>
      <p:sp>
        <p:nvSpPr>
          <p:cNvPr id="72707" name="Rectangle 3"/>
          <p:cNvSpPr>
            <a:spLocks noChangeArrowheads="1"/>
          </p:cNvSpPr>
          <p:nvPr/>
        </p:nvSpPr>
        <p:spPr bwMode="white">
          <a:xfrm>
            <a:off x="457200" y="332656"/>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113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72386">
                                            <p:txEl>
                                              <p:pRg st="0" end="0"/>
                                            </p:txEl>
                                          </p:spTgt>
                                        </p:tgtEl>
                                        <p:attrNameLst>
                                          <p:attrName>style.visibility</p:attrName>
                                        </p:attrNameLst>
                                      </p:cBhvr>
                                      <p:to>
                                        <p:strVal val="visible"/>
                                      </p:to>
                                    </p:set>
                                    <p:animEffect transition="in" filter="box(out)">
                                      <p:cBhvr>
                                        <p:cTn id="7" dur="500"/>
                                        <p:tgtEl>
                                          <p:spTgt spid="272386">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72386">
                                            <p:txEl>
                                              <p:pRg st="1" end="1"/>
                                            </p:txEl>
                                          </p:spTgt>
                                        </p:tgtEl>
                                        <p:attrNameLst>
                                          <p:attrName>style.visibility</p:attrName>
                                        </p:attrNameLst>
                                      </p:cBhvr>
                                      <p:to>
                                        <p:strVal val="visible"/>
                                      </p:to>
                                    </p:set>
                                    <p:animEffect transition="in" filter="box(out)">
                                      <p:cBhvr>
                                        <p:cTn id="12" dur="500"/>
                                        <p:tgtEl>
                                          <p:spTgt spid="272386">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72386">
                                            <p:txEl>
                                              <p:pRg st="2" end="2"/>
                                            </p:txEl>
                                          </p:spTgt>
                                        </p:tgtEl>
                                        <p:attrNameLst>
                                          <p:attrName>style.visibility</p:attrName>
                                        </p:attrNameLst>
                                      </p:cBhvr>
                                      <p:to>
                                        <p:strVal val="visible"/>
                                      </p:to>
                                    </p:set>
                                    <p:animEffect transition="in" filter="box(out)">
                                      <p:cBhvr>
                                        <p:cTn id="17" dur="500"/>
                                        <p:tgtEl>
                                          <p:spTgt spid="272386">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6"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564" y="1052736"/>
            <a:ext cx="7848872" cy="923330"/>
          </a:xfrm>
          <a:prstGeom prst="rect">
            <a:avLst/>
          </a:prstGeom>
        </p:spPr>
        <p:txBody>
          <a:bodyPr wrap="square">
            <a:spAutoFit/>
          </a:bodyPr>
          <a:lstStyle/>
          <a:p>
            <a:pPr>
              <a:spcBef>
                <a:spcPct val="50000"/>
              </a:spcBef>
            </a:pPr>
            <a:r>
              <a:rPr lang="zh-CN" altLang="en-US" b="1" dirty="0" smtClean="0">
                <a:solidFill>
                  <a:srgbClr val="FF0000"/>
                </a:solidFill>
                <a:effectLst>
                  <a:outerShdw blurRad="38100" dist="38100" dir="2700000" algn="tl">
                    <a:srgbClr val="C0C0C0"/>
                  </a:outerShdw>
                </a:effectLst>
                <a:latin typeface="Times New Roman" panose="02020603050405020304" pitchFamily="18" charset="0"/>
              </a:rPr>
              <a:t>例</a:t>
            </a:r>
            <a:r>
              <a:rPr lang="en-US" altLang="zh-CN" b="1" dirty="0" smtClean="0">
                <a:effectLst>
                  <a:outerShdw blurRad="38100" dist="38100" dir="2700000" algn="tl">
                    <a:srgbClr val="C0C0C0"/>
                  </a:outerShdw>
                </a:effectLst>
                <a:latin typeface="Times New Roman" panose="02020603050405020304" pitchFamily="18" charset="0"/>
              </a:rPr>
              <a:t> </a:t>
            </a:r>
            <a:r>
              <a:rPr lang="zh-CN" altLang="en-US" b="1" dirty="0">
                <a:effectLst>
                  <a:outerShdw blurRad="38100" dist="38100" dir="2700000" algn="tl">
                    <a:srgbClr val="C0C0C0"/>
                  </a:outerShdw>
                </a:effectLst>
                <a:latin typeface="Times New Roman" panose="02020603050405020304" pitchFamily="18" charset="0"/>
              </a:rPr>
              <a:t>有一份中文说明书，需翻译成英、日、德、俄四种文字，分别记作</a:t>
            </a:r>
            <a:r>
              <a:rPr lang="en-US" altLang="zh-CN" b="1" dirty="0">
                <a:effectLst>
                  <a:outerShdw blurRad="38100" dist="38100" dir="2700000" algn="tl">
                    <a:srgbClr val="C0C0C0"/>
                  </a:outerShdw>
                </a:effectLst>
                <a:latin typeface="Times New Roman" panose="02020603050405020304" pitchFamily="18" charset="0"/>
              </a:rPr>
              <a:t>E</a:t>
            </a:r>
            <a:r>
              <a:rPr lang="zh-CN" altLang="en-US" b="1" dirty="0">
                <a:effectLst>
                  <a:outerShdw blurRad="38100" dist="38100" dir="2700000" algn="tl">
                    <a:srgbClr val="C0C0C0"/>
                  </a:outerShdw>
                </a:effectLst>
                <a:latin typeface="Times New Roman" panose="02020603050405020304" pitchFamily="18" charset="0"/>
              </a:rPr>
              <a:t>、</a:t>
            </a:r>
            <a:r>
              <a:rPr lang="en-US" altLang="zh-CN" b="1" dirty="0">
                <a:effectLst>
                  <a:outerShdw blurRad="38100" dist="38100" dir="2700000" algn="tl">
                    <a:srgbClr val="C0C0C0"/>
                  </a:outerShdw>
                </a:effectLst>
                <a:latin typeface="Times New Roman" panose="02020603050405020304" pitchFamily="18" charset="0"/>
              </a:rPr>
              <a:t>J</a:t>
            </a:r>
            <a:r>
              <a:rPr lang="zh-CN" altLang="en-US" b="1" dirty="0">
                <a:effectLst>
                  <a:outerShdw blurRad="38100" dist="38100" dir="2700000" algn="tl">
                    <a:srgbClr val="C0C0C0"/>
                  </a:outerShdw>
                </a:effectLst>
                <a:latin typeface="Times New Roman" panose="02020603050405020304" pitchFamily="18" charset="0"/>
              </a:rPr>
              <a:t>、</a:t>
            </a:r>
            <a:r>
              <a:rPr lang="en-US" altLang="zh-CN" b="1" dirty="0">
                <a:effectLst>
                  <a:outerShdw blurRad="38100" dist="38100" dir="2700000" algn="tl">
                    <a:srgbClr val="C0C0C0"/>
                  </a:outerShdw>
                </a:effectLst>
                <a:latin typeface="Times New Roman" panose="02020603050405020304" pitchFamily="18" charset="0"/>
              </a:rPr>
              <a:t>G</a:t>
            </a:r>
            <a:r>
              <a:rPr lang="zh-CN" altLang="en-US" b="1" dirty="0">
                <a:effectLst>
                  <a:outerShdw blurRad="38100" dist="38100" dir="2700000" algn="tl">
                    <a:srgbClr val="C0C0C0"/>
                  </a:outerShdw>
                </a:effectLst>
                <a:latin typeface="Times New Roman" panose="02020603050405020304" pitchFamily="18" charset="0"/>
              </a:rPr>
              <a:t>、</a:t>
            </a:r>
            <a:r>
              <a:rPr lang="en-US" altLang="zh-CN" b="1" dirty="0">
                <a:effectLst>
                  <a:outerShdw blurRad="38100" dist="38100" dir="2700000" algn="tl">
                    <a:srgbClr val="C0C0C0"/>
                  </a:outerShdw>
                </a:effectLst>
                <a:latin typeface="Times New Roman" panose="02020603050405020304" pitchFamily="18" charset="0"/>
              </a:rPr>
              <a:t>R</a:t>
            </a:r>
            <a:r>
              <a:rPr lang="zh-CN" altLang="en-US" b="1" dirty="0">
                <a:effectLst>
                  <a:outerShdw blurRad="38100" dist="38100" dir="2700000" algn="tl">
                    <a:srgbClr val="C0C0C0"/>
                  </a:outerShdw>
                </a:effectLst>
                <a:latin typeface="Times New Roman" panose="02020603050405020304" pitchFamily="18" charset="0"/>
              </a:rPr>
              <a:t>，现有甲、乙、丙、丁四人，他们将中文说明书翻译成英、日、德、俄四种文字所需时间如下，问应该如何分配工作，使所需总时间最少？</a:t>
            </a:r>
          </a:p>
        </p:txBody>
      </p:sp>
      <p:graphicFrame>
        <p:nvGraphicFramePr>
          <p:cNvPr id="3" name="Group 2"/>
          <p:cNvGraphicFramePr>
            <a:graphicFrameLocks noGrp="1"/>
          </p:cNvGraphicFramePr>
          <p:nvPr>
            <p:extLst>
              <p:ext uri="{D42A27DB-BD31-4B8C-83A1-F6EECF244321}">
                <p14:modId xmlns:p14="http://schemas.microsoft.com/office/powerpoint/2010/main" val="2161051429"/>
              </p:ext>
            </p:extLst>
          </p:nvPr>
        </p:nvGraphicFramePr>
        <p:xfrm>
          <a:off x="1812032" y="2070319"/>
          <a:ext cx="5519935" cy="3475999"/>
        </p:xfrm>
        <a:graphic>
          <a:graphicData uri="http://schemas.openxmlformats.org/drawingml/2006/table">
            <a:tbl>
              <a:tblPr/>
              <a:tblGrid>
                <a:gridCol w="1103987"/>
                <a:gridCol w="1103987"/>
                <a:gridCol w="1103987"/>
                <a:gridCol w="1103987"/>
                <a:gridCol w="1103987"/>
              </a:tblGrid>
              <a:tr h="782731">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1800" b="1" i="0" u="sng"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任务</a:t>
                      </a:r>
                      <a:r>
                        <a:rPr kumimoji="1" lang="zh-CN" altLang="en-US" sz="1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人员</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J</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G</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3317">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甲</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3317">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乙</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15</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3317">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丙</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3317">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丁</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1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4" name="Rectangle 8"/>
          <p:cNvSpPr>
            <a:spLocks noChangeArrowheads="1"/>
          </p:cNvSpPr>
          <p:nvPr/>
        </p:nvSpPr>
        <p:spPr bwMode="white">
          <a:xfrm>
            <a:off x="457200" y="332656"/>
            <a:ext cx="6419056"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5" name="Text Box 5"/>
          <p:cNvSpPr txBox="1">
            <a:spLocks noChangeArrowheads="1"/>
          </p:cNvSpPr>
          <p:nvPr/>
        </p:nvSpPr>
        <p:spPr bwMode="auto">
          <a:xfrm>
            <a:off x="1835696" y="5661248"/>
            <a:ext cx="5490606" cy="523220"/>
          </a:xfrm>
          <a:prstGeom prst="rect">
            <a:avLst/>
          </a:prstGeom>
          <a:noFill/>
          <a:ln w="9525">
            <a:noFill/>
            <a:miter lim="800000"/>
            <a:headEnd/>
            <a:tailEnd/>
          </a:ln>
        </p:spPr>
        <p:txBody>
          <a:bodyPr wrap="none">
            <a:spAutoFit/>
          </a:bodyPr>
          <a:lstStyle/>
          <a:p>
            <a:r>
              <a:rPr kumimoji="1" lang="zh-CN" altLang="en-US" sz="2800" b="1" dirty="0">
                <a:latin typeface="Times New Roman" pitchFamily="18" charset="0"/>
                <a:ea typeface="宋体" charset="-122"/>
              </a:rPr>
              <a:t>可行顶点标号</a:t>
            </a:r>
            <a:r>
              <a:rPr kumimoji="1" lang="zh-CN" altLang="en-US" sz="2800" b="1" dirty="0" smtClean="0">
                <a:latin typeface="Times New Roman" pitchFamily="18" charset="0"/>
                <a:ea typeface="宋体" charset="-122"/>
              </a:rPr>
              <a:t>法（</a:t>
            </a:r>
            <a:r>
              <a:rPr kumimoji="1" lang="en-US" altLang="zh-CN" sz="2800" b="1" dirty="0" smtClean="0">
                <a:latin typeface="Times New Roman" pitchFamily="18" charset="0"/>
                <a:ea typeface="宋体" charset="-122"/>
              </a:rPr>
              <a:t>KM</a:t>
            </a:r>
            <a:r>
              <a:rPr kumimoji="1" lang="zh-CN" altLang="en-US" sz="2800" b="1" dirty="0" smtClean="0">
                <a:latin typeface="Times New Roman" pitchFamily="18" charset="0"/>
                <a:ea typeface="宋体" charset="-122"/>
              </a:rPr>
              <a:t>算法）</a:t>
            </a:r>
            <a:r>
              <a:rPr kumimoji="1" lang="zh-CN" altLang="en-US" sz="2800" b="1" dirty="0">
                <a:solidFill>
                  <a:srgbClr val="7030A0"/>
                </a:solidFill>
                <a:latin typeface="Times New Roman" pitchFamily="18" charset="0"/>
              </a:rPr>
              <a:t>自学</a:t>
            </a:r>
          </a:p>
        </p:txBody>
      </p:sp>
      <p:sp>
        <p:nvSpPr>
          <p:cNvPr id="6" name="Text Box 6"/>
          <p:cNvSpPr txBox="1">
            <a:spLocks noChangeArrowheads="1"/>
          </p:cNvSpPr>
          <p:nvPr/>
        </p:nvSpPr>
        <p:spPr bwMode="auto">
          <a:xfrm>
            <a:off x="7412436" y="2977490"/>
            <a:ext cx="1731564" cy="1200329"/>
          </a:xfrm>
          <a:prstGeom prst="rect">
            <a:avLst/>
          </a:prstGeom>
          <a:noFill/>
          <a:ln w="9525">
            <a:noFill/>
            <a:miter lim="800000"/>
            <a:headEnd/>
            <a:tailEnd/>
          </a:ln>
        </p:spPr>
        <p:txBody>
          <a:bodyPr wrap="none">
            <a:spAutoFit/>
          </a:bodyPr>
          <a:lstStyle/>
          <a:p>
            <a:r>
              <a:rPr kumimoji="1" lang="zh-CN" altLang="en-US" sz="2400" b="1" dirty="0">
                <a:latin typeface="Times New Roman" pitchFamily="18" charset="0"/>
                <a:ea typeface="宋体" charset="-122"/>
              </a:rPr>
              <a:t>矩阵覆盖</a:t>
            </a:r>
            <a:r>
              <a:rPr kumimoji="1" lang="zh-CN" altLang="en-US" sz="2400" b="1" dirty="0" smtClean="0">
                <a:latin typeface="Times New Roman" pitchFamily="18" charset="0"/>
                <a:ea typeface="宋体" charset="-122"/>
              </a:rPr>
              <a:t>法</a:t>
            </a:r>
            <a:endParaRPr kumimoji="1" lang="en-US" altLang="zh-CN" sz="2400" b="1" dirty="0" smtClean="0">
              <a:latin typeface="Times New Roman" pitchFamily="18" charset="0"/>
              <a:ea typeface="宋体" charset="-122"/>
            </a:endParaRPr>
          </a:p>
          <a:p>
            <a:r>
              <a:rPr kumimoji="1" lang="zh-CN" altLang="en-US" sz="2400" b="1" dirty="0">
                <a:latin typeface="Times New Roman" pitchFamily="18" charset="0"/>
              </a:rPr>
              <a:t>匈牙利法</a:t>
            </a:r>
          </a:p>
          <a:p>
            <a:endParaRPr kumimoji="1" lang="zh-CN" altLang="en-US" sz="2400" b="1" dirty="0">
              <a:latin typeface="Times New Roman" pitchFamily="18" charset="0"/>
              <a:ea typeface="宋体" charset="-122"/>
            </a:endParaRPr>
          </a:p>
        </p:txBody>
      </p:sp>
      <p:sp>
        <p:nvSpPr>
          <p:cNvPr id="7" name="Text Box 7"/>
          <p:cNvSpPr txBox="1">
            <a:spLocks noChangeArrowheads="1"/>
          </p:cNvSpPr>
          <p:nvPr/>
        </p:nvSpPr>
        <p:spPr bwMode="auto">
          <a:xfrm>
            <a:off x="7376940" y="4293096"/>
            <a:ext cx="1731564" cy="461665"/>
          </a:xfrm>
          <a:prstGeom prst="rect">
            <a:avLst/>
          </a:prstGeom>
          <a:noFill/>
          <a:ln w="9525">
            <a:noFill/>
            <a:miter lim="800000"/>
            <a:headEnd/>
            <a:tailEnd/>
          </a:ln>
        </p:spPr>
        <p:txBody>
          <a:bodyPr wrap="none">
            <a:spAutoFit/>
          </a:bodyPr>
          <a:lstStyle/>
          <a:p>
            <a:r>
              <a:rPr kumimoji="1" lang="zh-CN" altLang="en-US" sz="2400" b="1" dirty="0">
                <a:latin typeface="Times New Roman" pitchFamily="18" charset="0"/>
                <a:ea typeface="宋体" charset="-122"/>
              </a:rPr>
              <a:t>分枝定界</a:t>
            </a:r>
            <a:r>
              <a:rPr kumimoji="1" lang="zh-CN" altLang="en-US" sz="2400" b="1" dirty="0" smtClean="0">
                <a:latin typeface="Times New Roman" pitchFamily="18" charset="0"/>
                <a:ea typeface="宋体" charset="-122"/>
              </a:rPr>
              <a:t>法</a:t>
            </a:r>
            <a:endParaRPr kumimoji="1" lang="zh-CN" altLang="en-US" sz="2400" b="1" dirty="0">
              <a:latin typeface="Times New Roman" pitchFamily="18" charset="0"/>
              <a:ea typeface="宋体" charset="-122"/>
            </a:endParaRPr>
          </a:p>
        </p:txBody>
      </p:sp>
      <p:sp>
        <p:nvSpPr>
          <p:cNvPr id="8" name="矩形 7"/>
          <p:cNvSpPr/>
          <p:nvPr/>
        </p:nvSpPr>
        <p:spPr>
          <a:xfrm>
            <a:off x="107504" y="2615081"/>
            <a:ext cx="1403648" cy="1200329"/>
          </a:xfrm>
          <a:prstGeom prst="rect">
            <a:avLst/>
          </a:prstGeom>
        </p:spPr>
        <p:txBody>
          <a:bodyPr wrap="square">
            <a:spAutoFit/>
          </a:bodyPr>
          <a:lstStyle/>
          <a:p>
            <a:r>
              <a:rPr kumimoji="1" lang="zh-CN" altLang="en-US" b="1" dirty="0" smtClean="0">
                <a:solidFill>
                  <a:srgbClr val="00B050"/>
                </a:solidFill>
                <a:latin typeface="Times New Roman" pitchFamily="18" charset="0"/>
              </a:rPr>
              <a:t>求完备</a:t>
            </a:r>
            <a:r>
              <a:rPr kumimoji="1" lang="zh-CN" altLang="en-US" b="1" dirty="0">
                <a:solidFill>
                  <a:srgbClr val="00B050"/>
                </a:solidFill>
                <a:latin typeface="Times New Roman" pitchFamily="18" charset="0"/>
              </a:rPr>
              <a:t>二部赋权图</a:t>
            </a:r>
            <a:r>
              <a:rPr kumimoji="1" lang="en-US" altLang="zh-CN" b="1" i="1" dirty="0">
                <a:solidFill>
                  <a:srgbClr val="00B050"/>
                </a:solidFill>
                <a:latin typeface="Times New Roman" pitchFamily="18" charset="0"/>
              </a:rPr>
              <a:t>G</a:t>
            </a:r>
            <a:r>
              <a:rPr kumimoji="1" lang="en-US" altLang="zh-CN" b="1" dirty="0">
                <a:solidFill>
                  <a:srgbClr val="00B050"/>
                </a:solidFill>
                <a:latin typeface="Times New Roman" pitchFamily="18" charset="0"/>
              </a:rPr>
              <a:t>=(</a:t>
            </a:r>
            <a:r>
              <a:rPr kumimoji="1" lang="en-US" altLang="zh-CN" b="1" i="1" dirty="0">
                <a:solidFill>
                  <a:srgbClr val="00B050"/>
                </a:solidFill>
                <a:latin typeface="Times New Roman" pitchFamily="18" charset="0"/>
              </a:rPr>
              <a:t>X,Y,E,F</a:t>
            </a:r>
            <a:r>
              <a:rPr kumimoji="1" lang="en-US" altLang="zh-CN" b="1" dirty="0">
                <a:solidFill>
                  <a:srgbClr val="00B050"/>
                </a:solidFill>
                <a:latin typeface="Times New Roman" pitchFamily="18" charset="0"/>
              </a:rPr>
              <a:t>)</a:t>
            </a:r>
            <a:r>
              <a:rPr kumimoji="1" lang="zh-CN" altLang="en-US" b="1" dirty="0">
                <a:solidFill>
                  <a:srgbClr val="00B050"/>
                </a:solidFill>
                <a:latin typeface="Times New Roman" pitchFamily="18" charset="0"/>
              </a:rPr>
              <a:t>的最佳匹配。</a:t>
            </a:r>
          </a:p>
        </p:txBody>
      </p:sp>
      <p:sp>
        <p:nvSpPr>
          <p:cNvPr id="14" name="灯片编号占位符 13"/>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114</a:t>
            </a:fld>
            <a:endParaRPr lang="en-US" altLang="zh-CN" dirty="0"/>
          </a:p>
        </p:txBody>
      </p:sp>
    </p:spTree>
    <p:extLst>
      <p:ext uri="{BB962C8B-B14F-4D97-AF65-F5344CB8AC3E}">
        <p14:creationId xmlns:p14="http://schemas.microsoft.com/office/powerpoint/2010/main" val="4264066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5058" name="Rectangle 2"/>
          <p:cNvSpPr>
            <a:spLocks noGrp="1" noChangeArrowheads="1"/>
          </p:cNvSpPr>
          <p:nvPr>
            <p:ph type="body" idx="1"/>
          </p:nvPr>
        </p:nvSpPr>
        <p:spPr>
          <a:xfrm>
            <a:off x="125759" y="980728"/>
            <a:ext cx="8892480" cy="1484313"/>
          </a:xfrm>
        </p:spPr>
        <p:txBody>
          <a:bodyPr/>
          <a:lstStyle/>
          <a:p>
            <a:pPr eaLnBrk="1" hangingPunct="1">
              <a:buFontTx/>
              <a:buNone/>
            </a:pPr>
            <a:r>
              <a:rPr lang="en-US" altLang="zh-CN" sz="2000" b="1" dirty="0" smtClean="0">
                <a:solidFill>
                  <a:srgbClr val="0000FF"/>
                </a:solidFill>
                <a:latin typeface="Times New Roman" panose="02020603050405020304" pitchFamily="18" charset="0"/>
                <a:ea typeface="楷体_GB2312" pitchFamily="49" charset="-122"/>
              </a:rPr>
              <a:t>      Kuhn(1955)</a:t>
            </a:r>
            <a:r>
              <a:rPr lang="zh-CN" altLang="en-US" sz="2000" b="1" dirty="0" smtClean="0">
                <a:solidFill>
                  <a:srgbClr val="0000FF"/>
                </a:solidFill>
                <a:latin typeface="Times New Roman" panose="02020603050405020304" pitchFamily="18" charset="0"/>
                <a:ea typeface="楷体_GB2312" pitchFamily="49" charset="-122"/>
              </a:rPr>
              <a:t>和</a:t>
            </a:r>
            <a:r>
              <a:rPr lang="en-US" altLang="zh-CN" sz="2000" b="1" dirty="0" err="1" smtClean="0">
                <a:solidFill>
                  <a:srgbClr val="0000FF"/>
                </a:solidFill>
                <a:latin typeface="Times New Roman" panose="02020603050405020304" pitchFamily="18" charset="0"/>
                <a:ea typeface="楷体_GB2312" pitchFamily="49" charset="-122"/>
              </a:rPr>
              <a:t>Munkres</a:t>
            </a:r>
            <a:r>
              <a:rPr lang="en-US" altLang="zh-CN" sz="2000" b="1" dirty="0" smtClean="0">
                <a:solidFill>
                  <a:srgbClr val="0000FF"/>
                </a:solidFill>
                <a:latin typeface="Times New Roman" panose="02020603050405020304" pitchFamily="18" charset="0"/>
                <a:ea typeface="楷体_GB2312" pitchFamily="49" charset="-122"/>
              </a:rPr>
              <a:t>(1957)</a:t>
            </a:r>
            <a:r>
              <a:rPr lang="zh-CN" altLang="en-US" sz="2000" b="1" dirty="0" smtClean="0">
                <a:latin typeface="Times New Roman" panose="02020603050405020304" pitchFamily="18" charset="0"/>
                <a:ea typeface="楷体_GB2312" pitchFamily="49" charset="-122"/>
              </a:rPr>
              <a:t>提出一个在加权完全二部图中求</a:t>
            </a:r>
            <a:r>
              <a:rPr lang="zh-CN" altLang="en-US" sz="2000" b="1" dirty="0" smtClean="0">
                <a:solidFill>
                  <a:srgbClr val="0000FF"/>
                </a:solidFill>
                <a:latin typeface="Times New Roman" panose="02020603050405020304" pitchFamily="18" charset="0"/>
                <a:ea typeface="楷体_GB2312" pitchFamily="49" charset="-122"/>
              </a:rPr>
              <a:t>最优匹配的算法，</a:t>
            </a:r>
            <a:r>
              <a:rPr lang="zh-CN" altLang="en-US" sz="2000" b="1" dirty="0" smtClean="0">
                <a:latin typeface="Times New Roman" panose="02020603050405020304" pitchFamily="18" charset="0"/>
                <a:ea typeface="楷体_GB2312" pitchFamily="49" charset="-122"/>
              </a:rPr>
              <a:t>简称为</a:t>
            </a:r>
            <a:r>
              <a:rPr lang="en-US" altLang="zh-CN" sz="2000" b="1" dirty="0" smtClean="0">
                <a:solidFill>
                  <a:srgbClr val="0000FF"/>
                </a:solidFill>
                <a:latin typeface="Times New Roman" panose="02020603050405020304" pitchFamily="18" charset="0"/>
                <a:ea typeface="楷体_GB2312" pitchFamily="49" charset="-122"/>
              </a:rPr>
              <a:t>K-M</a:t>
            </a:r>
            <a:r>
              <a:rPr lang="zh-CN" altLang="en-US" sz="2000" b="1" dirty="0" smtClean="0">
                <a:solidFill>
                  <a:srgbClr val="0000FF"/>
                </a:solidFill>
                <a:latin typeface="Times New Roman" panose="02020603050405020304" pitchFamily="18" charset="0"/>
                <a:ea typeface="楷体_GB2312" pitchFamily="49" charset="-122"/>
              </a:rPr>
              <a:t>算法</a:t>
            </a:r>
            <a:r>
              <a:rPr lang="zh-CN" altLang="en-US" sz="2000" b="1" dirty="0" smtClean="0">
                <a:latin typeface="Times New Roman" panose="02020603050405020304" pitchFamily="18" charset="0"/>
                <a:ea typeface="楷体_GB2312" pitchFamily="49" charset="-122"/>
              </a:rPr>
              <a:t>。其</a:t>
            </a:r>
            <a:r>
              <a:rPr lang="zh-CN" altLang="en-US" sz="2000" b="1" dirty="0" smtClean="0">
                <a:solidFill>
                  <a:srgbClr val="0000FF"/>
                </a:solidFill>
                <a:latin typeface="Times New Roman" panose="02020603050405020304" pitchFamily="18" charset="0"/>
                <a:ea typeface="楷体_GB2312" pitchFamily="49" charset="-122"/>
              </a:rPr>
              <a:t>主要思想</a:t>
            </a:r>
            <a:r>
              <a:rPr lang="zh-CN" altLang="en-US" sz="2000" b="1" dirty="0" smtClean="0">
                <a:latin typeface="Times New Roman" panose="02020603050405020304" pitchFamily="18" charset="0"/>
                <a:ea typeface="楷体_GB2312" pitchFamily="49" charset="-122"/>
              </a:rPr>
              <a:t>如下：</a:t>
            </a:r>
            <a:r>
              <a:rPr lang="zh-CN" altLang="en-US" sz="2400" dirty="0" smtClean="0"/>
              <a:t> </a:t>
            </a:r>
            <a:endParaRPr lang="zh-CN" altLang="en-US" sz="2400" b="1" dirty="0" smtClean="0">
              <a:latin typeface="Times New Roman" panose="02020603050405020304" pitchFamily="18" charset="0"/>
              <a:ea typeface="楷体_GB2312" pitchFamily="49" charset="-122"/>
            </a:endParaRPr>
          </a:p>
          <a:p>
            <a:pPr eaLnBrk="1" hangingPunct="1">
              <a:buFontTx/>
              <a:buNone/>
            </a:pPr>
            <a:endParaRPr lang="en-US" altLang="zh-CN" sz="2400" b="1" dirty="0" smtClean="0">
              <a:latin typeface="Times New Roman" panose="02020603050405020304" pitchFamily="18" charset="0"/>
              <a:ea typeface="楷体_GB2312" pitchFamily="49" charset="-122"/>
            </a:endParaRPr>
          </a:p>
        </p:txBody>
      </p:sp>
      <p:pic>
        <p:nvPicPr>
          <p:cNvPr id="68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844824"/>
            <a:ext cx="7129487" cy="422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115</a:t>
            </a:fld>
            <a:endParaRPr lang="en-GB" dirty="0"/>
          </a:p>
        </p:txBody>
      </p:sp>
      <p:sp>
        <p:nvSpPr>
          <p:cNvPr id="3" name="矩形 2"/>
          <p:cNvSpPr/>
          <p:nvPr/>
        </p:nvSpPr>
        <p:spPr>
          <a:xfrm>
            <a:off x="5364088" y="3598165"/>
            <a:ext cx="4572000" cy="812530"/>
          </a:xfrm>
          <a:prstGeom prst="rect">
            <a:avLst/>
          </a:prstGeom>
        </p:spPr>
        <p:txBody>
          <a:bodyPr>
            <a:spAutoFit/>
          </a:bodyPr>
          <a:lstStyle/>
          <a:p>
            <a:pPr>
              <a:lnSpc>
                <a:spcPct val="105000"/>
              </a:lnSpc>
              <a:spcBef>
                <a:spcPct val="50000"/>
              </a:spcBef>
            </a:pPr>
            <a:r>
              <a:rPr kumimoji="1" lang="zh-CN" altLang="en-US" b="1" dirty="0">
                <a:solidFill>
                  <a:srgbClr val="00B050"/>
                </a:solidFill>
                <a:latin typeface="Times New Roman" panose="02020603050405020304" pitchFamily="18" charset="0"/>
                <a:ea typeface="楷体_GB2312" pitchFamily="49" charset="-122"/>
              </a:rPr>
              <a:t> </a:t>
            </a:r>
            <a:r>
              <a:rPr kumimoji="1" lang="en-US" altLang="zh-CN" b="1" i="1" dirty="0">
                <a:solidFill>
                  <a:srgbClr val="00B050"/>
                </a:solidFill>
                <a:latin typeface="Times New Roman" panose="02020603050405020304" pitchFamily="18" charset="0"/>
                <a:ea typeface="楷体_GB2312" pitchFamily="49" charset="-122"/>
              </a:rPr>
              <a:t>L</a:t>
            </a:r>
            <a:r>
              <a:rPr kumimoji="1" lang="en-US" altLang="zh-CN" b="1" dirty="0">
                <a:solidFill>
                  <a:srgbClr val="00B050"/>
                </a:solidFill>
                <a:latin typeface="Times New Roman" panose="02020603050405020304" pitchFamily="18" charset="0"/>
                <a:ea typeface="楷体_GB2312" pitchFamily="49" charset="-122"/>
              </a:rPr>
              <a:t>(</a:t>
            </a:r>
            <a:r>
              <a:rPr kumimoji="1" lang="en-US" altLang="zh-CN" b="1" i="1" dirty="0">
                <a:solidFill>
                  <a:srgbClr val="00B050"/>
                </a:solidFill>
                <a:latin typeface="Times New Roman" panose="02020603050405020304" pitchFamily="18" charset="0"/>
                <a:ea typeface="楷体_GB2312" pitchFamily="49" charset="-122"/>
              </a:rPr>
              <a:t>x</a:t>
            </a:r>
            <a:r>
              <a:rPr kumimoji="1" lang="en-US" altLang="zh-CN" b="1" dirty="0">
                <a:solidFill>
                  <a:srgbClr val="00B050"/>
                </a:solidFill>
                <a:latin typeface="Times New Roman" panose="02020603050405020304" pitchFamily="18" charset="0"/>
                <a:ea typeface="楷体_GB2312" pitchFamily="49" charset="-122"/>
              </a:rPr>
              <a:t>) = max {</a:t>
            </a:r>
            <a:r>
              <a:rPr kumimoji="1" lang="en-US" altLang="zh-CN" b="1" i="1" dirty="0">
                <a:solidFill>
                  <a:srgbClr val="00B050"/>
                </a:solidFill>
                <a:latin typeface="Times New Roman" panose="02020603050405020304" pitchFamily="18" charset="0"/>
                <a:ea typeface="楷体_GB2312" pitchFamily="49" charset="-122"/>
              </a:rPr>
              <a:t>w </a:t>
            </a:r>
            <a:r>
              <a:rPr kumimoji="1" lang="en-US" altLang="zh-CN" b="1" dirty="0">
                <a:solidFill>
                  <a:srgbClr val="00B050"/>
                </a:solidFill>
                <a:latin typeface="Times New Roman" panose="02020603050405020304" pitchFamily="18" charset="0"/>
                <a:ea typeface="楷体_GB2312" pitchFamily="49" charset="-122"/>
              </a:rPr>
              <a:t>(</a:t>
            </a:r>
            <a:r>
              <a:rPr kumimoji="1" lang="en-US" altLang="zh-CN" b="1" i="1" dirty="0">
                <a:solidFill>
                  <a:srgbClr val="00B050"/>
                </a:solidFill>
                <a:latin typeface="Times New Roman" panose="02020603050405020304" pitchFamily="18" charset="0"/>
                <a:ea typeface="楷体_GB2312" pitchFamily="49" charset="-122"/>
              </a:rPr>
              <a:t>x </a:t>
            </a:r>
            <a:r>
              <a:rPr kumimoji="1" lang="zh-CN" altLang="en-US" b="1" dirty="0">
                <a:solidFill>
                  <a:srgbClr val="00B050"/>
                </a:solidFill>
                <a:latin typeface="Times New Roman" panose="02020603050405020304" pitchFamily="18" charset="0"/>
                <a:ea typeface="楷体_GB2312" pitchFamily="49" charset="-122"/>
              </a:rPr>
              <a:t>，</a:t>
            </a:r>
            <a:r>
              <a:rPr kumimoji="1" lang="en-US" altLang="zh-CN" b="1" i="1" dirty="0">
                <a:solidFill>
                  <a:srgbClr val="00B050"/>
                </a:solidFill>
                <a:latin typeface="Times New Roman" panose="02020603050405020304" pitchFamily="18" charset="0"/>
                <a:ea typeface="楷体_GB2312" pitchFamily="49" charset="-122"/>
              </a:rPr>
              <a:t>y</a:t>
            </a:r>
            <a:r>
              <a:rPr kumimoji="1" lang="en-US" altLang="zh-CN" b="1" dirty="0">
                <a:solidFill>
                  <a:srgbClr val="00B050"/>
                </a:solidFill>
                <a:latin typeface="Times New Roman" panose="02020603050405020304" pitchFamily="18" charset="0"/>
                <a:ea typeface="楷体_GB2312" pitchFamily="49" charset="-122"/>
              </a:rPr>
              <a:t>) | </a:t>
            </a:r>
            <a:r>
              <a:rPr kumimoji="1" lang="en-US" altLang="zh-CN" b="1" i="1" dirty="0" err="1">
                <a:solidFill>
                  <a:srgbClr val="00B050"/>
                </a:solidFill>
                <a:latin typeface="Times New Roman" panose="02020603050405020304" pitchFamily="18" charset="0"/>
                <a:ea typeface="楷体_GB2312" pitchFamily="49" charset="-122"/>
              </a:rPr>
              <a:t>y</a:t>
            </a:r>
            <a:r>
              <a:rPr kumimoji="1" lang="en-US" altLang="zh-CN" b="1" dirty="0" err="1">
                <a:solidFill>
                  <a:srgbClr val="00B050"/>
                </a:solidFill>
                <a:latin typeface="Times New Roman" panose="02020603050405020304" pitchFamily="18" charset="0"/>
                <a:ea typeface="楷体_GB2312" pitchFamily="49" charset="-122"/>
              </a:rPr>
              <a:t>∈</a:t>
            </a:r>
            <a:r>
              <a:rPr kumimoji="1" lang="en-US" altLang="zh-CN" b="1" i="1" dirty="0" err="1">
                <a:solidFill>
                  <a:srgbClr val="00B050"/>
                </a:solidFill>
                <a:latin typeface="Times New Roman" panose="02020603050405020304" pitchFamily="18" charset="0"/>
                <a:ea typeface="楷体_GB2312" pitchFamily="49" charset="-122"/>
              </a:rPr>
              <a:t>Y</a:t>
            </a:r>
            <a:r>
              <a:rPr kumimoji="1" lang="en-US" altLang="zh-CN" b="1" dirty="0">
                <a:solidFill>
                  <a:srgbClr val="00B050"/>
                </a:solidFill>
                <a:latin typeface="Times New Roman" panose="02020603050405020304" pitchFamily="18" charset="0"/>
                <a:ea typeface="楷体_GB2312" pitchFamily="49" charset="-122"/>
              </a:rPr>
              <a:t>}, </a:t>
            </a:r>
            <a:r>
              <a:rPr kumimoji="1" lang="en-US" altLang="zh-CN" b="1" i="1" dirty="0">
                <a:solidFill>
                  <a:srgbClr val="00B050"/>
                </a:solidFill>
                <a:latin typeface="Times New Roman" panose="02020603050405020304" pitchFamily="18" charset="0"/>
                <a:ea typeface="楷体_GB2312" pitchFamily="49" charset="-122"/>
              </a:rPr>
              <a:t> </a:t>
            </a:r>
            <a:r>
              <a:rPr kumimoji="1" lang="en-US" altLang="zh-CN" b="1" i="1" dirty="0" err="1">
                <a:solidFill>
                  <a:srgbClr val="00B050"/>
                </a:solidFill>
                <a:latin typeface="Times New Roman" panose="02020603050405020304" pitchFamily="18" charset="0"/>
                <a:ea typeface="楷体_GB2312" pitchFamily="49" charset="-122"/>
              </a:rPr>
              <a:t>x</a:t>
            </a:r>
            <a:r>
              <a:rPr kumimoji="1" lang="en-US" altLang="zh-CN" b="1" dirty="0" err="1">
                <a:solidFill>
                  <a:srgbClr val="00B050"/>
                </a:solidFill>
                <a:latin typeface="Times New Roman" panose="02020603050405020304" pitchFamily="18" charset="0"/>
                <a:ea typeface="楷体_GB2312" pitchFamily="49" charset="-122"/>
              </a:rPr>
              <a:t>∈</a:t>
            </a:r>
            <a:r>
              <a:rPr kumimoji="1" lang="en-US" altLang="zh-CN" b="1" i="1" dirty="0" err="1">
                <a:solidFill>
                  <a:srgbClr val="00B050"/>
                </a:solidFill>
                <a:latin typeface="Times New Roman" panose="02020603050405020304" pitchFamily="18" charset="0"/>
                <a:ea typeface="楷体_GB2312" pitchFamily="49" charset="-122"/>
              </a:rPr>
              <a:t>X</a:t>
            </a:r>
            <a:r>
              <a:rPr kumimoji="1" lang="en-US" altLang="zh-CN" b="1" dirty="0">
                <a:solidFill>
                  <a:srgbClr val="00B050"/>
                </a:solidFill>
                <a:latin typeface="Times New Roman" panose="02020603050405020304" pitchFamily="18" charset="0"/>
                <a:ea typeface="楷体_GB2312" pitchFamily="49" charset="-122"/>
              </a:rPr>
              <a:t>,</a:t>
            </a:r>
          </a:p>
          <a:p>
            <a:pPr>
              <a:lnSpc>
                <a:spcPct val="105000"/>
              </a:lnSpc>
              <a:spcBef>
                <a:spcPct val="50000"/>
              </a:spcBef>
            </a:pPr>
            <a:r>
              <a:rPr kumimoji="1" lang="en-US" altLang="zh-CN" b="1" i="1" dirty="0" smtClean="0">
                <a:solidFill>
                  <a:srgbClr val="00B050"/>
                </a:solidFill>
                <a:latin typeface="Times New Roman" panose="02020603050405020304" pitchFamily="18" charset="0"/>
                <a:ea typeface="楷体_GB2312" pitchFamily="49" charset="-122"/>
              </a:rPr>
              <a:t> L</a:t>
            </a:r>
            <a:r>
              <a:rPr kumimoji="1" lang="en-US" altLang="zh-CN" b="1" dirty="0" smtClean="0">
                <a:solidFill>
                  <a:srgbClr val="00B050"/>
                </a:solidFill>
                <a:latin typeface="Times New Roman" panose="02020603050405020304" pitchFamily="18" charset="0"/>
                <a:ea typeface="楷体_GB2312" pitchFamily="49" charset="-122"/>
              </a:rPr>
              <a:t>(</a:t>
            </a:r>
            <a:r>
              <a:rPr kumimoji="1" lang="en-US" altLang="zh-CN" b="1" i="1" dirty="0" smtClean="0">
                <a:solidFill>
                  <a:srgbClr val="00B050"/>
                </a:solidFill>
                <a:latin typeface="Times New Roman" panose="02020603050405020304" pitchFamily="18" charset="0"/>
                <a:ea typeface="楷体_GB2312" pitchFamily="49" charset="-122"/>
              </a:rPr>
              <a:t>y</a:t>
            </a:r>
            <a:r>
              <a:rPr kumimoji="1" lang="en-US" altLang="zh-CN" b="1" dirty="0">
                <a:solidFill>
                  <a:srgbClr val="00B050"/>
                </a:solidFill>
                <a:latin typeface="Times New Roman" panose="02020603050405020304" pitchFamily="18" charset="0"/>
                <a:ea typeface="楷体_GB2312" pitchFamily="49" charset="-122"/>
              </a:rPr>
              <a:t>) = 0, </a:t>
            </a:r>
            <a:r>
              <a:rPr kumimoji="1" lang="en-US" altLang="zh-CN" b="1" i="1" dirty="0" err="1">
                <a:solidFill>
                  <a:srgbClr val="00B050"/>
                </a:solidFill>
                <a:latin typeface="Times New Roman" panose="02020603050405020304" pitchFamily="18" charset="0"/>
                <a:ea typeface="楷体_GB2312" pitchFamily="49" charset="-122"/>
              </a:rPr>
              <a:t>y</a:t>
            </a:r>
            <a:r>
              <a:rPr kumimoji="1" lang="en-US" altLang="zh-CN" b="1" dirty="0" err="1">
                <a:solidFill>
                  <a:srgbClr val="00B050"/>
                </a:solidFill>
                <a:latin typeface="Times New Roman" panose="02020603050405020304" pitchFamily="18" charset="0"/>
                <a:ea typeface="楷体_GB2312" pitchFamily="49" charset="-122"/>
              </a:rPr>
              <a:t>∈</a:t>
            </a:r>
            <a:r>
              <a:rPr kumimoji="1" lang="en-US" altLang="zh-CN" b="1" i="1" dirty="0" err="1">
                <a:solidFill>
                  <a:srgbClr val="00B050"/>
                </a:solidFill>
                <a:latin typeface="Times New Roman" panose="02020603050405020304" pitchFamily="18" charset="0"/>
                <a:ea typeface="楷体_GB2312" pitchFamily="49" charset="-122"/>
              </a:rPr>
              <a:t>Y</a:t>
            </a:r>
            <a:r>
              <a:rPr kumimoji="1" lang="en-US" altLang="zh-CN" b="1" dirty="0">
                <a:solidFill>
                  <a:srgbClr val="00B050"/>
                </a:solidFill>
                <a:latin typeface="Times New Roman" panose="02020603050405020304" pitchFamily="18" charset="0"/>
                <a:ea typeface="楷体_GB2312" pitchFamily="49" charset="-122"/>
              </a:rPr>
              <a:t>. </a:t>
            </a:r>
            <a:endParaRPr lang="zh-CN" altLang="en-US" dirty="0">
              <a:solidFill>
                <a:srgbClr val="00B050"/>
              </a:solidFill>
            </a:endParaRPr>
          </a:p>
        </p:txBody>
      </p:sp>
      <p:cxnSp>
        <p:nvCxnSpPr>
          <p:cNvPr id="5" name="曲线连接符 4"/>
          <p:cNvCxnSpPr/>
          <p:nvPr/>
        </p:nvCxnSpPr>
        <p:spPr>
          <a:xfrm>
            <a:off x="5148064" y="1988840"/>
            <a:ext cx="2232248" cy="15841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457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5058">
                                            <p:txEl>
                                              <p:pRg st="0" end="0"/>
                                            </p:txEl>
                                          </p:spTgt>
                                        </p:tgtEl>
                                        <p:attrNameLst>
                                          <p:attrName>style.visibility</p:attrName>
                                        </p:attrNameLst>
                                      </p:cBhvr>
                                      <p:to>
                                        <p:strVal val="visible"/>
                                      </p:to>
                                    </p:set>
                                    <p:anim calcmode="lin" valueType="num">
                                      <p:cBhvr additive="base">
                                        <p:cTn id="7" dur="500" fill="hold"/>
                                        <p:tgtEl>
                                          <p:spTgt spid="6850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50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685060"/>
                                        </p:tgtEl>
                                        <p:attrNameLst>
                                          <p:attrName>style.visibility</p:attrName>
                                        </p:attrNameLst>
                                      </p:cBhvr>
                                      <p:to>
                                        <p:strVal val="visible"/>
                                      </p:to>
                                    </p:set>
                                    <p:animEffect transition="in" filter="box(in)">
                                      <p:cBhvr>
                                        <p:cTn id="13" dur="500"/>
                                        <p:tgtEl>
                                          <p:spTgt spid="68506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build="p"/>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3"/>
          <p:cNvSpPr>
            <a:spLocks noGrp="1" noChangeArrowheads="1"/>
          </p:cNvSpPr>
          <p:nvPr>
            <p:ph type="body" idx="1"/>
          </p:nvPr>
        </p:nvSpPr>
        <p:spPr>
          <a:xfrm>
            <a:off x="323850" y="333375"/>
            <a:ext cx="4608513" cy="574675"/>
          </a:xfrm>
        </p:spPr>
        <p:txBody>
          <a:bodyPr/>
          <a:lstStyle/>
          <a:p>
            <a:pPr eaLnBrk="1" hangingPunct="1">
              <a:lnSpc>
                <a:spcPct val="90000"/>
              </a:lnSpc>
              <a:buFontTx/>
              <a:buNone/>
            </a:pPr>
            <a:r>
              <a:rPr lang="en-US" altLang="zh-CN" b="1" smtClean="0">
                <a:solidFill>
                  <a:srgbClr val="0000FF"/>
                </a:solidFill>
                <a:latin typeface="Times New Roman" panose="02020603050405020304" pitchFamily="18" charset="0"/>
                <a:ea typeface="楷体_GB2312" pitchFamily="49" charset="-122"/>
              </a:rPr>
              <a:t>Kuhn-Munkres</a:t>
            </a:r>
            <a:r>
              <a:rPr lang="zh-CN" altLang="en-US" b="1" smtClean="0">
                <a:solidFill>
                  <a:srgbClr val="0000FF"/>
                </a:solidFill>
                <a:latin typeface="Times New Roman" panose="02020603050405020304" pitchFamily="18" charset="0"/>
                <a:ea typeface="楷体_GB2312" pitchFamily="49" charset="-122"/>
              </a:rPr>
              <a:t>算法</a:t>
            </a:r>
          </a:p>
        </p:txBody>
      </p:sp>
      <p:pic>
        <p:nvPicPr>
          <p:cNvPr id="983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26" y="1268760"/>
            <a:ext cx="7993062"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116</a:t>
            </a:fld>
            <a:endParaRPr lang="en-GB" dirty="0"/>
          </a:p>
        </p:txBody>
      </p:sp>
    </p:spTree>
    <p:extLst>
      <p:ext uri="{BB962C8B-B14F-4D97-AF65-F5344CB8AC3E}">
        <p14:creationId xmlns:p14="http://schemas.microsoft.com/office/powerpoint/2010/main" val="15074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62" name="Text Box 2"/>
          <p:cNvSpPr txBox="1">
            <a:spLocks noChangeArrowheads="1"/>
          </p:cNvSpPr>
          <p:nvPr/>
        </p:nvSpPr>
        <p:spPr bwMode="auto">
          <a:xfrm>
            <a:off x="827584" y="1124744"/>
            <a:ext cx="73152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buFontTx/>
              <a:buNone/>
            </a:pPr>
            <a:r>
              <a:rPr lang="zh-CN" altLang="en-US" sz="2800" b="1">
                <a:solidFill>
                  <a:srgbClr val="0000FF"/>
                </a:solidFill>
                <a:latin typeface="Times New Roman" panose="02020603050405020304" pitchFamily="18" charset="0"/>
                <a:ea typeface="楷体_GB2312" pitchFamily="49" charset="-122"/>
              </a:rPr>
              <a:t>例：</a:t>
            </a:r>
            <a:r>
              <a:rPr lang="zh-CN" altLang="en-US" sz="2800" b="1">
                <a:latin typeface="Times New Roman" panose="02020603050405020304" pitchFamily="18" charset="0"/>
                <a:ea typeface="楷体_GB2312" pitchFamily="49" charset="-122"/>
              </a:rPr>
              <a:t>已知完全二分图</a:t>
            </a:r>
            <a:r>
              <a:rPr lang="en-US" altLang="zh-CN" sz="2800" b="1">
                <a:latin typeface="Times New Roman" panose="02020603050405020304" pitchFamily="18" charset="0"/>
                <a:ea typeface="楷体_GB2312" pitchFamily="49" charset="-122"/>
              </a:rPr>
              <a:t>K</a:t>
            </a:r>
            <a:r>
              <a:rPr lang="en-US" altLang="zh-CN" sz="2800" b="1" baseline="-25000">
                <a:latin typeface="Times New Roman" panose="02020603050405020304" pitchFamily="18" charset="0"/>
                <a:ea typeface="楷体_GB2312" pitchFamily="49" charset="-122"/>
              </a:rPr>
              <a:t>5</a:t>
            </a:r>
            <a:r>
              <a:rPr lang="zh-CN" altLang="en-US" sz="2800" b="1" baseline="-25000">
                <a:latin typeface="Times New Roman" panose="02020603050405020304" pitchFamily="18" charset="0"/>
                <a:ea typeface="楷体_GB2312" pitchFamily="49" charset="-122"/>
              </a:rPr>
              <a:t>，</a:t>
            </a:r>
            <a:r>
              <a:rPr lang="en-US" altLang="zh-CN" sz="2800" b="1" baseline="-25000">
                <a:latin typeface="Times New Roman" panose="02020603050405020304" pitchFamily="18" charset="0"/>
                <a:ea typeface="楷体_GB2312" pitchFamily="49" charset="-122"/>
              </a:rPr>
              <a:t>5</a:t>
            </a:r>
            <a:r>
              <a:rPr lang="zh-CN" altLang="en-US" sz="2800" b="1">
                <a:latin typeface="Times New Roman" panose="02020603050405020304" pitchFamily="18" charset="0"/>
                <a:ea typeface="楷体_GB2312" pitchFamily="49" charset="-122"/>
              </a:rPr>
              <a:t>，其中</a:t>
            </a:r>
            <a:r>
              <a:rPr lang="en-US" altLang="zh-CN" sz="2800" b="1">
                <a:latin typeface="Times New Roman" panose="02020603050405020304" pitchFamily="18" charset="0"/>
                <a:ea typeface="楷体_GB2312" pitchFamily="49" charset="-122"/>
              </a:rPr>
              <a:t>V</a:t>
            </a:r>
            <a:r>
              <a:rPr lang="en-US" altLang="zh-CN" sz="2800" b="1" baseline="-25000">
                <a:latin typeface="Times New Roman" panose="02020603050405020304" pitchFamily="18" charset="0"/>
                <a:ea typeface="楷体_GB2312" pitchFamily="49" charset="-122"/>
              </a:rPr>
              <a:t>1</a:t>
            </a:r>
            <a:r>
              <a:rPr lang="en-US" altLang="zh-CN" sz="2800" b="1">
                <a:latin typeface="Times New Roman" panose="02020603050405020304" pitchFamily="18" charset="0"/>
                <a:ea typeface="楷体_GB2312" pitchFamily="49" charset="-122"/>
              </a:rPr>
              <a:t>={x</a:t>
            </a:r>
            <a:r>
              <a:rPr lang="en-US" altLang="zh-CN" sz="2800" b="1" baseline="-25000">
                <a:latin typeface="Times New Roman" panose="02020603050405020304" pitchFamily="18" charset="0"/>
                <a:ea typeface="楷体_GB2312" pitchFamily="49" charset="-122"/>
              </a:rPr>
              <a:t>1</a:t>
            </a:r>
            <a:r>
              <a:rPr lang="en-US" altLang="zh-CN" sz="2800" b="1">
                <a:latin typeface="Times New Roman" panose="02020603050405020304" pitchFamily="18" charset="0"/>
                <a:ea typeface="楷体_GB2312" pitchFamily="49" charset="-122"/>
              </a:rPr>
              <a:t>,x</a:t>
            </a:r>
            <a:r>
              <a:rPr lang="en-US" altLang="zh-CN" sz="2800" b="1" baseline="-25000">
                <a:latin typeface="Times New Roman" panose="02020603050405020304" pitchFamily="18" charset="0"/>
                <a:ea typeface="楷体_GB2312" pitchFamily="49" charset="-122"/>
              </a:rPr>
              <a:t>2</a:t>
            </a:r>
            <a:r>
              <a:rPr lang="en-US" altLang="zh-CN" sz="2800" b="1">
                <a:latin typeface="Times New Roman" panose="02020603050405020304" pitchFamily="18" charset="0"/>
                <a:ea typeface="楷体_GB2312" pitchFamily="49" charset="-122"/>
              </a:rPr>
              <a:t>,x</a:t>
            </a:r>
            <a:r>
              <a:rPr lang="en-US" altLang="zh-CN" sz="2800" b="1" baseline="-25000">
                <a:latin typeface="Times New Roman" panose="02020603050405020304" pitchFamily="18" charset="0"/>
                <a:ea typeface="楷体_GB2312" pitchFamily="49" charset="-122"/>
              </a:rPr>
              <a:t>3</a:t>
            </a:r>
            <a:r>
              <a:rPr lang="en-US" altLang="zh-CN" sz="2800" b="1">
                <a:latin typeface="Times New Roman" panose="02020603050405020304" pitchFamily="18" charset="0"/>
                <a:ea typeface="楷体_GB2312" pitchFamily="49" charset="-122"/>
              </a:rPr>
              <a:t>,x</a:t>
            </a:r>
            <a:r>
              <a:rPr lang="en-US" altLang="zh-CN" sz="2800" b="1" baseline="-25000">
                <a:latin typeface="Times New Roman" panose="02020603050405020304" pitchFamily="18" charset="0"/>
                <a:ea typeface="楷体_GB2312" pitchFamily="49" charset="-122"/>
              </a:rPr>
              <a:t>4</a:t>
            </a:r>
            <a:r>
              <a:rPr lang="en-US" altLang="zh-CN" sz="2800" b="1">
                <a:latin typeface="Times New Roman" panose="02020603050405020304" pitchFamily="18" charset="0"/>
                <a:ea typeface="楷体_GB2312" pitchFamily="49" charset="-122"/>
              </a:rPr>
              <a:t>,x</a:t>
            </a:r>
            <a:r>
              <a:rPr lang="en-US" altLang="zh-CN" sz="2800" b="1" baseline="-25000">
                <a:latin typeface="Times New Roman" panose="02020603050405020304" pitchFamily="18" charset="0"/>
                <a:ea typeface="楷体_GB2312" pitchFamily="49" charset="-122"/>
              </a:rPr>
              <a:t>5</a:t>
            </a:r>
            <a:r>
              <a:rPr lang="en-US" altLang="zh-CN" sz="2800" b="1">
                <a:latin typeface="Times New Roman" panose="02020603050405020304" pitchFamily="18" charset="0"/>
                <a:ea typeface="楷体_GB2312" pitchFamily="49" charset="-122"/>
              </a:rPr>
              <a:t>}</a:t>
            </a:r>
            <a:r>
              <a:rPr lang="zh-CN" altLang="en-US" sz="2800" b="1">
                <a:latin typeface="Times New Roman" panose="02020603050405020304" pitchFamily="18" charset="0"/>
                <a:ea typeface="楷体_GB2312" pitchFamily="49" charset="-122"/>
              </a:rPr>
              <a:t>，</a:t>
            </a:r>
            <a:r>
              <a:rPr lang="en-US" altLang="zh-CN" sz="2800" b="1">
                <a:latin typeface="Times New Roman" panose="02020603050405020304" pitchFamily="18" charset="0"/>
                <a:ea typeface="楷体_GB2312" pitchFamily="49" charset="-122"/>
              </a:rPr>
              <a:t>V</a:t>
            </a:r>
            <a:r>
              <a:rPr lang="en-US" altLang="zh-CN" sz="2800" b="1" baseline="-25000">
                <a:latin typeface="Times New Roman" panose="02020603050405020304" pitchFamily="18" charset="0"/>
                <a:ea typeface="楷体_GB2312" pitchFamily="49" charset="-122"/>
              </a:rPr>
              <a:t>2</a:t>
            </a:r>
            <a:r>
              <a:rPr lang="en-US" altLang="zh-CN" sz="2800" b="1">
                <a:latin typeface="Times New Roman" panose="02020603050405020304" pitchFamily="18" charset="0"/>
                <a:ea typeface="楷体_GB2312" pitchFamily="49" charset="-122"/>
              </a:rPr>
              <a:t>={y</a:t>
            </a:r>
            <a:r>
              <a:rPr lang="en-US" altLang="zh-CN" sz="2800" b="1" baseline="-25000">
                <a:latin typeface="Times New Roman" panose="02020603050405020304" pitchFamily="18" charset="0"/>
                <a:ea typeface="楷体_GB2312" pitchFamily="49" charset="-122"/>
              </a:rPr>
              <a:t>1</a:t>
            </a:r>
            <a:r>
              <a:rPr lang="en-US" altLang="zh-CN" sz="2800" b="1">
                <a:latin typeface="Times New Roman" panose="02020603050405020304" pitchFamily="18" charset="0"/>
                <a:ea typeface="楷体_GB2312" pitchFamily="49" charset="-122"/>
              </a:rPr>
              <a:t>,y</a:t>
            </a:r>
            <a:r>
              <a:rPr lang="en-US" altLang="zh-CN" sz="2800" b="1" baseline="-25000">
                <a:latin typeface="Times New Roman" panose="02020603050405020304" pitchFamily="18" charset="0"/>
                <a:ea typeface="楷体_GB2312" pitchFamily="49" charset="-122"/>
              </a:rPr>
              <a:t>2</a:t>
            </a:r>
            <a:r>
              <a:rPr lang="en-US" altLang="zh-CN" sz="2800" b="1">
                <a:latin typeface="Times New Roman" panose="02020603050405020304" pitchFamily="18" charset="0"/>
                <a:ea typeface="楷体_GB2312" pitchFamily="49" charset="-122"/>
              </a:rPr>
              <a:t>,y</a:t>
            </a:r>
            <a:r>
              <a:rPr lang="en-US" altLang="zh-CN" sz="2800" b="1" baseline="-25000">
                <a:latin typeface="Times New Roman" panose="02020603050405020304" pitchFamily="18" charset="0"/>
                <a:ea typeface="楷体_GB2312" pitchFamily="49" charset="-122"/>
              </a:rPr>
              <a:t>3</a:t>
            </a:r>
            <a:r>
              <a:rPr lang="en-US" altLang="zh-CN" sz="2800" b="1">
                <a:latin typeface="Times New Roman" panose="02020603050405020304" pitchFamily="18" charset="0"/>
                <a:ea typeface="楷体_GB2312" pitchFamily="49" charset="-122"/>
              </a:rPr>
              <a:t>,y</a:t>
            </a:r>
            <a:r>
              <a:rPr lang="en-US" altLang="zh-CN" sz="2800" b="1" baseline="-25000">
                <a:latin typeface="Times New Roman" panose="02020603050405020304" pitchFamily="18" charset="0"/>
                <a:ea typeface="楷体_GB2312" pitchFamily="49" charset="-122"/>
              </a:rPr>
              <a:t>4</a:t>
            </a:r>
            <a:r>
              <a:rPr lang="en-US" altLang="zh-CN" sz="2800" b="1">
                <a:latin typeface="Times New Roman" panose="02020603050405020304" pitchFamily="18" charset="0"/>
                <a:ea typeface="楷体_GB2312" pitchFamily="49" charset="-122"/>
              </a:rPr>
              <a:t>,y</a:t>
            </a:r>
            <a:r>
              <a:rPr lang="en-US" altLang="zh-CN" sz="2800" b="1" baseline="-25000">
                <a:latin typeface="Times New Roman" panose="02020603050405020304" pitchFamily="18" charset="0"/>
                <a:ea typeface="楷体_GB2312" pitchFamily="49" charset="-122"/>
              </a:rPr>
              <a:t>5</a:t>
            </a:r>
            <a:r>
              <a:rPr lang="en-US" altLang="zh-CN" sz="2800" b="1">
                <a:latin typeface="Times New Roman" panose="02020603050405020304" pitchFamily="18" charset="0"/>
                <a:ea typeface="楷体_GB2312" pitchFamily="49" charset="-122"/>
              </a:rPr>
              <a:t>}</a:t>
            </a:r>
            <a:r>
              <a:rPr lang="zh-CN" altLang="en-US" sz="2800" b="1">
                <a:latin typeface="Times New Roman" panose="02020603050405020304" pitchFamily="18" charset="0"/>
                <a:ea typeface="楷体_GB2312" pitchFamily="49" charset="-122"/>
              </a:rPr>
              <a:t>，且</a:t>
            </a:r>
          </a:p>
          <a:p>
            <a:pPr eaLnBrk="1" hangingPunct="1">
              <a:spcBef>
                <a:spcPct val="50000"/>
              </a:spcBef>
              <a:buFontTx/>
              <a:buNone/>
            </a:pPr>
            <a:r>
              <a:rPr lang="en-US" altLang="zh-CN" sz="2800" b="1">
                <a:latin typeface="Times New Roman" panose="02020603050405020304" pitchFamily="18" charset="0"/>
                <a:ea typeface="楷体_GB2312" pitchFamily="49" charset="-122"/>
              </a:rPr>
              <a:t>K</a:t>
            </a:r>
            <a:r>
              <a:rPr lang="en-US" altLang="zh-CN" sz="2800" b="1" baseline="-25000">
                <a:latin typeface="Times New Roman" panose="02020603050405020304" pitchFamily="18" charset="0"/>
                <a:ea typeface="楷体_GB2312" pitchFamily="49" charset="-122"/>
              </a:rPr>
              <a:t>5</a:t>
            </a:r>
            <a:r>
              <a:rPr lang="zh-CN" altLang="en-US" sz="2800" b="1" baseline="-25000">
                <a:latin typeface="Times New Roman" panose="02020603050405020304" pitchFamily="18" charset="0"/>
                <a:ea typeface="楷体_GB2312" pitchFamily="49" charset="-122"/>
              </a:rPr>
              <a:t>，</a:t>
            </a:r>
            <a:r>
              <a:rPr lang="en-US" altLang="zh-CN" sz="2800" b="1" baseline="-25000">
                <a:latin typeface="Times New Roman" panose="02020603050405020304" pitchFamily="18" charset="0"/>
                <a:ea typeface="楷体_GB2312" pitchFamily="49" charset="-122"/>
              </a:rPr>
              <a:t>5</a:t>
            </a:r>
            <a:r>
              <a:rPr lang="zh-CN" altLang="en-US" sz="2800" b="1">
                <a:latin typeface="Times New Roman" panose="02020603050405020304" pitchFamily="18" charset="0"/>
                <a:ea typeface="楷体_GB2312" pitchFamily="49" charset="-122"/>
              </a:rPr>
              <a:t>的权矩阵为</a:t>
            </a:r>
            <a:r>
              <a:rPr lang="en-US" altLang="zh-CN" sz="2800" b="1">
                <a:latin typeface="Times New Roman" panose="02020603050405020304" pitchFamily="18" charset="0"/>
                <a:ea typeface="楷体_GB2312" pitchFamily="49" charset="-122"/>
              </a:rPr>
              <a:t>A</a:t>
            </a:r>
            <a:r>
              <a:rPr lang="zh-CN" altLang="en-US" sz="2800" b="1">
                <a:latin typeface="Times New Roman" panose="02020603050405020304" pitchFamily="18" charset="0"/>
                <a:ea typeface="楷体_GB2312" pitchFamily="49" charset="-122"/>
              </a:rPr>
              <a:t>，求</a:t>
            </a:r>
            <a:r>
              <a:rPr lang="en-US" altLang="zh-CN" sz="2800" b="1">
                <a:latin typeface="Times New Roman" panose="02020603050405020304" pitchFamily="18" charset="0"/>
                <a:ea typeface="楷体_GB2312" pitchFamily="49" charset="-122"/>
              </a:rPr>
              <a:t>K</a:t>
            </a:r>
            <a:r>
              <a:rPr lang="en-US" altLang="zh-CN" sz="2800" b="1" baseline="-25000">
                <a:latin typeface="Times New Roman" panose="02020603050405020304" pitchFamily="18" charset="0"/>
                <a:ea typeface="楷体_GB2312" pitchFamily="49" charset="-122"/>
              </a:rPr>
              <a:t>5</a:t>
            </a:r>
            <a:r>
              <a:rPr lang="zh-CN" altLang="en-US" sz="2800" b="1" baseline="-25000">
                <a:latin typeface="Times New Roman" panose="02020603050405020304" pitchFamily="18" charset="0"/>
                <a:ea typeface="楷体_GB2312" pitchFamily="49" charset="-122"/>
              </a:rPr>
              <a:t>，</a:t>
            </a:r>
            <a:r>
              <a:rPr lang="en-US" altLang="zh-CN" sz="2800" b="1" baseline="-25000">
                <a:latin typeface="Times New Roman" panose="02020603050405020304" pitchFamily="18" charset="0"/>
                <a:ea typeface="楷体_GB2312" pitchFamily="49" charset="-122"/>
              </a:rPr>
              <a:t>5</a:t>
            </a:r>
            <a:r>
              <a:rPr lang="zh-CN" altLang="en-US" sz="2800" b="1">
                <a:latin typeface="Times New Roman" panose="02020603050405020304" pitchFamily="18" charset="0"/>
                <a:ea typeface="楷体_GB2312" pitchFamily="49" charset="-122"/>
              </a:rPr>
              <a:t>的最优匹配。</a:t>
            </a:r>
          </a:p>
        </p:txBody>
      </p:sp>
      <p:graphicFrame>
        <p:nvGraphicFramePr>
          <p:cNvPr id="604163" name="Object 3"/>
          <p:cNvGraphicFramePr>
            <a:graphicFrameLocks noChangeAspect="1"/>
          </p:cNvGraphicFramePr>
          <p:nvPr>
            <p:extLst>
              <p:ext uri="{D42A27DB-BD31-4B8C-83A1-F6EECF244321}">
                <p14:modId xmlns:p14="http://schemas.microsoft.com/office/powerpoint/2010/main" val="954173229"/>
              </p:ext>
            </p:extLst>
          </p:nvPr>
        </p:nvGraphicFramePr>
        <p:xfrm>
          <a:off x="1897559" y="2931319"/>
          <a:ext cx="4464050" cy="3133725"/>
        </p:xfrm>
        <a:graphic>
          <a:graphicData uri="http://schemas.openxmlformats.org/presentationml/2006/ole">
            <mc:AlternateContent xmlns:mc="http://schemas.openxmlformats.org/markup-compatibility/2006">
              <mc:Choice xmlns:v="urn:schemas-microsoft-com:vml" Requires="v">
                <p:oleObj spid="_x0000_s1096728" name="Equation" r:id="rId3" imgW="1397000" imgH="1143000" progId="Equation.DSMT4">
                  <p:embed/>
                </p:oleObj>
              </mc:Choice>
              <mc:Fallback>
                <p:oleObj name="Equation" r:id="rId3" imgW="1397000" imgH="1143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559" y="2931319"/>
                        <a:ext cx="4464050" cy="3133725"/>
                      </a:xfrm>
                      <a:prstGeom prst="rect">
                        <a:avLst/>
                      </a:prstGeom>
                      <a:solidFill>
                        <a:schemeClr val="accent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117</a:t>
            </a:fld>
            <a:endParaRPr lang="en-US" altLang="zh-CN" dirty="0"/>
          </a:p>
        </p:txBody>
      </p:sp>
    </p:spTree>
    <p:extLst>
      <p:ext uri="{BB962C8B-B14F-4D97-AF65-F5344CB8AC3E}">
        <p14:creationId xmlns:p14="http://schemas.microsoft.com/office/powerpoint/2010/main" val="162284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4" fill="hold" grpId="0" nodeType="clickEffect">
                                  <p:stCondLst>
                                    <p:cond delay="0"/>
                                  </p:stCondLst>
                                  <p:childTnLst>
                                    <p:set>
                                      <p:cBhvr>
                                        <p:cTn id="6" dur="1" fill="hold">
                                          <p:stCondLst>
                                            <p:cond delay="0"/>
                                          </p:stCondLst>
                                        </p:cTn>
                                        <p:tgtEl>
                                          <p:spTgt spid="604162">
                                            <p:txEl>
                                              <p:pRg st="0" end="0"/>
                                            </p:txEl>
                                          </p:spTgt>
                                        </p:tgtEl>
                                        <p:attrNameLst>
                                          <p:attrName>style.visibility</p:attrName>
                                        </p:attrNameLst>
                                      </p:cBhvr>
                                      <p:to>
                                        <p:strVal val="visible"/>
                                      </p:to>
                                    </p:set>
                                    <p:anim calcmode="lin" valueType="num">
                                      <p:cBhvr additive="base">
                                        <p:cTn id="7" dur="5000" fill="hold"/>
                                        <p:tgtEl>
                                          <p:spTgt spid="604162">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6041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ntr" presetSubtype="4" fill="hold" grpId="0" nodeType="clickEffect">
                                  <p:stCondLst>
                                    <p:cond delay="0"/>
                                  </p:stCondLst>
                                  <p:childTnLst>
                                    <p:set>
                                      <p:cBhvr>
                                        <p:cTn id="12" dur="1" fill="hold">
                                          <p:stCondLst>
                                            <p:cond delay="0"/>
                                          </p:stCondLst>
                                        </p:cTn>
                                        <p:tgtEl>
                                          <p:spTgt spid="604162">
                                            <p:txEl>
                                              <p:pRg st="1" end="1"/>
                                            </p:txEl>
                                          </p:spTgt>
                                        </p:tgtEl>
                                        <p:attrNameLst>
                                          <p:attrName>style.visibility</p:attrName>
                                        </p:attrNameLst>
                                      </p:cBhvr>
                                      <p:to>
                                        <p:strVal val="visible"/>
                                      </p:to>
                                    </p:set>
                                    <p:anim calcmode="lin" valueType="num">
                                      <p:cBhvr additive="base">
                                        <p:cTn id="13" dur="5000" fill="hold"/>
                                        <p:tgtEl>
                                          <p:spTgt spid="604162">
                                            <p:txEl>
                                              <p:pRg st="1" end="1"/>
                                            </p:txEl>
                                          </p:spTgt>
                                        </p:tgtEl>
                                        <p:attrNameLst>
                                          <p:attrName>ppt_x</p:attrName>
                                        </p:attrNameLst>
                                      </p:cBhvr>
                                      <p:tavLst>
                                        <p:tav tm="0">
                                          <p:val>
                                            <p:strVal val="#ppt_x"/>
                                          </p:val>
                                        </p:tav>
                                        <p:tav tm="100000">
                                          <p:val>
                                            <p:strVal val="#ppt_x"/>
                                          </p:val>
                                        </p:tav>
                                      </p:tavLst>
                                    </p:anim>
                                    <p:anim calcmode="lin" valueType="num">
                                      <p:cBhvr additive="base">
                                        <p:cTn id="14" dur="5000" fill="hold"/>
                                        <p:tgtEl>
                                          <p:spTgt spid="6041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604163"/>
                                        </p:tgtEl>
                                        <p:attrNameLst>
                                          <p:attrName>style.visibility</p:attrName>
                                        </p:attrNameLst>
                                      </p:cBhvr>
                                      <p:to>
                                        <p:strVal val="visible"/>
                                      </p:to>
                                    </p:set>
                                    <p:animEffect transition="in" filter="checkerboard(across)">
                                      <p:cBhvr>
                                        <p:cTn id="19" dur="500"/>
                                        <p:tgtEl>
                                          <p:spTgt spid="604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62"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03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80728"/>
            <a:ext cx="7668344" cy="527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118</a:t>
            </a:fld>
            <a:endParaRPr lang="en-GB" dirty="0"/>
          </a:p>
        </p:txBody>
      </p:sp>
    </p:spTree>
    <p:extLst>
      <p:ext uri="{BB962C8B-B14F-4D97-AF65-F5344CB8AC3E}">
        <p14:creationId xmlns:p14="http://schemas.microsoft.com/office/powerpoint/2010/main" val="3836283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13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8964613" cy="35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119</a:t>
            </a:fld>
            <a:endParaRPr lang="en-GB" dirty="0"/>
          </a:p>
        </p:txBody>
      </p:sp>
    </p:spTree>
    <p:extLst>
      <p:ext uri="{BB962C8B-B14F-4D97-AF65-F5344CB8AC3E}">
        <p14:creationId xmlns:p14="http://schemas.microsoft.com/office/powerpoint/2010/main" val="332673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p:txBody>
          <a:bodyPr/>
          <a:lstStyle/>
          <a:p>
            <a:r>
              <a:rPr lang="en-US" altLang="zh-CN" smtClean="0">
                <a:ea typeface="宋体" charset="-122"/>
              </a:rPr>
              <a:t>Main Idea of SCC Algorithm</a:t>
            </a:r>
          </a:p>
        </p:txBody>
      </p:sp>
      <p:sp>
        <p:nvSpPr>
          <p:cNvPr id="131076" name="Rectangle 3"/>
          <p:cNvSpPr>
            <a:spLocks noGrp="1" noChangeArrowheads="1"/>
          </p:cNvSpPr>
          <p:nvPr>
            <p:ph type="body" idx="1"/>
          </p:nvPr>
        </p:nvSpPr>
        <p:spPr/>
        <p:txBody>
          <a:bodyPr/>
          <a:lstStyle/>
          <a:p>
            <a:r>
              <a:rPr lang="en-US" altLang="zh-CN" dirty="0" smtClean="0"/>
              <a:t>DFS tells us </a:t>
            </a:r>
            <a:r>
              <a:rPr lang="en-US" altLang="zh-CN" dirty="0" smtClean="0">
                <a:solidFill>
                  <a:srgbClr val="FF0000"/>
                </a:solidFill>
              </a:rPr>
              <a:t>which nodes are reachable </a:t>
            </a:r>
            <a:r>
              <a:rPr lang="en-US" altLang="zh-CN" dirty="0" smtClean="0"/>
              <a:t>from the roots of the individual trees</a:t>
            </a:r>
          </a:p>
          <a:p>
            <a:r>
              <a:rPr lang="en-US" altLang="zh-CN" dirty="0" smtClean="0"/>
              <a:t>Also need information in the "</a:t>
            </a:r>
            <a:r>
              <a:rPr lang="en-US" altLang="zh-CN" dirty="0" smtClean="0">
                <a:solidFill>
                  <a:srgbClr val="FF0000"/>
                </a:solidFill>
              </a:rPr>
              <a:t>other direction</a:t>
            </a:r>
            <a:r>
              <a:rPr lang="en-US" altLang="zh-CN" dirty="0" smtClean="0"/>
              <a:t>": is the root reachable from its descendants?</a:t>
            </a:r>
          </a:p>
          <a:p>
            <a:r>
              <a:rPr lang="en-US" altLang="zh-CN" dirty="0" smtClean="0"/>
              <a:t>Run DFS again on the "</a:t>
            </a:r>
            <a:r>
              <a:rPr lang="en-US" altLang="zh-CN" dirty="0" smtClean="0">
                <a:solidFill>
                  <a:srgbClr val="FF0000"/>
                </a:solidFill>
              </a:rPr>
              <a:t>transpose</a:t>
            </a:r>
            <a:r>
              <a:rPr lang="en-US" altLang="zh-CN" dirty="0" smtClean="0"/>
              <a:t>" graph (reverse the directions of the edges)</a:t>
            </a:r>
          </a:p>
        </p:txBody>
      </p:sp>
      <p:sp>
        <p:nvSpPr>
          <p:cNvPr id="2" name="矩形 1"/>
          <p:cNvSpPr/>
          <p:nvPr/>
        </p:nvSpPr>
        <p:spPr>
          <a:xfrm>
            <a:off x="3563888" y="4725144"/>
            <a:ext cx="1701107" cy="369332"/>
          </a:xfrm>
          <a:prstGeom prst="rect">
            <a:avLst/>
          </a:prstGeom>
        </p:spPr>
        <p:txBody>
          <a:bodyPr wrap="none">
            <a:spAutoFit/>
          </a:bodyPr>
          <a:lstStyle/>
          <a:p>
            <a:r>
              <a:rPr lang="en-US" altLang="zh-CN" b="1" dirty="0" err="1"/>
              <a:t>Kosaraju</a:t>
            </a:r>
            <a:r>
              <a:rPr lang="en-US" altLang="zh-CN" b="1" dirty="0"/>
              <a:t> </a:t>
            </a:r>
            <a:r>
              <a:rPr lang="zh-CN" altLang="zh-CN" b="1" dirty="0"/>
              <a:t>算法</a:t>
            </a:r>
            <a:endParaRPr lang="zh-CN" altLang="en-US" dirty="0"/>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12</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423" y="1124744"/>
            <a:ext cx="8137153" cy="495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120</a:t>
            </a:fld>
            <a:endParaRPr lang="en-GB" dirty="0"/>
          </a:p>
        </p:txBody>
      </p:sp>
    </p:spTree>
    <p:extLst>
      <p:ext uri="{BB962C8B-B14F-4D97-AF65-F5344CB8AC3E}">
        <p14:creationId xmlns:p14="http://schemas.microsoft.com/office/powerpoint/2010/main" val="616624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Rectangle 5"/>
          <p:cNvSpPr>
            <a:spLocks noChangeArrowheads="1"/>
          </p:cNvSpPr>
          <p:nvPr/>
        </p:nvSpPr>
        <p:spPr bwMode="auto">
          <a:xfrm>
            <a:off x="431799" y="1260450"/>
            <a:ext cx="84248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0"/>
              </a:spcBef>
              <a:buFontTx/>
              <a:buNone/>
            </a:pPr>
            <a:r>
              <a:rPr kumimoji="0" lang="en-US" altLang="zh-CN" sz="2800" b="1" dirty="0">
                <a:latin typeface="Times New Roman" panose="02020603050405020304" pitchFamily="18" charset="0"/>
                <a:ea typeface="楷体_GB2312" pitchFamily="49" charset="-122"/>
              </a:rPr>
              <a:t>Kuhn-</a:t>
            </a:r>
            <a:r>
              <a:rPr kumimoji="0" lang="en-US" altLang="zh-CN" sz="2800" b="1" dirty="0" err="1">
                <a:latin typeface="Times New Roman" panose="02020603050405020304" pitchFamily="18" charset="0"/>
                <a:ea typeface="楷体_GB2312" pitchFamily="49" charset="-122"/>
              </a:rPr>
              <a:t>Munkres</a:t>
            </a:r>
            <a:r>
              <a:rPr kumimoji="0" lang="zh-CN" altLang="en-US" sz="2800" b="1" dirty="0">
                <a:latin typeface="Times New Roman" panose="02020603050405020304" pitchFamily="18" charset="0"/>
                <a:ea typeface="楷体_GB2312" pitchFamily="49" charset="-122"/>
              </a:rPr>
              <a:t>算法也可以用来求加权完全二部图</a:t>
            </a:r>
            <a:r>
              <a:rPr kumimoji="0" lang="zh-CN" altLang="en-US" sz="2800" b="1" dirty="0">
                <a:latin typeface="Times New Roman" panose="02020603050405020304" pitchFamily="18" charset="0"/>
                <a:ea typeface="楷体_GB2312" pitchFamily="49" charset="-122"/>
                <a:cs typeface="Times New Roman" panose="02020603050405020304" pitchFamily="18" charset="0"/>
              </a:rPr>
              <a:t>中总权最小的完美匹配。它需要将原来的权重矩阵做相应的变化，即</a:t>
            </a:r>
            <a:r>
              <a:rPr kumimoji="0" lang="zh-CN" altLang="en-US" sz="2800" b="1" dirty="0">
                <a:solidFill>
                  <a:srgbClr val="0000FF"/>
                </a:solidFill>
                <a:latin typeface="Times New Roman" panose="02020603050405020304" pitchFamily="18" charset="0"/>
                <a:ea typeface="楷体_GB2312" pitchFamily="49" charset="-122"/>
                <a:cs typeface="Times New Roman" panose="02020603050405020304" pitchFamily="18" charset="0"/>
              </a:rPr>
              <a:t>将权重最大问题</a:t>
            </a:r>
            <a:r>
              <a:rPr kumimoji="0" lang="zh-CN" altLang="en-US" sz="2800" b="1" dirty="0">
                <a:latin typeface="Times New Roman" panose="02020603050405020304" pitchFamily="18" charset="0"/>
                <a:ea typeface="楷体_GB2312" pitchFamily="49" charset="-122"/>
                <a:cs typeface="Times New Roman" panose="02020603050405020304" pitchFamily="18" charset="0"/>
              </a:rPr>
              <a:t>，转化为</a:t>
            </a:r>
            <a:r>
              <a:rPr kumimoji="0" lang="zh-CN" altLang="en-US" sz="2800" b="1" dirty="0">
                <a:solidFill>
                  <a:srgbClr val="0000FF"/>
                </a:solidFill>
                <a:latin typeface="Times New Roman" panose="02020603050405020304" pitchFamily="18" charset="0"/>
                <a:ea typeface="楷体_GB2312" pitchFamily="49" charset="-122"/>
                <a:cs typeface="Times New Roman" panose="02020603050405020304" pitchFamily="18" charset="0"/>
              </a:rPr>
              <a:t>权重最小问题</a:t>
            </a:r>
            <a:r>
              <a:rPr kumimoji="0" lang="zh-CN" altLang="en-US" sz="2800" b="1" dirty="0">
                <a:latin typeface="Times New Roman" panose="02020603050405020304" pitchFamily="18" charset="0"/>
                <a:ea typeface="楷体_GB2312" pitchFamily="49" charset="-122"/>
                <a:cs typeface="Times New Roman" panose="02020603050405020304" pitchFamily="18" charset="0"/>
              </a:rPr>
              <a:t>。</a:t>
            </a:r>
            <a:r>
              <a:rPr kumimoji="0" lang="zh-CN" altLang="en-US" sz="2800" b="1" dirty="0">
                <a:latin typeface="Times New Roman" panose="02020603050405020304" pitchFamily="18" charset="0"/>
                <a:ea typeface="楷体_GB2312" pitchFamily="49" charset="-122"/>
              </a:rPr>
              <a:t> </a:t>
            </a:r>
          </a:p>
        </p:txBody>
      </p:sp>
      <p:pic>
        <p:nvPicPr>
          <p:cNvPr id="10342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37" y="3068960"/>
            <a:ext cx="8569325"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121</a:t>
            </a:fld>
            <a:endParaRPr lang="en-US" altLang="zh-CN" dirty="0"/>
          </a:p>
        </p:txBody>
      </p:sp>
    </p:spTree>
    <p:extLst>
      <p:ext uri="{BB962C8B-B14F-4D97-AF65-F5344CB8AC3E}">
        <p14:creationId xmlns:p14="http://schemas.microsoft.com/office/powerpoint/2010/main" val="1487740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7234" name="Text Box 2"/>
          <p:cNvSpPr txBox="1">
            <a:spLocks noChangeArrowheads="1"/>
          </p:cNvSpPr>
          <p:nvPr/>
        </p:nvSpPr>
        <p:spPr bwMode="auto">
          <a:xfrm>
            <a:off x="838200" y="1124495"/>
            <a:ext cx="6902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buFontTx/>
              <a:buNone/>
            </a:pPr>
            <a:r>
              <a:rPr lang="zh-CN" altLang="en-US" sz="2800" b="1">
                <a:solidFill>
                  <a:srgbClr val="0000FF"/>
                </a:solidFill>
                <a:latin typeface="Times New Roman" panose="02020603050405020304" pitchFamily="18" charset="0"/>
                <a:ea typeface="楷体_GB2312" pitchFamily="49" charset="-122"/>
              </a:rPr>
              <a:t>例：</a:t>
            </a:r>
            <a:r>
              <a:rPr lang="zh-CN" altLang="en-US" sz="2800" b="1">
                <a:latin typeface="Times New Roman" panose="02020603050405020304" pitchFamily="18" charset="0"/>
                <a:ea typeface="楷体_GB2312" pitchFamily="49" charset="-122"/>
              </a:rPr>
              <a:t>求上例中所示加权图（ </a:t>
            </a:r>
            <a:r>
              <a:rPr lang="en-US" altLang="zh-CN" sz="2800" b="1">
                <a:latin typeface="Times New Roman" panose="02020603050405020304" pitchFamily="18" charset="0"/>
                <a:ea typeface="楷体_GB2312" pitchFamily="49" charset="-122"/>
              </a:rPr>
              <a:t>K</a:t>
            </a:r>
            <a:r>
              <a:rPr lang="en-US" altLang="zh-CN" sz="2800" b="1" baseline="-25000">
                <a:latin typeface="Times New Roman" panose="02020603050405020304" pitchFamily="18" charset="0"/>
                <a:ea typeface="楷体_GB2312" pitchFamily="49" charset="-122"/>
              </a:rPr>
              <a:t>5</a:t>
            </a:r>
            <a:r>
              <a:rPr lang="zh-CN" altLang="en-US" sz="2800" b="1" baseline="-25000">
                <a:latin typeface="Times New Roman" panose="02020603050405020304" pitchFamily="18" charset="0"/>
                <a:ea typeface="楷体_GB2312" pitchFamily="49" charset="-122"/>
              </a:rPr>
              <a:t>，</a:t>
            </a:r>
            <a:r>
              <a:rPr lang="en-US" altLang="zh-CN" sz="2800" b="1" baseline="-25000">
                <a:latin typeface="Times New Roman" panose="02020603050405020304" pitchFamily="18" charset="0"/>
                <a:ea typeface="楷体_GB2312" pitchFamily="49" charset="-122"/>
              </a:rPr>
              <a:t>5</a:t>
            </a: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a:t>
            </a:r>
            <a:r>
              <a:rPr lang="en-US" altLang="zh-CN" sz="2800" b="1">
                <a:latin typeface="Times New Roman" panose="02020603050405020304" pitchFamily="18" charset="0"/>
                <a:ea typeface="楷体_GB2312" pitchFamily="49" charset="-122"/>
              </a:rPr>
              <a:t>w)</a:t>
            </a:r>
            <a:r>
              <a:rPr lang="zh-CN" altLang="en-US" sz="2800" b="1">
                <a:latin typeface="Times New Roman" panose="02020603050405020304" pitchFamily="18" charset="0"/>
                <a:ea typeface="楷体_GB2312" pitchFamily="49" charset="-122"/>
              </a:rPr>
              <a:t>的权最小的完美匹配。 </a:t>
            </a:r>
          </a:p>
        </p:txBody>
      </p:sp>
      <p:grpSp>
        <p:nvGrpSpPr>
          <p:cNvPr id="2" name="Group 3"/>
          <p:cNvGrpSpPr>
            <a:grpSpLocks/>
          </p:cNvGrpSpPr>
          <p:nvPr/>
        </p:nvGrpSpPr>
        <p:grpSpPr bwMode="auto">
          <a:xfrm>
            <a:off x="1219200" y="2343695"/>
            <a:ext cx="4648200" cy="2957513"/>
            <a:chOff x="768" y="1344"/>
            <a:chExt cx="2928" cy="1863"/>
          </a:xfrm>
        </p:grpSpPr>
        <p:sp>
          <p:nvSpPr>
            <p:cNvPr id="104452" name="Oval 4"/>
            <p:cNvSpPr>
              <a:spLocks noChangeArrowheads="1"/>
            </p:cNvSpPr>
            <p:nvPr/>
          </p:nvSpPr>
          <p:spPr bwMode="auto">
            <a:xfrm>
              <a:off x="816" y="1728"/>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53" name="Oval 5"/>
            <p:cNvSpPr>
              <a:spLocks noChangeArrowheads="1"/>
            </p:cNvSpPr>
            <p:nvPr/>
          </p:nvSpPr>
          <p:spPr bwMode="auto">
            <a:xfrm>
              <a:off x="1440" y="1680"/>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54" name="Oval 6"/>
            <p:cNvSpPr>
              <a:spLocks noChangeArrowheads="1"/>
            </p:cNvSpPr>
            <p:nvPr/>
          </p:nvSpPr>
          <p:spPr bwMode="auto">
            <a:xfrm>
              <a:off x="2064" y="1680"/>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55" name="Oval 7"/>
            <p:cNvSpPr>
              <a:spLocks noChangeArrowheads="1"/>
            </p:cNvSpPr>
            <p:nvPr/>
          </p:nvSpPr>
          <p:spPr bwMode="auto">
            <a:xfrm>
              <a:off x="2688" y="1728"/>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56" name="Oval 8"/>
            <p:cNvSpPr>
              <a:spLocks noChangeArrowheads="1"/>
            </p:cNvSpPr>
            <p:nvPr/>
          </p:nvSpPr>
          <p:spPr bwMode="auto">
            <a:xfrm>
              <a:off x="3360" y="1680"/>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57" name="Oval 9"/>
            <p:cNvSpPr>
              <a:spLocks noChangeArrowheads="1"/>
            </p:cNvSpPr>
            <p:nvPr/>
          </p:nvSpPr>
          <p:spPr bwMode="auto">
            <a:xfrm>
              <a:off x="816" y="2736"/>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58" name="Oval 10"/>
            <p:cNvSpPr>
              <a:spLocks noChangeArrowheads="1"/>
            </p:cNvSpPr>
            <p:nvPr/>
          </p:nvSpPr>
          <p:spPr bwMode="auto">
            <a:xfrm>
              <a:off x="1488" y="2736"/>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59" name="Oval 11"/>
            <p:cNvSpPr>
              <a:spLocks noChangeArrowheads="1"/>
            </p:cNvSpPr>
            <p:nvPr/>
          </p:nvSpPr>
          <p:spPr bwMode="auto">
            <a:xfrm>
              <a:off x="2112" y="2736"/>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60" name="Oval 12"/>
            <p:cNvSpPr>
              <a:spLocks noChangeArrowheads="1"/>
            </p:cNvSpPr>
            <p:nvPr/>
          </p:nvSpPr>
          <p:spPr bwMode="auto">
            <a:xfrm>
              <a:off x="2784" y="2784"/>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61" name="Oval 13"/>
            <p:cNvSpPr>
              <a:spLocks noChangeArrowheads="1"/>
            </p:cNvSpPr>
            <p:nvPr/>
          </p:nvSpPr>
          <p:spPr bwMode="auto">
            <a:xfrm>
              <a:off x="3408" y="2736"/>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buFontTx/>
                <a:buNone/>
              </a:pPr>
              <a:endParaRPr lang="zh-CN" altLang="en-US" sz="2800">
                <a:latin typeface="Times New Roman" panose="02020603050405020304" pitchFamily="18" charset="0"/>
                <a:ea typeface="楷体_GB2312" pitchFamily="49" charset="-122"/>
              </a:endParaRPr>
            </a:p>
          </p:txBody>
        </p:sp>
        <p:sp>
          <p:nvSpPr>
            <p:cNvPr id="104462" name="Line 14"/>
            <p:cNvSpPr>
              <a:spLocks noChangeShapeType="1"/>
            </p:cNvSpPr>
            <p:nvPr/>
          </p:nvSpPr>
          <p:spPr bwMode="auto">
            <a:xfrm>
              <a:off x="2784" y="1824"/>
              <a:ext cx="0" cy="100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63" name="Line 15"/>
            <p:cNvSpPr>
              <a:spLocks noChangeShapeType="1"/>
            </p:cNvSpPr>
            <p:nvPr/>
          </p:nvSpPr>
          <p:spPr bwMode="auto">
            <a:xfrm flipH="1">
              <a:off x="1488" y="1776"/>
              <a:ext cx="1248" cy="100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64" name="Line 16"/>
            <p:cNvSpPr>
              <a:spLocks noChangeShapeType="1"/>
            </p:cNvSpPr>
            <p:nvPr/>
          </p:nvSpPr>
          <p:spPr bwMode="auto">
            <a:xfrm flipH="1">
              <a:off x="2208" y="1728"/>
              <a:ext cx="1152" cy="105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65" name="Line 17"/>
            <p:cNvSpPr>
              <a:spLocks noChangeShapeType="1"/>
            </p:cNvSpPr>
            <p:nvPr/>
          </p:nvSpPr>
          <p:spPr bwMode="auto">
            <a:xfrm flipH="1">
              <a:off x="864" y="1728"/>
              <a:ext cx="2496" cy="105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66" name="Line 18"/>
            <p:cNvSpPr>
              <a:spLocks noChangeShapeType="1"/>
            </p:cNvSpPr>
            <p:nvPr/>
          </p:nvSpPr>
          <p:spPr bwMode="auto">
            <a:xfrm>
              <a:off x="2160" y="1728"/>
              <a:ext cx="1296" cy="100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67" name="Line 19"/>
            <p:cNvSpPr>
              <a:spLocks noChangeShapeType="1"/>
            </p:cNvSpPr>
            <p:nvPr/>
          </p:nvSpPr>
          <p:spPr bwMode="auto">
            <a:xfrm>
              <a:off x="1488" y="1728"/>
              <a:ext cx="672" cy="1056"/>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68" name="Line 20"/>
            <p:cNvSpPr>
              <a:spLocks noChangeShapeType="1"/>
            </p:cNvSpPr>
            <p:nvPr/>
          </p:nvSpPr>
          <p:spPr bwMode="auto">
            <a:xfrm>
              <a:off x="912" y="1776"/>
              <a:ext cx="2544" cy="96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69" name="Line 21"/>
            <p:cNvSpPr>
              <a:spLocks noChangeShapeType="1"/>
            </p:cNvSpPr>
            <p:nvPr/>
          </p:nvSpPr>
          <p:spPr bwMode="auto">
            <a:xfrm flipV="1">
              <a:off x="864" y="1728"/>
              <a:ext cx="1920" cy="1056"/>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70" name="Line 22"/>
            <p:cNvSpPr>
              <a:spLocks noChangeShapeType="1"/>
            </p:cNvSpPr>
            <p:nvPr/>
          </p:nvSpPr>
          <p:spPr bwMode="auto">
            <a:xfrm>
              <a:off x="2112" y="1728"/>
              <a:ext cx="720" cy="1152"/>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71" name="Line 23"/>
            <p:cNvSpPr>
              <a:spLocks noChangeShapeType="1"/>
            </p:cNvSpPr>
            <p:nvPr/>
          </p:nvSpPr>
          <p:spPr bwMode="auto">
            <a:xfrm>
              <a:off x="1536" y="2736"/>
              <a:ext cx="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72" name="Line 24"/>
            <p:cNvSpPr>
              <a:spLocks noChangeShapeType="1"/>
            </p:cNvSpPr>
            <p:nvPr/>
          </p:nvSpPr>
          <p:spPr bwMode="auto">
            <a:xfrm flipV="1">
              <a:off x="1536" y="1728"/>
              <a:ext cx="1824" cy="1056"/>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4473" name="Text Box 25"/>
            <p:cNvSpPr txBox="1">
              <a:spLocks noChangeArrowheads="1"/>
            </p:cNvSpPr>
            <p:nvPr/>
          </p:nvSpPr>
          <p:spPr bwMode="auto">
            <a:xfrm>
              <a:off x="864" y="1344"/>
              <a:ext cx="2832"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0"/>
                </a:spcBef>
                <a:buFontTx/>
                <a:buNone/>
              </a:pPr>
              <a:r>
                <a:rPr lang="en-US" altLang="zh-CN" sz="2800" dirty="0">
                  <a:latin typeface="Times New Roman" panose="02020603050405020304" pitchFamily="18" charset="0"/>
                  <a:ea typeface="黑体" panose="02010609060101010101" pitchFamily="49" charset="-122"/>
                </a:rPr>
                <a:t>X</a:t>
              </a:r>
              <a:r>
                <a:rPr lang="en-US" altLang="zh-CN" sz="2800" baseline="-25000" dirty="0">
                  <a:latin typeface="Times New Roman" panose="02020603050405020304" pitchFamily="18" charset="0"/>
                  <a:ea typeface="黑体" panose="02010609060101010101" pitchFamily="49" charset="-122"/>
                </a:rPr>
                <a:t>1       </a:t>
              </a:r>
              <a:r>
                <a:rPr lang="en-US" altLang="zh-CN" sz="2800" dirty="0">
                  <a:latin typeface="Times New Roman" panose="02020603050405020304" pitchFamily="18" charset="0"/>
                  <a:ea typeface="黑体" panose="02010609060101010101" pitchFamily="49" charset="-122"/>
                </a:rPr>
                <a:t>x</a:t>
              </a:r>
              <a:r>
                <a:rPr lang="en-US" altLang="zh-CN" sz="2800" baseline="-25000" dirty="0">
                  <a:latin typeface="Times New Roman" panose="02020603050405020304" pitchFamily="18" charset="0"/>
                  <a:ea typeface="黑体" panose="02010609060101010101" pitchFamily="49" charset="-122"/>
                </a:rPr>
                <a:t>2</a:t>
              </a:r>
              <a:r>
                <a:rPr lang="en-US" altLang="zh-CN" sz="2800" dirty="0">
                  <a:latin typeface="Times New Roman" panose="02020603050405020304" pitchFamily="18" charset="0"/>
                  <a:ea typeface="黑体" panose="02010609060101010101" pitchFamily="49" charset="-122"/>
                </a:rPr>
                <a:t>        x</a:t>
              </a:r>
              <a:r>
                <a:rPr lang="en-US" altLang="zh-CN" sz="2800" baseline="-25000" dirty="0">
                  <a:latin typeface="Times New Roman" panose="02020603050405020304" pitchFamily="18" charset="0"/>
                  <a:ea typeface="黑体" panose="02010609060101010101" pitchFamily="49" charset="-122"/>
                </a:rPr>
                <a:t>3</a:t>
              </a:r>
              <a:r>
                <a:rPr lang="en-US" altLang="zh-CN" sz="2800" dirty="0">
                  <a:latin typeface="Times New Roman" panose="02020603050405020304" pitchFamily="18" charset="0"/>
                  <a:ea typeface="黑体" panose="02010609060101010101" pitchFamily="49" charset="-122"/>
                </a:rPr>
                <a:t>       x</a:t>
              </a:r>
              <a:r>
                <a:rPr lang="en-US" altLang="zh-CN" sz="2800" baseline="-25000" dirty="0">
                  <a:latin typeface="Times New Roman" panose="02020603050405020304" pitchFamily="18" charset="0"/>
                  <a:ea typeface="黑体" panose="02010609060101010101" pitchFamily="49" charset="-122"/>
                </a:rPr>
                <a:t>4</a:t>
              </a:r>
              <a:r>
                <a:rPr lang="en-US" altLang="zh-CN" sz="2800" dirty="0">
                  <a:latin typeface="Times New Roman" panose="02020603050405020304" pitchFamily="18" charset="0"/>
                  <a:ea typeface="黑体" panose="02010609060101010101" pitchFamily="49" charset="-122"/>
                </a:rPr>
                <a:t>       x</a:t>
              </a:r>
              <a:r>
                <a:rPr lang="en-US" altLang="zh-CN" sz="2800" baseline="-25000" dirty="0">
                  <a:latin typeface="Times New Roman" panose="02020603050405020304" pitchFamily="18" charset="0"/>
                  <a:ea typeface="黑体" panose="02010609060101010101" pitchFamily="49" charset="-122"/>
                </a:rPr>
                <a:t>5</a:t>
              </a:r>
              <a:endParaRPr lang="en-US" altLang="zh-CN" sz="2800" dirty="0">
                <a:latin typeface="Times New Roman" panose="02020603050405020304" pitchFamily="18" charset="0"/>
                <a:ea typeface="黑体" panose="02010609060101010101" pitchFamily="49" charset="-122"/>
              </a:endParaRPr>
            </a:p>
            <a:p>
              <a:pPr eaLnBrk="1" hangingPunct="1">
                <a:spcBef>
                  <a:spcPct val="50000"/>
                </a:spcBef>
                <a:buFontTx/>
                <a:buNone/>
              </a:pPr>
              <a:endParaRPr lang="en-US" altLang="zh-CN" sz="2800" dirty="0">
                <a:latin typeface="Times New Roman" panose="02020603050405020304" pitchFamily="18" charset="0"/>
                <a:ea typeface="黑体" panose="02010609060101010101" pitchFamily="49" charset="-122"/>
              </a:endParaRPr>
            </a:p>
          </p:txBody>
        </p:sp>
        <p:sp>
          <p:nvSpPr>
            <p:cNvPr id="104474" name="Text Box 26"/>
            <p:cNvSpPr txBox="1">
              <a:spLocks noChangeArrowheads="1"/>
            </p:cNvSpPr>
            <p:nvPr/>
          </p:nvSpPr>
          <p:spPr bwMode="auto">
            <a:xfrm>
              <a:off x="768" y="2880"/>
              <a:ext cx="28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buFontTx/>
                <a:buNone/>
              </a:pPr>
              <a:r>
                <a:rPr lang="en-US" altLang="zh-CN" sz="2800">
                  <a:latin typeface="Times New Roman" panose="02020603050405020304" pitchFamily="18" charset="0"/>
                  <a:ea typeface="黑体" panose="02010609060101010101" pitchFamily="49" charset="-122"/>
                </a:rPr>
                <a:t>y</a:t>
              </a:r>
              <a:r>
                <a:rPr lang="en-US" altLang="zh-CN" sz="2800" baseline="-25000">
                  <a:latin typeface="Times New Roman" panose="02020603050405020304" pitchFamily="18" charset="0"/>
                  <a:ea typeface="黑体" panose="02010609060101010101" pitchFamily="49" charset="-122"/>
                </a:rPr>
                <a:t>1         </a:t>
              </a:r>
              <a:r>
                <a:rPr lang="en-US" altLang="zh-CN" sz="2800">
                  <a:latin typeface="Times New Roman" panose="02020603050405020304" pitchFamily="18" charset="0"/>
                  <a:ea typeface="黑体" panose="02010609060101010101" pitchFamily="49" charset="-122"/>
                </a:rPr>
                <a:t>y</a:t>
              </a:r>
              <a:r>
                <a:rPr lang="en-US" altLang="zh-CN" sz="2800" baseline="-25000">
                  <a:latin typeface="Times New Roman" panose="02020603050405020304" pitchFamily="18" charset="0"/>
                  <a:ea typeface="黑体" panose="02010609060101010101" pitchFamily="49" charset="-122"/>
                </a:rPr>
                <a:t>2</a:t>
              </a:r>
              <a:r>
                <a:rPr lang="en-US" altLang="zh-CN" sz="2800">
                  <a:latin typeface="Times New Roman" panose="02020603050405020304" pitchFamily="18" charset="0"/>
                  <a:ea typeface="黑体" panose="02010609060101010101" pitchFamily="49" charset="-122"/>
                </a:rPr>
                <a:t>        y</a:t>
              </a:r>
              <a:r>
                <a:rPr lang="en-US" altLang="zh-CN" sz="2800" baseline="-25000">
                  <a:latin typeface="Times New Roman" panose="02020603050405020304" pitchFamily="18" charset="0"/>
                  <a:ea typeface="黑体" panose="02010609060101010101" pitchFamily="49" charset="-122"/>
                </a:rPr>
                <a:t>3</a:t>
              </a:r>
              <a:r>
                <a:rPr lang="en-US" altLang="zh-CN" sz="2800">
                  <a:latin typeface="Times New Roman" panose="02020603050405020304" pitchFamily="18" charset="0"/>
                  <a:ea typeface="黑体" panose="02010609060101010101" pitchFamily="49" charset="-122"/>
                </a:rPr>
                <a:t>         y</a:t>
              </a:r>
              <a:r>
                <a:rPr lang="en-US" altLang="zh-CN" sz="2800" baseline="-25000">
                  <a:latin typeface="Times New Roman" panose="02020603050405020304" pitchFamily="18" charset="0"/>
                  <a:ea typeface="黑体" panose="02010609060101010101" pitchFamily="49" charset="-122"/>
                </a:rPr>
                <a:t>4</a:t>
              </a:r>
              <a:r>
                <a:rPr lang="en-US" altLang="zh-CN" sz="2800">
                  <a:latin typeface="Times New Roman" panose="02020603050405020304" pitchFamily="18" charset="0"/>
                  <a:ea typeface="黑体" panose="02010609060101010101" pitchFamily="49" charset="-122"/>
                </a:rPr>
                <a:t>         y</a:t>
              </a:r>
              <a:r>
                <a:rPr lang="en-US" altLang="zh-CN" sz="2800" baseline="-25000">
                  <a:latin typeface="Times New Roman" panose="02020603050405020304" pitchFamily="18" charset="0"/>
                  <a:ea typeface="黑体" panose="02010609060101010101" pitchFamily="49" charset="-122"/>
                </a:rPr>
                <a:t>5</a:t>
              </a:r>
            </a:p>
          </p:txBody>
        </p:sp>
      </p:grpSp>
      <p:sp>
        <p:nvSpPr>
          <p:cNvPr id="3" name="灯片编号占位符 2"/>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122</a:t>
            </a:fld>
            <a:endParaRPr lang="en-US" altLang="zh-CN" dirty="0"/>
          </a:p>
        </p:txBody>
      </p:sp>
    </p:spTree>
    <p:extLst>
      <p:ext uri="{BB962C8B-B14F-4D97-AF65-F5344CB8AC3E}">
        <p14:creationId xmlns:p14="http://schemas.microsoft.com/office/powerpoint/2010/main" val="329778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7234"/>
                                        </p:tgtEl>
                                        <p:attrNameLst>
                                          <p:attrName>style.visibility</p:attrName>
                                        </p:attrNameLst>
                                      </p:cBhvr>
                                      <p:to>
                                        <p:strVal val="visible"/>
                                      </p:to>
                                    </p:set>
                                    <p:anim calcmode="lin" valueType="num">
                                      <p:cBhvr additive="base">
                                        <p:cTn id="7" dur="500" fill="hold"/>
                                        <p:tgtEl>
                                          <p:spTgt spid="607234"/>
                                        </p:tgtEl>
                                        <p:attrNameLst>
                                          <p:attrName>ppt_x</p:attrName>
                                        </p:attrNameLst>
                                      </p:cBhvr>
                                      <p:tavLst>
                                        <p:tav tm="0">
                                          <p:val>
                                            <p:strVal val="0-#ppt_w/2"/>
                                          </p:val>
                                        </p:tav>
                                        <p:tav tm="100000">
                                          <p:val>
                                            <p:strVal val="#ppt_x"/>
                                          </p:val>
                                        </p:tav>
                                      </p:tavLst>
                                    </p:anim>
                                    <p:anim calcmode="lin" valueType="num">
                                      <p:cBhvr additive="base">
                                        <p:cTn id="8" dur="500" fill="hold"/>
                                        <p:tgtEl>
                                          <p:spTgt spid="6072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4"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8258" name="Text Box 2"/>
          <p:cNvSpPr txBox="1">
            <a:spLocks noChangeArrowheads="1"/>
          </p:cNvSpPr>
          <p:nvPr/>
        </p:nvSpPr>
        <p:spPr bwMode="auto">
          <a:xfrm>
            <a:off x="359184" y="980728"/>
            <a:ext cx="8425631"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buFontTx/>
              <a:buNone/>
            </a:pPr>
            <a:r>
              <a:rPr lang="zh-CN" altLang="en-US" sz="2000" b="1" dirty="0">
                <a:latin typeface="Times New Roman" panose="02020603050405020304" pitchFamily="18" charset="0"/>
                <a:ea typeface="楷体_GB2312" pitchFamily="49" charset="-122"/>
              </a:rPr>
              <a:t>用</a:t>
            </a:r>
            <a:r>
              <a:rPr lang="en-US" altLang="zh-CN" sz="2000" b="1" dirty="0">
                <a:latin typeface="Times New Roman" panose="02020603050405020304" pitchFamily="18" charset="0"/>
                <a:ea typeface="楷体_GB2312" pitchFamily="49" charset="-122"/>
              </a:rPr>
              <a:t>Kuhn-</a:t>
            </a:r>
            <a:r>
              <a:rPr lang="en-US" altLang="zh-CN" sz="2000" b="1" dirty="0" err="1">
                <a:latin typeface="Times New Roman" panose="02020603050405020304" pitchFamily="18" charset="0"/>
                <a:ea typeface="楷体_GB2312" pitchFamily="49" charset="-122"/>
              </a:rPr>
              <a:t>Munkres</a:t>
            </a:r>
            <a:r>
              <a:rPr lang="zh-CN" altLang="en-US" sz="2000" b="1" dirty="0">
                <a:latin typeface="Times New Roman" panose="02020603050405020304" pitchFamily="18" charset="0"/>
                <a:ea typeface="楷体_GB2312" pitchFamily="49" charset="-122"/>
              </a:rPr>
              <a:t>算法，从平凡标号开始，最后求得（</a:t>
            </a:r>
            <a:r>
              <a:rPr lang="en-US" altLang="zh-CN" sz="2000" b="1" dirty="0">
                <a:latin typeface="Times New Roman" panose="02020603050405020304" pitchFamily="18" charset="0"/>
                <a:ea typeface="楷体_GB2312" pitchFamily="49" charset="-122"/>
              </a:rPr>
              <a:t>K</a:t>
            </a:r>
            <a:r>
              <a:rPr lang="en-US" altLang="zh-CN" sz="2000" b="1" baseline="-25000" dirty="0">
                <a:latin typeface="Times New Roman" panose="02020603050405020304" pitchFamily="18" charset="0"/>
                <a:ea typeface="楷体_GB2312" pitchFamily="49" charset="-122"/>
              </a:rPr>
              <a:t>5</a:t>
            </a:r>
            <a:r>
              <a:rPr lang="zh-CN" altLang="en-US" sz="2000" b="1" baseline="-25000" dirty="0">
                <a:latin typeface="Times New Roman" panose="02020603050405020304" pitchFamily="18" charset="0"/>
                <a:ea typeface="楷体_GB2312" pitchFamily="49" charset="-122"/>
              </a:rPr>
              <a:t>，</a:t>
            </a:r>
            <a:r>
              <a:rPr lang="en-US" altLang="zh-CN" sz="2000" b="1" baseline="-25000" dirty="0">
                <a:latin typeface="Times New Roman" panose="02020603050405020304" pitchFamily="18" charset="0"/>
                <a:ea typeface="楷体_GB2312" pitchFamily="49" charset="-122"/>
              </a:rPr>
              <a:t>5</a:t>
            </a:r>
            <a:r>
              <a:rPr lang="zh-CN" altLang="en-US" sz="2000" b="1" dirty="0">
                <a:latin typeface="Times New Roman" panose="02020603050405020304" pitchFamily="18" charset="0"/>
                <a:ea typeface="楷体_GB2312" pitchFamily="49" charset="-122"/>
              </a:rPr>
              <a:t>，</a:t>
            </a:r>
            <a:r>
              <a:rPr lang="en-US" altLang="zh-CN" sz="2000" b="1" dirty="0">
                <a:latin typeface="Times New Roman" panose="02020603050405020304" pitchFamily="18" charset="0"/>
                <a:ea typeface="楷体_GB2312" pitchFamily="49" charset="-122"/>
              </a:rPr>
              <a:t>W</a:t>
            </a:r>
            <a:r>
              <a:rPr lang="en-US" altLang="zh-CN" sz="2000" b="1" baseline="30000" dirty="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）的最优匹配</a:t>
            </a:r>
            <a:r>
              <a:rPr lang="en-US" altLang="zh-CN" sz="2000" b="1" dirty="0">
                <a:latin typeface="Times New Roman" panose="02020603050405020304" pitchFamily="18" charset="0"/>
                <a:ea typeface="楷体_GB2312" pitchFamily="49" charset="-122"/>
              </a:rPr>
              <a:t>M</a:t>
            </a:r>
          </a:p>
          <a:p>
            <a:pPr eaLnBrk="1" hangingPunct="1">
              <a:spcBef>
                <a:spcPct val="50000"/>
              </a:spcBef>
              <a:buFontTx/>
              <a:buNone/>
            </a:pPr>
            <a:r>
              <a:rPr lang="en-US" altLang="zh-CN" sz="2000" b="1" dirty="0">
                <a:latin typeface="Times New Roman" panose="02020603050405020304" pitchFamily="18" charset="0"/>
                <a:ea typeface="楷体_GB2312" pitchFamily="49" charset="-122"/>
              </a:rPr>
              <a:t>M={x</a:t>
            </a:r>
            <a:r>
              <a:rPr lang="en-US" altLang="zh-CN" sz="2000" b="1" baseline="-25000" dirty="0">
                <a:latin typeface="Times New Roman" panose="02020603050405020304" pitchFamily="18" charset="0"/>
                <a:ea typeface="楷体_GB2312" pitchFamily="49" charset="-122"/>
              </a:rPr>
              <a:t>1</a:t>
            </a:r>
            <a:r>
              <a:rPr lang="en-US" altLang="zh-CN" sz="2000" b="1" dirty="0">
                <a:latin typeface="Times New Roman" panose="02020603050405020304" pitchFamily="18" charset="0"/>
                <a:ea typeface="楷体_GB2312" pitchFamily="49" charset="-122"/>
              </a:rPr>
              <a:t> y</a:t>
            </a:r>
            <a:r>
              <a:rPr lang="en-US" altLang="zh-CN" sz="2000" b="1" baseline="-25000" dirty="0">
                <a:latin typeface="Times New Roman" panose="02020603050405020304" pitchFamily="18" charset="0"/>
                <a:ea typeface="楷体_GB2312" pitchFamily="49" charset="-122"/>
              </a:rPr>
              <a:t>5</a:t>
            </a:r>
            <a:r>
              <a:rPr lang="en-US" altLang="zh-CN" sz="2000" b="1" dirty="0">
                <a:latin typeface="Times New Roman" panose="02020603050405020304" pitchFamily="18" charset="0"/>
                <a:ea typeface="楷体_GB2312" pitchFamily="49" charset="-122"/>
              </a:rPr>
              <a:t>  , x</a:t>
            </a:r>
            <a:r>
              <a:rPr lang="en-US" altLang="zh-CN" sz="2000" b="1" baseline="-25000" dirty="0">
                <a:latin typeface="Times New Roman" panose="02020603050405020304" pitchFamily="18" charset="0"/>
                <a:ea typeface="楷体_GB2312" pitchFamily="49" charset="-122"/>
              </a:rPr>
              <a:t>2</a:t>
            </a:r>
            <a:r>
              <a:rPr lang="en-US" altLang="zh-CN" sz="2000" b="1" dirty="0">
                <a:latin typeface="Times New Roman" panose="02020603050405020304" pitchFamily="18" charset="0"/>
                <a:ea typeface="楷体_GB2312" pitchFamily="49" charset="-122"/>
              </a:rPr>
              <a:t> y</a:t>
            </a:r>
            <a:r>
              <a:rPr lang="en-US" altLang="zh-CN" sz="2000" b="1" baseline="-25000" dirty="0">
                <a:latin typeface="Times New Roman" panose="02020603050405020304" pitchFamily="18" charset="0"/>
                <a:ea typeface="楷体_GB2312" pitchFamily="49" charset="-122"/>
              </a:rPr>
              <a:t>5</a:t>
            </a:r>
            <a:r>
              <a:rPr lang="en-US" altLang="zh-CN" sz="2000" b="1" dirty="0">
                <a:latin typeface="Times New Roman" panose="02020603050405020304" pitchFamily="18" charset="0"/>
                <a:ea typeface="楷体_GB2312" pitchFamily="49" charset="-122"/>
              </a:rPr>
              <a:t> , x</a:t>
            </a:r>
            <a:r>
              <a:rPr lang="en-US" altLang="zh-CN" sz="2000" b="1" baseline="-25000" dirty="0">
                <a:latin typeface="Times New Roman" panose="02020603050405020304" pitchFamily="18" charset="0"/>
                <a:ea typeface="楷体_GB2312" pitchFamily="49" charset="-122"/>
              </a:rPr>
              <a:t>3</a:t>
            </a:r>
            <a:r>
              <a:rPr lang="en-US" altLang="zh-CN" sz="2000" b="1" dirty="0">
                <a:latin typeface="Times New Roman" panose="02020603050405020304" pitchFamily="18" charset="0"/>
                <a:ea typeface="楷体_GB2312" pitchFamily="49" charset="-122"/>
              </a:rPr>
              <a:t> y</a:t>
            </a:r>
            <a:r>
              <a:rPr lang="en-US" altLang="zh-CN" sz="2000" b="1" baseline="-25000" dirty="0">
                <a:latin typeface="Times New Roman" panose="02020603050405020304" pitchFamily="18" charset="0"/>
                <a:ea typeface="楷体_GB2312" pitchFamily="49" charset="-122"/>
              </a:rPr>
              <a:t>4</a:t>
            </a:r>
            <a:r>
              <a:rPr lang="en-US" altLang="zh-CN" sz="2000" b="1" dirty="0">
                <a:latin typeface="Times New Roman" panose="02020603050405020304" pitchFamily="18" charset="0"/>
                <a:ea typeface="楷体_GB2312" pitchFamily="49" charset="-122"/>
              </a:rPr>
              <a:t>, x</a:t>
            </a:r>
            <a:r>
              <a:rPr lang="en-US" altLang="zh-CN" sz="2000" b="1" baseline="-25000" dirty="0">
                <a:latin typeface="Times New Roman" panose="02020603050405020304" pitchFamily="18" charset="0"/>
                <a:ea typeface="楷体_GB2312" pitchFamily="49" charset="-122"/>
              </a:rPr>
              <a:t>4</a:t>
            </a:r>
            <a:r>
              <a:rPr lang="en-US" altLang="zh-CN" sz="2000" b="1" dirty="0">
                <a:latin typeface="Times New Roman" panose="02020603050405020304" pitchFamily="18" charset="0"/>
                <a:ea typeface="楷体_GB2312" pitchFamily="49" charset="-122"/>
              </a:rPr>
              <a:t> y</a:t>
            </a:r>
            <a:r>
              <a:rPr lang="en-US" altLang="zh-CN" sz="2000" b="1" baseline="-25000" dirty="0">
                <a:latin typeface="Times New Roman" panose="02020603050405020304" pitchFamily="18" charset="0"/>
                <a:ea typeface="楷体_GB2312" pitchFamily="49" charset="-122"/>
              </a:rPr>
              <a:t>1</a:t>
            </a:r>
            <a:r>
              <a:rPr lang="en-US" altLang="zh-CN" sz="2000" b="1" dirty="0">
                <a:latin typeface="Times New Roman" panose="02020603050405020304" pitchFamily="18" charset="0"/>
                <a:ea typeface="楷体_GB2312" pitchFamily="49" charset="-122"/>
              </a:rPr>
              <a:t>, x</a:t>
            </a:r>
            <a:r>
              <a:rPr lang="en-US" altLang="zh-CN" sz="2000" b="1" baseline="-25000" dirty="0">
                <a:latin typeface="Times New Roman" panose="02020603050405020304" pitchFamily="18" charset="0"/>
                <a:ea typeface="楷体_GB2312" pitchFamily="49" charset="-122"/>
              </a:rPr>
              <a:t>5</a:t>
            </a:r>
            <a:r>
              <a:rPr lang="en-US" altLang="zh-CN" sz="2000" b="1" dirty="0">
                <a:latin typeface="Times New Roman" panose="02020603050405020304" pitchFamily="18" charset="0"/>
                <a:ea typeface="楷体_GB2312" pitchFamily="49" charset="-122"/>
              </a:rPr>
              <a:t> y</a:t>
            </a:r>
            <a:r>
              <a:rPr lang="en-US" altLang="zh-CN" sz="2000" b="1" baseline="-25000" dirty="0">
                <a:latin typeface="Times New Roman" panose="02020603050405020304" pitchFamily="18" charset="0"/>
                <a:ea typeface="楷体_GB2312" pitchFamily="49" charset="-122"/>
              </a:rPr>
              <a:t>2</a:t>
            </a:r>
            <a:r>
              <a:rPr lang="en-US" altLang="zh-CN" sz="2000" b="1" dirty="0">
                <a:latin typeface="Times New Roman" panose="02020603050405020304" pitchFamily="18" charset="0"/>
                <a:ea typeface="楷体_GB2312" pitchFamily="49" charset="-122"/>
              </a:rPr>
              <a:t>}</a:t>
            </a:r>
          </a:p>
          <a:p>
            <a:pPr eaLnBrk="1" hangingPunct="1">
              <a:spcBef>
                <a:spcPct val="50000"/>
              </a:spcBef>
              <a:buFontTx/>
              <a:buNone/>
            </a:pPr>
            <a:r>
              <a:rPr lang="en-US" altLang="zh-CN" sz="2000" b="1" dirty="0">
                <a:latin typeface="Times New Roman" panose="02020603050405020304" pitchFamily="18" charset="0"/>
                <a:ea typeface="楷体_GB2312" pitchFamily="49" charset="-122"/>
              </a:rPr>
              <a:t>W</a:t>
            </a:r>
            <a:r>
              <a:rPr lang="en-US" altLang="zh-CN" sz="2000" b="1" baseline="30000" dirty="0">
                <a:latin typeface="Times New Roman" panose="02020603050405020304" pitchFamily="18" charset="0"/>
                <a:ea typeface="楷体_GB2312" pitchFamily="49" charset="-122"/>
              </a:rPr>
              <a:t>*</a:t>
            </a:r>
            <a:r>
              <a:rPr lang="en-US" altLang="zh-CN" sz="2000" b="1" dirty="0">
                <a:latin typeface="Times New Roman" panose="02020603050405020304" pitchFamily="18" charset="0"/>
                <a:ea typeface="楷体_GB2312" pitchFamily="49" charset="-122"/>
              </a:rPr>
              <a:t> (M)=4+5+4+5+3=21</a:t>
            </a:r>
          </a:p>
          <a:p>
            <a:pPr eaLnBrk="1" hangingPunct="1">
              <a:spcBef>
                <a:spcPct val="50000"/>
              </a:spcBef>
              <a:buFontTx/>
              <a:buNone/>
            </a:pPr>
            <a:r>
              <a:rPr lang="zh-CN" altLang="en-US" sz="2000" b="1" dirty="0">
                <a:latin typeface="Times New Roman" panose="02020603050405020304" pitchFamily="18" charset="0"/>
                <a:ea typeface="楷体_GB2312" pitchFamily="49" charset="-122"/>
              </a:rPr>
              <a:t>由上述定理</a:t>
            </a:r>
            <a:r>
              <a:rPr lang="en-US" altLang="zh-CN" sz="2000" b="1" dirty="0">
                <a:latin typeface="Times New Roman" panose="02020603050405020304" pitchFamily="18" charset="0"/>
                <a:ea typeface="楷体_GB2312" pitchFamily="49" charset="-122"/>
              </a:rPr>
              <a:t>M</a:t>
            </a:r>
            <a:r>
              <a:rPr lang="zh-CN" altLang="en-US" sz="2000" b="1" dirty="0">
                <a:latin typeface="Times New Roman" panose="02020603050405020304" pitchFamily="18" charset="0"/>
                <a:ea typeface="楷体_GB2312" pitchFamily="49" charset="-122"/>
              </a:rPr>
              <a:t>是（</a:t>
            </a:r>
            <a:r>
              <a:rPr lang="en-US" altLang="zh-CN" sz="2000" b="1" dirty="0">
                <a:latin typeface="Times New Roman" panose="02020603050405020304" pitchFamily="18" charset="0"/>
                <a:ea typeface="楷体_GB2312" pitchFamily="49" charset="-122"/>
              </a:rPr>
              <a:t>K</a:t>
            </a:r>
            <a:r>
              <a:rPr lang="en-US" altLang="zh-CN" sz="2000" b="1" baseline="-25000" dirty="0">
                <a:latin typeface="Times New Roman" panose="02020603050405020304" pitchFamily="18" charset="0"/>
                <a:ea typeface="楷体_GB2312" pitchFamily="49" charset="-122"/>
              </a:rPr>
              <a:t>5</a:t>
            </a:r>
            <a:r>
              <a:rPr lang="zh-CN" altLang="en-US" sz="2000" b="1" baseline="-25000" dirty="0">
                <a:latin typeface="Times New Roman" panose="02020603050405020304" pitchFamily="18" charset="0"/>
                <a:ea typeface="楷体_GB2312" pitchFamily="49" charset="-122"/>
              </a:rPr>
              <a:t>，</a:t>
            </a:r>
            <a:r>
              <a:rPr lang="en-US" altLang="zh-CN" sz="2000" b="1" baseline="-25000" dirty="0">
                <a:latin typeface="Times New Roman" panose="02020603050405020304" pitchFamily="18" charset="0"/>
                <a:ea typeface="楷体_GB2312" pitchFamily="49" charset="-122"/>
              </a:rPr>
              <a:t>5</a:t>
            </a:r>
            <a:r>
              <a:rPr lang="zh-CN" altLang="en-US" sz="2000" b="1" dirty="0">
                <a:latin typeface="Times New Roman" panose="02020603050405020304" pitchFamily="18" charset="0"/>
                <a:ea typeface="楷体_GB2312" pitchFamily="49" charset="-122"/>
              </a:rPr>
              <a:t>，</a:t>
            </a:r>
            <a:r>
              <a:rPr lang="en-US" altLang="zh-CN" sz="2000" b="1" dirty="0">
                <a:latin typeface="Times New Roman" panose="02020603050405020304" pitchFamily="18" charset="0"/>
                <a:ea typeface="楷体_GB2312" pitchFamily="49" charset="-122"/>
              </a:rPr>
              <a:t>W</a:t>
            </a:r>
            <a:r>
              <a:rPr lang="zh-CN" altLang="en-US" sz="2000" b="1" dirty="0">
                <a:latin typeface="Times New Roman" panose="02020603050405020304" pitchFamily="18" charset="0"/>
                <a:ea typeface="楷体_GB2312" pitchFamily="49" charset="-122"/>
              </a:rPr>
              <a:t>）权最小的完美匹配</a:t>
            </a:r>
            <a:r>
              <a:rPr lang="en-US" altLang="zh-CN" sz="2000" b="1" dirty="0">
                <a:latin typeface="Times New Roman" panose="02020603050405020304" pitchFamily="18" charset="0"/>
                <a:ea typeface="楷体_GB2312" pitchFamily="49" charset="-122"/>
              </a:rPr>
              <a:t>W</a:t>
            </a:r>
            <a:r>
              <a:rPr lang="zh-CN" altLang="en-US" sz="2000" b="1" dirty="0">
                <a:latin typeface="Times New Roman" panose="02020603050405020304" pitchFamily="18" charset="0"/>
                <a:ea typeface="楷体_GB2312" pitchFamily="49" charset="-122"/>
              </a:rPr>
              <a:t>（</a:t>
            </a:r>
            <a:r>
              <a:rPr lang="en-US" altLang="zh-CN" sz="2000" b="1" dirty="0">
                <a:latin typeface="Times New Roman" panose="02020603050405020304" pitchFamily="18" charset="0"/>
                <a:ea typeface="楷体_GB2312" pitchFamily="49" charset="-122"/>
              </a:rPr>
              <a:t>M</a:t>
            </a:r>
            <a:r>
              <a:rPr lang="zh-CN" altLang="en-US" sz="2000" b="1" dirty="0">
                <a:latin typeface="Times New Roman" panose="02020603050405020304" pitchFamily="18" charset="0"/>
                <a:ea typeface="楷体_GB2312" pitchFamily="49" charset="-122"/>
              </a:rPr>
              <a:t>）</a:t>
            </a:r>
            <a:r>
              <a:rPr lang="en-US" altLang="zh-CN" sz="2000" b="1" dirty="0">
                <a:latin typeface="Times New Roman" panose="02020603050405020304" pitchFamily="18" charset="0"/>
                <a:ea typeface="楷体_GB2312" pitchFamily="49" charset="-122"/>
              </a:rPr>
              <a:t>=5</a:t>
            </a:r>
            <a:r>
              <a:rPr lang="en-US" altLang="zh-CN" sz="2000" b="1" dirty="0">
                <a:latin typeface="Times New Roman" panose="02020603050405020304" pitchFamily="18" charset="0"/>
                <a:ea typeface="楷体_GB2312" pitchFamily="49" charset="-122"/>
                <a:sym typeface="Symbol" panose="05050102010706020507" pitchFamily="18" charset="2"/>
              </a:rPr>
              <a:t>5-21=4</a:t>
            </a:r>
            <a:r>
              <a:rPr lang="zh-CN" altLang="en-US" sz="2000" b="1" dirty="0">
                <a:latin typeface="Times New Roman" panose="02020603050405020304" pitchFamily="18" charset="0"/>
                <a:ea typeface="楷体_GB2312" pitchFamily="49" charset="-122"/>
                <a:sym typeface="Symbol" panose="05050102010706020507" pitchFamily="18" charset="2"/>
              </a:rPr>
              <a:t>。</a:t>
            </a:r>
            <a:endParaRPr lang="zh-CN" altLang="en-US" sz="2000" b="1" dirty="0">
              <a:latin typeface="Times New Roman" panose="02020603050405020304" pitchFamily="18" charset="0"/>
              <a:ea typeface="楷体_GB2312" pitchFamily="49" charset="-122"/>
            </a:endParaRPr>
          </a:p>
        </p:txBody>
      </p:sp>
      <p:graphicFrame>
        <p:nvGraphicFramePr>
          <p:cNvPr id="608259" name="Object 3"/>
          <p:cNvGraphicFramePr>
            <a:graphicFrameLocks noChangeAspect="1"/>
          </p:cNvGraphicFramePr>
          <p:nvPr>
            <p:extLst>
              <p:ext uri="{D42A27DB-BD31-4B8C-83A1-F6EECF244321}">
                <p14:modId xmlns:p14="http://schemas.microsoft.com/office/powerpoint/2010/main" val="2321030312"/>
              </p:ext>
            </p:extLst>
          </p:nvPr>
        </p:nvGraphicFramePr>
        <p:xfrm>
          <a:off x="2123728" y="3073609"/>
          <a:ext cx="3743325" cy="3286125"/>
        </p:xfrm>
        <a:graphic>
          <a:graphicData uri="http://schemas.openxmlformats.org/presentationml/2006/ole">
            <mc:AlternateContent xmlns:mc="http://schemas.openxmlformats.org/markup-compatibility/2006">
              <mc:Choice xmlns:v="urn:schemas-microsoft-com:vml" Requires="v">
                <p:oleObj spid="_x0000_s1097752" name="Equation" r:id="rId3" imgW="1257300" imgH="1397000" progId="Equation.DSMT4">
                  <p:embed/>
                </p:oleObj>
              </mc:Choice>
              <mc:Fallback>
                <p:oleObj name="Equation" r:id="rId3" imgW="1257300" imgH="1397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073609"/>
                        <a:ext cx="3743325" cy="3286125"/>
                      </a:xfrm>
                      <a:prstGeom prst="rect">
                        <a:avLst/>
                      </a:prstGeom>
                      <a:solidFill>
                        <a:srgbClr val="0000FF">
                          <a:alpha val="3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123</a:t>
            </a:fld>
            <a:endParaRPr lang="en-US" altLang="zh-CN" dirty="0"/>
          </a:p>
        </p:txBody>
      </p:sp>
    </p:spTree>
    <p:extLst>
      <p:ext uri="{BB962C8B-B14F-4D97-AF65-F5344CB8AC3E}">
        <p14:creationId xmlns:p14="http://schemas.microsoft.com/office/powerpoint/2010/main" val="2411650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4" fill="hold" grpId="0" nodeType="clickEffect">
                                  <p:stCondLst>
                                    <p:cond delay="0"/>
                                  </p:stCondLst>
                                  <p:childTnLst>
                                    <p:set>
                                      <p:cBhvr>
                                        <p:cTn id="6" dur="1" fill="hold">
                                          <p:stCondLst>
                                            <p:cond delay="0"/>
                                          </p:stCondLst>
                                        </p:cTn>
                                        <p:tgtEl>
                                          <p:spTgt spid="608258">
                                            <p:txEl>
                                              <p:pRg st="0" end="0"/>
                                            </p:txEl>
                                          </p:spTgt>
                                        </p:tgtEl>
                                        <p:attrNameLst>
                                          <p:attrName>style.visibility</p:attrName>
                                        </p:attrNameLst>
                                      </p:cBhvr>
                                      <p:to>
                                        <p:strVal val="visible"/>
                                      </p:to>
                                    </p:set>
                                    <p:anim calcmode="lin" valueType="num">
                                      <p:cBhvr additive="base">
                                        <p:cTn id="7" dur="5000" fill="hold"/>
                                        <p:tgtEl>
                                          <p:spTgt spid="608258">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6082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ntr" presetSubtype="4" fill="hold" grpId="0" nodeType="clickEffect">
                                  <p:stCondLst>
                                    <p:cond delay="0"/>
                                  </p:stCondLst>
                                  <p:childTnLst>
                                    <p:set>
                                      <p:cBhvr>
                                        <p:cTn id="12" dur="1" fill="hold">
                                          <p:stCondLst>
                                            <p:cond delay="0"/>
                                          </p:stCondLst>
                                        </p:cTn>
                                        <p:tgtEl>
                                          <p:spTgt spid="608258">
                                            <p:txEl>
                                              <p:pRg st="1" end="1"/>
                                            </p:txEl>
                                          </p:spTgt>
                                        </p:tgtEl>
                                        <p:attrNameLst>
                                          <p:attrName>style.visibility</p:attrName>
                                        </p:attrNameLst>
                                      </p:cBhvr>
                                      <p:to>
                                        <p:strVal val="visible"/>
                                      </p:to>
                                    </p:set>
                                    <p:anim calcmode="lin" valueType="num">
                                      <p:cBhvr additive="base">
                                        <p:cTn id="13" dur="5000" fill="hold"/>
                                        <p:tgtEl>
                                          <p:spTgt spid="608258">
                                            <p:txEl>
                                              <p:pRg st="1" end="1"/>
                                            </p:txEl>
                                          </p:spTgt>
                                        </p:tgtEl>
                                        <p:attrNameLst>
                                          <p:attrName>ppt_x</p:attrName>
                                        </p:attrNameLst>
                                      </p:cBhvr>
                                      <p:tavLst>
                                        <p:tav tm="0">
                                          <p:val>
                                            <p:strVal val="#ppt_x"/>
                                          </p:val>
                                        </p:tav>
                                        <p:tav tm="100000">
                                          <p:val>
                                            <p:strVal val="#ppt_x"/>
                                          </p:val>
                                        </p:tav>
                                      </p:tavLst>
                                    </p:anim>
                                    <p:anim calcmode="lin" valueType="num">
                                      <p:cBhvr additive="base">
                                        <p:cTn id="14" dur="5000" fill="hold"/>
                                        <p:tgtEl>
                                          <p:spTgt spid="6082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7" presetClass="entr" presetSubtype="4" fill="hold" grpId="0" nodeType="clickEffect">
                                  <p:stCondLst>
                                    <p:cond delay="0"/>
                                  </p:stCondLst>
                                  <p:childTnLst>
                                    <p:set>
                                      <p:cBhvr>
                                        <p:cTn id="18" dur="1" fill="hold">
                                          <p:stCondLst>
                                            <p:cond delay="0"/>
                                          </p:stCondLst>
                                        </p:cTn>
                                        <p:tgtEl>
                                          <p:spTgt spid="608258">
                                            <p:txEl>
                                              <p:pRg st="2" end="2"/>
                                            </p:txEl>
                                          </p:spTgt>
                                        </p:tgtEl>
                                        <p:attrNameLst>
                                          <p:attrName>style.visibility</p:attrName>
                                        </p:attrNameLst>
                                      </p:cBhvr>
                                      <p:to>
                                        <p:strVal val="visible"/>
                                      </p:to>
                                    </p:set>
                                    <p:anim calcmode="lin" valueType="num">
                                      <p:cBhvr additive="base">
                                        <p:cTn id="19" dur="5000" fill="hold"/>
                                        <p:tgtEl>
                                          <p:spTgt spid="608258">
                                            <p:txEl>
                                              <p:pRg st="2" end="2"/>
                                            </p:txEl>
                                          </p:spTgt>
                                        </p:tgtEl>
                                        <p:attrNameLst>
                                          <p:attrName>ppt_x</p:attrName>
                                        </p:attrNameLst>
                                      </p:cBhvr>
                                      <p:tavLst>
                                        <p:tav tm="0">
                                          <p:val>
                                            <p:strVal val="#ppt_x"/>
                                          </p:val>
                                        </p:tav>
                                        <p:tav tm="100000">
                                          <p:val>
                                            <p:strVal val="#ppt_x"/>
                                          </p:val>
                                        </p:tav>
                                      </p:tavLst>
                                    </p:anim>
                                    <p:anim calcmode="lin" valueType="num">
                                      <p:cBhvr additive="base">
                                        <p:cTn id="20" dur="5000" fill="hold"/>
                                        <p:tgtEl>
                                          <p:spTgt spid="6082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7" presetClass="entr" presetSubtype="4" fill="hold" grpId="0" nodeType="clickEffect">
                                  <p:stCondLst>
                                    <p:cond delay="0"/>
                                  </p:stCondLst>
                                  <p:childTnLst>
                                    <p:set>
                                      <p:cBhvr>
                                        <p:cTn id="24" dur="1" fill="hold">
                                          <p:stCondLst>
                                            <p:cond delay="0"/>
                                          </p:stCondLst>
                                        </p:cTn>
                                        <p:tgtEl>
                                          <p:spTgt spid="608258">
                                            <p:txEl>
                                              <p:pRg st="3" end="3"/>
                                            </p:txEl>
                                          </p:spTgt>
                                        </p:tgtEl>
                                        <p:attrNameLst>
                                          <p:attrName>style.visibility</p:attrName>
                                        </p:attrNameLst>
                                      </p:cBhvr>
                                      <p:to>
                                        <p:strVal val="visible"/>
                                      </p:to>
                                    </p:set>
                                    <p:anim calcmode="lin" valueType="num">
                                      <p:cBhvr additive="base">
                                        <p:cTn id="25" dur="5000" fill="hold"/>
                                        <p:tgtEl>
                                          <p:spTgt spid="608258">
                                            <p:txEl>
                                              <p:pRg st="3" end="3"/>
                                            </p:txEl>
                                          </p:spTgt>
                                        </p:tgtEl>
                                        <p:attrNameLst>
                                          <p:attrName>ppt_x</p:attrName>
                                        </p:attrNameLst>
                                      </p:cBhvr>
                                      <p:tavLst>
                                        <p:tav tm="0">
                                          <p:val>
                                            <p:strVal val="#ppt_x"/>
                                          </p:val>
                                        </p:tav>
                                        <p:tav tm="100000">
                                          <p:val>
                                            <p:strVal val="#ppt_x"/>
                                          </p:val>
                                        </p:tav>
                                      </p:tavLst>
                                    </p:anim>
                                    <p:anim calcmode="lin" valueType="num">
                                      <p:cBhvr additive="base">
                                        <p:cTn id="26" dur="5000" fill="hold"/>
                                        <p:tgtEl>
                                          <p:spTgt spid="6082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ntr" presetSubtype="0" fill="hold" nodeType="clickEffect">
                                  <p:stCondLst>
                                    <p:cond delay="0"/>
                                  </p:stCondLst>
                                  <p:childTnLst>
                                    <p:set>
                                      <p:cBhvr>
                                        <p:cTn id="30" dur="1" fill="hold">
                                          <p:stCondLst>
                                            <p:cond delay="0"/>
                                          </p:stCondLst>
                                        </p:cTn>
                                        <p:tgtEl>
                                          <p:spTgt spid="608259"/>
                                        </p:tgtEl>
                                        <p:attrNameLst>
                                          <p:attrName>style.visibility</p:attrName>
                                        </p:attrNameLst>
                                      </p:cBhvr>
                                      <p:to>
                                        <p:strVal val="visible"/>
                                      </p:to>
                                    </p:set>
                                    <p:anim calcmode="lin" valueType="num">
                                      <p:cBhvr>
                                        <p:cTn id="31" dur="1000" fill="hold"/>
                                        <p:tgtEl>
                                          <p:spTgt spid="608259"/>
                                        </p:tgtEl>
                                        <p:attrNameLst>
                                          <p:attrName>ppt_w</p:attrName>
                                        </p:attrNameLst>
                                      </p:cBhvr>
                                      <p:tavLst>
                                        <p:tav tm="0">
                                          <p:val>
                                            <p:fltVal val="0"/>
                                          </p:val>
                                        </p:tav>
                                        <p:tav tm="100000">
                                          <p:val>
                                            <p:strVal val="#ppt_w"/>
                                          </p:val>
                                        </p:tav>
                                      </p:tavLst>
                                    </p:anim>
                                    <p:anim calcmode="lin" valueType="num">
                                      <p:cBhvr>
                                        <p:cTn id="32" dur="1000" fill="hold"/>
                                        <p:tgtEl>
                                          <p:spTgt spid="608259"/>
                                        </p:tgtEl>
                                        <p:attrNameLst>
                                          <p:attrName>ppt_h</p:attrName>
                                        </p:attrNameLst>
                                      </p:cBhvr>
                                      <p:tavLst>
                                        <p:tav tm="0">
                                          <p:val>
                                            <p:fltVal val="0"/>
                                          </p:val>
                                        </p:tav>
                                        <p:tav tm="100000">
                                          <p:val>
                                            <p:strVal val="#ppt_h"/>
                                          </p:val>
                                        </p:tav>
                                      </p:tavLst>
                                    </p:anim>
                                    <p:anim calcmode="lin" valueType="num">
                                      <p:cBhvr>
                                        <p:cTn id="33" dur="1000" fill="hold"/>
                                        <p:tgtEl>
                                          <p:spTgt spid="608259"/>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60825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8"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395536" y="1383154"/>
            <a:ext cx="8352928"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smtClean="0">
                <a:effectLst>
                  <a:outerShdw blurRad="38100" dist="38100" dir="2700000" algn="tl">
                    <a:srgbClr val="C0C0C0"/>
                  </a:outerShdw>
                </a:effectLst>
                <a:latin typeface="Times New Roman" panose="02020603050405020304" pitchFamily="18" charset="0"/>
              </a:rPr>
              <a:t>第一步：</a:t>
            </a:r>
            <a:r>
              <a:rPr lang="zh-CN" altLang="en-US" sz="2800" b="1" dirty="0"/>
              <a:t>求等价分配</a:t>
            </a:r>
            <a:r>
              <a:rPr lang="zh-CN" altLang="en-US" sz="2800" b="1" dirty="0" smtClean="0"/>
              <a:t>矩阵：</a:t>
            </a:r>
            <a:r>
              <a:rPr lang="zh-CN" altLang="en-US" sz="2800" dirty="0" smtClean="0">
                <a:effectLst>
                  <a:outerShdw blurRad="38100" dist="38100" dir="2700000" algn="tl">
                    <a:srgbClr val="C0C0C0"/>
                  </a:outerShdw>
                </a:effectLst>
                <a:latin typeface="Times New Roman" panose="02020603050405020304" pitchFamily="18" charset="0"/>
              </a:rPr>
              <a:t>使分配问题的系数矩阵经变换，在各行各列中都出现</a:t>
            </a:r>
            <a:r>
              <a:rPr lang="en-US" altLang="zh-CN" sz="2800" dirty="0" smtClean="0">
                <a:effectLst>
                  <a:outerShdw blurRad="38100" dist="38100" dir="2700000" algn="tl">
                    <a:srgbClr val="C0C0C0"/>
                  </a:outerShdw>
                </a:effectLst>
                <a:latin typeface="Times New Roman" panose="02020603050405020304" pitchFamily="18" charset="0"/>
              </a:rPr>
              <a:t>0</a:t>
            </a:r>
            <a:r>
              <a:rPr lang="zh-CN" altLang="en-US" sz="2800" dirty="0" smtClean="0">
                <a:effectLst>
                  <a:outerShdw blurRad="38100" dist="38100" dir="2700000" algn="tl">
                    <a:srgbClr val="C0C0C0"/>
                  </a:outerShdw>
                </a:effectLst>
                <a:latin typeface="Times New Roman" panose="02020603050405020304" pitchFamily="18" charset="0"/>
              </a:rPr>
              <a:t>元素：</a:t>
            </a:r>
          </a:p>
          <a:p>
            <a:pPr>
              <a:spcBef>
                <a:spcPct val="50000"/>
              </a:spcBef>
              <a:buClr>
                <a:schemeClr val="folHlink"/>
              </a:buClr>
              <a:buFont typeface="Wingdings" panose="05000000000000000000" pitchFamily="2" charset="2"/>
              <a:buChar char="Ø"/>
            </a:pPr>
            <a:r>
              <a:rPr lang="zh-CN" altLang="en-US" sz="2800" dirty="0" smtClean="0">
                <a:effectLst>
                  <a:outerShdw blurRad="38100" dist="38100" dir="2700000" algn="tl">
                    <a:srgbClr val="C0C0C0"/>
                  </a:outerShdw>
                </a:effectLst>
                <a:latin typeface="Times New Roman" panose="02020603050405020304" pitchFamily="18" charset="0"/>
              </a:rPr>
              <a:t>从系数矩阵的每行元素减去该行的最小元素。</a:t>
            </a:r>
          </a:p>
          <a:p>
            <a:pPr>
              <a:spcBef>
                <a:spcPct val="50000"/>
              </a:spcBef>
              <a:buClr>
                <a:schemeClr val="folHlink"/>
              </a:buClr>
              <a:buFont typeface="Wingdings" panose="05000000000000000000" pitchFamily="2" charset="2"/>
              <a:buChar char="Ø"/>
            </a:pPr>
            <a:r>
              <a:rPr lang="zh-CN" altLang="en-US" sz="2800" dirty="0" smtClean="0">
                <a:effectLst>
                  <a:outerShdw blurRad="38100" dist="38100" dir="2700000" algn="tl">
                    <a:srgbClr val="C0C0C0"/>
                  </a:outerShdw>
                </a:effectLst>
                <a:latin typeface="Times New Roman" panose="02020603050405020304" pitchFamily="18" charset="0"/>
              </a:rPr>
              <a:t>再从所得系数矩阵的每列元素减去该列的最小元素。</a:t>
            </a:r>
          </a:p>
          <a:p>
            <a:pPr>
              <a:spcBef>
                <a:spcPct val="50000"/>
              </a:spcBef>
              <a:buClr>
                <a:schemeClr val="folHlink"/>
              </a:buClr>
              <a:buFont typeface="Wingdings" panose="05000000000000000000" pitchFamily="2" charset="2"/>
              <a:buNone/>
            </a:pPr>
            <a:r>
              <a:rPr lang="zh-CN" altLang="en-US" sz="2800" dirty="0" smtClean="0">
                <a:effectLst>
                  <a:outerShdw blurRad="38100" dist="38100" dir="2700000" algn="tl">
                    <a:srgbClr val="C0C0C0"/>
                  </a:outerShdw>
                </a:effectLst>
                <a:latin typeface="Times New Roman" panose="02020603050405020304" pitchFamily="18" charset="0"/>
              </a:rPr>
              <a:t>若某行已经有</a:t>
            </a:r>
            <a:r>
              <a:rPr lang="en-US" altLang="zh-CN" sz="2800" dirty="0" smtClean="0">
                <a:effectLst>
                  <a:outerShdw blurRad="38100" dist="38100" dir="2700000" algn="tl">
                    <a:srgbClr val="C0C0C0"/>
                  </a:outerShdw>
                </a:effectLst>
                <a:latin typeface="Times New Roman" panose="02020603050405020304" pitchFamily="18" charset="0"/>
              </a:rPr>
              <a:t>0</a:t>
            </a:r>
            <a:r>
              <a:rPr lang="zh-CN" altLang="en-US" sz="2800" dirty="0" smtClean="0">
                <a:effectLst>
                  <a:outerShdw blurRad="38100" dist="38100" dir="2700000" algn="tl">
                    <a:srgbClr val="C0C0C0"/>
                  </a:outerShdw>
                </a:effectLst>
                <a:latin typeface="Times New Roman" panose="02020603050405020304" pitchFamily="18" charset="0"/>
              </a:rPr>
              <a:t>元素，就不必再减了。</a:t>
            </a:r>
            <a:endParaRPr lang="zh-CN" altLang="en-US" sz="2800" dirty="0">
              <a:effectLst>
                <a:outerShdw blurRad="38100" dist="38100" dir="2700000" algn="tl">
                  <a:srgbClr val="C0C0C0"/>
                </a:outerShdw>
              </a:effectLst>
              <a:latin typeface="Times New Roman" panose="02020603050405020304" pitchFamily="18" charset="0"/>
            </a:endParaRPr>
          </a:p>
        </p:txBody>
      </p:sp>
      <p:sp>
        <p:nvSpPr>
          <p:cNvPr id="2" name="矩形 1"/>
          <p:cNvSpPr/>
          <p:nvPr/>
        </p:nvSpPr>
        <p:spPr>
          <a:xfrm>
            <a:off x="179512" y="404664"/>
            <a:ext cx="8127369" cy="646331"/>
          </a:xfrm>
          <a:prstGeom prst="rect">
            <a:avLst/>
          </a:prstGeom>
        </p:spPr>
        <p:txBody>
          <a:bodyPr wrap="square">
            <a:spAutoFit/>
          </a:bodyPr>
          <a:lstStyle/>
          <a:p>
            <a:pPr>
              <a:spcBef>
                <a:spcPct val="50000"/>
              </a:spcBef>
            </a:pPr>
            <a:r>
              <a:rPr kumimoji="1" lang="zh-CN" altLang="en-US" sz="3600" b="1" dirty="0">
                <a:latin typeface="Times New Roman" pitchFamily="18" charset="0"/>
              </a:rPr>
              <a:t>矩阵覆盖</a:t>
            </a:r>
            <a:r>
              <a:rPr kumimoji="1" lang="zh-CN" altLang="en-US" sz="3600" b="1" dirty="0" smtClean="0">
                <a:latin typeface="Times New Roman" pitchFamily="18" charset="0"/>
              </a:rPr>
              <a:t>法：</a:t>
            </a:r>
            <a:r>
              <a:rPr lang="zh-CN" altLang="en-US" sz="3600" dirty="0" smtClean="0">
                <a:solidFill>
                  <a:srgbClr val="FF0000"/>
                </a:solidFill>
                <a:effectLst>
                  <a:outerShdw blurRad="38100" dist="38100" dir="2700000" algn="tl">
                    <a:srgbClr val="C0C0C0"/>
                  </a:outerShdw>
                </a:effectLst>
                <a:latin typeface="Times New Roman" panose="02020603050405020304" pitchFamily="18" charset="0"/>
              </a:rPr>
              <a:t>匈牙利</a:t>
            </a:r>
            <a:r>
              <a:rPr lang="zh-CN" altLang="en-US" sz="3600" dirty="0">
                <a:solidFill>
                  <a:srgbClr val="FF0000"/>
                </a:solidFill>
                <a:effectLst>
                  <a:outerShdw blurRad="38100" dist="38100" dir="2700000" algn="tl">
                    <a:srgbClr val="C0C0C0"/>
                  </a:outerShdw>
                </a:effectLst>
                <a:latin typeface="Times New Roman" panose="02020603050405020304" pitchFamily="18" charset="0"/>
              </a:rPr>
              <a:t>算法的步骤：</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124</a:t>
            </a:fld>
            <a:endParaRPr lang="en-US" altLang="zh-CN" dirty="0"/>
          </a:p>
        </p:txBody>
      </p:sp>
    </p:spTree>
    <p:extLst>
      <p:ext uri="{BB962C8B-B14F-4D97-AF65-F5344CB8AC3E}">
        <p14:creationId xmlns:p14="http://schemas.microsoft.com/office/powerpoint/2010/main" val="1434502885"/>
      </p:ext>
    </p:extLst>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634" name="Text Box 2"/>
          <p:cNvSpPr txBox="1">
            <a:spLocks noChangeArrowheads="1"/>
          </p:cNvSpPr>
          <p:nvPr/>
        </p:nvSpPr>
        <p:spPr bwMode="auto">
          <a:xfrm>
            <a:off x="251520" y="1958876"/>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effectLst>
                  <a:outerShdw blurRad="38100" dist="38100" dir="2700000" algn="tl">
                    <a:srgbClr val="C0C0C0"/>
                  </a:outerShdw>
                </a:effectLst>
                <a:latin typeface="Times New Roman" panose="02020603050405020304" pitchFamily="18" charset="0"/>
              </a:rPr>
              <a:t>(cij)=</a:t>
            </a:r>
          </a:p>
        </p:txBody>
      </p:sp>
      <p:sp>
        <p:nvSpPr>
          <p:cNvPr id="197635" name="Text Box 3"/>
          <p:cNvSpPr txBox="1">
            <a:spLocks noChangeArrowheads="1"/>
          </p:cNvSpPr>
          <p:nvPr/>
        </p:nvSpPr>
        <p:spPr bwMode="auto">
          <a:xfrm>
            <a:off x="1165920" y="1196876"/>
            <a:ext cx="22860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solidFill>
                  <a:srgbClr val="FF0000"/>
                </a:solidFill>
                <a:effectLst>
                  <a:outerShdw blurRad="38100" dist="38100" dir="2700000" algn="tl">
                    <a:srgbClr val="C0C0C0"/>
                  </a:outerShdw>
                </a:effectLst>
              </a:rPr>
              <a:t>2</a:t>
            </a:r>
            <a:r>
              <a:rPr lang="en-US" altLang="zh-CN">
                <a:effectLst>
                  <a:outerShdw blurRad="38100" dist="38100" dir="2700000" algn="tl">
                    <a:srgbClr val="C0C0C0"/>
                  </a:outerShdw>
                </a:effectLst>
              </a:rPr>
              <a:t>    15   13     4</a:t>
            </a:r>
          </a:p>
          <a:p>
            <a:pPr>
              <a:spcBef>
                <a:spcPct val="50000"/>
              </a:spcBef>
              <a:buFontTx/>
              <a:buAutoNum type="arabicPlain" startAt="10"/>
            </a:pPr>
            <a:r>
              <a:rPr lang="en-US" altLang="zh-CN">
                <a:effectLst>
                  <a:outerShdw blurRad="38100" dist="38100" dir="2700000" algn="tl">
                    <a:srgbClr val="C0C0C0"/>
                  </a:outerShdw>
                </a:effectLst>
              </a:rPr>
              <a:t> </a:t>
            </a:r>
            <a:r>
              <a:rPr lang="en-US" altLang="zh-CN">
                <a:solidFill>
                  <a:srgbClr val="FF0000"/>
                </a:solidFill>
                <a:effectLst>
                  <a:outerShdw blurRad="38100" dist="38100" dir="2700000" algn="tl">
                    <a:srgbClr val="C0C0C0"/>
                  </a:outerShdw>
                </a:effectLst>
              </a:rPr>
              <a:t>4</a:t>
            </a:r>
            <a:r>
              <a:rPr lang="en-US" altLang="zh-CN">
                <a:effectLst>
                  <a:outerShdw blurRad="38100" dist="38100" dir="2700000" algn="tl">
                    <a:srgbClr val="C0C0C0"/>
                  </a:outerShdw>
                </a:effectLst>
              </a:rPr>
              <a:t>    14    15</a:t>
            </a:r>
          </a:p>
          <a:p>
            <a:pPr>
              <a:spcBef>
                <a:spcPct val="50000"/>
              </a:spcBef>
            </a:pPr>
            <a:r>
              <a:rPr lang="en-US" altLang="zh-CN">
                <a:solidFill>
                  <a:srgbClr val="FF0000"/>
                </a:solidFill>
                <a:effectLst>
                  <a:outerShdw blurRad="38100" dist="38100" dir="2700000" algn="tl">
                    <a:srgbClr val="C0C0C0"/>
                  </a:outerShdw>
                </a:effectLst>
              </a:rPr>
              <a:t>9 </a:t>
            </a:r>
            <a:r>
              <a:rPr lang="en-US" altLang="zh-CN">
                <a:effectLst>
                  <a:outerShdw blurRad="38100" dist="38100" dir="2700000" algn="tl">
                    <a:srgbClr val="C0C0C0"/>
                  </a:outerShdw>
                </a:effectLst>
              </a:rPr>
              <a:t>   14   16    13 </a:t>
            </a:r>
          </a:p>
          <a:p>
            <a:pPr>
              <a:spcBef>
                <a:spcPct val="50000"/>
              </a:spcBef>
            </a:pPr>
            <a:r>
              <a:rPr lang="en-US" altLang="zh-CN">
                <a:solidFill>
                  <a:srgbClr val="FF0000"/>
                </a:solidFill>
                <a:effectLst>
                  <a:outerShdw blurRad="38100" dist="38100" dir="2700000" algn="tl">
                    <a:srgbClr val="C0C0C0"/>
                  </a:outerShdw>
                </a:effectLst>
              </a:rPr>
              <a:t>7</a:t>
            </a:r>
            <a:r>
              <a:rPr lang="en-US" altLang="zh-CN">
                <a:effectLst>
                  <a:outerShdw blurRad="38100" dist="38100" dir="2700000" algn="tl">
                    <a:srgbClr val="C0C0C0"/>
                  </a:outerShdw>
                </a:effectLst>
              </a:rPr>
              <a:t>     8    11     9</a:t>
            </a:r>
          </a:p>
        </p:txBody>
      </p:sp>
      <p:sp>
        <p:nvSpPr>
          <p:cNvPr id="197636" name="Text Box 4"/>
          <p:cNvSpPr txBox="1">
            <a:spLocks noChangeArrowheads="1"/>
          </p:cNvSpPr>
          <p:nvPr/>
        </p:nvSpPr>
        <p:spPr bwMode="auto">
          <a:xfrm>
            <a:off x="3385642" y="1120676"/>
            <a:ext cx="61555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a:spAutoFit/>
          </a:bodyPr>
          <a:lstStyle/>
          <a:p>
            <a:pPr>
              <a:spcBef>
                <a:spcPct val="50000"/>
              </a:spcBef>
            </a:pPr>
            <a:r>
              <a:rPr lang="en-US" altLang="zh-CN" sz="3600" dirty="0">
                <a:solidFill>
                  <a:srgbClr val="FF0000"/>
                </a:solidFill>
                <a:effectLst>
                  <a:outerShdw blurRad="38100" dist="38100" dir="2700000" algn="tl">
                    <a:srgbClr val="C0C0C0"/>
                  </a:outerShdw>
                </a:effectLst>
                <a:latin typeface="Times New Roman" panose="02020603050405020304" pitchFamily="18" charset="0"/>
              </a:rPr>
              <a:t>2   4   9   7</a:t>
            </a:r>
          </a:p>
        </p:txBody>
      </p:sp>
      <p:sp>
        <p:nvSpPr>
          <p:cNvPr id="197637" name="AutoShape 5"/>
          <p:cNvSpPr>
            <a:spLocks noChangeArrowheads="1"/>
          </p:cNvSpPr>
          <p:nvPr/>
        </p:nvSpPr>
        <p:spPr bwMode="auto">
          <a:xfrm>
            <a:off x="1165920" y="1120676"/>
            <a:ext cx="2209800" cy="2209800"/>
          </a:xfrm>
          <a:prstGeom prst="bracketPair">
            <a:avLst>
              <a:gd name="adj" fmla="val 9194"/>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38" name="Line 6"/>
          <p:cNvSpPr>
            <a:spLocks noChangeShapeType="1"/>
          </p:cNvSpPr>
          <p:nvPr/>
        </p:nvSpPr>
        <p:spPr bwMode="auto">
          <a:xfrm>
            <a:off x="4076700" y="2132856"/>
            <a:ext cx="12954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39" name="AutoShape 7"/>
          <p:cNvSpPr>
            <a:spLocks noChangeArrowheads="1"/>
          </p:cNvSpPr>
          <p:nvPr/>
        </p:nvSpPr>
        <p:spPr bwMode="auto">
          <a:xfrm>
            <a:off x="5638800" y="1052736"/>
            <a:ext cx="2209800" cy="2209800"/>
          </a:xfrm>
          <a:prstGeom prst="bracketPair">
            <a:avLst>
              <a:gd name="adj" fmla="val 9194"/>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40" name="Text Box 8"/>
          <p:cNvSpPr txBox="1">
            <a:spLocks noChangeArrowheads="1"/>
          </p:cNvSpPr>
          <p:nvPr/>
        </p:nvSpPr>
        <p:spPr bwMode="auto">
          <a:xfrm>
            <a:off x="5638800" y="1128936"/>
            <a:ext cx="22860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effectLst>
                  <a:outerShdw blurRad="38100" dist="38100" dir="2700000" algn="tl">
                    <a:srgbClr val="C0C0C0"/>
                  </a:outerShdw>
                </a:effectLst>
              </a:rPr>
              <a:t>0    13   11     </a:t>
            </a:r>
            <a:r>
              <a:rPr lang="en-US" altLang="zh-CN">
                <a:solidFill>
                  <a:srgbClr val="FF0000"/>
                </a:solidFill>
                <a:effectLst>
                  <a:outerShdw blurRad="38100" dist="38100" dir="2700000" algn="tl">
                    <a:srgbClr val="C0C0C0"/>
                  </a:outerShdw>
                </a:effectLst>
              </a:rPr>
              <a:t>2</a:t>
            </a:r>
          </a:p>
          <a:p>
            <a:pPr>
              <a:spcBef>
                <a:spcPct val="50000"/>
              </a:spcBef>
            </a:pPr>
            <a:r>
              <a:rPr lang="en-US" altLang="zh-CN">
                <a:effectLst>
                  <a:outerShdw blurRad="38100" dist="38100" dir="2700000" algn="tl">
                    <a:srgbClr val="C0C0C0"/>
                  </a:outerShdw>
                </a:effectLst>
              </a:rPr>
              <a:t>6     0    10    11</a:t>
            </a:r>
          </a:p>
          <a:p>
            <a:pPr>
              <a:spcBef>
                <a:spcPct val="50000"/>
              </a:spcBef>
            </a:pPr>
            <a:r>
              <a:rPr lang="en-US" altLang="zh-CN">
                <a:effectLst>
                  <a:outerShdw blurRad="38100" dist="38100" dir="2700000" algn="tl">
                    <a:srgbClr val="C0C0C0"/>
                  </a:outerShdw>
                </a:effectLst>
              </a:rPr>
              <a:t>0     5     7      4</a:t>
            </a:r>
          </a:p>
          <a:p>
            <a:pPr>
              <a:spcBef>
                <a:spcPct val="50000"/>
              </a:spcBef>
            </a:pPr>
            <a:r>
              <a:rPr lang="en-US" altLang="zh-CN">
                <a:effectLst>
                  <a:outerShdw blurRad="38100" dist="38100" dir="2700000" algn="tl">
                    <a:srgbClr val="C0C0C0"/>
                  </a:outerShdw>
                </a:effectLst>
              </a:rPr>
              <a:t>0     1     </a:t>
            </a:r>
            <a:r>
              <a:rPr lang="en-US" altLang="zh-CN">
                <a:solidFill>
                  <a:srgbClr val="FF0000"/>
                </a:solidFill>
                <a:effectLst>
                  <a:outerShdw blurRad="38100" dist="38100" dir="2700000" algn="tl">
                    <a:srgbClr val="C0C0C0"/>
                  </a:outerShdw>
                </a:effectLst>
              </a:rPr>
              <a:t>4</a:t>
            </a:r>
            <a:r>
              <a:rPr lang="en-US" altLang="zh-CN">
                <a:effectLst>
                  <a:outerShdw blurRad="38100" dist="38100" dir="2700000" algn="tl">
                    <a:srgbClr val="C0C0C0"/>
                  </a:outerShdw>
                </a:effectLst>
              </a:rPr>
              <a:t>      2</a:t>
            </a:r>
          </a:p>
        </p:txBody>
      </p:sp>
      <p:sp>
        <p:nvSpPr>
          <p:cNvPr id="197641" name="Line 9"/>
          <p:cNvSpPr>
            <a:spLocks noChangeShapeType="1"/>
          </p:cNvSpPr>
          <p:nvPr/>
        </p:nvSpPr>
        <p:spPr bwMode="auto">
          <a:xfrm>
            <a:off x="899592" y="5013176"/>
            <a:ext cx="12954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42" name="Text Box 10"/>
          <p:cNvSpPr txBox="1">
            <a:spLocks noChangeArrowheads="1"/>
          </p:cNvSpPr>
          <p:nvPr/>
        </p:nvSpPr>
        <p:spPr bwMode="auto">
          <a:xfrm>
            <a:off x="6705600" y="3414936"/>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0000"/>
                </a:solidFill>
                <a:effectLst>
                  <a:outerShdw blurRad="38100" dist="38100" dir="2700000" algn="tl">
                    <a:srgbClr val="C0C0C0"/>
                  </a:outerShdw>
                </a:effectLst>
                <a:latin typeface="Times New Roman" panose="02020603050405020304" pitchFamily="18" charset="0"/>
              </a:rPr>
              <a:t>4      2</a:t>
            </a:r>
          </a:p>
        </p:txBody>
      </p:sp>
      <p:sp>
        <p:nvSpPr>
          <p:cNvPr id="197643" name="Text Box 11"/>
          <p:cNvSpPr txBox="1">
            <a:spLocks noChangeArrowheads="1"/>
          </p:cNvSpPr>
          <p:nvPr/>
        </p:nvSpPr>
        <p:spPr bwMode="auto">
          <a:xfrm>
            <a:off x="2590800" y="3933056"/>
            <a:ext cx="22860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effectLst>
                  <a:outerShdw blurRad="38100" dist="38100" dir="2700000" algn="tl">
                    <a:srgbClr val="C0C0C0"/>
                  </a:outerShdw>
                </a:effectLst>
              </a:rPr>
              <a:t>0    13    7      0</a:t>
            </a:r>
          </a:p>
          <a:p>
            <a:pPr>
              <a:spcBef>
                <a:spcPct val="50000"/>
              </a:spcBef>
            </a:pPr>
            <a:r>
              <a:rPr lang="en-US" altLang="zh-CN">
                <a:effectLst>
                  <a:outerShdw blurRad="38100" dist="38100" dir="2700000" algn="tl">
                    <a:srgbClr val="C0C0C0"/>
                  </a:outerShdw>
                </a:effectLst>
              </a:rPr>
              <a:t>6     0     6      9</a:t>
            </a:r>
          </a:p>
          <a:p>
            <a:pPr>
              <a:spcBef>
                <a:spcPct val="50000"/>
              </a:spcBef>
            </a:pPr>
            <a:r>
              <a:rPr lang="en-US" altLang="zh-CN">
                <a:effectLst>
                  <a:outerShdw blurRad="38100" dist="38100" dir="2700000" algn="tl">
                    <a:srgbClr val="C0C0C0"/>
                  </a:outerShdw>
                </a:effectLst>
              </a:rPr>
              <a:t>0     5     3      2</a:t>
            </a:r>
          </a:p>
          <a:p>
            <a:pPr>
              <a:spcBef>
                <a:spcPct val="50000"/>
              </a:spcBef>
            </a:pPr>
            <a:r>
              <a:rPr lang="en-US" altLang="zh-CN">
                <a:effectLst>
                  <a:outerShdw blurRad="38100" dist="38100" dir="2700000" algn="tl">
                    <a:srgbClr val="C0C0C0"/>
                  </a:outerShdw>
                </a:effectLst>
              </a:rPr>
              <a:t>0     1     0      0</a:t>
            </a:r>
          </a:p>
        </p:txBody>
      </p:sp>
      <p:sp>
        <p:nvSpPr>
          <p:cNvPr id="197644" name="AutoShape 12"/>
          <p:cNvSpPr>
            <a:spLocks noChangeArrowheads="1"/>
          </p:cNvSpPr>
          <p:nvPr/>
        </p:nvSpPr>
        <p:spPr bwMode="auto">
          <a:xfrm>
            <a:off x="2514600" y="3933056"/>
            <a:ext cx="2209800" cy="2209800"/>
          </a:xfrm>
          <a:prstGeom prst="bracketPair">
            <a:avLst>
              <a:gd name="adj" fmla="val 9194"/>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45" name="Line 13"/>
          <p:cNvSpPr>
            <a:spLocks noChangeShapeType="1"/>
          </p:cNvSpPr>
          <p:nvPr/>
        </p:nvSpPr>
        <p:spPr bwMode="auto">
          <a:xfrm>
            <a:off x="8244408" y="2276872"/>
            <a:ext cx="6858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125</a:t>
            </a:fld>
            <a:endParaRPr lang="en-US" altLang="zh-CN" dirty="0"/>
          </a:p>
        </p:txBody>
      </p:sp>
    </p:spTree>
    <p:extLst>
      <p:ext uri="{BB962C8B-B14F-4D97-AF65-F5344CB8AC3E}">
        <p14:creationId xmlns:p14="http://schemas.microsoft.com/office/powerpoint/2010/main" val="568267830"/>
      </p:ext>
    </p:extLst>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503548" y="1191565"/>
            <a:ext cx="8136904"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effectLst>
                  <a:outerShdw blurRad="38100" dist="38100" dir="2700000" algn="tl">
                    <a:srgbClr val="C0C0C0"/>
                  </a:outerShdw>
                </a:effectLst>
                <a:latin typeface="Times New Roman" panose="02020603050405020304" pitchFamily="18" charset="0"/>
              </a:rPr>
              <a:t>第二步：进行试分配，以寻找最优解。</a:t>
            </a:r>
          </a:p>
          <a:p>
            <a:pPr>
              <a:spcBef>
                <a:spcPct val="50000"/>
              </a:spcBef>
              <a:buClr>
                <a:schemeClr val="folHlink"/>
              </a:buClr>
              <a:buFont typeface="Wingdings" panose="05000000000000000000" pitchFamily="2" charset="2"/>
              <a:buChar char="Ø"/>
            </a:pPr>
            <a:r>
              <a:rPr lang="zh-CN" altLang="en-US" sz="2000" dirty="0">
                <a:effectLst>
                  <a:outerShdw blurRad="38100" dist="38100" dir="2700000" algn="tl">
                    <a:srgbClr val="C0C0C0"/>
                  </a:outerShdw>
                </a:effectLst>
                <a:latin typeface="Times New Roman" panose="02020603050405020304" pitchFamily="18" charset="0"/>
              </a:rPr>
              <a:t>从只有一个</a:t>
            </a:r>
            <a:r>
              <a:rPr lang="en-US" altLang="zh-CN" sz="2000" dirty="0">
                <a:effectLst>
                  <a:outerShdw blurRad="38100" dist="38100" dir="2700000" algn="tl">
                    <a:srgbClr val="C0C0C0"/>
                  </a:outerShdw>
                </a:effectLst>
                <a:latin typeface="Times New Roman" panose="02020603050405020304" pitchFamily="18" charset="0"/>
              </a:rPr>
              <a:t>0</a:t>
            </a:r>
            <a:r>
              <a:rPr lang="zh-CN" altLang="en-US" sz="2000" dirty="0">
                <a:effectLst>
                  <a:outerShdw blurRad="38100" dist="38100" dir="2700000" algn="tl">
                    <a:srgbClr val="C0C0C0"/>
                  </a:outerShdw>
                </a:effectLst>
                <a:latin typeface="Times New Roman" panose="02020603050405020304" pitchFamily="18" charset="0"/>
              </a:rPr>
              <a:t>元素的行（或列）开始，给这个</a:t>
            </a:r>
            <a:r>
              <a:rPr lang="en-US" altLang="zh-CN" sz="2000" dirty="0">
                <a:effectLst>
                  <a:outerShdw blurRad="38100" dist="38100" dir="2700000" algn="tl">
                    <a:srgbClr val="C0C0C0"/>
                  </a:outerShdw>
                </a:effectLst>
                <a:latin typeface="Times New Roman" panose="02020603050405020304" pitchFamily="18" charset="0"/>
              </a:rPr>
              <a:t>0</a:t>
            </a:r>
            <a:r>
              <a:rPr lang="zh-CN" altLang="en-US" sz="2000" dirty="0">
                <a:effectLst>
                  <a:outerShdw blurRad="38100" dist="38100" dir="2700000" algn="tl">
                    <a:srgbClr val="C0C0C0"/>
                  </a:outerShdw>
                </a:effectLst>
                <a:latin typeface="Times New Roman" panose="02020603050405020304" pitchFamily="18" charset="0"/>
              </a:rPr>
              <a:t>元素加圈，记</a:t>
            </a:r>
            <a:r>
              <a:rPr lang="zh-CN" altLang="en-US" sz="20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，然后划去</a:t>
            </a:r>
            <a:r>
              <a:rPr lang="zh-CN" altLang="en-US" sz="20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所在的列（或行）的其他</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元素，记作</a:t>
            </a:r>
            <a:r>
              <a:rPr lang="en-US" altLang="zh-CN" sz="2000" dirty="0">
                <a:solidFill>
                  <a:srgbClr val="00CC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Wingdings 2" panose="05020102010507070707" pitchFamily="18" charset="2"/>
              </a:rPr>
              <a:t>Ø</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p>
          <a:p>
            <a:pPr>
              <a:spcBef>
                <a:spcPct val="50000"/>
              </a:spcBef>
              <a:buClr>
                <a:schemeClr val="folHlink"/>
              </a:buClr>
              <a:buFont typeface="Wingdings" panose="05000000000000000000" pitchFamily="2" charset="2"/>
              <a:buChar char="Ø"/>
            </a:pP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给只有一个</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元素的列（或行）的</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a:t>
            </a:r>
            <a:r>
              <a:rPr lang="zh-CN" altLang="en-US" sz="2000" dirty="0">
                <a:effectLst>
                  <a:outerShdw blurRad="38100" dist="38100" dir="2700000" algn="tl">
                    <a:srgbClr val="C0C0C0"/>
                  </a:outerShdw>
                </a:effectLst>
                <a:latin typeface="Times New Roman" panose="02020603050405020304" pitchFamily="18" charset="0"/>
              </a:rPr>
              <a:t>加圈，记</a:t>
            </a:r>
            <a:r>
              <a:rPr lang="zh-CN" altLang="en-US" sz="20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，然后划去</a:t>
            </a:r>
            <a:r>
              <a:rPr lang="zh-CN" altLang="en-US" sz="20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所在的</a:t>
            </a:r>
            <a:r>
              <a:rPr lang="zh-CN" altLang="en-US" sz="2000" dirty="0">
                <a:effectLst>
                  <a:outerShdw blurRad="38100" dist="38100" dir="2700000" algn="tl">
                    <a:srgbClr val="C0C0C0"/>
                  </a:outerShdw>
                </a:effectLst>
                <a:latin typeface="Times New Roman" panose="02020603050405020304" pitchFamily="18" charset="0"/>
              </a:rPr>
              <a:t>行（或列）</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的其他</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元素，记作</a:t>
            </a:r>
            <a:r>
              <a:rPr lang="en-US" altLang="zh-CN" sz="2000" dirty="0">
                <a:solidFill>
                  <a:srgbClr val="00CC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Wingdings 2" panose="05020102010507070707" pitchFamily="18" charset="2"/>
              </a:rPr>
              <a:t>Ø</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p>
          <a:p>
            <a:pPr>
              <a:spcBef>
                <a:spcPct val="50000"/>
              </a:spcBef>
              <a:buClr>
                <a:schemeClr val="folHlink"/>
              </a:buClr>
              <a:buFont typeface="Wingdings" panose="05000000000000000000" pitchFamily="2" charset="2"/>
              <a:buChar char="Ø"/>
            </a:pP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反复进行上述两步，直到所有的</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元素都被圈出和划掉为止。</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126</a:t>
            </a:fld>
            <a:endParaRPr lang="en-US" altLang="zh-CN" dirty="0"/>
          </a:p>
        </p:txBody>
      </p:sp>
      <p:sp>
        <p:nvSpPr>
          <p:cNvPr id="4" name="Text Box 2"/>
          <p:cNvSpPr txBox="1">
            <a:spLocks noChangeArrowheads="1"/>
          </p:cNvSpPr>
          <p:nvPr/>
        </p:nvSpPr>
        <p:spPr bwMode="auto">
          <a:xfrm>
            <a:off x="503548" y="3717032"/>
            <a:ext cx="8363272"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Char char="Ø"/>
            </a:pP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若还有没有划</a:t>
            </a:r>
            <a:r>
              <a:rPr lang="zh-CN" altLang="en-US" sz="2000" dirty="0">
                <a:effectLst>
                  <a:outerShdw blurRad="38100" dist="38100" dir="2700000" algn="tl">
                    <a:srgbClr val="C0C0C0"/>
                  </a:outerShdw>
                </a:effectLst>
                <a:latin typeface="Times New Roman" panose="02020603050405020304" pitchFamily="18" charset="0"/>
              </a:rPr>
              <a:t>圈的</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元素，且同</a:t>
            </a:r>
            <a:r>
              <a:rPr lang="zh-CN" altLang="en-US" sz="2000" dirty="0">
                <a:effectLst>
                  <a:outerShdw blurRad="38100" dist="38100" dir="2700000" algn="tl">
                    <a:srgbClr val="C0C0C0"/>
                  </a:outerShdw>
                </a:effectLst>
                <a:latin typeface="Times New Roman" panose="02020603050405020304" pitchFamily="18" charset="0"/>
              </a:rPr>
              <a:t>行（或列）</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的</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a:t>
            </a:r>
            <a:r>
              <a:rPr lang="zh-CN" altLang="en-US" sz="2000" dirty="0">
                <a:effectLst>
                  <a:outerShdw blurRad="38100" dist="38100" dir="2700000" algn="tl">
                    <a:srgbClr val="C0C0C0"/>
                  </a:outerShdw>
                </a:effectLst>
                <a:latin typeface="Times New Roman" panose="02020603050405020304" pitchFamily="18" charset="0"/>
              </a:rPr>
              <a:t>至少有二个，从剩有</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元素最少的</a:t>
            </a:r>
            <a:r>
              <a:rPr lang="zh-CN" altLang="en-US" sz="2000" dirty="0">
                <a:effectLst>
                  <a:outerShdw blurRad="38100" dist="38100" dir="2700000" algn="tl">
                    <a:srgbClr val="C0C0C0"/>
                  </a:outerShdw>
                </a:effectLst>
                <a:latin typeface="Times New Roman" panose="02020603050405020304" pitchFamily="18" charset="0"/>
              </a:rPr>
              <a:t>行（或列）开始，比较这行各</a:t>
            </a:r>
            <a:r>
              <a:rPr lang="en-US" altLang="zh-CN" sz="2000" dirty="0">
                <a:effectLst>
                  <a:outerShdw blurRad="38100" dist="38100" dir="2700000" algn="tl">
                    <a:srgbClr val="C0C0C0"/>
                  </a:outerShdw>
                </a:effectLst>
                <a:latin typeface="Times New Roman" panose="02020603050405020304" pitchFamily="18" charset="0"/>
              </a:rPr>
              <a:t>0</a:t>
            </a:r>
            <a:r>
              <a:rPr lang="zh-CN" altLang="en-US" sz="2000" dirty="0">
                <a:effectLst>
                  <a:outerShdw blurRad="38100" dist="38100" dir="2700000" algn="tl">
                    <a:srgbClr val="C0C0C0"/>
                  </a:outerShdw>
                </a:effectLst>
                <a:latin typeface="Times New Roman" panose="02020603050405020304" pitchFamily="18" charset="0"/>
              </a:rPr>
              <a:t>元素所在列中</a:t>
            </a:r>
            <a:r>
              <a:rPr lang="en-US" altLang="zh-CN" sz="2000" dirty="0">
                <a:effectLst>
                  <a:outerShdw blurRad="38100" dist="38100" dir="2700000" algn="tl">
                    <a:srgbClr val="C0C0C0"/>
                  </a:outerShdw>
                </a:effectLst>
                <a:latin typeface="Times New Roman" panose="02020603050405020304" pitchFamily="18" charset="0"/>
              </a:rPr>
              <a:t>0</a:t>
            </a:r>
            <a:r>
              <a:rPr lang="zh-CN" altLang="en-US" sz="2000" dirty="0">
                <a:effectLst>
                  <a:outerShdw blurRad="38100" dist="38100" dir="2700000" algn="tl">
                    <a:srgbClr val="C0C0C0"/>
                  </a:outerShdw>
                </a:effectLst>
                <a:latin typeface="Times New Roman" panose="02020603050405020304" pitchFamily="18" charset="0"/>
              </a:rPr>
              <a:t>元素的数目，选择</a:t>
            </a:r>
            <a:r>
              <a:rPr lang="en-US" altLang="zh-CN" sz="2000" dirty="0">
                <a:effectLst>
                  <a:outerShdw blurRad="38100" dist="38100" dir="2700000" algn="tl">
                    <a:srgbClr val="C0C0C0"/>
                  </a:outerShdw>
                </a:effectLst>
                <a:latin typeface="Times New Roman" panose="02020603050405020304" pitchFamily="18" charset="0"/>
              </a:rPr>
              <a:t>0</a:t>
            </a:r>
            <a:r>
              <a:rPr lang="zh-CN" altLang="en-US" sz="2000" dirty="0">
                <a:effectLst>
                  <a:outerShdw blurRad="38100" dist="38100" dir="2700000" algn="tl">
                    <a:srgbClr val="C0C0C0"/>
                  </a:outerShdw>
                </a:effectLst>
                <a:latin typeface="Times New Roman" panose="02020603050405020304" pitchFamily="18" charset="0"/>
              </a:rPr>
              <a:t>元素少的那列的</a:t>
            </a:r>
            <a:r>
              <a:rPr lang="en-US" altLang="zh-CN" sz="2000" dirty="0">
                <a:effectLst>
                  <a:outerShdw blurRad="38100" dist="38100" dir="2700000" algn="tl">
                    <a:srgbClr val="C0C0C0"/>
                  </a:outerShdw>
                </a:effectLst>
                <a:latin typeface="Times New Roman" panose="02020603050405020304" pitchFamily="18" charset="0"/>
              </a:rPr>
              <a:t>0</a:t>
            </a:r>
            <a:r>
              <a:rPr lang="zh-CN" altLang="en-US" sz="2000" dirty="0">
                <a:effectLst>
                  <a:outerShdw blurRad="38100" dist="38100" dir="2700000" algn="tl">
                    <a:srgbClr val="C0C0C0"/>
                  </a:outerShdw>
                </a:effectLst>
                <a:latin typeface="Times New Roman" panose="02020603050405020304" pitchFamily="18" charset="0"/>
              </a:rPr>
              <a:t>元素加圈，然后划掉同行同列的其他</a:t>
            </a:r>
            <a:r>
              <a:rPr lang="en-US" altLang="zh-CN" sz="2000" dirty="0">
                <a:effectLst>
                  <a:outerShdw blurRad="38100" dist="38100" dir="2700000" algn="tl">
                    <a:srgbClr val="C0C0C0"/>
                  </a:outerShdw>
                </a:effectLst>
                <a:latin typeface="Times New Roman" panose="02020603050405020304" pitchFamily="18" charset="0"/>
              </a:rPr>
              <a:t>0</a:t>
            </a:r>
            <a:r>
              <a:rPr lang="zh-CN" altLang="en-US" sz="2000" dirty="0">
                <a:effectLst>
                  <a:outerShdw blurRad="38100" dist="38100" dir="2700000" algn="tl">
                    <a:srgbClr val="C0C0C0"/>
                  </a:outerShdw>
                </a:effectLst>
                <a:latin typeface="Times New Roman" panose="02020603050405020304" pitchFamily="18" charset="0"/>
              </a:rPr>
              <a:t>元素，可反复进行，</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直到所有的</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元素都被圈出和划掉为止。</a:t>
            </a:r>
          </a:p>
          <a:p>
            <a:pPr>
              <a:spcBef>
                <a:spcPct val="50000"/>
              </a:spcBef>
              <a:buClr>
                <a:schemeClr val="folHlink"/>
              </a:buClr>
              <a:buFont typeface="Wingdings" panose="05000000000000000000" pitchFamily="2" charset="2"/>
              <a:buChar char="Ø"/>
            </a:pP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若</a:t>
            </a:r>
            <a:r>
              <a:rPr lang="zh-CN" altLang="en-US" sz="20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元素的数目</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m</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等于</a:t>
            </a:r>
            <a:r>
              <a:rPr lang="zh-CN" altLang="en-US" sz="2000" dirty="0">
                <a:effectLst>
                  <a:outerShdw blurRad="38100" dist="38100" dir="2700000" algn="tl">
                    <a:srgbClr val="C0C0C0"/>
                  </a:outerShdw>
                </a:effectLst>
                <a:latin typeface="Times New Roman" panose="02020603050405020304" pitchFamily="18" charset="0"/>
              </a:rPr>
              <a:t>矩阵阶数</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n</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，那么这分配问题的最优解已得到。若</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m&lt;n</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，则转下一步。</a:t>
            </a:r>
          </a:p>
        </p:txBody>
      </p:sp>
    </p:spTree>
    <p:extLst>
      <p:ext uri="{BB962C8B-B14F-4D97-AF65-F5344CB8AC3E}">
        <p14:creationId xmlns:p14="http://schemas.microsoft.com/office/powerpoint/2010/main" val="33337837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58"/>
                                        </p:tgtEl>
                                        <p:attrNameLst>
                                          <p:attrName>style.visibility</p:attrName>
                                        </p:attrNameLst>
                                      </p:cBhvr>
                                      <p:to>
                                        <p:strVal val="visible"/>
                                      </p:to>
                                    </p:set>
                                    <p:anim calcmode="lin" valueType="num">
                                      <p:cBhvr additive="base">
                                        <p:cTn id="7" dur="500" fill="hold"/>
                                        <p:tgtEl>
                                          <p:spTgt spid="198658"/>
                                        </p:tgtEl>
                                        <p:attrNameLst>
                                          <p:attrName>ppt_x</p:attrName>
                                        </p:attrNameLst>
                                      </p:cBhvr>
                                      <p:tavLst>
                                        <p:tav tm="0">
                                          <p:val>
                                            <p:strVal val="#ppt_x"/>
                                          </p:val>
                                        </p:tav>
                                        <p:tav tm="100000">
                                          <p:val>
                                            <p:strVal val="#ppt_x"/>
                                          </p:val>
                                        </p:tav>
                                      </p:tavLst>
                                    </p:anim>
                                    <p:anim calcmode="lin" valueType="num">
                                      <p:cBhvr additive="base">
                                        <p:cTn id="8" dur="500" fill="hold"/>
                                        <p:tgtEl>
                                          <p:spTgt spid="1986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876300" y="1124664"/>
            <a:ext cx="8016180"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effectLst>
                  <a:outerShdw blurRad="38100" dist="38100" dir="2700000" algn="tl">
                    <a:srgbClr val="C0C0C0"/>
                  </a:outerShdw>
                </a:effectLst>
                <a:latin typeface="Times New Roman" panose="02020603050405020304" pitchFamily="18" charset="0"/>
              </a:rPr>
              <a:t>第三步：作最少</a:t>
            </a:r>
            <a:r>
              <a:rPr lang="zh-CN" altLang="en-US" dirty="0" smtClean="0">
                <a:effectLst>
                  <a:outerShdw blurRad="38100" dist="38100" dir="2700000" algn="tl">
                    <a:srgbClr val="C0C0C0"/>
                  </a:outerShdw>
                </a:effectLst>
                <a:latin typeface="Times New Roman" panose="02020603050405020304" pitchFamily="18" charset="0"/>
              </a:rPr>
              <a:t>的直线覆盖所有的</a:t>
            </a:r>
            <a:r>
              <a:rPr lang="en-US" altLang="zh-CN" dirty="0" smtClean="0">
                <a:effectLst>
                  <a:outerShdw blurRad="38100" dist="38100" dir="2700000" algn="tl">
                    <a:srgbClr val="C0C0C0"/>
                  </a:outerShdw>
                </a:effectLst>
                <a:latin typeface="Times New Roman" panose="02020603050405020304" pitchFamily="18" charset="0"/>
              </a:rPr>
              <a:t>0</a:t>
            </a:r>
            <a:r>
              <a:rPr lang="zh-CN" altLang="en-US" dirty="0" smtClean="0">
                <a:effectLst>
                  <a:outerShdw blurRad="38100" dist="38100" dir="2700000" algn="tl">
                    <a:srgbClr val="C0C0C0"/>
                  </a:outerShdw>
                </a:effectLst>
                <a:latin typeface="Times New Roman" panose="02020603050405020304" pitchFamily="18" charset="0"/>
              </a:rPr>
              <a:t>元素，以确定该系数矩阵</a:t>
            </a:r>
            <a:r>
              <a:rPr lang="zh-CN" altLang="en-US" dirty="0">
                <a:effectLst>
                  <a:outerShdw blurRad="38100" dist="38100" dir="2700000" algn="tl">
                    <a:srgbClr val="C0C0C0"/>
                  </a:outerShdw>
                </a:effectLst>
                <a:latin typeface="Times New Roman" panose="02020603050405020304" pitchFamily="18" charset="0"/>
              </a:rPr>
              <a:t>中能找到最多的独立元素数</a:t>
            </a:r>
            <a:r>
              <a:rPr lang="zh-CN" altLang="en-US" dirty="0" smtClean="0">
                <a:effectLst>
                  <a:outerShdw blurRad="38100" dist="38100" dir="2700000" algn="tl">
                    <a:srgbClr val="C0C0C0"/>
                  </a:outerShdw>
                </a:effectLst>
                <a:latin typeface="Times New Roman" panose="02020603050405020304" pitchFamily="18" charset="0"/>
              </a:rPr>
              <a:t>。</a:t>
            </a:r>
            <a:endParaRPr lang="zh-CN" altLang="en-US" dirty="0">
              <a:effectLst>
                <a:outerShdw blurRad="38100" dist="38100" dir="2700000" algn="tl">
                  <a:srgbClr val="C0C0C0"/>
                </a:outerShdw>
              </a:effectLst>
              <a:latin typeface="Times New Roman" panose="02020603050405020304" pitchFamily="18" charset="0"/>
            </a:endParaRPr>
          </a:p>
          <a:p>
            <a:pPr>
              <a:spcBef>
                <a:spcPct val="50000"/>
              </a:spcBef>
              <a:buClr>
                <a:schemeClr val="folHlink"/>
              </a:buClr>
              <a:buFont typeface="Wingdings" panose="05000000000000000000" pitchFamily="2" charset="2"/>
              <a:buChar char="Ø"/>
            </a:pPr>
            <a:r>
              <a:rPr lang="zh-CN" altLang="en-US" dirty="0">
                <a:effectLst>
                  <a:outerShdw blurRad="38100" dist="38100" dir="2700000" algn="tl">
                    <a:srgbClr val="C0C0C0"/>
                  </a:outerShdw>
                </a:effectLst>
                <a:latin typeface="Times New Roman" panose="02020603050405020304" pitchFamily="18" charset="0"/>
              </a:rPr>
              <a:t>对没有</a:t>
            </a:r>
            <a:r>
              <a:rPr lang="zh-CN" altLang="en-US"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的行，打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p>
          <a:p>
            <a:pPr>
              <a:spcBef>
                <a:spcPct val="50000"/>
              </a:spcBef>
              <a:buClr>
                <a:schemeClr val="folHlink"/>
              </a:buClr>
              <a:buFont typeface="Wingdings" panose="05000000000000000000" pitchFamily="2" charset="2"/>
              <a:buChar char="Ø"/>
            </a:pP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对已打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行中所有含</a:t>
            </a:r>
            <a:r>
              <a:rPr lang="en-US" altLang="zh-CN" dirty="0">
                <a:effectLst>
                  <a:outerShdw blurRad="38100" dist="38100" dir="2700000" algn="tl">
                    <a:srgbClr val="C0C0C0"/>
                  </a:outerShdw>
                </a:effectLst>
                <a:latin typeface="Times New Roman" panose="02020603050405020304" pitchFamily="18" charset="0"/>
                <a:sym typeface="Symbol" panose="05050102010706020507" pitchFamily="18" charset="2"/>
              </a:rPr>
              <a:t>0</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元素的列</a:t>
            </a: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a:t>
            </a:r>
            <a:endPar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endParaRPr>
          </a:p>
          <a:p>
            <a:pPr>
              <a:spcBef>
                <a:spcPct val="50000"/>
              </a:spcBef>
              <a:buClr>
                <a:schemeClr val="folHlink"/>
              </a:buClr>
              <a:buFont typeface="Wingdings" panose="05000000000000000000" pitchFamily="2" charset="2"/>
              <a:buChar char="Ø"/>
            </a:pP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再对打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列中含</a:t>
            </a:r>
            <a:r>
              <a:rPr lang="en-US" altLang="zh-CN" dirty="0">
                <a:effectLst>
                  <a:outerShdw blurRad="38100" dist="38100" dir="2700000" algn="tl">
                    <a:srgbClr val="C0C0C0"/>
                  </a:outerShdw>
                </a:effectLst>
                <a:latin typeface="Times New Roman" panose="02020603050405020304" pitchFamily="18" charset="0"/>
                <a:sym typeface="Symbol" panose="05050102010706020507" pitchFamily="18" charset="2"/>
              </a:rPr>
              <a:t>0</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元素的行</a:t>
            </a: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a:t>
            </a:r>
          </a:p>
          <a:p>
            <a:pPr>
              <a:spcBef>
                <a:spcPct val="50000"/>
              </a:spcBef>
              <a:buClr>
                <a:schemeClr val="folHlink"/>
              </a:buClr>
              <a:buFont typeface="Wingdings" panose="05000000000000000000" pitchFamily="2" charset="2"/>
              <a:buChar char="Ø"/>
            </a:pP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重复上述两步，直到得不出新的</a:t>
            </a: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行列为止。</a:t>
            </a:r>
          </a:p>
          <a:p>
            <a:pPr>
              <a:spcBef>
                <a:spcPct val="50000"/>
              </a:spcBef>
              <a:buClr>
                <a:schemeClr val="folHlink"/>
              </a:buClr>
              <a:buFont typeface="Wingdings" panose="05000000000000000000" pitchFamily="2" charset="2"/>
              <a:buChar char="Ø"/>
            </a:pP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对没有</a:t>
            </a: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行画横线，有</a:t>
            </a: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列画纵线，就得到覆盖所有</a:t>
            </a:r>
            <a:r>
              <a:rPr lang="en-US" altLang="zh-CN" dirty="0">
                <a:effectLst>
                  <a:outerShdw blurRad="38100" dist="38100" dir="2700000" algn="tl">
                    <a:srgbClr val="C0C0C0"/>
                  </a:outerShdw>
                </a:effectLst>
                <a:latin typeface="Times New Roman" panose="02020603050405020304" pitchFamily="18" charset="0"/>
                <a:sym typeface="Symbol" panose="05050102010706020507" pitchFamily="18" charset="2"/>
              </a:rPr>
              <a:t>0</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元素的最少直线数。</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127</a:t>
            </a:fld>
            <a:endParaRPr lang="en-US" altLang="zh-CN" dirty="0"/>
          </a:p>
        </p:txBody>
      </p:sp>
      <p:sp>
        <p:nvSpPr>
          <p:cNvPr id="4" name="Text Box 2"/>
          <p:cNvSpPr txBox="1">
            <a:spLocks noChangeArrowheads="1"/>
          </p:cNvSpPr>
          <p:nvPr/>
        </p:nvSpPr>
        <p:spPr bwMode="auto">
          <a:xfrm>
            <a:off x="1043608" y="4293096"/>
            <a:ext cx="733000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effectLst>
                  <a:outerShdw blurRad="38100" dist="38100" dir="2700000" algn="tl">
                    <a:srgbClr val="C0C0C0"/>
                  </a:outerShdw>
                </a:effectLst>
                <a:latin typeface="Times New Roman" panose="02020603050405020304" pitchFamily="18" charset="0"/>
              </a:rPr>
              <a:t>第四步：在</a:t>
            </a:r>
            <a:r>
              <a:rPr lang="zh-CN" altLang="en-US" dirty="0">
                <a:solidFill>
                  <a:srgbClr val="FF0000"/>
                </a:solidFill>
                <a:effectLst>
                  <a:outerShdw blurRad="38100" dist="38100" dir="2700000" algn="tl">
                    <a:srgbClr val="C0C0C0"/>
                  </a:outerShdw>
                </a:effectLst>
                <a:latin typeface="Times New Roman" panose="02020603050405020304" pitchFamily="18" charset="0"/>
              </a:rPr>
              <a:t>没有被直线覆盖</a:t>
            </a:r>
            <a:r>
              <a:rPr lang="zh-CN" altLang="en-US" dirty="0">
                <a:effectLst>
                  <a:outerShdw blurRad="38100" dist="38100" dir="2700000" algn="tl">
                    <a:srgbClr val="C0C0C0"/>
                  </a:outerShdw>
                </a:effectLst>
                <a:latin typeface="Times New Roman" panose="02020603050405020304" pitchFamily="18" charset="0"/>
              </a:rPr>
              <a:t>的部分中找出</a:t>
            </a:r>
            <a:r>
              <a:rPr lang="zh-CN" altLang="en-US" dirty="0">
                <a:solidFill>
                  <a:srgbClr val="FF0000"/>
                </a:solidFill>
                <a:effectLst>
                  <a:outerShdw blurRad="38100" dist="38100" dir="2700000" algn="tl">
                    <a:srgbClr val="C0C0C0"/>
                  </a:outerShdw>
                </a:effectLst>
                <a:latin typeface="Times New Roman" panose="02020603050405020304" pitchFamily="18" charset="0"/>
              </a:rPr>
              <a:t>最小元素</a:t>
            </a:r>
            <a:r>
              <a:rPr lang="zh-CN" altLang="en-US" dirty="0">
                <a:effectLst>
                  <a:outerShdw blurRad="38100" dist="38100" dir="2700000" algn="tl">
                    <a:srgbClr val="C0C0C0"/>
                  </a:outerShdw>
                </a:effectLst>
                <a:latin typeface="Times New Roman" panose="02020603050405020304" pitchFamily="18" charset="0"/>
              </a:rPr>
              <a:t>，然后在</a:t>
            </a: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行各元素都</a:t>
            </a:r>
            <a:r>
              <a:rPr lang="zh-CN" altLang="en-US" dirty="0">
                <a:solidFill>
                  <a:srgbClr val="FF0000"/>
                </a:solidFill>
                <a:effectLst>
                  <a:outerShdw blurRad="38100" dist="38100" dir="2700000" algn="tl">
                    <a:srgbClr val="C0C0C0"/>
                  </a:outerShdw>
                </a:effectLst>
                <a:latin typeface="Times New Roman" panose="02020603050405020304" pitchFamily="18" charset="0"/>
                <a:sym typeface="Symbol" panose="05050102010706020507" pitchFamily="18" charset="2"/>
              </a:rPr>
              <a:t>减去</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这</a:t>
            </a:r>
            <a:r>
              <a:rPr lang="zh-CN" altLang="en-US" dirty="0">
                <a:effectLst>
                  <a:outerShdw blurRad="38100" dist="38100" dir="2700000" algn="tl">
                    <a:srgbClr val="C0C0C0"/>
                  </a:outerShdw>
                </a:effectLst>
                <a:latin typeface="Times New Roman" panose="02020603050405020304" pitchFamily="18" charset="0"/>
              </a:rPr>
              <a:t>最小元素，</a:t>
            </a:r>
            <a:r>
              <a:rPr lang="zh-CN" altLang="en-US" dirty="0">
                <a:effectLst>
                  <a:outerShdw blurRad="38100" dist="38100" dir="2700000" algn="tl">
                    <a:srgbClr val="C0C0C0"/>
                  </a:outerShdw>
                </a:effectLst>
                <a:latin typeface="Times New Roman" panose="02020603050405020304" pitchFamily="18" charset="0"/>
                <a:sym typeface="Wingdings 2" panose="05020102010507070707" pitchFamily="18" charset="2"/>
              </a:rPr>
              <a:t>而在打</a:t>
            </a:r>
            <a:r>
              <a:rPr lang="zh-CN" altLang="en-US"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列中各元素都</a:t>
            </a:r>
            <a:r>
              <a:rPr lang="zh-CN" altLang="en-US" dirty="0">
                <a:solidFill>
                  <a:srgbClr val="FF0000"/>
                </a:solidFill>
                <a:effectLst>
                  <a:outerShdw blurRad="38100" dist="38100" dir="2700000" algn="tl">
                    <a:srgbClr val="C0C0C0"/>
                  </a:outerShdw>
                </a:effectLst>
                <a:latin typeface="Times New Roman" panose="02020603050405020304" pitchFamily="18" charset="0"/>
                <a:sym typeface="Symbol" panose="05050102010706020507" pitchFamily="18" charset="2"/>
              </a:rPr>
              <a:t>加上</a:t>
            </a:r>
            <a:r>
              <a:rPr lang="zh-CN" altLang="en-US" dirty="0">
                <a:effectLst>
                  <a:outerShdw blurRad="38100" dist="38100" dir="2700000" algn="tl">
                    <a:srgbClr val="C0C0C0"/>
                  </a:outerShdw>
                </a:effectLst>
                <a:latin typeface="Times New Roman" panose="02020603050405020304" pitchFamily="18" charset="0"/>
                <a:sym typeface="Symbol" panose="05050102010706020507" pitchFamily="18" charset="2"/>
              </a:rPr>
              <a:t>这</a:t>
            </a:r>
            <a:r>
              <a:rPr lang="zh-CN" altLang="en-US" dirty="0">
                <a:effectLst>
                  <a:outerShdw blurRad="38100" dist="38100" dir="2700000" algn="tl">
                    <a:srgbClr val="C0C0C0"/>
                  </a:outerShdw>
                </a:effectLst>
                <a:latin typeface="Times New Roman" panose="02020603050405020304" pitchFamily="18" charset="0"/>
              </a:rPr>
              <a:t>最小元素，以保证原来</a:t>
            </a:r>
            <a:r>
              <a:rPr lang="en-US" altLang="zh-CN" dirty="0">
                <a:effectLst>
                  <a:outerShdw blurRad="38100" dist="38100" dir="2700000" algn="tl">
                    <a:srgbClr val="C0C0C0"/>
                  </a:outerShdw>
                </a:effectLst>
                <a:latin typeface="Times New Roman" panose="02020603050405020304" pitchFamily="18" charset="0"/>
              </a:rPr>
              <a:t>0</a:t>
            </a:r>
            <a:r>
              <a:rPr lang="zh-CN" altLang="en-US" dirty="0">
                <a:effectLst>
                  <a:outerShdw blurRad="38100" dist="38100" dir="2700000" algn="tl">
                    <a:srgbClr val="C0C0C0"/>
                  </a:outerShdw>
                </a:effectLst>
                <a:latin typeface="Times New Roman" panose="02020603050405020304" pitchFamily="18" charset="0"/>
              </a:rPr>
              <a:t>元素不变，这样得到新的系数矩阵（它的最优解和原问题相同）。若得到</a:t>
            </a:r>
            <a:r>
              <a:rPr lang="en-US" altLang="zh-CN" dirty="0">
                <a:effectLst>
                  <a:outerShdw blurRad="38100" dist="38100" dir="2700000" algn="tl">
                    <a:srgbClr val="C0C0C0"/>
                  </a:outerShdw>
                </a:effectLst>
                <a:latin typeface="Times New Roman" panose="02020603050405020304" pitchFamily="18" charset="0"/>
              </a:rPr>
              <a:t>n</a:t>
            </a:r>
            <a:r>
              <a:rPr lang="zh-CN" altLang="en-US" dirty="0">
                <a:effectLst>
                  <a:outerShdw blurRad="38100" dist="38100" dir="2700000" algn="tl">
                    <a:srgbClr val="C0C0C0"/>
                  </a:outerShdw>
                </a:effectLst>
                <a:latin typeface="Times New Roman" panose="02020603050405020304" pitchFamily="18" charset="0"/>
              </a:rPr>
              <a:t>个独立的</a:t>
            </a:r>
            <a:r>
              <a:rPr lang="en-US" altLang="zh-CN" dirty="0">
                <a:effectLst>
                  <a:outerShdw blurRad="38100" dist="38100" dir="2700000" algn="tl">
                    <a:srgbClr val="C0C0C0"/>
                  </a:outerShdw>
                </a:effectLst>
                <a:latin typeface="Times New Roman" panose="02020603050405020304" pitchFamily="18" charset="0"/>
              </a:rPr>
              <a:t>0</a:t>
            </a:r>
            <a:r>
              <a:rPr lang="zh-CN" altLang="en-US" dirty="0">
                <a:effectLst>
                  <a:outerShdw blurRad="38100" dist="38100" dir="2700000" algn="tl">
                    <a:srgbClr val="C0C0C0"/>
                  </a:outerShdw>
                </a:effectLst>
                <a:latin typeface="Times New Roman" panose="02020603050405020304" pitchFamily="18" charset="0"/>
              </a:rPr>
              <a:t>元素，则已经得到最优解。否则回到第三步重复进行。</a:t>
            </a:r>
          </a:p>
        </p:txBody>
      </p:sp>
    </p:spTree>
    <p:extLst>
      <p:ext uri="{BB962C8B-B14F-4D97-AF65-F5344CB8AC3E}">
        <p14:creationId xmlns:p14="http://schemas.microsoft.com/office/powerpoint/2010/main" val="33763511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979984" y="2793504"/>
            <a:ext cx="2286000" cy="228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effectLst>
                  <a:outerShdw blurRad="38100" dist="38100" dir="2700000" algn="tl">
                    <a:srgbClr val="C0C0C0"/>
                  </a:outerShdw>
                </a:effectLst>
              </a:rPr>
              <a:t>0    13    7      0</a:t>
            </a:r>
          </a:p>
          <a:p>
            <a:pPr>
              <a:spcBef>
                <a:spcPct val="50000"/>
              </a:spcBef>
            </a:pPr>
            <a:r>
              <a:rPr lang="en-US" altLang="zh-CN">
                <a:effectLst>
                  <a:outerShdw blurRad="38100" dist="38100" dir="2700000" algn="tl">
                    <a:srgbClr val="C0C0C0"/>
                  </a:outerShdw>
                </a:effectLst>
              </a:rPr>
              <a:t>6    </a:t>
            </a: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6      9</a:t>
            </a:r>
          </a:p>
          <a:p>
            <a:pPr>
              <a:spcBef>
                <a:spcPct val="50000"/>
              </a:spcBef>
            </a:pPr>
            <a:r>
              <a:rPr lang="en-US" altLang="zh-CN">
                <a:effectLst>
                  <a:outerShdw blurRad="38100" dist="38100" dir="2700000" algn="tl">
                    <a:srgbClr val="C0C0C0"/>
                  </a:outerShdw>
                </a:effectLst>
              </a:rPr>
              <a:t>0     5     3      2</a:t>
            </a:r>
          </a:p>
          <a:p>
            <a:pPr>
              <a:spcBef>
                <a:spcPct val="50000"/>
              </a:spcBef>
            </a:pPr>
            <a:r>
              <a:rPr lang="en-US" altLang="zh-CN">
                <a:effectLst>
                  <a:outerShdw blurRad="38100" dist="38100" dir="2700000" algn="tl">
                    <a:srgbClr val="C0C0C0"/>
                  </a:outerShdw>
                </a:effectLst>
              </a:rPr>
              <a:t>0     1     0      0</a:t>
            </a:r>
          </a:p>
        </p:txBody>
      </p:sp>
      <p:sp>
        <p:nvSpPr>
          <p:cNvPr id="200707" name="AutoShape 3"/>
          <p:cNvSpPr>
            <a:spLocks noChangeArrowheads="1"/>
          </p:cNvSpPr>
          <p:nvPr/>
        </p:nvSpPr>
        <p:spPr bwMode="auto">
          <a:xfrm>
            <a:off x="827584" y="2564904"/>
            <a:ext cx="2514600" cy="2590800"/>
          </a:xfrm>
          <a:prstGeom prst="bracketPair">
            <a:avLst>
              <a:gd name="adj" fmla="val 16667"/>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08" name="Text Box 4"/>
          <p:cNvSpPr txBox="1">
            <a:spLocks noChangeArrowheads="1"/>
          </p:cNvSpPr>
          <p:nvPr/>
        </p:nvSpPr>
        <p:spPr bwMode="auto">
          <a:xfrm>
            <a:off x="2514600" y="9144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b="0">
              <a:latin typeface="Times New Roman" panose="02020603050405020304" pitchFamily="18" charset="0"/>
            </a:endParaRPr>
          </a:p>
        </p:txBody>
      </p:sp>
      <p:sp>
        <p:nvSpPr>
          <p:cNvPr id="200709" name="Text Box 5"/>
          <p:cNvSpPr txBox="1">
            <a:spLocks noChangeArrowheads="1"/>
          </p:cNvSpPr>
          <p:nvPr/>
        </p:nvSpPr>
        <p:spPr bwMode="auto">
          <a:xfrm>
            <a:off x="250776" y="1143000"/>
            <a:ext cx="374441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Char char="Ø"/>
            </a:pPr>
            <a:r>
              <a:rPr lang="zh-CN" altLang="en-US" sz="2400" dirty="0">
                <a:effectLst>
                  <a:outerShdw blurRad="38100" dist="38100" dir="2700000" algn="tl">
                    <a:srgbClr val="C0C0C0"/>
                  </a:outerShdw>
                </a:effectLst>
                <a:latin typeface="Times New Roman" panose="02020603050405020304" pitchFamily="18" charset="0"/>
              </a:rPr>
              <a:t>从只有一个</a:t>
            </a:r>
            <a:r>
              <a:rPr lang="en-US" altLang="zh-CN" sz="2400" dirty="0">
                <a:effectLst>
                  <a:outerShdw blurRad="38100" dist="38100" dir="2700000" algn="tl">
                    <a:srgbClr val="C0C0C0"/>
                  </a:outerShdw>
                </a:effectLst>
                <a:latin typeface="Times New Roman" panose="02020603050405020304" pitchFamily="18" charset="0"/>
              </a:rPr>
              <a:t>0</a:t>
            </a:r>
            <a:r>
              <a:rPr lang="zh-CN" altLang="en-US" sz="2400" dirty="0">
                <a:effectLst>
                  <a:outerShdw blurRad="38100" dist="38100" dir="2700000" algn="tl">
                    <a:srgbClr val="C0C0C0"/>
                  </a:outerShdw>
                </a:effectLst>
                <a:latin typeface="Times New Roman" panose="02020603050405020304" pitchFamily="18" charset="0"/>
              </a:rPr>
              <a:t>元素的行（或列）开始，给这个</a:t>
            </a:r>
            <a:r>
              <a:rPr lang="en-US" altLang="zh-CN" sz="2400" dirty="0">
                <a:effectLst>
                  <a:outerShdw blurRad="38100" dist="38100" dir="2700000" algn="tl">
                    <a:srgbClr val="C0C0C0"/>
                  </a:outerShdw>
                </a:effectLst>
                <a:latin typeface="Times New Roman" panose="02020603050405020304" pitchFamily="18" charset="0"/>
              </a:rPr>
              <a:t>0</a:t>
            </a:r>
            <a:r>
              <a:rPr lang="zh-CN" altLang="en-US" sz="2400" dirty="0">
                <a:effectLst>
                  <a:outerShdw blurRad="38100" dist="38100" dir="2700000" algn="tl">
                    <a:srgbClr val="C0C0C0"/>
                  </a:outerShdw>
                </a:effectLst>
                <a:latin typeface="Times New Roman" panose="02020603050405020304" pitchFamily="18" charset="0"/>
              </a:rPr>
              <a:t>元素加圈，记</a:t>
            </a:r>
            <a:r>
              <a:rPr lang="zh-CN" altLang="en-US" sz="24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endParaRPr lang="zh-CN" altLang="en-US" b="0" dirty="0">
              <a:latin typeface="Times New Roman" panose="02020603050405020304" pitchFamily="18" charset="0"/>
            </a:endParaRPr>
          </a:p>
        </p:txBody>
      </p:sp>
      <p:sp>
        <p:nvSpPr>
          <p:cNvPr id="7" name="Text Box 2"/>
          <p:cNvSpPr txBox="1">
            <a:spLocks noChangeArrowheads="1"/>
          </p:cNvSpPr>
          <p:nvPr/>
        </p:nvSpPr>
        <p:spPr bwMode="auto">
          <a:xfrm>
            <a:off x="5322887" y="2420888"/>
            <a:ext cx="3222625" cy="246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effectLst>
                  <a:outerShdw blurRad="38100" dist="38100" dir="2700000" algn="tl">
                    <a:srgbClr val="C0C0C0"/>
                  </a:outerShdw>
                </a:effectLst>
              </a:rPr>
              <a:t>0    13    7      0</a:t>
            </a:r>
          </a:p>
          <a:p>
            <a:pPr>
              <a:spcBef>
                <a:spcPct val="50000"/>
              </a:spcBef>
            </a:pPr>
            <a:r>
              <a:rPr lang="en-US" altLang="zh-CN">
                <a:effectLst>
                  <a:outerShdw blurRad="38100" dist="38100" dir="2700000" algn="tl">
                    <a:srgbClr val="C0C0C0"/>
                  </a:outerShdw>
                </a:effectLst>
              </a:rPr>
              <a:t>6    </a:t>
            </a: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6      9</a:t>
            </a:r>
          </a:p>
          <a:p>
            <a:pPr>
              <a:spcBef>
                <a:spcPct val="50000"/>
              </a:spcBef>
            </a:pP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5     3      2</a:t>
            </a:r>
          </a:p>
          <a:p>
            <a:pPr>
              <a:spcBef>
                <a:spcPct val="50000"/>
              </a:spcBef>
            </a:pPr>
            <a:r>
              <a:rPr lang="en-US" altLang="zh-CN">
                <a:effectLst>
                  <a:outerShdw blurRad="38100" dist="38100" dir="2700000" algn="tl">
                    <a:srgbClr val="C0C0C0"/>
                  </a:outerShdw>
                </a:effectLst>
              </a:rPr>
              <a:t>0     1     0      0</a:t>
            </a:r>
          </a:p>
        </p:txBody>
      </p:sp>
      <p:sp>
        <p:nvSpPr>
          <p:cNvPr id="8" name="AutoShape 3"/>
          <p:cNvSpPr>
            <a:spLocks noChangeArrowheads="1"/>
          </p:cNvSpPr>
          <p:nvPr/>
        </p:nvSpPr>
        <p:spPr bwMode="auto">
          <a:xfrm>
            <a:off x="4819650" y="2349450"/>
            <a:ext cx="3095625" cy="2878138"/>
          </a:xfrm>
          <a:prstGeom prst="bracketPair">
            <a:avLst>
              <a:gd name="adj" fmla="val 16667"/>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4"/>
          <p:cNvSpPr txBox="1">
            <a:spLocks noChangeArrowheads="1"/>
          </p:cNvSpPr>
          <p:nvPr/>
        </p:nvSpPr>
        <p:spPr bwMode="auto">
          <a:xfrm>
            <a:off x="4355976" y="1181977"/>
            <a:ext cx="46085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Char char="Ø"/>
            </a:pPr>
            <a:r>
              <a:rPr lang="zh-CN" altLang="en-US" sz="2400" dirty="0">
                <a:effectLst>
                  <a:outerShdw blurRad="38100" dist="38100" dir="2700000" algn="tl">
                    <a:srgbClr val="C0C0C0"/>
                  </a:outerShdw>
                </a:effectLst>
                <a:latin typeface="Times New Roman" panose="02020603050405020304" pitchFamily="18" charset="0"/>
              </a:rPr>
              <a:t>从只有一个</a:t>
            </a:r>
            <a:r>
              <a:rPr lang="en-US" altLang="zh-CN" sz="2400" dirty="0">
                <a:effectLst>
                  <a:outerShdw blurRad="38100" dist="38100" dir="2700000" algn="tl">
                    <a:srgbClr val="C0C0C0"/>
                  </a:outerShdw>
                </a:effectLst>
                <a:latin typeface="Times New Roman" panose="02020603050405020304" pitchFamily="18" charset="0"/>
              </a:rPr>
              <a:t>0</a:t>
            </a:r>
            <a:r>
              <a:rPr lang="zh-CN" altLang="en-US" sz="2400" dirty="0">
                <a:effectLst>
                  <a:outerShdw blurRad="38100" dist="38100" dir="2700000" algn="tl">
                    <a:srgbClr val="C0C0C0"/>
                  </a:outerShdw>
                </a:effectLst>
                <a:latin typeface="Times New Roman" panose="02020603050405020304" pitchFamily="18" charset="0"/>
              </a:rPr>
              <a:t>元素的行（或列）开始，给这个</a:t>
            </a:r>
            <a:r>
              <a:rPr lang="en-US" altLang="zh-CN" sz="2400" dirty="0">
                <a:effectLst>
                  <a:outerShdw blurRad="38100" dist="38100" dir="2700000" algn="tl">
                    <a:srgbClr val="C0C0C0"/>
                  </a:outerShdw>
                </a:effectLst>
                <a:latin typeface="Times New Roman" panose="02020603050405020304" pitchFamily="18" charset="0"/>
              </a:rPr>
              <a:t>0</a:t>
            </a:r>
            <a:r>
              <a:rPr lang="zh-CN" altLang="en-US" sz="2400" dirty="0">
                <a:effectLst>
                  <a:outerShdw blurRad="38100" dist="38100" dir="2700000" algn="tl">
                    <a:srgbClr val="C0C0C0"/>
                  </a:outerShdw>
                </a:effectLst>
                <a:latin typeface="Times New Roman" panose="02020603050405020304" pitchFamily="18" charset="0"/>
              </a:rPr>
              <a:t>元素加圈，记</a:t>
            </a:r>
            <a:r>
              <a:rPr lang="zh-CN" altLang="en-US" sz="24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endParaRPr lang="zh-CN" altLang="en-US" b="0" dirty="0">
              <a:latin typeface="Times New Roman" panose="02020603050405020304" pitchFamily="18" charset="0"/>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128</a:t>
            </a:fld>
            <a:endParaRPr lang="en-US" altLang="zh-CN" dirty="0"/>
          </a:p>
        </p:txBody>
      </p:sp>
    </p:spTree>
    <p:extLst>
      <p:ext uri="{BB962C8B-B14F-4D97-AF65-F5344CB8AC3E}">
        <p14:creationId xmlns:p14="http://schemas.microsoft.com/office/powerpoint/2010/main" val="16395446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0709"/>
                                        </p:tgtEl>
                                        <p:attrNameLst>
                                          <p:attrName>style.visibility</p:attrName>
                                        </p:attrNameLst>
                                      </p:cBhvr>
                                      <p:to>
                                        <p:strVal val="visible"/>
                                      </p:to>
                                    </p:set>
                                    <p:anim calcmode="lin" valueType="num">
                                      <p:cBhvr additive="base">
                                        <p:cTn id="7" dur="500" fill="hold"/>
                                        <p:tgtEl>
                                          <p:spTgt spid="200709"/>
                                        </p:tgtEl>
                                        <p:attrNameLst>
                                          <p:attrName>ppt_x</p:attrName>
                                        </p:attrNameLst>
                                      </p:cBhvr>
                                      <p:tavLst>
                                        <p:tav tm="0">
                                          <p:val>
                                            <p:strVal val="#ppt_x"/>
                                          </p:val>
                                        </p:tav>
                                        <p:tav tm="100000">
                                          <p:val>
                                            <p:strVal val="#ppt_x"/>
                                          </p:val>
                                        </p:tav>
                                      </p:tavLst>
                                    </p:anim>
                                    <p:anim calcmode="lin" valueType="num">
                                      <p:cBhvr additive="base">
                                        <p:cTn id="8" dur="500" fill="hold"/>
                                        <p:tgtEl>
                                          <p:spTgt spid="2007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0706"/>
                                        </p:tgtEl>
                                        <p:attrNameLst>
                                          <p:attrName>style.visibility</p:attrName>
                                        </p:attrNameLst>
                                      </p:cBhvr>
                                      <p:to>
                                        <p:strVal val="visible"/>
                                      </p:to>
                                    </p:set>
                                    <p:anim calcmode="lin" valueType="num">
                                      <p:cBhvr additive="base">
                                        <p:cTn id="13" dur="500" fill="hold"/>
                                        <p:tgtEl>
                                          <p:spTgt spid="200706"/>
                                        </p:tgtEl>
                                        <p:attrNameLst>
                                          <p:attrName>ppt_x</p:attrName>
                                        </p:attrNameLst>
                                      </p:cBhvr>
                                      <p:tavLst>
                                        <p:tav tm="0">
                                          <p:val>
                                            <p:strVal val="#ppt_x"/>
                                          </p:val>
                                        </p:tav>
                                        <p:tav tm="100000">
                                          <p:val>
                                            <p:strVal val="#ppt_x"/>
                                          </p:val>
                                        </p:tav>
                                      </p:tavLst>
                                    </p:anim>
                                    <p:anim calcmode="lin" valueType="num">
                                      <p:cBhvr additive="base">
                                        <p:cTn id="14" dur="500" fill="hold"/>
                                        <p:tgtEl>
                                          <p:spTgt spid="20070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0707"/>
                                        </p:tgtEl>
                                        <p:attrNameLst>
                                          <p:attrName>style.visibility</p:attrName>
                                        </p:attrNameLst>
                                      </p:cBhvr>
                                      <p:to>
                                        <p:strVal val="visible"/>
                                      </p:to>
                                    </p:set>
                                    <p:anim calcmode="lin" valueType="num">
                                      <p:cBhvr additive="base">
                                        <p:cTn id="17" dur="500" fill="hold"/>
                                        <p:tgtEl>
                                          <p:spTgt spid="200707"/>
                                        </p:tgtEl>
                                        <p:attrNameLst>
                                          <p:attrName>ppt_x</p:attrName>
                                        </p:attrNameLst>
                                      </p:cBhvr>
                                      <p:tavLst>
                                        <p:tav tm="0">
                                          <p:val>
                                            <p:strVal val="#ppt_x"/>
                                          </p:val>
                                        </p:tav>
                                        <p:tav tm="100000">
                                          <p:val>
                                            <p:strVal val="#ppt_x"/>
                                          </p:val>
                                        </p:tav>
                                      </p:tavLst>
                                    </p:anim>
                                    <p:anim calcmode="lin" valueType="num">
                                      <p:cBhvr additive="base">
                                        <p:cTn id="18" dur="500" fill="hold"/>
                                        <p:tgtEl>
                                          <p:spTgt spid="20070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P spid="200707" grpId="0" animBg="1"/>
      <p:bldP spid="200709" grpId="0"/>
      <p:bldP spid="7" grpId="0"/>
      <p:bldP spid="8" grpId="0" animBg="1"/>
      <p:bldP spid="9"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952500" y="2420888"/>
            <a:ext cx="2667000"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 </a:t>
            </a:r>
            <a:r>
              <a:rPr lang="en-US" altLang="zh-CN">
                <a:effectLst>
                  <a:outerShdw blurRad="38100" dist="38100" dir="2700000" algn="tl">
                    <a:srgbClr val="C0C0C0"/>
                  </a:outerShdw>
                </a:effectLst>
              </a:rPr>
              <a:t>  13     7       0</a:t>
            </a:r>
          </a:p>
          <a:p>
            <a:pPr>
              <a:spcBef>
                <a:spcPct val="50000"/>
              </a:spcBef>
            </a:pPr>
            <a:r>
              <a:rPr lang="en-US" altLang="zh-CN">
                <a:effectLst>
                  <a:outerShdw blurRad="38100" dist="38100" dir="2700000" algn="tl">
                    <a:srgbClr val="C0C0C0"/>
                  </a:outerShdw>
                </a:effectLst>
              </a:rPr>
              <a:t> 6    </a:t>
            </a: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6       9</a:t>
            </a:r>
          </a:p>
          <a:p>
            <a:pPr>
              <a:spcBef>
                <a:spcPct val="50000"/>
              </a:spcBef>
            </a:pP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5      3       2</a:t>
            </a:r>
          </a:p>
          <a:p>
            <a:pPr>
              <a:spcBef>
                <a:spcPct val="50000"/>
              </a:spcBef>
            </a:pP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a:t>
            </a:r>
            <a:r>
              <a:rPr lang="en-US" altLang="zh-CN">
                <a:effectLst>
                  <a:outerShdw blurRad="38100" dist="38100" dir="2700000" algn="tl">
                    <a:srgbClr val="C0C0C0"/>
                  </a:outerShdw>
                </a:effectLst>
              </a:rPr>
              <a:t>     1      0       0</a:t>
            </a:r>
          </a:p>
        </p:txBody>
      </p:sp>
      <p:sp>
        <p:nvSpPr>
          <p:cNvPr id="202755" name="AutoShape 3"/>
          <p:cNvSpPr>
            <a:spLocks noChangeArrowheads="1"/>
          </p:cNvSpPr>
          <p:nvPr/>
        </p:nvSpPr>
        <p:spPr bwMode="auto">
          <a:xfrm>
            <a:off x="495300" y="2344688"/>
            <a:ext cx="3276600" cy="2895600"/>
          </a:xfrm>
          <a:prstGeom prst="bracketPair">
            <a:avLst>
              <a:gd name="adj" fmla="val 16667"/>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Text Box 4"/>
          <p:cNvSpPr txBox="1">
            <a:spLocks noChangeArrowheads="1"/>
          </p:cNvSpPr>
          <p:nvPr/>
        </p:nvSpPr>
        <p:spPr bwMode="auto">
          <a:xfrm>
            <a:off x="0" y="980728"/>
            <a:ext cx="457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None/>
            </a:pP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然后划去所在的列的其他</a:t>
            </a:r>
            <a:r>
              <a:rPr lang="en-US" altLang="zh-CN"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元素，记作</a:t>
            </a:r>
            <a:r>
              <a:rPr lang="en-US" altLang="zh-CN" sz="2400" dirty="0">
                <a:solidFill>
                  <a:srgbClr val="00CC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Wingdings 2" panose="05020102010507070707" pitchFamily="18" charset="2"/>
              </a:rPr>
              <a:t>Ø</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endParaRPr lang="zh-CN" altLang="en-US" b="0" dirty="0">
              <a:latin typeface="Times New Roman" panose="02020603050405020304" pitchFamily="18" charset="0"/>
            </a:endParaRPr>
          </a:p>
        </p:txBody>
      </p:sp>
      <p:sp>
        <p:nvSpPr>
          <p:cNvPr id="6" name="Text Box 2"/>
          <p:cNvSpPr txBox="1">
            <a:spLocks noChangeArrowheads="1"/>
          </p:cNvSpPr>
          <p:nvPr/>
        </p:nvSpPr>
        <p:spPr bwMode="auto">
          <a:xfrm>
            <a:off x="5114215" y="2204988"/>
            <a:ext cx="2667000"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 </a:t>
            </a:r>
            <a:r>
              <a:rPr lang="en-US" altLang="zh-CN">
                <a:effectLst>
                  <a:outerShdw blurRad="38100" dist="38100" dir="2700000" algn="tl">
                    <a:srgbClr val="C0C0C0"/>
                  </a:outerShdw>
                </a:effectLst>
              </a:rPr>
              <a:t>  13     7       0</a:t>
            </a:r>
          </a:p>
          <a:p>
            <a:pPr>
              <a:spcBef>
                <a:spcPct val="50000"/>
              </a:spcBef>
            </a:pPr>
            <a:r>
              <a:rPr lang="en-US" altLang="zh-CN">
                <a:effectLst>
                  <a:outerShdw blurRad="38100" dist="38100" dir="2700000" algn="tl">
                    <a:srgbClr val="C0C0C0"/>
                  </a:outerShdw>
                </a:effectLst>
              </a:rPr>
              <a:t> 6    </a:t>
            </a: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6       9</a:t>
            </a:r>
          </a:p>
          <a:p>
            <a:pPr>
              <a:spcBef>
                <a:spcPct val="50000"/>
              </a:spcBef>
            </a:pP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5      3       2</a:t>
            </a:r>
          </a:p>
          <a:p>
            <a:pPr>
              <a:spcBef>
                <a:spcPct val="50000"/>
              </a:spcBef>
            </a:pP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a:t>
            </a:r>
            <a:r>
              <a:rPr lang="en-US" altLang="zh-CN">
                <a:effectLst>
                  <a:outerShdw blurRad="38100" dist="38100" dir="2700000" algn="tl">
                    <a:srgbClr val="C0C0C0"/>
                  </a:outerShdw>
                </a:effectLst>
              </a:rPr>
              <a:t>     1    </a:t>
            </a:r>
            <a:r>
              <a:rPr lang="en-US" altLang="zh-CN" sz="3200">
                <a:solidFill>
                  <a:srgbClr val="FF0000"/>
                </a:solidFill>
                <a:effectLst>
                  <a:outerShdw blurRad="38100" dist="38100" dir="2700000" algn="tl">
                    <a:srgbClr val="C0C0C0"/>
                  </a:outerShdw>
                </a:effectLst>
                <a:sym typeface="Wingdings 2" panose="05020102010507070707" pitchFamily="18" charset="2"/>
              </a:rPr>
              <a:t>    </a:t>
            </a:r>
            <a:r>
              <a:rPr lang="en-US" altLang="zh-CN">
                <a:effectLst>
                  <a:outerShdw blurRad="38100" dist="38100" dir="2700000" algn="tl">
                    <a:srgbClr val="C0C0C0"/>
                  </a:outerShdw>
                </a:effectLst>
              </a:rPr>
              <a:t> 0</a:t>
            </a:r>
          </a:p>
        </p:txBody>
      </p:sp>
      <p:sp>
        <p:nvSpPr>
          <p:cNvPr id="7" name="AutoShape 3"/>
          <p:cNvSpPr>
            <a:spLocks noChangeArrowheads="1"/>
          </p:cNvSpPr>
          <p:nvPr/>
        </p:nvSpPr>
        <p:spPr bwMode="auto">
          <a:xfrm>
            <a:off x="4825290" y="2420888"/>
            <a:ext cx="3276600" cy="2895600"/>
          </a:xfrm>
          <a:prstGeom prst="bracketPair">
            <a:avLst>
              <a:gd name="adj" fmla="val 16667"/>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4"/>
          <p:cNvSpPr txBox="1">
            <a:spLocks noChangeArrowheads="1"/>
          </p:cNvSpPr>
          <p:nvPr/>
        </p:nvSpPr>
        <p:spPr bwMode="auto">
          <a:xfrm>
            <a:off x="4573916" y="1013827"/>
            <a:ext cx="43905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Char char="Ø"/>
            </a:pP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给只有一个</a:t>
            </a:r>
            <a:r>
              <a:rPr lang="en-US" altLang="zh-CN"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元素的列的</a:t>
            </a:r>
            <a:r>
              <a:rPr lang="en-US" altLang="zh-CN"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a:t>
            </a:r>
            <a:r>
              <a:rPr lang="zh-CN" altLang="en-US" sz="2400" dirty="0">
                <a:effectLst>
                  <a:outerShdw blurRad="38100" dist="38100" dir="2700000" algn="tl">
                    <a:srgbClr val="C0C0C0"/>
                  </a:outerShdw>
                </a:effectLst>
                <a:latin typeface="Times New Roman" panose="02020603050405020304" pitchFamily="18" charset="0"/>
              </a:rPr>
              <a:t>加圈，记</a:t>
            </a:r>
            <a:r>
              <a:rPr lang="zh-CN" altLang="en-US" sz="24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endParaRPr lang="zh-CN" altLang="en-US" b="0" dirty="0">
              <a:latin typeface="Times New Roman" panose="02020603050405020304" pitchFamily="18" charset="0"/>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129</a:t>
            </a:fld>
            <a:endParaRPr lang="en-US" altLang="zh-CN" dirty="0"/>
          </a:p>
        </p:txBody>
      </p:sp>
    </p:spTree>
    <p:extLst>
      <p:ext uri="{BB962C8B-B14F-4D97-AF65-F5344CB8AC3E}">
        <p14:creationId xmlns:p14="http://schemas.microsoft.com/office/powerpoint/2010/main" val="185051506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2756"/>
                                        </p:tgtEl>
                                        <p:attrNameLst>
                                          <p:attrName>style.visibility</p:attrName>
                                        </p:attrNameLst>
                                      </p:cBhvr>
                                      <p:to>
                                        <p:strVal val="visible"/>
                                      </p:to>
                                    </p:set>
                                    <p:anim calcmode="lin" valueType="num">
                                      <p:cBhvr additive="base">
                                        <p:cTn id="7" dur="500" fill="hold"/>
                                        <p:tgtEl>
                                          <p:spTgt spid="202756"/>
                                        </p:tgtEl>
                                        <p:attrNameLst>
                                          <p:attrName>ppt_x</p:attrName>
                                        </p:attrNameLst>
                                      </p:cBhvr>
                                      <p:tavLst>
                                        <p:tav tm="0">
                                          <p:val>
                                            <p:strVal val="#ppt_x"/>
                                          </p:val>
                                        </p:tav>
                                        <p:tav tm="100000">
                                          <p:val>
                                            <p:strVal val="#ppt_x"/>
                                          </p:val>
                                        </p:tav>
                                      </p:tavLst>
                                    </p:anim>
                                    <p:anim calcmode="lin" valueType="num">
                                      <p:cBhvr additive="base">
                                        <p:cTn id="8" dur="500" fill="hold"/>
                                        <p:tgtEl>
                                          <p:spTgt spid="2027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2754"/>
                                        </p:tgtEl>
                                        <p:attrNameLst>
                                          <p:attrName>style.visibility</p:attrName>
                                        </p:attrNameLst>
                                      </p:cBhvr>
                                      <p:to>
                                        <p:strVal val="visible"/>
                                      </p:to>
                                    </p:set>
                                    <p:anim calcmode="lin" valueType="num">
                                      <p:cBhvr additive="base">
                                        <p:cTn id="13" dur="500" fill="hold"/>
                                        <p:tgtEl>
                                          <p:spTgt spid="202754"/>
                                        </p:tgtEl>
                                        <p:attrNameLst>
                                          <p:attrName>ppt_x</p:attrName>
                                        </p:attrNameLst>
                                      </p:cBhvr>
                                      <p:tavLst>
                                        <p:tav tm="0">
                                          <p:val>
                                            <p:strVal val="#ppt_x"/>
                                          </p:val>
                                        </p:tav>
                                        <p:tav tm="100000">
                                          <p:val>
                                            <p:strVal val="#ppt_x"/>
                                          </p:val>
                                        </p:tav>
                                      </p:tavLst>
                                    </p:anim>
                                    <p:anim calcmode="lin" valueType="num">
                                      <p:cBhvr additive="base">
                                        <p:cTn id="14" dur="500" fill="hold"/>
                                        <p:tgtEl>
                                          <p:spTgt spid="20275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2755"/>
                                        </p:tgtEl>
                                        <p:attrNameLst>
                                          <p:attrName>style.visibility</p:attrName>
                                        </p:attrNameLst>
                                      </p:cBhvr>
                                      <p:to>
                                        <p:strVal val="visible"/>
                                      </p:to>
                                    </p:set>
                                    <p:anim calcmode="lin" valueType="num">
                                      <p:cBhvr additive="base">
                                        <p:cTn id="17" dur="500" fill="hold"/>
                                        <p:tgtEl>
                                          <p:spTgt spid="202755"/>
                                        </p:tgtEl>
                                        <p:attrNameLst>
                                          <p:attrName>ppt_x</p:attrName>
                                        </p:attrNameLst>
                                      </p:cBhvr>
                                      <p:tavLst>
                                        <p:tav tm="0">
                                          <p:val>
                                            <p:strVal val="#ppt_x"/>
                                          </p:val>
                                        </p:tav>
                                        <p:tav tm="100000">
                                          <p:val>
                                            <p:strVal val="#ppt_x"/>
                                          </p:val>
                                        </p:tav>
                                      </p:tavLst>
                                    </p:anim>
                                    <p:anim calcmode="lin" valueType="num">
                                      <p:cBhvr additive="base">
                                        <p:cTn id="18" dur="500" fill="hold"/>
                                        <p:tgtEl>
                                          <p:spTgt spid="20275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p:bldP spid="202755" grpId="0" animBg="1"/>
      <p:bldP spid="202756" grpId="0"/>
      <p:bldP spid="6" grpId="0"/>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p:txBody>
          <a:bodyPr/>
          <a:lstStyle/>
          <a:p>
            <a:r>
              <a:rPr lang="en-US" altLang="zh-CN" smtClean="0">
                <a:ea typeface="宋体" charset="-122"/>
              </a:rPr>
              <a:t>Main Idea of SCC Algorithm</a:t>
            </a:r>
          </a:p>
        </p:txBody>
      </p:sp>
      <p:sp>
        <p:nvSpPr>
          <p:cNvPr id="131076" name="Rectangle 3"/>
          <p:cNvSpPr>
            <a:spLocks noGrp="1" noChangeArrowheads="1"/>
          </p:cNvSpPr>
          <p:nvPr>
            <p:ph type="body" idx="1"/>
          </p:nvPr>
        </p:nvSpPr>
        <p:spPr/>
        <p:txBody>
          <a:bodyPr/>
          <a:lstStyle/>
          <a:p>
            <a:pPr fontAlgn="ctr"/>
            <a:r>
              <a:rPr lang="zh-CN" altLang="zh-CN" sz="2400" dirty="0" smtClean="0"/>
              <a:t>Let </a:t>
            </a:r>
            <a:r>
              <a:rPr lang="zh-CN" altLang="zh-CN" sz="2400" dirty="0"/>
              <a:t>G be a directed graph and S be an empty stack.</a:t>
            </a:r>
          </a:p>
          <a:p>
            <a:pPr fontAlgn="ctr"/>
            <a:r>
              <a:rPr lang="zh-CN" altLang="zh-CN" sz="2400" dirty="0"/>
              <a:t>While S does not contain all vertices:</a:t>
            </a:r>
          </a:p>
          <a:p>
            <a:pPr lvl="1" fontAlgn="ctr"/>
            <a:r>
              <a:rPr lang="zh-CN" altLang="zh-CN" sz="2000" dirty="0"/>
              <a:t>Choose an arbitrary vertex v not in S. Perform a </a:t>
            </a:r>
            <a:r>
              <a:rPr lang="zh-CN" altLang="zh-CN" sz="2000" dirty="0" smtClean="0">
                <a:solidFill>
                  <a:srgbClr val="FF0000"/>
                </a:solidFill>
              </a:rPr>
              <a:t>depth-</a:t>
            </a:r>
            <a:r>
              <a:rPr lang="zh-CN" altLang="zh-CN" sz="2000" dirty="0">
                <a:solidFill>
                  <a:srgbClr val="FF0000"/>
                </a:solidFill>
              </a:rPr>
              <a:t>first search </a:t>
            </a:r>
            <a:r>
              <a:rPr lang="zh-CN" altLang="zh-CN" sz="2000" dirty="0"/>
              <a:t>starting at v. Each time that </a:t>
            </a:r>
            <a:r>
              <a:rPr lang="zh-CN" altLang="zh-CN" sz="2000" dirty="0" smtClean="0"/>
              <a:t>depth-</a:t>
            </a:r>
            <a:r>
              <a:rPr lang="zh-CN" altLang="zh-CN" sz="2000" dirty="0"/>
              <a:t>first search finishes expanding a vertex u, </a:t>
            </a:r>
            <a:r>
              <a:rPr lang="zh-CN" altLang="zh-CN" sz="2000" dirty="0">
                <a:solidFill>
                  <a:srgbClr val="FF0000"/>
                </a:solidFill>
              </a:rPr>
              <a:t>push u onto S</a:t>
            </a:r>
            <a:r>
              <a:rPr lang="zh-CN" altLang="zh-CN" sz="2000" dirty="0"/>
              <a:t>.</a:t>
            </a:r>
          </a:p>
          <a:p>
            <a:pPr fontAlgn="ctr"/>
            <a:r>
              <a:rPr lang="zh-CN" altLang="zh-CN" sz="2400" dirty="0"/>
              <a:t>Reverse the directions of all arcs to obtain the </a:t>
            </a:r>
            <a:r>
              <a:rPr lang="zh-CN" altLang="zh-CN" sz="2400" dirty="0">
                <a:solidFill>
                  <a:srgbClr val="FF0000"/>
                </a:solidFill>
              </a:rPr>
              <a:t>transpose</a:t>
            </a:r>
            <a:r>
              <a:rPr lang="zh-CN" altLang="zh-CN" sz="2400" dirty="0"/>
              <a:t> graph.</a:t>
            </a:r>
          </a:p>
          <a:p>
            <a:pPr fontAlgn="ctr"/>
            <a:r>
              <a:rPr lang="zh-CN" altLang="zh-CN" sz="2400" dirty="0"/>
              <a:t>While S is nonempty:</a:t>
            </a:r>
          </a:p>
          <a:p>
            <a:pPr lvl="1" fontAlgn="ctr"/>
            <a:r>
              <a:rPr lang="zh-CN" altLang="zh-CN" sz="2000" dirty="0">
                <a:solidFill>
                  <a:srgbClr val="FF0000"/>
                </a:solidFill>
              </a:rPr>
              <a:t>Pop the top vertex v from S</a:t>
            </a:r>
            <a:r>
              <a:rPr lang="zh-CN" altLang="zh-CN" sz="2000" dirty="0"/>
              <a:t>. Perform a </a:t>
            </a:r>
            <a:r>
              <a:rPr lang="zh-CN" altLang="zh-CN" sz="2000" dirty="0" smtClean="0"/>
              <a:t>depth-</a:t>
            </a:r>
            <a:r>
              <a:rPr lang="zh-CN" altLang="zh-CN" sz="2000" dirty="0"/>
              <a:t>first search starting at v. The set of visited vertices will give the </a:t>
            </a:r>
            <a:r>
              <a:rPr lang="zh-CN" altLang="zh-CN" sz="2000" dirty="0">
                <a:solidFill>
                  <a:srgbClr val="FF0000"/>
                </a:solidFill>
              </a:rPr>
              <a:t>strongly connected component</a:t>
            </a:r>
            <a:r>
              <a:rPr lang="zh-CN" altLang="zh-CN" sz="2000" dirty="0"/>
              <a:t> containing v; record this and remove all these vertices from the graph G and the stack S. Equivalently, </a:t>
            </a:r>
            <a:r>
              <a:rPr lang="zh-CN" altLang="zh-CN" sz="2000" dirty="0">
                <a:solidFill>
                  <a:srgbClr val="00B050"/>
                </a:solidFill>
              </a:rPr>
              <a:t>breadth-first search (BFS) can be used instead of </a:t>
            </a:r>
            <a:r>
              <a:rPr lang="zh-CN" altLang="zh-CN" sz="2000" dirty="0" smtClean="0">
                <a:solidFill>
                  <a:srgbClr val="00B050"/>
                </a:solidFill>
              </a:rPr>
              <a:t>depth-</a:t>
            </a:r>
            <a:r>
              <a:rPr lang="zh-CN" altLang="zh-CN" sz="2000" dirty="0">
                <a:solidFill>
                  <a:srgbClr val="00B050"/>
                </a:solidFill>
              </a:rPr>
              <a:t>first search</a:t>
            </a:r>
            <a:r>
              <a:rPr lang="zh-CN" altLang="zh-CN" sz="2000" dirty="0"/>
              <a:t>.</a:t>
            </a:r>
          </a:p>
        </p:txBody>
      </p:sp>
      <p:sp>
        <p:nvSpPr>
          <p:cNvPr id="2" name="矩形 1"/>
          <p:cNvSpPr/>
          <p:nvPr/>
        </p:nvSpPr>
        <p:spPr>
          <a:xfrm>
            <a:off x="7308304" y="1484784"/>
            <a:ext cx="1701107" cy="369332"/>
          </a:xfrm>
          <a:prstGeom prst="rect">
            <a:avLst/>
          </a:prstGeom>
        </p:spPr>
        <p:txBody>
          <a:bodyPr wrap="none">
            <a:spAutoFit/>
          </a:bodyPr>
          <a:lstStyle/>
          <a:p>
            <a:r>
              <a:rPr lang="en-US" altLang="zh-CN" b="1" dirty="0" err="1"/>
              <a:t>Kosaraju</a:t>
            </a:r>
            <a:r>
              <a:rPr lang="en-US" altLang="zh-CN" b="1" dirty="0"/>
              <a:t> </a:t>
            </a:r>
            <a:r>
              <a:rPr lang="zh-CN" altLang="zh-CN" b="1" dirty="0"/>
              <a:t>算法</a:t>
            </a:r>
            <a:endParaRPr lang="zh-CN" altLang="en-US" dirty="0"/>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13</a:t>
            </a:fld>
            <a:endParaRPr lang="en-GB" dirty="0"/>
          </a:p>
        </p:txBody>
      </p:sp>
    </p:spTree>
    <p:extLst>
      <p:ext uri="{BB962C8B-B14F-4D97-AF65-F5344CB8AC3E}">
        <p14:creationId xmlns:p14="http://schemas.microsoft.com/office/powerpoint/2010/main" val="9997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1076">
                                            <p:txEl>
                                              <p:pRg st="0" end="0"/>
                                            </p:txEl>
                                          </p:spTgt>
                                        </p:tgtEl>
                                        <p:attrNameLst>
                                          <p:attrName>style.visibility</p:attrName>
                                        </p:attrNameLst>
                                      </p:cBhvr>
                                      <p:to>
                                        <p:strVal val="visible"/>
                                      </p:to>
                                    </p:set>
                                    <p:anim calcmode="lin" valueType="num">
                                      <p:cBhvr additive="base">
                                        <p:cTn id="13" dur="500" fill="hold"/>
                                        <p:tgtEl>
                                          <p:spTgt spid="13107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10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1076">
                                            <p:txEl>
                                              <p:pRg st="1" end="1"/>
                                            </p:txEl>
                                          </p:spTgt>
                                        </p:tgtEl>
                                        <p:attrNameLst>
                                          <p:attrName>style.visibility</p:attrName>
                                        </p:attrNameLst>
                                      </p:cBhvr>
                                      <p:to>
                                        <p:strVal val="visible"/>
                                      </p:to>
                                    </p:set>
                                    <p:anim calcmode="lin" valueType="num">
                                      <p:cBhvr additive="base">
                                        <p:cTn id="19"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1076">
                                            <p:txEl>
                                              <p:pRg st="2" end="2"/>
                                            </p:txEl>
                                          </p:spTgt>
                                        </p:tgtEl>
                                        <p:attrNameLst>
                                          <p:attrName>style.visibility</p:attrName>
                                        </p:attrNameLst>
                                      </p:cBhvr>
                                      <p:to>
                                        <p:strVal val="visible"/>
                                      </p:to>
                                    </p:set>
                                    <p:anim calcmode="lin" valueType="num">
                                      <p:cBhvr additive="base">
                                        <p:cTn id="23"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10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1076">
                                            <p:txEl>
                                              <p:pRg st="3" end="3"/>
                                            </p:txEl>
                                          </p:spTgt>
                                        </p:tgtEl>
                                        <p:attrNameLst>
                                          <p:attrName>style.visibility</p:attrName>
                                        </p:attrNameLst>
                                      </p:cBhvr>
                                      <p:to>
                                        <p:strVal val="visible"/>
                                      </p:to>
                                    </p:set>
                                    <p:anim calcmode="lin" valueType="num">
                                      <p:cBhvr additive="base">
                                        <p:cTn id="29"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107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1076">
                                            <p:txEl>
                                              <p:pRg st="4" end="4"/>
                                            </p:txEl>
                                          </p:spTgt>
                                        </p:tgtEl>
                                        <p:attrNameLst>
                                          <p:attrName>style.visibility</p:attrName>
                                        </p:attrNameLst>
                                      </p:cBhvr>
                                      <p:to>
                                        <p:strVal val="visible"/>
                                      </p:to>
                                    </p:set>
                                    <p:anim calcmode="lin" valueType="num">
                                      <p:cBhvr additive="base">
                                        <p:cTn id="3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1076">
                                            <p:txEl>
                                              <p:pRg st="5" end="5"/>
                                            </p:txEl>
                                          </p:spTgt>
                                        </p:tgtEl>
                                        <p:attrNameLst>
                                          <p:attrName>style.visibility</p:attrName>
                                        </p:attrNameLst>
                                      </p:cBhvr>
                                      <p:to>
                                        <p:strVal val="visible"/>
                                      </p:to>
                                    </p:set>
                                    <p:anim calcmode="lin" valueType="num">
                                      <p:cBhvr additive="base">
                                        <p:cTn id="39" dur="500" fill="hold"/>
                                        <p:tgtEl>
                                          <p:spTgt spid="131076">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6" grpId="0" build="p"/>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02" name="Text Box 2"/>
          <p:cNvSpPr txBox="1">
            <a:spLocks noChangeArrowheads="1"/>
          </p:cNvSpPr>
          <p:nvPr/>
        </p:nvSpPr>
        <p:spPr bwMode="auto">
          <a:xfrm>
            <a:off x="1006760" y="2564904"/>
            <a:ext cx="2667000"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 </a:t>
            </a:r>
            <a:r>
              <a:rPr lang="en-US" altLang="zh-CN">
                <a:effectLst>
                  <a:outerShdw blurRad="38100" dist="38100" dir="2700000" algn="tl">
                    <a:srgbClr val="C0C0C0"/>
                  </a:outerShdw>
                </a:effectLst>
              </a:rPr>
              <a:t>  13     7       0</a:t>
            </a:r>
          </a:p>
          <a:p>
            <a:pPr>
              <a:spcBef>
                <a:spcPct val="50000"/>
              </a:spcBef>
            </a:pPr>
            <a:r>
              <a:rPr lang="en-US" altLang="zh-CN">
                <a:effectLst>
                  <a:outerShdw blurRad="38100" dist="38100" dir="2700000" algn="tl">
                    <a:srgbClr val="C0C0C0"/>
                  </a:outerShdw>
                </a:effectLst>
              </a:rPr>
              <a:t> 6    </a:t>
            </a: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6       9</a:t>
            </a:r>
          </a:p>
          <a:p>
            <a:pPr>
              <a:spcBef>
                <a:spcPct val="50000"/>
              </a:spcBef>
            </a:pP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5      3       2</a:t>
            </a:r>
          </a:p>
          <a:p>
            <a:pPr>
              <a:spcBef>
                <a:spcPct val="50000"/>
              </a:spcBef>
            </a:pP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a:t>
            </a:r>
            <a:r>
              <a:rPr lang="en-US" altLang="zh-CN">
                <a:effectLst>
                  <a:outerShdw blurRad="38100" dist="38100" dir="2700000" algn="tl">
                    <a:srgbClr val="C0C0C0"/>
                  </a:outerShdw>
                </a:effectLst>
              </a:rPr>
              <a:t>     1    </a:t>
            </a:r>
            <a:r>
              <a:rPr lang="en-US" altLang="zh-CN" sz="3200">
                <a:solidFill>
                  <a:srgbClr val="FF0000"/>
                </a:solidFill>
                <a:effectLst>
                  <a:outerShdw blurRad="38100" dist="38100" dir="2700000" algn="tl">
                    <a:srgbClr val="C0C0C0"/>
                  </a:outerShdw>
                </a:effectLst>
                <a:sym typeface="Wingdings 2" panose="05020102010507070707" pitchFamily="18" charset="2"/>
              </a:rPr>
              <a:t>    </a:t>
            </a: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a:t>
            </a:r>
          </a:p>
        </p:txBody>
      </p:sp>
      <p:sp>
        <p:nvSpPr>
          <p:cNvPr id="204803" name="AutoShape 3"/>
          <p:cNvSpPr>
            <a:spLocks noChangeArrowheads="1"/>
          </p:cNvSpPr>
          <p:nvPr/>
        </p:nvSpPr>
        <p:spPr bwMode="auto">
          <a:xfrm>
            <a:off x="549560" y="2488704"/>
            <a:ext cx="3276600" cy="2895600"/>
          </a:xfrm>
          <a:prstGeom prst="bracketPair">
            <a:avLst>
              <a:gd name="adj" fmla="val 16667"/>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04" name="Text Box 4"/>
          <p:cNvSpPr txBox="1">
            <a:spLocks noChangeArrowheads="1"/>
          </p:cNvSpPr>
          <p:nvPr/>
        </p:nvSpPr>
        <p:spPr bwMode="auto">
          <a:xfrm>
            <a:off x="0" y="1163048"/>
            <a:ext cx="46805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然后划去</a:t>
            </a:r>
            <a:r>
              <a:rPr lang="zh-CN" altLang="en-US" sz="24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所在的</a:t>
            </a:r>
            <a:r>
              <a:rPr lang="zh-CN" altLang="en-US" sz="2400" dirty="0">
                <a:effectLst>
                  <a:outerShdw blurRad="38100" dist="38100" dir="2700000" algn="tl">
                    <a:srgbClr val="C0C0C0"/>
                  </a:outerShdw>
                </a:effectLst>
                <a:latin typeface="Times New Roman" panose="02020603050405020304" pitchFamily="18" charset="0"/>
              </a:rPr>
              <a:t>行</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的其他</a:t>
            </a:r>
            <a:r>
              <a:rPr lang="en-US" altLang="zh-CN"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元素，记作</a:t>
            </a:r>
            <a:r>
              <a:rPr lang="en-US" altLang="zh-CN" sz="2400" dirty="0">
                <a:solidFill>
                  <a:srgbClr val="00CC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Wingdings 2" panose="05020102010507070707" pitchFamily="18" charset="2"/>
              </a:rPr>
              <a:t>Ø</a:t>
            </a:r>
          </a:p>
        </p:txBody>
      </p:sp>
      <p:sp>
        <p:nvSpPr>
          <p:cNvPr id="6" name="Text Box 2"/>
          <p:cNvSpPr txBox="1">
            <a:spLocks noChangeArrowheads="1"/>
          </p:cNvSpPr>
          <p:nvPr/>
        </p:nvSpPr>
        <p:spPr bwMode="auto">
          <a:xfrm>
            <a:off x="5594920" y="2493810"/>
            <a:ext cx="2667000"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 </a:t>
            </a:r>
            <a:r>
              <a:rPr lang="en-US" altLang="zh-CN">
                <a:effectLst>
                  <a:outerShdw blurRad="38100" dist="38100" dir="2700000" algn="tl">
                    <a:srgbClr val="C0C0C0"/>
                  </a:outerShdw>
                </a:effectLst>
              </a:rPr>
              <a:t>  13     7      </a:t>
            </a:r>
            <a:r>
              <a:rPr lang="en-US" altLang="zh-CN" sz="3200">
                <a:solidFill>
                  <a:srgbClr val="FF0000"/>
                </a:solidFill>
                <a:effectLst>
                  <a:outerShdw blurRad="38100" dist="38100" dir="2700000" algn="tl">
                    <a:srgbClr val="C0C0C0"/>
                  </a:outerShdw>
                </a:effectLst>
                <a:sym typeface="Wingdings 2" panose="05020102010507070707" pitchFamily="18" charset="2"/>
              </a:rPr>
              <a:t></a:t>
            </a:r>
            <a:endParaRPr lang="en-US" altLang="zh-CN">
              <a:effectLst>
                <a:outerShdw blurRad="38100" dist="38100" dir="2700000" algn="tl">
                  <a:srgbClr val="C0C0C0"/>
                </a:outerShdw>
              </a:effectLst>
            </a:endParaRPr>
          </a:p>
          <a:p>
            <a:pPr>
              <a:spcBef>
                <a:spcPct val="50000"/>
              </a:spcBef>
            </a:pPr>
            <a:r>
              <a:rPr lang="en-US" altLang="zh-CN">
                <a:effectLst>
                  <a:outerShdw blurRad="38100" dist="38100" dir="2700000" algn="tl">
                    <a:srgbClr val="C0C0C0"/>
                  </a:outerShdw>
                </a:effectLst>
              </a:rPr>
              <a:t> 6    </a:t>
            </a: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6       9</a:t>
            </a:r>
          </a:p>
          <a:p>
            <a:pPr>
              <a:spcBef>
                <a:spcPct val="50000"/>
              </a:spcBef>
            </a:pPr>
            <a:r>
              <a:rPr lang="en-US" altLang="zh-CN" sz="3200">
                <a:solidFill>
                  <a:srgbClr val="FF0000"/>
                </a:solidFill>
                <a:effectLst>
                  <a:outerShdw blurRad="38100" dist="38100" dir="2700000" algn="tl">
                    <a:srgbClr val="C0C0C0"/>
                  </a:outerShdw>
                </a:effectLst>
                <a:sym typeface="Wingdings 2" panose="05020102010507070707" pitchFamily="18" charset="2"/>
              </a:rPr>
              <a:t></a:t>
            </a:r>
            <a:r>
              <a:rPr lang="en-US" altLang="zh-CN">
                <a:effectLst>
                  <a:outerShdw blurRad="38100" dist="38100" dir="2700000" algn="tl">
                    <a:srgbClr val="C0C0C0"/>
                  </a:outerShdw>
                </a:effectLst>
              </a:rPr>
              <a:t>    5      3       2</a:t>
            </a:r>
          </a:p>
          <a:p>
            <a:pPr>
              <a:spcBef>
                <a:spcPct val="50000"/>
              </a:spcBef>
            </a:pP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a:t>
            </a:r>
            <a:r>
              <a:rPr lang="en-US" altLang="zh-CN">
                <a:effectLst>
                  <a:outerShdw blurRad="38100" dist="38100" dir="2700000" algn="tl">
                    <a:srgbClr val="C0C0C0"/>
                  </a:outerShdw>
                </a:effectLst>
              </a:rPr>
              <a:t>     1    </a:t>
            </a:r>
            <a:r>
              <a:rPr lang="en-US" altLang="zh-CN" sz="3200">
                <a:solidFill>
                  <a:srgbClr val="FF0000"/>
                </a:solidFill>
                <a:effectLst>
                  <a:outerShdw blurRad="38100" dist="38100" dir="2700000" algn="tl">
                    <a:srgbClr val="C0C0C0"/>
                  </a:outerShdw>
                </a:effectLst>
                <a:sym typeface="Wingdings 2" panose="05020102010507070707" pitchFamily="18" charset="2"/>
              </a:rPr>
              <a:t>    </a:t>
            </a: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Ø</a:t>
            </a:r>
          </a:p>
        </p:txBody>
      </p:sp>
      <p:sp>
        <p:nvSpPr>
          <p:cNvPr id="7" name="AutoShape 3"/>
          <p:cNvSpPr>
            <a:spLocks noChangeArrowheads="1"/>
          </p:cNvSpPr>
          <p:nvPr/>
        </p:nvSpPr>
        <p:spPr bwMode="auto">
          <a:xfrm>
            <a:off x="5137720" y="2417610"/>
            <a:ext cx="3276600" cy="2895600"/>
          </a:xfrm>
          <a:prstGeom prst="bracketPair">
            <a:avLst>
              <a:gd name="adj" fmla="val 16667"/>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4"/>
          <p:cNvSpPr txBox="1">
            <a:spLocks noChangeArrowheads="1"/>
          </p:cNvSpPr>
          <p:nvPr/>
        </p:nvSpPr>
        <p:spPr bwMode="auto">
          <a:xfrm>
            <a:off x="4572000" y="1139966"/>
            <a:ext cx="4680520"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Char char="Ø"/>
            </a:pP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给最后一个</a:t>
            </a:r>
            <a:r>
              <a:rPr lang="en-US" altLang="zh-CN"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a:t>
            </a:r>
            <a:r>
              <a:rPr lang="zh-CN" altLang="en-US" sz="2400" dirty="0">
                <a:effectLst>
                  <a:outerShdw blurRad="38100" dist="38100" dir="2700000" algn="tl">
                    <a:srgbClr val="C0C0C0"/>
                  </a:outerShdw>
                </a:effectLst>
                <a:latin typeface="Times New Roman" panose="02020603050405020304" pitchFamily="18" charset="0"/>
              </a:rPr>
              <a:t>加圈，记</a:t>
            </a:r>
            <a:r>
              <a:rPr lang="zh-CN" altLang="en-US" sz="24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endParaRPr lang="zh-CN" altLang="en-US" b="0" dirty="0">
              <a:latin typeface="Times New Roman" panose="02020603050405020304" pitchFamily="18" charset="0"/>
            </a:endParaRPr>
          </a:p>
          <a:p>
            <a:pPr>
              <a:spcBef>
                <a:spcPct val="50000"/>
              </a:spcBef>
            </a:pPr>
            <a:endParaRPr lang="en-US" altLang="zh-CN" b="0" dirty="0">
              <a:latin typeface="Times New Roman" panose="02020603050405020304" pitchFamily="18" charset="0"/>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130</a:t>
            </a:fld>
            <a:endParaRPr lang="en-US" altLang="zh-CN" dirty="0"/>
          </a:p>
        </p:txBody>
      </p:sp>
    </p:spTree>
    <p:extLst>
      <p:ext uri="{BB962C8B-B14F-4D97-AF65-F5344CB8AC3E}">
        <p14:creationId xmlns:p14="http://schemas.microsoft.com/office/powerpoint/2010/main" val="16124868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04"/>
                                        </p:tgtEl>
                                        <p:attrNameLst>
                                          <p:attrName>style.visibility</p:attrName>
                                        </p:attrNameLst>
                                      </p:cBhvr>
                                      <p:to>
                                        <p:strVal val="visible"/>
                                      </p:to>
                                    </p:set>
                                    <p:anim calcmode="lin" valueType="num">
                                      <p:cBhvr additive="base">
                                        <p:cTn id="7" dur="500" fill="hold"/>
                                        <p:tgtEl>
                                          <p:spTgt spid="204804"/>
                                        </p:tgtEl>
                                        <p:attrNameLst>
                                          <p:attrName>ppt_x</p:attrName>
                                        </p:attrNameLst>
                                      </p:cBhvr>
                                      <p:tavLst>
                                        <p:tav tm="0">
                                          <p:val>
                                            <p:strVal val="#ppt_x"/>
                                          </p:val>
                                        </p:tav>
                                        <p:tav tm="100000">
                                          <p:val>
                                            <p:strVal val="#ppt_x"/>
                                          </p:val>
                                        </p:tav>
                                      </p:tavLst>
                                    </p:anim>
                                    <p:anim calcmode="lin" valueType="num">
                                      <p:cBhvr additive="base">
                                        <p:cTn id="8" dur="500" fill="hold"/>
                                        <p:tgtEl>
                                          <p:spTgt spid="2048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02"/>
                                        </p:tgtEl>
                                        <p:attrNameLst>
                                          <p:attrName>style.visibility</p:attrName>
                                        </p:attrNameLst>
                                      </p:cBhvr>
                                      <p:to>
                                        <p:strVal val="visible"/>
                                      </p:to>
                                    </p:set>
                                    <p:anim calcmode="lin" valueType="num">
                                      <p:cBhvr additive="base">
                                        <p:cTn id="13" dur="500" fill="hold"/>
                                        <p:tgtEl>
                                          <p:spTgt spid="204802"/>
                                        </p:tgtEl>
                                        <p:attrNameLst>
                                          <p:attrName>ppt_x</p:attrName>
                                        </p:attrNameLst>
                                      </p:cBhvr>
                                      <p:tavLst>
                                        <p:tav tm="0">
                                          <p:val>
                                            <p:strVal val="#ppt_x"/>
                                          </p:val>
                                        </p:tav>
                                        <p:tav tm="100000">
                                          <p:val>
                                            <p:strVal val="#ppt_x"/>
                                          </p:val>
                                        </p:tav>
                                      </p:tavLst>
                                    </p:anim>
                                    <p:anim calcmode="lin" valueType="num">
                                      <p:cBhvr additive="base">
                                        <p:cTn id="14" dur="500" fill="hold"/>
                                        <p:tgtEl>
                                          <p:spTgt spid="20480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4803"/>
                                        </p:tgtEl>
                                        <p:attrNameLst>
                                          <p:attrName>style.visibility</p:attrName>
                                        </p:attrNameLst>
                                      </p:cBhvr>
                                      <p:to>
                                        <p:strVal val="visible"/>
                                      </p:to>
                                    </p:set>
                                    <p:anim calcmode="lin" valueType="num">
                                      <p:cBhvr additive="base">
                                        <p:cTn id="17" dur="500" fill="hold"/>
                                        <p:tgtEl>
                                          <p:spTgt spid="204803"/>
                                        </p:tgtEl>
                                        <p:attrNameLst>
                                          <p:attrName>ppt_x</p:attrName>
                                        </p:attrNameLst>
                                      </p:cBhvr>
                                      <p:tavLst>
                                        <p:tav tm="0">
                                          <p:val>
                                            <p:strVal val="#ppt_x"/>
                                          </p:val>
                                        </p:tav>
                                        <p:tav tm="100000">
                                          <p:val>
                                            <p:strVal val="#ppt_x"/>
                                          </p:val>
                                        </p:tav>
                                      </p:tavLst>
                                    </p:anim>
                                    <p:anim calcmode="lin" valueType="num">
                                      <p:cBhvr additive="base">
                                        <p:cTn id="18" dur="500" fill="hold"/>
                                        <p:tgtEl>
                                          <p:spTgt spid="20480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p:bldP spid="204803" grpId="0" animBg="1"/>
      <p:bldP spid="204804" grpId="0"/>
      <p:bldP spid="6" grpId="0"/>
      <p:bldP spid="7" grpId="0" animBg="1"/>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850" name="Text Box 2"/>
          <p:cNvSpPr txBox="1">
            <a:spLocks noChangeArrowheads="1"/>
          </p:cNvSpPr>
          <p:nvPr/>
        </p:nvSpPr>
        <p:spPr bwMode="auto">
          <a:xfrm>
            <a:off x="3491880" y="1859539"/>
            <a:ext cx="3124200"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a:effectLst>
                  <a:outerShdw blurRad="38100" dist="38100" dir="2700000" algn="tl">
                    <a:srgbClr val="C0C0C0"/>
                  </a:outerShdw>
                </a:effectLst>
                <a:cs typeface="Times New Roman" panose="02020603050405020304" pitchFamily="18" charset="0"/>
                <a:sym typeface="Wingdings 2" panose="05020102010507070707" pitchFamily="18" charset="2"/>
              </a:rPr>
              <a:t>0</a:t>
            </a:r>
            <a:r>
              <a:rPr lang="en-US" altLang="zh-CN" sz="3200">
                <a:solidFill>
                  <a:srgbClr val="00CC00"/>
                </a:solidFill>
                <a:effectLst>
                  <a:outerShdw blurRad="38100" dist="38100" dir="2700000" algn="tl">
                    <a:srgbClr val="C0C0C0"/>
                  </a:outerShdw>
                </a:effectLst>
                <a:cs typeface="Times New Roman" panose="02020603050405020304" pitchFamily="18" charset="0"/>
                <a:sym typeface="Wingdings 2" panose="05020102010507070707" pitchFamily="18" charset="2"/>
              </a:rPr>
              <a:t> </a:t>
            </a:r>
            <a:r>
              <a:rPr lang="en-US" altLang="zh-CN" sz="3200">
                <a:effectLst>
                  <a:outerShdw blurRad="38100" dist="38100" dir="2700000" algn="tl">
                    <a:srgbClr val="C0C0C0"/>
                  </a:outerShdw>
                </a:effectLst>
              </a:rPr>
              <a:t>     0      0      </a:t>
            </a:r>
            <a:r>
              <a:rPr lang="en-US" altLang="zh-CN" sz="3200">
                <a:solidFill>
                  <a:srgbClr val="FF0000"/>
                </a:solidFill>
                <a:effectLst>
                  <a:outerShdw blurRad="38100" dist="38100" dir="2700000" algn="tl">
                    <a:srgbClr val="C0C0C0"/>
                  </a:outerShdw>
                </a:effectLst>
                <a:sym typeface="Wingdings 2" panose="05020102010507070707" pitchFamily="18" charset="2"/>
              </a:rPr>
              <a:t>1</a:t>
            </a:r>
            <a:endParaRPr lang="en-US" altLang="zh-CN" sz="3200">
              <a:effectLst>
                <a:outerShdw blurRad="38100" dist="38100" dir="2700000" algn="tl">
                  <a:srgbClr val="C0C0C0"/>
                </a:outerShdw>
              </a:effectLst>
            </a:endParaRPr>
          </a:p>
          <a:p>
            <a:pPr>
              <a:spcBef>
                <a:spcPct val="50000"/>
              </a:spcBef>
            </a:pPr>
            <a:r>
              <a:rPr lang="en-US" altLang="zh-CN" sz="3200">
                <a:effectLst>
                  <a:outerShdw blurRad="38100" dist="38100" dir="2700000" algn="tl">
                    <a:srgbClr val="C0C0C0"/>
                  </a:outerShdw>
                </a:effectLst>
              </a:rPr>
              <a:t>0      </a:t>
            </a:r>
            <a:r>
              <a:rPr lang="en-US" altLang="zh-CN" sz="3200">
                <a:solidFill>
                  <a:srgbClr val="FF0000"/>
                </a:solidFill>
                <a:effectLst>
                  <a:outerShdw blurRad="38100" dist="38100" dir="2700000" algn="tl">
                    <a:srgbClr val="C0C0C0"/>
                  </a:outerShdw>
                </a:effectLst>
                <a:sym typeface="Wingdings 2" panose="05020102010507070707" pitchFamily="18" charset="2"/>
              </a:rPr>
              <a:t>1</a:t>
            </a:r>
            <a:r>
              <a:rPr lang="en-US" altLang="zh-CN" sz="3200">
                <a:effectLst>
                  <a:outerShdw blurRad="38100" dist="38100" dir="2700000" algn="tl">
                    <a:srgbClr val="C0C0C0"/>
                  </a:outerShdw>
                </a:effectLst>
              </a:rPr>
              <a:t>      0      0</a:t>
            </a:r>
          </a:p>
          <a:p>
            <a:pPr>
              <a:spcBef>
                <a:spcPct val="50000"/>
              </a:spcBef>
            </a:pPr>
            <a:r>
              <a:rPr lang="en-US" altLang="zh-CN" sz="3200">
                <a:solidFill>
                  <a:srgbClr val="FF0000"/>
                </a:solidFill>
                <a:effectLst>
                  <a:outerShdw blurRad="38100" dist="38100" dir="2700000" algn="tl">
                    <a:srgbClr val="C0C0C0"/>
                  </a:outerShdw>
                </a:effectLst>
                <a:sym typeface="Wingdings 2" panose="05020102010507070707" pitchFamily="18" charset="2"/>
              </a:rPr>
              <a:t>1</a:t>
            </a:r>
            <a:r>
              <a:rPr lang="en-US" altLang="zh-CN" sz="3200">
                <a:effectLst>
                  <a:outerShdw blurRad="38100" dist="38100" dir="2700000" algn="tl">
                    <a:srgbClr val="C0C0C0"/>
                  </a:outerShdw>
                </a:effectLst>
              </a:rPr>
              <a:t>      0      0      0</a:t>
            </a:r>
          </a:p>
          <a:p>
            <a:pPr>
              <a:spcBef>
                <a:spcPct val="50000"/>
              </a:spcBef>
            </a:pPr>
            <a:r>
              <a:rPr lang="en-US" altLang="zh-CN" sz="3200">
                <a:effectLst>
                  <a:outerShdw blurRad="38100" dist="38100" dir="2700000" algn="tl">
                    <a:srgbClr val="C0C0C0"/>
                  </a:outerShdw>
                </a:effectLst>
                <a:cs typeface="Times New Roman" panose="02020603050405020304" pitchFamily="18" charset="0"/>
                <a:sym typeface="Wingdings 2" panose="05020102010507070707" pitchFamily="18" charset="2"/>
              </a:rPr>
              <a:t>0</a:t>
            </a:r>
            <a:r>
              <a:rPr lang="en-US" altLang="zh-CN" sz="3200">
                <a:effectLst>
                  <a:outerShdw blurRad="38100" dist="38100" dir="2700000" algn="tl">
                    <a:srgbClr val="C0C0C0"/>
                  </a:outerShdw>
                </a:effectLst>
              </a:rPr>
              <a:t>      0      </a:t>
            </a:r>
            <a:r>
              <a:rPr lang="en-US" altLang="zh-CN" sz="3200">
                <a:solidFill>
                  <a:srgbClr val="FF0000"/>
                </a:solidFill>
                <a:effectLst>
                  <a:outerShdw blurRad="38100" dist="38100" dir="2700000" algn="tl">
                    <a:srgbClr val="C0C0C0"/>
                  </a:outerShdw>
                </a:effectLst>
                <a:sym typeface="Wingdings 2" panose="05020102010507070707" pitchFamily="18" charset="2"/>
              </a:rPr>
              <a:t>1      </a:t>
            </a:r>
            <a:r>
              <a:rPr lang="en-US" altLang="zh-CN" sz="3200">
                <a:effectLst>
                  <a:outerShdw blurRad="38100" dist="38100" dir="2700000" algn="tl">
                    <a:srgbClr val="C0C0C0"/>
                  </a:outerShdw>
                </a:effectLst>
                <a:cs typeface="Times New Roman" panose="02020603050405020304" pitchFamily="18" charset="0"/>
                <a:sym typeface="Wingdings 2" panose="05020102010507070707" pitchFamily="18" charset="2"/>
              </a:rPr>
              <a:t>0</a:t>
            </a:r>
          </a:p>
        </p:txBody>
      </p:sp>
      <p:sp>
        <p:nvSpPr>
          <p:cNvPr id="206851" name="AutoShape 3"/>
          <p:cNvSpPr>
            <a:spLocks noChangeArrowheads="1"/>
          </p:cNvSpPr>
          <p:nvPr/>
        </p:nvSpPr>
        <p:spPr bwMode="auto">
          <a:xfrm>
            <a:off x="3339480" y="1783339"/>
            <a:ext cx="3276600" cy="2895600"/>
          </a:xfrm>
          <a:prstGeom prst="bracketPair">
            <a:avLst>
              <a:gd name="adj" fmla="val 16667"/>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2" name="Text Box 4"/>
          <p:cNvSpPr txBox="1">
            <a:spLocks noChangeArrowheads="1"/>
          </p:cNvSpPr>
          <p:nvPr/>
        </p:nvSpPr>
        <p:spPr bwMode="auto">
          <a:xfrm>
            <a:off x="21922" y="1005681"/>
            <a:ext cx="4800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pP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可见</a:t>
            </a:r>
            <a:r>
              <a:rPr lang="en-US" altLang="zh-CN"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m=n=4,</a:t>
            </a: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得到最优解</a:t>
            </a:r>
            <a:r>
              <a:rPr lang="zh-CN" altLang="en-US" sz="2400" b="0" dirty="0">
                <a:latin typeface="Times New Roman" panose="02020603050405020304" pitchFamily="18" charset="0"/>
              </a:rPr>
              <a:t>。</a:t>
            </a:r>
          </a:p>
        </p:txBody>
      </p:sp>
      <p:sp>
        <p:nvSpPr>
          <p:cNvPr id="206853" name="Text Box 5"/>
          <p:cNvSpPr txBox="1">
            <a:spLocks noChangeArrowheads="1"/>
          </p:cNvSpPr>
          <p:nvPr/>
        </p:nvSpPr>
        <p:spPr bwMode="auto">
          <a:xfrm>
            <a:off x="947192" y="4937126"/>
            <a:ext cx="724961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600" dirty="0">
                <a:effectLst>
                  <a:outerShdw blurRad="38100" dist="38100" dir="2700000" algn="tl">
                    <a:srgbClr val="C0C0C0"/>
                  </a:outerShdw>
                </a:effectLst>
                <a:latin typeface="Times New Roman" panose="02020603050405020304" pitchFamily="18" charset="0"/>
              </a:rPr>
              <a:t>即甲译俄文、乙译日文、丙译英文、丁译德文所需时间最少。</a:t>
            </a:r>
            <a:r>
              <a:rPr lang="en-US" altLang="zh-CN" sz="3600" dirty="0">
                <a:effectLst>
                  <a:outerShdw blurRad="38100" dist="38100" dir="2700000" algn="tl">
                    <a:srgbClr val="C0C0C0"/>
                  </a:outerShdw>
                </a:effectLst>
                <a:latin typeface="Times New Roman" panose="02020603050405020304" pitchFamily="18" charset="0"/>
              </a:rPr>
              <a:t>Z=28</a:t>
            </a:r>
            <a:r>
              <a:rPr lang="zh-CN" altLang="en-US" sz="3600" dirty="0">
                <a:effectLst>
                  <a:outerShdw blurRad="38100" dist="38100" dir="2700000" algn="tl">
                    <a:srgbClr val="C0C0C0"/>
                  </a:outerShdw>
                </a:effectLst>
                <a:latin typeface="Times New Roman" panose="02020603050405020304" pitchFamily="18" charset="0"/>
              </a:rPr>
              <a:t>小时</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131</a:t>
            </a:fld>
            <a:endParaRPr lang="en-US" altLang="zh-CN" dirty="0"/>
          </a:p>
        </p:txBody>
      </p:sp>
    </p:spTree>
    <p:extLst>
      <p:ext uri="{BB962C8B-B14F-4D97-AF65-F5344CB8AC3E}">
        <p14:creationId xmlns:p14="http://schemas.microsoft.com/office/powerpoint/2010/main" val="26281012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 calcmode="lin" valueType="num">
                                      <p:cBhvr additive="base">
                                        <p:cTn id="7" dur="500" fill="hold"/>
                                        <p:tgtEl>
                                          <p:spTgt spid="206852"/>
                                        </p:tgtEl>
                                        <p:attrNameLst>
                                          <p:attrName>ppt_x</p:attrName>
                                        </p:attrNameLst>
                                      </p:cBhvr>
                                      <p:tavLst>
                                        <p:tav tm="0">
                                          <p:val>
                                            <p:strVal val="#ppt_x"/>
                                          </p:val>
                                        </p:tav>
                                        <p:tav tm="100000">
                                          <p:val>
                                            <p:strVal val="#ppt_x"/>
                                          </p:val>
                                        </p:tav>
                                      </p:tavLst>
                                    </p:anim>
                                    <p:anim calcmode="lin" valueType="num">
                                      <p:cBhvr additive="base">
                                        <p:cTn id="8" dur="500" fill="hold"/>
                                        <p:tgtEl>
                                          <p:spTgt spid="2068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6850"/>
                                        </p:tgtEl>
                                        <p:attrNameLst>
                                          <p:attrName>style.visibility</p:attrName>
                                        </p:attrNameLst>
                                      </p:cBhvr>
                                      <p:to>
                                        <p:strVal val="visible"/>
                                      </p:to>
                                    </p:set>
                                    <p:anim calcmode="lin" valueType="num">
                                      <p:cBhvr additive="base">
                                        <p:cTn id="13" dur="500" fill="hold"/>
                                        <p:tgtEl>
                                          <p:spTgt spid="206850"/>
                                        </p:tgtEl>
                                        <p:attrNameLst>
                                          <p:attrName>ppt_x</p:attrName>
                                        </p:attrNameLst>
                                      </p:cBhvr>
                                      <p:tavLst>
                                        <p:tav tm="0">
                                          <p:val>
                                            <p:strVal val="#ppt_x"/>
                                          </p:val>
                                        </p:tav>
                                        <p:tav tm="100000">
                                          <p:val>
                                            <p:strVal val="#ppt_x"/>
                                          </p:val>
                                        </p:tav>
                                      </p:tavLst>
                                    </p:anim>
                                    <p:anim calcmode="lin" valueType="num">
                                      <p:cBhvr additive="base">
                                        <p:cTn id="14" dur="500" fill="hold"/>
                                        <p:tgtEl>
                                          <p:spTgt spid="2068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6851"/>
                                        </p:tgtEl>
                                        <p:attrNameLst>
                                          <p:attrName>style.visibility</p:attrName>
                                        </p:attrNameLst>
                                      </p:cBhvr>
                                      <p:to>
                                        <p:strVal val="visible"/>
                                      </p:to>
                                    </p:set>
                                    <p:anim calcmode="lin" valueType="num">
                                      <p:cBhvr additive="base">
                                        <p:cTn id="17" dur="500" fill="hold"/>
                                        <p:tgtEl>
                                          <p:spTgt spid="206851"/>
                                        </p:tgtEl>
                                        <p:attrNameLst>
                                          <p:attrName>ppt_x</p:attrName>
                                        </p:attrNameLst>
                                      </p:cBhvr>
                                      <p:tavLst>
                                        <p:tav tm="0">
                                          <p:val>
                                            <p:strVal val="#ppt_x"/>
                                          </p:val>
                                        </p:tav>
                                        <p:tav tm="100000">
                                          <p:val>
                                            <p:strVal val="#ppt_x"/>
                                          </p:val>
                                        </p:tav>
                                      </p:tavLst>
                                    </p:anim>
                                    <p:anim calcmode="lin" valueType="num">
                                      <p:cBhvr additive="base">
                                        <p:cTn id="18" dur="500" fill="hold"/>
                                        <p:tgtEl>
                                          <p:spTgt spid="20685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6853"/>
                                        </p:tgtEl>
                                        <p:attrNameLst>
                                          <p:attrName>style.visibility</p:attrName>
                                        </p:attrNameLst>
                                      </p:cBhvr>
                                      <p:to>
                                        <p:strVal val="visible"/>
                                      </p:to>
                                    </p:set>
                                    <p:anim calcmode="lin" valueType="num">
                                      <p:cBhvr additive="base">
                                        <p:cTn id="23" dur="500" fill="hold"/>
                                        <p:tgtEl>
                                          <p:spTgt spid="206853"/>
                                        </p:tgtEl>
                                        <p:attrNameLst>
                                          <p:attrName>ppt_x</p:attrName>
                                        </p:attrNameLst>
                                      </p:cBhvr>
                                      <p:tavLst>
                                        <p:tav tm="0">
                                          <p:val>
                                            <p:strVal val="#ppt_x"/>
                                          </p:val>
                                        </p:tav>
                                        <p:tav tm="100000">
                                          <p:val>
                                            <p:strVal val="#ppt_x"/>
                                          </p:val>
                                        </p:tav>
                                      </p:tavLst>
                                    </p:anim>
                                    <p:anim calcmode="lin" valueType="num">
                                      <p:cBhvr additive="base">
                                        <p:cTn id="24" dur="500" fill="hold"/>
                                        <p:tgtEl>
                                          <p:spTgt spid="2068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p:bldP spid="206851" grpId="0" animBg="1"/>
      <p:bldP spid="206852" grpId="0"/>
      <p:bldP spid="206853" grpId="0"/>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827584" y="404664"/>
            <a:ext cx="1620957" cy="523220"/>
          </a:xfrm>
          <a:prstGeom prst="rect">
            <a:avLst/>
          </a:prstGeom>
          <a:noFill/>
        </p:spPr>
        <p:txBody>
          <a:bodyPr wrap="none" rtlCol="0">
            <a:spAutoFit/>
          </a:bodyPr>
          <a:lstStyle/>
          <a:p>
            <a:r>
              <a:rPr lang="zh-CN" altLang="en-US" sz="2800" dirty="0" smtClean="0">
                <a:solidFill>
                  <a:schemeClr val="bg1"/>
                </a:solidFill>
              </a:rPr>
              <a:t>课堂扩展</a:t>
            </a:r>
            <a:endParaRPr lang="zh-CN" altLang="en-US" sz="2800" dirty="0">
              <a:solidFill>
                <a:schemeClr val="bg1"/>
              </a:solidFill>
            </a:endParaRPr>
          </a:p>
        </p:txBody>
      </p:sp>
      <p:sp>
        <p:nvSpPr>
          <p:cNvPr id="3" name="Text Box 2"/>
          <p:cNvSpPr txBox="1">
            <a:spLocks noChangeArrowheads="1"/>
          </p:cNvSpPr>
          <p:nvPr/>
        </p:nvSpPr>
        <p:spPr bwMode="auto">
          <a:xfrm>
            <a:off x="76548" y="1052736"/>
            <a:ext cx="6477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smtClean="0">
                <a:effectLst>
                  <a:outerShdw blurRad="38100" dist="38100" dir="2700000" algn="tl">
                    <a:srgbClr val="C0C0C0"/>
                  </a:outerShdw>
                </a:effectLst>
                <a:latin typeface="Times New Roman" panose="02020603050405020304" pitchFamily="18" charset="0"/>
              </a:rPr>
              <a:t>分配问题</a:t>
            </a:r>
            <a:r>
              <a:rPr lang="zh-CN" altLang="en-US" sz="3600" dirty="0">
                <a:effectLst>
                  <a:outerShdw blurRad="38100" dist="38100" dir="2700000" algn="tl">
                    <a:srgbClr val="C0C0C0"/>
                  </a:outerShdw>
                </a:effectLst>
                <a:latin typeface="Times New Roman" panose="02020603050405020304" pitchFamily="18" charset="0"/>
              </a:rPr>
              <a:t>效率矩阵</a:t>
            </a:r>
          </a:p>
        </p:txBody>
      </p:sp>
      <p:graphicFrame>
        <p:nvGraphicFramePr>
          <p:cNvPr id="4" name="Group 3"/>
          <p:cNvGraphicFramePr>
            <a:graphicFrameLocks noGrp="1"/>
          </p:cNvGraphicFramePr>
          <p:nvPr>
            <p:extLst>
              <p:ext uri="{D42A27DB-BD31-4B8C-83A1-F6EECF244321}">
                <p14:modId xmlns:p14="http://schemas.microsoft.com/office/powerpoint/2010/main" val="1146316435"/>
              </p:ext>
            </p:extLst>
          </p:nvPr>
        </p:nvGraphicFramePr>
        <p:xfrm>
          <a:off x="76548" y="2253647"/>
          <a:ext cx="4207422" cy="3130107"/>
        </p:xfrm>
        <a:graphic>
          <a:graphicData uri="http://schemas.openxmlformats.org/drawingml/2006/table">
            <a:tbl>
              <a:tblPr/>
              <a:tblGrid>
                <a:gridCol w="701237"/>
                <a:gridCol w="701237"/>
                <a:gridCol w="701237"/>
                <a:gridCol w="701237"/>
                <a:gridCol w="701237"/>
                <a:gridCol w="701237"/>
              </a:tblGrid>
              <a:tr h="67781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000" b="1" i="0" u="sng"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任务</a:t>
                      </a:r>
                      <a:r>
                        <a:rPr kumimoji="1" lang="zh-CN" altLang="en-US" sz="20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人员</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B</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C</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513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甲</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626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乙</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626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丙</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513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丁</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626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戊</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5" name="Text Box 40"/>
          <p:cNvSpPr txBox="1">
            <a:spLocks noChangeArrowheads="1"/>
          </p:cNvSpPr>
          <p:nvPr/>
        </p:nvSpPr>
        <p:spPr bwMode="auto">
          <a:xfrm>
            <a:off x="4569619" y="1278587"/>
            <a:ext cx="46805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None/>
            </a:pPr>
            <a:r>
              <a:rPr lang="en-US" altLang="zh-CN" sz="24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的个数</a:t>
            </a:r>
            <a:r>
              <a:rPr lang="en-US" altLang="zh-CN"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m=4,</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而</a:t>
            </a:r>
            <a:r>
              <a:rPr lang="en-US" altLang="zh-CN"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n=5, m&lt;n</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400" dirty="0" smtClean="0">
                <a:effectLst>
                  <a:outerShdw blurRad="38100" dist="38100" dir="2700000" algn="tl">
                    <a:srgbClr val="C0C0C0"/>
                  </a:outerShdw>
                </a:effectLst>
                <a:latin typeface="Times New Roman" panose="02020603050405020304" pitchFamily="18" charset="0"/>
                <a:sym typeface="Wingdings 2" panose="05020102010507070707" pitchFamily="18" charset="2"/>
              </a:rPr>
              <a:t>转第三步</a:t>
            </a:r>
            <a:endPar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6" name="右箭头 5"/>
          <p:cNvSpPr/>
          <p:nvPr/>
        </p:nvSpPr>
        <p:spPr>
          <a:xfrm>
            <a:off x="3563888" y="5589240"/>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Group 2"/>
          <p:cNvGraphicFramePr>
            <a:graphicFrameLocks noGrp="1"/>
          </p:cNvGraphicFramePr>
          <p:nvPr>
            <p:extLst>
              <p:ext uri="{D42A27DB-BD31-4B8C-83A1-F6EECF244321}">
                <p14:modId xmlns:p14="http://schemas.microsoft.com/office/powerpoint/2010/main" val="1122709280"/>
              </p:ext>
            </p:extLst>
          </p:nvPr>
        </p:nvGraphicFramePr>
        <p:xfrm>
          <a:off x="4716016" y="2269108"/>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dirty="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dirty="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3" name="灯片编号占位符 12"/>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132</a:t>
            </a:fld>
            <a:endParaRPr lang="en-US" altLang="zh-CN" dirty="0"/>
          </a:p>
        </p:txBody>
      </p:sp>
    </p:spTree>
    <p:extLst>
      <p:ext uri="{BB962C8B-B14F-4D97-AF65-F5344CB8AC3E}">
        <p14:creationId xmlns:p14="http://schemas.microsoft.com/office/powerpoint/2010/main" val="438494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1186" name="Group 2"/>
          <p:cNvGraphicFramePr>
            <a:graphicFrameLocks noGrp="1"/>
          </p:cNvGraphicFramePr>
          <p:nvPr>
            <p:extLst>
              <p:ext uri="{D42A27DB-BD31-4B8C-83A1-F6EECF244321}">
                <p14:modId xmlns:p14="http://schemas.microsoft.com/office/powerpoint/2010/main" val="517689720"/>
              </p:ext>
            </p:extLst>
          </p:nvPr>
        </p:nvGraphicFramePr>
        <p:xfrm>
          <a:off x="270350" y="1994488"/>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21224" name="Text Box 40"/>
          <p:cNvSpPr txBox="1">
            <a:spLocks noChangeArrowheads="1"/>
          </p:cNvSpPr>
          <p:nvPr/>
        </p:nvSpPr>
        <p:spPr bwMode="auto">
          <a:xfrm>
            <a:off x="4211960" y="4869160"/>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1225" name="Text Box 41"/>
          <p:cNvSpPr txBox="1">
            <a:spLocks noChangeArrowheads="1"/>
          </p:cNvSpPr>
          <p:nvPr/>
        </p:nvSpPr>
        <p:spPr bwMode="auto">
          <a:xfrm>
            <a:off x="251520" y="1124744"/>
            <a:ext cx="563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effectLst>
                  <a:outerShdw blurRad="38100" dist="38100" dir="2700000" algn="tl">
                    <a:srgbClr val="C0C0C0"/>
                  </a:outerShdw>
                </a:effectLst>
                <a:latin typeface="Times New Roman" panose="02020603050405020304" pitchFamily="18" charset="0"/>
              </a:rPr>
              <a:t>对没有</a:t>
            </a:r>
            <a:r>
              <a:rPr lang="zh-CN" altLang="en-US" sz="32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的行，打</a:t>
            </a:r>
            <a:r>
              <a:rPr lang="zh-CN" altLang="en-US"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graphicFrame>
        <p:nvGraphicFramePr>
          <p:cNvPr id="6" name="Group 2"/>
          <p:cNvGraphicFramePr>
            <a:graphicFrameLocks noGrp="1"/>
          </p:cNvGraphicFramePr>
          <p:nvPr>
            <p:extLst>
              <p:ext uri="{D42A27DB-BD31-4B8C-83A1-F6EECF244321}">
                <p14:modId xmlns:p14="http://schemas.microsoft.com/office/powerpoint/2010/main" val="922576044"/>
              </p:ext>
            </p:extLst>
          </p:nvPr>
        </p:nvGraphicFramePr>
        <p:xfrm>
          <a:off x="4572000" y="2062459"/>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7" name="Text Box 40"/>
          <p:cNvSpPr txBox="1">
            <a:spLocks noChangeArrowheads="1"/>
          </p:cNvSpPr>
          <p:nvPr/>
        </p:nvSpPr>
        <p:spPr bwMode="auto">
          <a:xfrm>
            <a:off x="8773551" y="4797152"/>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8" name="Text Box 41"/>
          <p:cNvSpPr txBox="1">
            <a:spLocks noChangeArrowheads="1"/>
          </p:cNvSpPr>
          <p:nvPr/>
        </p:nvSpPr>
        <p:spPr bwMode="auto">
          <a:xfrm>
            <a:off x="4745360" y="1513978"/>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9" name="Text Box 42"/>
          <p:cNvSpPr txBox="1">
            <a:spLocks noChangeArrowheads="1"/>
          </p:cNvSpPr>
          <p:nvPr/>
        </p:nvSpPr>
        <p:spPr bwMode="auto">
          <a:xfrm>
            <a:off x="4355976" y="1095127"/>
            <a:ext cx="47880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对已打</a:t>
            </a:r>
            <a:r>
              <a:rPr lang="zh-CN" altLang="en-US" sz="24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a:effectLst>
                  <a:outerShdw blurRad="38100" dist="38100" dir="2700000" algn="tl">
                    <a:srgbClr val="C0C0C0"/>
                  </a:outerShdw>
                </a:effectLst>
                <a:latin typeface="Times New Roman" panose="02020603050405020304" pitchFamily="18" charset="0"/>
                <a:sym typeface="Symbol" panose="05050102010706020507" pitchFamily="18" charset="2"/>
              </a:rPr>
              <a:t>行中所有含</a:t>
            </a:r>
            <a:r>
              <a:rPr lang="en-US" altLang="zh-CN" sz="2400" dirty="0">
                <a:effectLst>
                  <a:outerShdw blurRad="38100" dist="38100" dir="2700000" algn="tl">
                    <a:srgbClr val="C0C0C0"/>
                  </a:outerShdw>
                </a:effectLst>
                <a:latin typeface="Times New Roman" panose="02020603050405020304" pitchFamily="18" charset="0"/>
                <a:sym typeface="Symbol" panose="05050102010706020507" pitchFamily="18" charset="2"/>
              </a:rPr>
              <a:t>0</a:t>
            </a:r>
            <a:r>
              <a:rPr lang="zh-CN" altLang="en-US" sz="2400" dirty="0">
                <a:effectLst>
                  <a:outerShdw blurRad="38100" dist="38100" dir="2700000" algn="tl">
                    <a:srgbClr val="C0C0C0"/>
                  </a:outerShdw>
                </a:effectLst>
                <a:latin typeface="Times New Roman" panose="02020603050405020304" pitchFamily="18" charset="0"/>
                <a:sym typeface="Symbol" panose="05050102010706020507" pitchFamily="18" charset="2"/>
              </a:rPr>
              <a:t>元素的列</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sz="24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1" name="灯片编号占位符 10"/>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133</a:t>
            </a:fld>
            <a:endParaRPr lang="en-US" altLang="zh-CN" dirty="0"/>
          </a:p>
        </p:txBody>
      </p:sp>
    </p:spTree>
    <p:extLst>
      <p:ext uri="{BB962C8B-B14F-4D97-AF65-F5344CB8AC3E}">
        <p14:creationId xmlns:p14="http://schemas.microsoft.com/office/powerpoint/2010/main" val="39105251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1225"/>
                                        </p:tgtEl>
                                        <p:attrNameLst>
                                          <p:attrName>style.visibility</p:attrName>
                                        </p:attrNameLst>
                                      </p:cBhvr>
                                      <p:to>
                                        <p:strVal val="visible"/>
                                      </p:to>
                                    </p:set>
                                    <p:anim calcmode="lin" valueType="num">
                                      <p:cBhvr additive="base">
                                        <p:cTn id="7" dur="500" fill="hold"/>
                                        <p:tgtEl>
                                          <p:spTgt spid="221225"/>
                                        </p:tgtEl>
                                        <p:attrNameLst>
                                          <p:attrName>ppt_x</p:attrName>
                                        </p:attrNameLst>
                                      </p:cBhvr>
                                      <p:tavLst>
                                        <p:tav tm="0">
                                          <p:val>
                                            <p:strVal val="#ppt_x"/>
                                          </p:val>
                                        </p:tav>
                                        <p:tav tm="100000">
                                          <p:val>
                                            <p:strVal val="#ppt_x"/>
                                          </p:val>
                                        </p:tav>
                                      </p:tavLst>
                                    </p:anim>
                                    <p:anim calcmode="lin" valueType="num">
                                      <p:cBhvr additive="base">
                                        <p:cTn id="8" dur="500" fill="hold"/>
                                        <p:tgtEl>
                                          <p:spTgt spid="2212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1224"/>
                                        </p:tgtEl>
                                        <p:attrNameLst>
                                          <p:attrName>style.visibility</p:attrName>
                                        </p:attrNameLst>
                                      </p:cBhvr>
                                      <p:to>
                                        <p:strVal val="visible"/>
                                      </p:to>
                                    </p:set>
                                    <p:anim calcmode="lin" valueType="num">
                                      <p:cBhvr additive="base">
                                        <p:cTn id="13" dur="500" fill="hold"/>
                                        <p:tgtEl>
                                          <p:spTgt spid="221224"/>
                                        </p:tgtEl>
                                        <p:attrNameLst>
                                          <p:attrName>ppt_x</p:attrName>
                                        </p:attrNameLst>
                                      </p:cBhvr>
                                      <p:tavLst>
                                        <p:tav tm="0">
                                          <p:val>
                                            <p:strVal val="#ppt_x"/>
                                          </p:val>
                                        </p:tav>
                                        <p:tav tm="100000">
                                          <p:val>
                                            <p:strVal val="#ppt_x"/>
                                          </p:val>
                                        </p:tav>
                                      </p:tavLst>
                                    </p:anim>
                                    <p:anim calcmode="lin" valueType="num">
                                      <p:cBhvr additive="base">
                                        <p:cTn id="14" dur="500" fill="hold"/>
                                        <p:tgtEl>
                                          <p:spTgt spid="22122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21186"/>
                                        </p:tgtEl>
                                        <p:attrNameLst>
                                          <p:attrName>style.visibility</p:attrName>
                                        </p:attrNameLst>
                                      </p:cBhvr>
                                      <p:to>
                                        <p:strVal val="visible"/>
                                      </p:to>
                                    </p:set>
                                    <p:anim calcmode="lin" valueType="num">
                                      <p:cBhvr additive="base">
                                        <p:cTn id="17" dur="500" fill="hold"/>
                                        <p:tgtEl>
                                          <p:spTgt spid="221186"/>
                                        </p:tgtEl>
                                        <p:attrNameLst>
                                          <p:attrName>ppt_x</p:attrName>
                                        </p:attrNameLst>
                                      </p:cBhvr>
                                      <p:tavLst>
                                        <p:tav tm="0">
                                          <p:val>
                                            <p:strVal val="#ppt_x"/>
                                          </p:val>
                                        </p:tav>
                                        <p:tav tm="100000">
                                          <p:val>
                                            <p:strVal val="#ppt_x"/>
                                          </p:val>
                                        </p:tav>
                                      </p:tavLst>
                                    </p:anim>
                                    <p:anim calcmode="lin" valueType="num">
                                      <p:cBhvr additive="base">
                                        <p:cTn id="18" dur="500" fill="hold"/>
                                        <p:tgtEl>
                                          <p:spTgt spid="22118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4" grpId="0"/>
      <p:bldP spid="221225" grpId="0"/>
      <p:bldP spid="9"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3234" name="Group 2"/>
          <p:cNvGraphicFramePr>
            <a:graphicFrameLocks noGrp="1"/>
          </p:cNvGraphicFramePr>
          <p:nvPr>
            <p:extLst>
              <p:ext uri="{D42A27DB-BD31-4B8C-83A1-F6EECF244321}">
                <p14:modId xmlns:p14="http://schemas.microsoft.com/office/powerpoint/2010/main" val="1291005475"/>
              </p:ext>
            </p:extLst>
          </p:nvPr>
        </p:nvGraphicFramePr>
        <p:xfrm>
          <a:off x="190500" y="2204864"/>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23272" name="Text Box 40"/>
          <p:cNvSpPr txBox="1">
            <a:spLocks noChangeArrowheads="1"/>
          </p:cNvSpPr>
          <p:nvPr/>
        </p:nvSpPr>
        <p:spPr bwMode="auto">
          <a:xfrm>
            <a:off x="4319364" y="4948064"/>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3273" name="Text Box 41"/>
          <p:cNvSpPr txBox="1">
            <a:spLocks noChangeArrowheads="1"/>
          </p:cNvSpPr>
          <p:nvPr/>
        </p:nvSpPr>
        <p:spPr bwMode="auto">
          <a:xfrm>
            <a:off x="282724" y="1615480"/>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3274" name="Text Box 42"/>
          <p:cNvSpPr txBox="1">
            <a:spLocks noChangeArrowheads="1"/>
          </p:cNvSpPr>
          <p:nvPr/>
        </p:nvSpPr>
        <p:spPr bwMode="auto">
          <a:xfrm>
            <a:off x="4243164" y="3576464"/>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3275" name="Text Box 43"/>
          <p:cNvSpPr txBox="1">
            <a:spLocks noChangeArrowheads="1"/>
          </p:cNvSpPr>
          <p:nvPr/>
        </p:nvSpPr>
        <p:spPr bwMode="auto">
          <a:xfrm>
            <a:off x="107504" y="1036042"/>
            <a:ext cx="5715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再对打</a:t>
            </a:r>
            <a:r>
              <a:rPr lang="zh-CN" altLang="en-US" sz="24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a:effectLst>
                  <a:outerShdw blurRad="38100" dist="38100" dir="2700000" algn="tl">
                    <a:srgbClr val="C0C0C0"/>
                  </a:outerShdw>
                </a:effectLst>
                <a:latin typeface="Times New Roman" panose="02020603050405020304" pitchFamily="18" charset="0"/>
                <a:sym typeface="Symbol" panose="05050102010706020507" pitchFamily="18" charset="2"/>
              </a:rPr>
              <a:t>列中含</a:t>
            </a:r>
            <a:r>
              <a:rPr lang="en-US" altLang="zh-CN" sz="2400" dirty="0">
                <a:effectLst>
                  <a:outerShdw blurRad="38100" dist="38100" dir="2700000" algn="tl">
                    <a:srgbClr val="C0C0C0"/>
                  </a:outerShdw>
                </a:effectLst>
                <a:latin typeface="Times New Roman" panose="02020603050405020304" pitchFamily="18" charset="0"/>
                <a:sym typeface="Symbol" panose="05050102010706020507" pitchFamily="18" charset="2"/>
              </a:rPr>
              <a:t>0</a:t>
            </a:r>
            <a:r>
              <a:rPr lang="zh-CN" altLang="en-US" sz="2400" dirty="0">
                <a:effectLst>
                  <a:outerShdw blurRad="38100" dist="38100" dir="2700000" algn="tl">
                    <a:srgbClr val="C0C0C0"/>
                  </a:outerShdw>
                </a:effectLst>
                <a:latin typeface="Times New Roman" panose="02020603050405020304" pitchFamily="18" charset="0"/>
                <a:sym typeface="Symbol" panose="05050102010706020507" pitchFamily="18" charset="2"/>
              </a:rPr>
              <a:t>元素的行</a:t>
            </a:r>
            <a:r>
              <a:rPr lang="zh-CN" altLang="en-US" sz="2400"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sz="24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graphicFrame>
        <p:nvGraphicFramePr>
          <p:cNvPr id="8" name="Group 2"/>
          <p:cNvGraphicFramePr>
            <a:graphicFrameLocks noGrp="1"/>
          </p:cNvGraphicFramePr>
          <p:nvPr>
            <p:extLst>
              <p:ext uri="{D42A27DB-BD31-4B8C-83A1-F6EECF244321}">
                <p14:modId xmlns:p14="http://schemas.microsoft.com/office/powerpoint/2010/main" val="1732246254"/>
              </p:ext>
            </p:extLst>
          </p:nvPr>
        </p:nvGraphicFramePr>
        <p:xfrm>
          <a:off x="4776564" y="2126871"/>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9" name="Text Box 40"/>
          <p:cNvSpPr txBox="1">
            <a:spLocks noChangeArrowheads="1"/>
          </p:cNvSpPr>
          <p:nvPr/>
        </p:nvSpPr>
        <p:spPr bwMode="auto">
          <a:xfrm>
            <a:off x="8820472" y="4919271"/>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0" name="Text Box 41"/>
          <p:cNvSpPr txBox="1">
            <a:spLocks noChangeArrowheads="1"/>
          </p:cNvSpPr>
          <p:nvPr/>
        </p:nvSpPr>
        <p:spPr bwMode="auto">
          <a:xfrm>
            <a:off x="4940796" y="1509334"/>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1" name="Text Box 42"/>
          <p:cNvSpPr txBox="1">
            <a:spLocks noChangeArrowheads="1"/>
          </p:cNvSpPr>
          <p:nvPr/>
        </p:nvSpPr>
        <p:spPr bwMode="auto">
          <a:xfrm>
            <a:off x="8822336" y="3547671"/>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2" name="Line 43"/>
          <p:cNvSpPr>
            <a:spLocks noChangeShapeType="1"/>
          </p:cNvSpPr>
          <p:nvPr/>
        </p:nvSpPr>
        <p:spPr bwMode="auto">
          <a:xfrm>
            <a:off x="4547964" y="3117471"/>
            <a:ext cx="4800600" cy="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44"/>
          <p:cNvSpPr>
            <a:spLocks noChangeShapeType="1"/>
          </p:cNvSpPr>
          <p:nvPr/>
        </p:nvSpPr>
        <p:spPr bwMode="auto">
          <a:xfrm>
            <a:off x="4547964" y="4489071"/>
            <a:ext cx="4800600" cy="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Text Box 45"/>
          <p:cNvSpPr txBox="1">
            <a:spLocks noChangeArrowheads="1"/>
          </p:cNvSpPr>
          <p:nvPr/>
        </p:nvSpPr>
        <p:spPr bwMode="auto">
          <a:xfrm>
            <a:off x="4521527" y="1004515"/>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effectLst>
                  <a:outerShdw blurRad="38100" dist="38100" dir="2700000" algn="tl">
                    <a:srgbClr val="C0C0C0"/>
                  </a:outerShdw>
                </a:effectLst>
                <a:latin typeface="Times New Roman" panose="02020603050405020304" pitchFamily="18" charset="0"/>
                <a:sym typeface="Symbol" panose="05050102010706020507" pitchFamily="18" charset="2"/>
              </a:rPr>
              <a:t>对没有</a:t>
            </a: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sz="3200" dirty="0">
                <a:effectLst>
                  <a:outerShdw blurRad="38100" dist="38100" dir="2700000" algn="tl">
                    <a:srgbClr val="C0C0C0"/>
                  </a:outerShdw>
                </a:effectLst>
                <a:latin typeface="Times New Roman" panose="02020603050405020304" pitchFamily="18" charset="0"/>
                <a:sym typeface="Symbol" panose="05050102010706020507" pitchFamily="18" charset="2"/>
              </a:rPr>
              <a:t>行画横线</a:t>
            </a:r>
          </a:p>
        </p:txBody>
      </p:sp>
      <p:sp>
        <p:nvSpPr>
          <p:cNvPr id="15" name="Line 46"/>
          <p:cNvSpPr>
            <a:spLocks noChangeShapeType="1"/>
          </p:cNvSpPr>
          <p:nvPr/>
        </p:nvSpPr>
        <p:spPr bwMode="auto">
          <a:xfrm>
            <a:off x="4547964" y="2431671"/>
            <a:ext cx="4800600" cy="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134</a:t>
            </a:fld>
            <a:endParaRPr lang="en-US" altLang="zh-CN" dirty="0"/>
          </a:p>
        </p:txBody>
      </p:sp>
    </p:spTree>
    <p:extLst>
      <p:ext uri="{BB962C8B-B14F-4D97-AF65-F5344CB8AC3E}">
        <p14:creationId xmlns:p14="http://schemas.microsoft.com/office/powerpoint/2010/main" val="5624319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3275"/>
                                        </p:tgtEl>
                                        <p:attrNameLst>
                                          <p:attrName>style.visibility</p:attrName>
                                        </p:attrNameLst>
                                      </p:cBhvr>
                                      <p:to>
                                        <p:strVal val="visible"/>
                                      </p:to>
                                    </p:set>
                                    <p:anim calcmode="lin" valueType="num">
                                      <p:cBhvr additive="base">
                                        <p:cTn id="7" dur="500" fill="hold"/>
                                        <p:tgtEl>
                                          <p:spTgt spid="223275"/>
                                        </p:tgtEl>
                                        <p:attrNameLst>
                                          <p:attrName>ppt_x</p:attrName>
                                        </p:attrNameLst>
                                      </p:cBhvr>
                                      <p:tavLst>
                                        <p:tav tm="0">
                                          <p:val>
                                            <p:strVal val="#ppt_x"/>
                                          </p:val>
                                        </p:tav>
                                        <p:tav tm="100000">
                                          <p:val>
                                            <p:strVal val="#ppt_x"/>
                                          </p:val>
                                        </p:tav>
                                      </p:tavLst>
                                    </p:anim>
                                    <p:anim calcmode="lin" valueType="num">
                                      <p:cBhvr additive="base">
                                        <p:cTn id="8" dur="500" fill="hold"/>
                                        <p:tgtEl>
                                          <p:spTgt spid="2232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75" grpId="0"/>
      <p:bldP spid="9" grpId="0"/>
      <p:bldP spid="10" grpId="0"/>
      <p:bldP spid="11" grpId="0"/>
      <p:bldP spid="12" grpId="0" animBg="1"/>
      <p:bldP spid="13" grpId="0" animBg="1"/>
      <p:bldP spid="14" grpId="0"/>
      <p:bldP spid="15"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5282" name="Group 2"/>
          <p:cNvGraphicFramePr>
            <a:graphicFrameLocks noGrp="1"/>
          </p:cNvGraphicFramePr>
          <p:nvPr>
            <p:extLst>
              <p:ext uri="{D42A27DB-BD31-4B8C-83A1-F6EECF244321}">
                <p14:modId xmlns:p14="http://schemas.microsoft.com/office/powerpoint/2010/main" val="580524509"/>
              </p:ext>
            </p:extLst>
          </p:nvPr>
        </p:nvGraphicFramePr>
        <p:xfrm>
          <a:off x="2895600" y="2250976"/>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25320" name="Text Box 40"/>
          <p:cNvSpPr txBox="1">
            <a:spLocks noChangeArrowheads="1"/>
          </p:cNvSpPr>
          <p:nvPr/>
        </p:nvSpPr>
        <p:spPr bwMode="auto">
          <a:xfrm>
            <a:off x="7239000" y="4994176"/>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5321" name="Text Box 41"/>
          <p:cNvSpPr txBox="1">
            <a:spLocks noChangeArrowheads="1"/>
          </p:cNvSpPr>
          <p:nvPr/>
        </p:nvSpPr>
        <p:spPr bwMode="auto">
          <a:xfrm>
            <a:off x="3048000" y="1412776"/>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5322" name="Text Box 42"/>
          <p:cNvSpPr txBox="1">
            <a:spLocks noChangeArrowheads="1"/>
          </p:cNvSpPr>
          <p:nvPr/>
        </p:nvSpPr>
        <p:spPr bwMode="auto">
          <a:xfrm>
            <a:off x="7162800" y="3622576"/>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5323" name="Line 43"/>
          <p:cNvSpPr>
            <a:spLocks noChangeShapeType="1"/>
          </p:cNvSpPr>
          <p:nvPr/>
        </p:nvSpPr>
        <p:spPr bwMode="auto">
          <a:xfrm>
            <a:off x="2667000" y="3241576"/>
            <a:ext cx="4800600" cy="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324" name="Line 44"/>
          <p:cNvSpPr>
            <a:spLocks noChangeShapeType="1"/>
          </p:cNvSpPr>
          <p:nvPr/>
        </p:nvSpPr>
        <p:spPr bwMode="auto">
          <a:xfrm>
            <a:off x="2667000" y="4613176"/>
            <a:ext cx="4800600" cy="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325" name="Line 45"/>
          <p:cNvSpPr>
            <a:spLocks noChangeShapeType="1"/>
          </p:cNvSpPr>
          <p:nvPr/>
        </p:nvSpPr>
        <p:spPr bwMode="auto">
          <a:xfrm>
            <a:off x="3276600" y="2022376"/>
            <a:ext cx="0" cy="388620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326" name="Text Box 46"/>
          <p:cNvSpPr txBox="1">
            <a:spLocks noChangeArrowheads="1"/>
          </p:cNvSpPr>
          <p:nvPr/>
        </p:nvSpPr>
        <p:spPr bwMode="auto">
          <a:xfrm>
            <a:off x="179512" y="1005682"/>
            <a:ext cx="4572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effectLst>
                  <a:outerShdw blurRad="38100" dist="38100" dir="2700000" algn="tl">
                    <a:srgbClr val="C0C0C0"/>
                  </a:outerShdw>
                </a:effectLst>
                <a:latin typeface="Times New Roman" panose="02020603050405020304" pitchFamily="18" charset="0"/>
                <a:sym typeface="Symbol" panose="05050102010706020507" pitchFamily="18" charset="2"/>
              </a:rPr>
              <a:t>有</a:t>
            </a: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sz="3200" dirty="0">
                <a:effectLst>
                  <a:outerShdw blurRad="38100" dist="38100" dir="2700000" algn="tl">
                    <a:srgbClr val="C0C0C0"/>
                  </a:outerShdw>
                </a:effectLst>
                <a:latin typeface="Times New Roman" panose="02020603050405020304" pitchFamily="18" charset="0"/>
                <a:sym typeface="Symbol" panose="05050102010706020507" pitchFamily="18" charset="2"/>
              </a:rPr>
              <a:t>列画纵线</a:t>
            </a:r>
          </a:p>
        </p:txBody>
      </p:sp>
      <p:sp>
        <p:nvSpPr>
          <p:cNvPr id="225327" name="Line 47"/>
          <p:cNvSpPr>
            <a:spLocks noChangeShapeType="1"/>
          </p:cNvSpPr>
          <p:nvPr/>
        </p:nvSpPr>
        <p:spPr bwMode="auto">
          <a:xfrm>
            <a:off x="2667000" y="2555776"/>
            <a:ext cx="4800600" cy="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135</a:t>
            </a:fld>
            <a:endParaRPr lang="en-US" altLang="zh-CN" dirty="0"/>
          </a:p>
        </p:txBody>
      </p:sp>
    </p:spTree>
    <p:extLst>
      <p:ext uri="{BB962C8B-B14F-4D97-AF65-F5344CB8AC3E}">
        <p14:creationId xmlns:p14="http://schemas.microsoft.com/office/powerpoint/2010/main" val="24651832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26"/>
                                        </p:tgtEl>
                                        <p:attrNameLst>
                                          <p:attrName>style.visibility</p:attrName>
                                        </p:attrNameLst>
                                      </p:cBhvr>
                                      <p:to>
                                        <p:strVal val="visible"/>
                                      </p:to>
                                    </p:set>
                                    <p:anim calcmode="lin" valueType="num">
                                      <p:cBhvr additive="base">
                                        <p:cTn id="7" dur="500" fill="hold"/>
                                        <p:tgtEl>
                                          <p:spTgt spid="225326"/>
                                        </p:tgtEl>
                                        <p:attrNameLst>
                                          <p:attrName>ppt_x</p:attrName>
                                        </p:attrNameLst>
                                      </p:cBhvr>
                                      <p:tavLst>
                                        <p:tav tm="0">
                                          <p:val>
                                            <p:strVal val="#ppt_x"/>
                                          </p:val>
                                        </p:tav>
                                        <p:tav tm="100000">
                                          <p:val>
                                            <p:strVal val="#ppt_x"/>
                                          </p:val>
                                        </p:tav>
                                      </p:tavLst>
                                    </p:anim>
                                    <p:anim calcmode="lin" valueType="num">
                                      <p:cBhvr additive="base">
                                        <p:cTn id="8" dur="500" fill="hold"/>
                                        <p:tgtEl>
                                          <p:spTgt spid="2253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5282"/>
                                        </p:tgtEl>
                                        <p:attrNameLst>
                                          <p:attrName>style.visibility</p:attrName>
                                        </p:attrNameLst>
                                      </p:cBhvr>
                                      <p:to>
                                        <p:strVal val="visible"/>
                                      </p:to>
                                    </p:set>
                                    <p:anim calcmode="lin" valueType="num">
                                      <p:cBhvr additive="base">
                                        <p:cTn id="13" dur="500" fill="hold"/>
                                        <p:tgtEl>
                                          <p:spTgt spid="225282"/>
                                        </p:tgtEl>
                                        <p:attrNameLst>
                                          <p:attrName>ppt_x</p:attrName>
                                        </p:attrNameLst>
                                      </p:cBhvr>
                                      <p:tavLst>
                                        <p:tav tm="0">
                                          <p:val>
                                            <p:strVal val="#ppt_x"/>
                                          </p:val>
                                        </p:tav>
                                        <p:tav tm="100000">
                                          <p:val>
                                            <p:strVal val="#ppt_x"/>
                                          </p:val>
                                        </p:tav>
                                      </p:tavLst>
                                    </p:anim>
                                    <p:anim calcmode="lin" valueType="num">
                                      <p:cBhvr additive="base">
                                        <p:cTn id="14" dur="500" fill="hold"/>
                                        <p:tgtEl>
                                          <p:spTgt spid="22528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5320"/>
                                        </p:tgtEl>
                                        <p:attrNameLst>
                                          <p:attrName>style.visibility</p:attrName>
                                        </p:attrNameLst>
                                      </p:cBhvr>
                                      <p:to>
                                        <p:strVal val="visible"/>
                                      </p:to>
                                    </p:set>
                                    <p:anim calcmode="lin" valueType="num">
                                      <p:cBhvr additive="base">
                                        <p:cTn id="17" dur="500" fill="hold"/>
                                        <p:tgtEl>
                                          <p:spTgt spid="225320"/>
                                        </p:tgtEl>
                                        <p:attrNameLst>
                                          <p:attrName>ppt_x</p:attrName>
                                        </p:attrNameLst>
                                      </p:cBhvr>
                                      <p:tavLst>
                                        <p:tav tm="0">
                                          <p:val>
                                            <p:strVal val="#ppt_x"/>
                                          </p:val>
                                        </p:tav>
                                        <p:tav tm="100000">
                                          <p:val>
                                            <p:strVal val="#ppt_x"/>
                                          </p:val>
                                        </p:tav>
                                      </p:tavLst>
                                    </p:anim>
                                    <p:anim calcmode="lin" valueType="num">
                                      <p:cBhvr additive="base">
                                        <p:cTn id="18" dur="500" fill="hold"/>
                                        <p:tgtEl>
                                          <p:spTgt spid="2253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5321"/>
                                        </p:tgtEl>
                                        <p:attrNameLst>
                                          <p:attrName>style.visibility</p:attrName>
                                        </p:attrNameLst>
                                      </p:cBhvr>
                                      <p:to>
                                        <p:strVal val="visible"/>
                                      </p:to>
                                    </p:set>
                                    <p:anim calcmode="lin" valueType="num">
                                      <p:cBhvr additive="base">
                                        <p:cTn id="21" dur="500" fill="hold"/>
                                        <p:tgtEl>
                                          <p:spTgt spid="225321"/>
                                        </p:tgtEl>
                                        <p:attrNameLst>
                                          <p:attrName>ppt_x</p:attrName>
                                        </p:attrNameLst>
                                      </p:cBhvr>
                                      <p:tavLst>
                                        <p:tav tm="0">
                                          <p:val>
                                            <p:strVal val="#ppt_x"/>
                                          </p:val>
                                        </p:tav>
                                        <p:tav tm="100000">
                                          <p:val>
                                            <p:strVal val="#ppt_x"/>
                                          </p:val>
                                        </p:tav>
                                      </p:tavLst>
                                    </p:anim>
                                    <p:anim calcmode="lin" valueType="num">
                                      <p:cBhvr additive="base">
                                        <p:cTn id="22" dur="500" fill="hold"/>
                                        <p:tgtEl>
                                          <p:spTgt spid="2253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5322"/>
                                        </p:tgtEl>
                                        <p:attrNameLst>
                                          <p:attrName>style.visibility</p:attrName>
                                        </p:attrNameLst>
                                      </p:cBhvr>
                                      <p:to>
                                        <p:strVal val="visible"/>
                                      </p:to>
                                    </p:set>
                                    <p:anim calcmode="lin" valueType="num">
                                      <p:cBhvr additive="base">
                                        <p:cTn id="25" dur="500" fill="hold"/>
                                        <p:tgtEl>
                                          <p:spTgt spid="225322"/>
                                        </p:tgtEl>
                                        <p:attrNameLst>
                                          <p:attrName>ppt_x</p:attrName>
                                        </p:attrNameLst>
                                      </p:cBhvr>
                                      <p:tavLst>
                                        <p:tav tm="0">
                                          <p:val>
                                            <p:strVal val="#ppt_x"/>
                                          </p:val>
                                        </p:tav>
                                        <p:tav tm="100000">
                                          <p:val>
                                            <p:strVal val="#ppt_x"/>
                                          </p:val>
                                        </p:tav>
                                      </p:tavLst>
                                    </p:anim>
                                    <p:anim calcmode="lin" valueType="num">
                                      <p:cBhvr additive="base">
                                        <p:cTn id="26" dur="500" fill="hold"/>
                                        <p:tgtEl>
                                          <p:spTgt spid="2253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5323"/>
                                        </p:tgtEl>
                                        <p:attrNameLst>
                                          <p:attrName>style.visibility</p:attrName>
                                        </p:attrNameLst>
                                      </p:cBhvr>
                                      <p:to>
                                        <p:strVal val="visible"/>
                                      </p:to>
                                    </p:set>
                                    <p:anim calcmode="lin" valueType="num">
                                      <p:cBhvr additive="base">
                                        <p:cTn id="29" dur="500" fill="hold"/>
                                        <p:tgtEl>
                                          <p:spTgt spid="225323"/>
                                        </p:tgtEl>
                                        <p:attrNameLst>
                                          <p:attrName>ppt_x</p:attrName>
                                        </p:attrNameLst>
                                      </p:cBhvr>
                                      <p:tavLst>
                                        <p:tav tm="0">
                                          <p:val>
                                            <p:strVal val="#ppt_x"/>
                                          </p:val>
                                        </p:tav>
                                        <p:tav tm="100000">
                                          <p:val>
                                            <p:strVal val="#ppt_x"/>
                                          </p:val>
                                        </p:tav>
                                      </p:tavLst>
                                    </p:anim>
                                    <p:anim calcmode="lin" valueType="num">
                                      <p:cBhvr additive="base">
                                        <p:cTn id="30" dur="500" fill="hold"/>
                                        <p:tgtEl>
                                          <p:spTgt spid="2253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5324"/>
                                        </p:tgtEl>
                                        <p:attrNameLst>
                                          <p:attrName>style.visibility</p:attrName>
                                        </p:attrNameLst>
                                      </p:cBhvr>
                                      <p:to>
                                        <p:strVal val="visible"/>
                                      </p:to>
                                    </p:set>
                                    <p:anim calcmode="lin" valueType="num">
                                      <p:cBhvr additive="base">
                                        <p:cTn id="33" dur="500" fill="hold"/>
                                        <p:tgtEl>
                                          <p:spTgt spid="225324"/>
                                        </p:tgtEl>
                                        <p:attrNameLst>
                                          <p:attrName>ppt_x</p:attrName>
                                        </p:attrNameLst>
                                      </p:cBhvr>
                                      <p:tavLst>
                                        <p:tav tm="0">
                                          <p:val>
                                            <p:strVal val="#ppt_x"/>
                                          </p:val>
                                        </p:tav>
                                        <p:tav tm="100000">
                                          <p:val>
                                            <p:strVal val="#ppt_x"/>
                                          </p:val>
                                        </p:tav>
                                      </p:tavLst>
                                    </p:anim>
                                    <p:anim calcmode="lin" valueType="num">
                                      <p:cBhvr additive="base">
                                        <p:cTn id="34" dur="500" fill="hold"/>
                                        <p:tgtEl>
                                          <p:spTgt spid="2253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5325"/>
                                        </p:tgtEl>
                                        <p:attrNameLst>
                                          <p:attrName>style.visibility</p:attrName>
                                        </p:attrNameLst>
                                      </p:cBhvr>
                                      <p:to>
                                        <p:strVal val="visible"/>
                                      </p:to>
                                    </p:set>
                                    <p:anim calcmode="lin" valueType="num">
                                      <p:cBhvr additive="base">
                                        <p:cTn id="37" dur="500" fill="hold"/>
                                        <p:tgtEl>
                                          <p:spTgt spid="225325"/>
                                        </p:tgtEl>
                                        <p:attrNameLst>
                                          <p:attrName>ppt_x</p:attrName>
                                        </p:attrNameLst>
                                      </p:cBhvr>
                                      <p:tavLst>
                                        <p:tav tm="0">
                                          <p:val>
                                            <p:strVal val="#ppt_x"/>
                                          </p:val>
                                        </p:tav>
                                        <p:tav tm="100000">
                                          <p:val>
                                            <p:strVal val="#ppt_x"/>
                                          </p:val>
                                        </p:tav>
                                      </p:tavLst>
                                    </p:anim>
                                    <p:anim calcmode="lin" valueType="num">
                                      <p:cBhvr additive="base">
                                        <p:cTn id="38" dur="500" fill="hold"/>
                                        <p:tgtEl>
                                          <p:spTgt spid="2253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5327"/>
                                        </p:tgtEl>
                                        <p:attrNameLst>
                                          <p:attrName>style.visibility</p:attrName>
                                        </p:attrNameLst>
                                      </p:cBhvr>
                                      <p:to>
                                        <p:strVal val="visible"/>
                                      </p:to>
                                    </p:set>
                                    <p:anim calcmode="lin" valueType="num">
                                      <p:cBhvr additive="base">
                                        <p:cTn id="41" dur="500" fill="hold"/>
                                        <p:tgtEl>
                                          <p:spTgt spid="225327"/>
                                        </p:tgtEl>
                                        <p:attrNameLst>
                                          <p:attrName>ppt_x</p:attrName>
                                        </p:attrNameLst>
                                      </p:cBhvr>
                                      <p:tavLst>
                                        <p:tav tm="0">
                                          <p:val>
                                            <p:strVal val="#ppt_x"/>
                                          </p:val>
                                        </p:tav>
                                        <p:tav tm="100000">
                                          <p:val>
                                            <p:strVal val="#ppt_x"/>
                                          </p:val>
                                        </p:tav>
                                      </p:tavLst>
                                    </p:anim>
                                    <p:anim calcmode="lin" valueType="num">
                                      <p:cBhvr additive="base">
                                        <p:cTn id="42" dur="500" fill="hold"/>
                                        <p:tgtEl>
                                          <p:spTgt spid="2253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0" grpId="0"/>
      <p:bldP spid="225321" grpId="0"/>
      <p:bldP spid="225322" grpId="0"/>
      <p:bldP spid="225323" grpId="0" animBg="1"/>
      <p:bldP spid="225324" grpId="0" animBg="1"/>
      <p:bldP spid="225325" grpId="0" animBg="1"/>
      <p:bldP spid="225326" grpId="0"/>
      <p:bldP spid="225327"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7330" name="Group 2"/>
          <p:cNvGraphicFramePr>
            <a:graphicFrameLocks noGrp="1"/>
          </p:cNvGraphicFramePr>
          <p:nvPr>
            <p:extLst>
              <p:ext uri="{D42A27DB-BD31-4B8C-83A1-F6EECF244321}">
                <p14:modId xmlns:p14="http://schemas.microsoft.com/office/powerpoint/2010/main" val="742935300"/>
              </p:ext>
            </p:extLst>
          </p:nvPr>
        </p:nvGraphicFramePr>
        <p:xfrm>
          <a:off x="107504" y="2276872"/>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27368" name="Text Box 40"/>
          <p:cNvSpPr txBox="1">
            <a:spLocks noChangeArrowheads="1"/>
          </p:cNvSpPr>
          <p:nvPr/>
        </p:nvSpPr>
        <p:spPr bwMode="auto">
          <a:xfrm>
            <a:off x="4144144" y="5020072"/>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7369" name="Text Box 41"/>
          <p:cNvSpPr txBox="1">
            <a:spLocks noChangeArrowheads="1"/>
          </p:cNvSpPr>
          <p:nvPr/>
        </p:nvSpPr>
        <p:spPr bwMode="auto">
          <a:xfrm>
            <a:off x="259904" y="1438672"/>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7370" name="Text Box 42"/>
          <p:cNvSpPr txBox="1">
            <a:spLocks noChangeArrowheads="1"/>
          </p:cNvSpPr>
          <p:nvPr/>
        </p:nvSpPr>
        <p:spPr bwMode="auto">
          <a:xfrm>
            <a:off x="4067944" y="3648472"/>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7371" name="Line 43"/>
          <p:cNvSpPr>
            <a:spLocks noChangeShapeType="1"/>
          </p:cNvSpPr>
          <p:nvPr/>
        </p:nvSpPr>
        <p:spPr bwMode="auto">
          <a:xfrm>
            <a:off x="-121096" y="3267472"/>
            <a:ext cx="4800600" cy="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7372" name="Line 44"/>
          <p:cNvSpPr>
            <a:spLocks noChangeShapeType="1"/>
          </p:cNvSpPr>
          <p:nvPr/>
        </p:nvSpPr>
        <p:spPr bwMode="auto">
          <a:xfrm>
            <a:off x="-121096" y="4639072"/>
            <a:ext cx="4800600" cy="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7373" name="Line 45"/>
          <p:cNvSpPr>
            <a:spLocks noChangeShapeType="1"/>
          </p:cNvSpPr>
          <p:nvPr/>
        </p:nvSpPr>
        <p:spPr bwMode="auto">
          <a:xfrm>
            <a:off x="488504" y="2048272"/>
            <a:ext cx="0" cy="388620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7374" name="Text Box 46"/>
          <p:cNvSpPr txBox="1">
            <a:spLocks noChangeArrowheads="1"/>
          </p:cNvSpPr>
          <p:nvPr/>
        </p:nvSpPr>
        <p:spPr bwMode="auto">
          <a:xfrm>
            <a:off x="38100" y="1045792"/>
            <a:ext cx="601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effectLst>
                  <a:outerShdw blurRad="38100" dist="38100" dir="2700000" algn="tl">
                    <a:srgbClr val="C0C0C0"/>
                  </a:outerShdw>
                </a:effectLst>
                <a:latin typeface="Times New Roman" panose="02020603050405020304" pitchFamily="18" charset="0"/>
                <a:sym typeface="Symbol" panose="05050102010706020507" pitchFamily="18" charset="2"/>
              </a:rPr>
              <a:t>没有被直线覆盖的最小元素为</a:t>
            </a:r>
            <a:r>
              <a:rPr lang="en-US" altLang="zh-CN" sz="2400" dirty="0">
                <a:solidFill>
                  <a:srgbClr val="FF00FF"/>
                </a:solidFill>
                <a:effectLst>
                  <a:outerShdw blurRad="38100" dist="38100" dir="2700000" algn="tl">
                    <a:srgbClr val="C0C0C0"/>
                  </a:outerShdw>
                </a:effectLst>
                <a:latin typeface="Times New Roman" panose="02020603050405020304" pitchFamily="18" charset="0"/>
                <a:sym typeface="Symbol" panose="05050102010706020507" pitchFamily="18" charset="2"/>
              </a:rPr>
              <a:t>2</a:t>
            </a:r>
          </a:p>
        </p:txBody>
      </p:sp>
      <p:sp>
        <p:nvSpPr>
          <p:cNvPr id="227375" name="Line 47"/>
          <p:cNvSpPr>
            <a:spLocks noChangeShapeType="1"/>
          </p:cNvSpPr>
          <p:nvPr/>
        </p:nvSpPr>
        <p:spPr bwMode="auto">
          <a:xfrm>
            <a:off x="-121096" y="2581672"/>
            <a:ext cx="4800600" cy="0"/>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2" name="Group 2"/>
          <p:cNvGraphicFramePr>
            <a:graphicFrameLocks noGrp="1"/>
          </p:cNvGraphicFramePr>
          <p:nvPr>
            <p:extLst>
              <p:ext uri="{D42A27DB-BD31-4B8C-83A1-F6EECF244321}">
                <p14:modId xmlns:p14="http://schemas.microsoft.com/office/powerpoint/2010/main" val="2818926569"/>
              </p:ext>
            </p:extLst>
          </p:nvPr>
        </p:nvGraphicFramePr>
        <p:xfrm>
          <a:off x="4800600" y="2213371"/>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3" name="Text Box 40"/>
          <p:cNvSpPr txBox="1">
            <a:spLocks noChangeArrowheads="1"/>
          </p:cNvSpPr>
          <p:nvPr/>
        </p:nvSpPr>
        <p:spPr bwMode="auto">
          <a:xfrm>
            <a:off x="8752656" y="4956571"/>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4" name="Text Box 41"/>
          <p:cNvSpPr txBox="1">
            <a:spLocks noChangeArrowheads="1"/>
          </p:cNvSpPr>
          <p:nvPr/>
        </p:nvSpPr>
        <p:spPr bwMode="auto">
          <a:xfrm>
            <a:off x="4953000" y="1375171"/>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5" name="Text Box 42"/>
          <p:cNvSpPr txBox="1">
            <a:spLocks noChangeArrowheads="1"/>
          </p:cNvSpPr>
          <p:nvPr/>
        </p:nvSpPr>
        <p:spPr bwMode="auto">
          <a:xfrm>
            <a:off x="8676456" y="3584971"/>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136</a:t>
            </a:fld>
            <a:endParaRPr lang="en-US" altLang="zh-CN" dirty="0"/>
          </a:p>
        </p:txBody>
      </p:sp>
    </p:spTree>
    <p:extLst>
      <p:ext uri="{BB962C8B-B14F-4D97-AF65-F5344CB8AC3E}">
        <p14:creationId xmlns:p14="http://schemas.microsoft.com/office/powerpoint/2010/main" val="32233323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7374"/>
                                        </p:tgtEl>
                                        <p:attrNameLst>
                                          <p:attrName>style.visibility</p:attrName>
                                        </p:attrNameLst>
                                      </p:cBhvr>
                                      <p:to>
                                        <p:strVal val="visible"/>
                                      </p:to>
                                    </p:set>
                                    <p:anim calcmode="lin" valueType="num">
                                      <p:cBhvr additive="base">
                                        <p:cTn id="7" dur="500" fill="hold"/>
                                        <p:tgtEl>
                                          <p:spTgt spid="227374"/>
                                        </p:tgtEl>
                                        <p:attrNameLst>
                                          <p:attrName>ppt_x</p:attrName>
                                        </p:attrNameLst>
                                      </p:cBhvr>
                                      <p:tavLst>
                                        <p:tav tm="0">
                                          <p:val>
                                            <p:strVal val="#ppt_x"/>
                                          </p:val>
                                        </p:tav>
                                        <p:tav tm="100000">
                                          <p:val>
                                            <p:strVal val="#ppt_x"/>
                                          </p:val>
                                        </p:tav>
                                      </p:tavLst>
                                    </p:anim>
                                    <p:anim calcmode="lin" valueType="num">
                                      <p:cBhvr additive="base">
                                        <p:cTn id="8" dur="500" fill="hold"/>
                                        <p:tgtEl>
                                          <p:spTgt spid="2273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7330"/>
                                        </p:tgtEl>
                                        <p:attrNameLst>
                                          <p:attrName>style.visibility</p:attrName>
                                        </p:attrNameLst>
                                      </p:cBhvr>
                                      <p:to>
                                        <p:strVal val="visible"/>
                                      </p:to>
                                    </p:set>
                                    <p:anim calcmode="lin" valueType="num">
                                      <p:cBhvr additive="base">
                                        <p:cTn id="13" dur="500" fill="hold"/>
                                        <p:tgtEl>
                                          <p:spTgt spid="227330"/>
                                        </p:tgtEl>
                                        <p:attrNameLst>
                                          <p:attrName>ppt_x</p:attrName>
                                        </p:attrNameLst>
                                      </p:cBhvr>
                                      <p:tavLst>
                                        <p:tav tm="0">
                                          <p:val>
                                            <p:strVal val="#ppt_x"/>
                                          </p:val>
                                        </p:tav>
                                        <p:tav tm="100000">
                                          <p:val>
                                            <p:strVal val="#ppt_x"/>
                                          </p:val>
                                        </p:tav>
                                      </p:tavLst>
                                    </p:anim>
                                    <p:anim calcmode="lin" valueType="num">
                                      <p:cBhvr additive="base">
                                        <p:cTn id="14" dur="500" fill="hold"/>
                                        <p:tgtEl>
                                          <p:spTgt spid="22733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7368"/>
                                        </p:tgtEl>
                                        <p:attrNameLst>
                                          <p:attrName>style.visibility</p:attrName>
                                        </p:attrNameLst>
                                      </p:cBhvr>
                                      <p:to>
                                        <p:strVal val="visible"/>
                                      </p:to>
                                    </p:set>
                                    <p:anim calcmode="lin" valueType="num">
                                      <p:cBhvr additive="base">
                                        <p:cTn id="17" dur="500" fill="hold"/>
                                        <p:tgtEl>
                                          <p:spTgt spid="227368"/>
                                        </p:tgtEl>
                                        <p:attrNameLst>
                                          <p:attrName>ppt_x</p:attrName>
                                        </p:attrNameLst>
                                      </p:cBhvr>
                                      <p:tavLst>
                                        <p:tav tm="0">
                                          <p:val>
                                            <p:strVal val="#ppt_x"/>
                                          </p:val>
                                        </p:tav>
                                        <p:tav tm="100000">
                                          <p:val>
                                            <p:strVal val="#ppt_x"/>
                                          </p:val>
                                        </p:tav>
                                      </p:tavLst>
                                    </p:anim>
                                    <p:anim calcmode="lin" valueType="num">
                                      <p:cBhvr additive="base">
                                        <p:cTn id="18" dur="500" fill="hold"/>
                                        <p:tgtEl>
                                          <p:spTgt spid="22736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7369"/>
                                        </p:tgtEl>
                                        <p:attrNameLst>
                                          <p:attrName>style.visibility</p:attrName>
                                        </p:attrNameLst>
                                      </p:cBhvr>
                                      <p:to>
                                        <p:strVal val="visible"/>
                                      </p:to>
                                    </p:set>
                                    <p:anim calcmode="lin" valueType="num">
                                      <p:cBhvr additive="base">
                                        <p:cTn id="21" dur="500" fill="hold"/>
                                        <p:tgtEl>
                                          <p:spTgt spid="227369"/>
                                        </p:tgtEl>
                                        <p:attrNameLst>
                                          <p:attrName>ppt_x</p:attrName>
                                        </p:attrNameLst>
                                      </p:cBhvr>
                                      <p:tavLst>
                                        <p:tav tm="0">
                                          <p:val>
                                            <p:strVal val="#ppt_x"/>
                                          </p:val>
                                        </p:tav>
                                        <p:tav tm="100000">
                                          <p:val>
                                            <p:strVal val="#ppt_x"/>
                                          </p:val>
                                        </p:tav>
                                      </p:tavLst>
                                    </p:anim>
                                    <p:anim calcmode="lin" valueType="num">
                                      <p:cBhvr additive="base">
                                        <p:cTn id="22" dur="500" fill="hold"/>
                                        <p:tgtEl>
                                          <p:spTgt spid="22736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7370"/>
                                        </p:tgtEl>
                                        <p:attrNameLst>
                                          <p:attrName>style.visibility</p:attrName>
                                        </p:attrNameLst>
                                      </p:cBhvr>
                                      <p:to>
                                        <p:strVal val="visible"/>
                                      </p:to>
                                    </p:set>
                                    <p:anim calcmode="lin" valueType="num">
                                      <p:cBhvr additive="base">
                                        <p:cTn id="25" dur="500" fill="hold"/>
                                        <p:tgtEl>
                                          <p:spTgt spid="227370"/>
                                        </p:tgtEl>
                                        <p:attrNameLst>
                                          <p:attrName>ppt_x</p:attrName>
                                        </p:attrNameLst>
                                      </p:cBhvr>
                                      <p:tavLst>
                                        <p:tav tm="0">
                                          <p:val>
                                            <p:strVal val="#ppt_x"/>
                                          </p:val>
                                        </p:tav>
                                        <p:tav tm="100000">
                                          <p:val>
                                            <p:strVal val="#ppt_x"/>
                                          </p:val>
                                        </p:tav>
                                      </p:tavLst>
                                    </p:anim>
                                    <p:anim calcmode="lin" valueType="num">
                                      <p:cBhvr additive="base">
                                        <p:cTn id="26" dur="500" fill="hold"/>
                                        <p:tgtEl>
                                          <p:spTgt spid="22737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7371"/>
                                        </p:tgtEl>
                                        <p:attrNameLst>
                                          <p:attrName>style.visibility</p:attrName>
                                        </p:attrNameLst>
                                      </p:cBhvr>
                                      <p:to>
                                        <p:strVal val="visible"/>
                                      </p:to>
                                    </p:set>
                                    <p:anim calcmode="lin" valueType="num">
                                      <p:cBhvr additive="base">
                                        <p:cTn id="29" dur="500" fill="hold"/>
                                        <p:tgtEl>
                                          <p:spTgt spid="227371"/>
                                        </p:tgtEl>
                                        <p:attrNameLst>
                                          <p:attrName>ppt_x</p:attrName>
                                        </p:attrNameLst>
                                      </p:cBhvr>
                                      <p:tavLst>
                                        <p:tav tm="0">
                                          <p:val>
                                            <p:strVal val="#ppt_x"/>
                                          </p:val>
                                        </p:tav>
                                        <p:tav tm="100000">
                                          <p:val>
                                            <p:strVal val="#ppt_x"/>
                                          </p:val>
                                        </p:tav>
                                      </p:tavLst>
                                    </p:anim>
                                    <p:anim calcmode="lin" valueType="num">
                                      <p:cBhvr additive="base">
                                        <p:cTn id="30" dur="500" fill="hold"/>
                                        <p:tgtEl>
                                          <p:spTgt spid="22737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7372"/>
                                        </p:tgtEl>
                                        <p:attrNameLst>
                                          <p:attrName>style.visibility</p:attrName>
                                        </p:attrNameLst>
                                      </p:cBhvr>
                                      <p:to>
                                        <p:strVal val="visible"/>
                                      </p:to>
                                    </p:set>
                                    <p:anim calcmode="lin" valueType="num">
                                      <p:cBhvr additive="base">
                                        <p:cTn id="33" dur="500" fill="hold"/>
                                        <p:tgtEl>
                                          <p:spTgt spid="227372"/>
                                        </p:tgtEl>
                                        <p:attrNameLst>
                                          <p:attrName>ppt_x</p:attrName>
                                        </p:attrNameLst>
                                      </p:cBhvr>
                                      <p:tavLst>
                                        <p:tav tm="0">
                                          <p:val>
                                            <p:strVal val="#ppt_x"/>
                                          </p:val>
                                        </p:tav>
                                        <p:tav tm="100000">
                                          <p:val>
                                            <p:strVal val="#ppt_x"/>
                                          </p:val>
                                        </p:tav>
                                      </p:tavLst>
                                    </p:anim>
                                    <p:anim calcmode="lin" valueType="num">
                                      <p:cBhvr additive="base">
                                        <p:cTn id="34" dur="500" fill="hold"/>
                                        <p:tgtEl>
                                          <p:spTgt spid="22737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7373"/>
                                        </p:tgtEl>
                                        <p:attrNameLst>
                                          <p:attrName>style.visibility</p:attrName>
                                        </p:attrNameLst>
                                      </p:cBhvr>
                                      <p:to>
                                        <p:strVal val="visible"/>
                                      </p:to>
                                    </p:set>
                                    <p:anim calcmode="lin" valueType="num">
                                      <p:cBhvr additive="base">
                                        <p:cTn id="37" dur="500" fill="hold"/>
                                        <p:tgtEl>
                                          <p:spTgt spid="227373"/>
                                        </p:tgtEl>
                                        <p:attrNameLst>
                                          <p:attrName>ppt_x</p:attrName>
                                        </p:attrNameLst>
                                      </p:cBhvr>
                                      <p:tavLst>
                                        <p:tav tm="0">
                                          <p:val>
                                            <p:strVal val="#ppt_x"/>
                                          </p:val>
                                        </p:tav>
                                        <p:tav tm="100000">
                                          <p:val>
                                            <p:strVal val="#ppt_x"/>
                                          </p:val>
                                        </p:tav>
                                      </p:tavLst>
                                    </p:anim>
                                    <p:anim calcmode="lin" valueType="num">
                                      <p:cBhvr additive="base">
                                        <p:cTn id="38" dur="500" fill="hold"/>
                                        <p:tgtEl>
                                          <p:spTgt spid="22737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7375"/>
                                        </p:tgtEl>
                                        <p:attrNameLst>
                                          <p:attrName>style.visibility</p:attrName>
                                        </p:attrNameLst>
                                      </p:cBhvr>
                                      <p:to>
                                        <p:strVal val="visible"/>
                                      </p:to>
                                    </p:set>
                                    <p:anim calcmode="lin" valueType="num">
                                      <p:cBhvr additive="base">
                                        <p:cTn id="41" dur="500" fill="hold"/>
                                        <p:tgtEl>
                                          <p:spTgt spid="227375"/>
                                        </p:tgtEl>
                                        <p:attrNameLst>
                                          <p:attrName>ppt_x</p:attrName>
                                        </p:attrNameLst>
                                      </p:cBhvr>
                                      <p:tavLst>
                                        <p:tav tm="0">
                                          <p:val>
                                            <p:strVal val="#ppt_x"/>
                                          </p:val>
                                        </p:tav>
                                        <p:tav tm="100000">
                                          <p:val>
                                            <p:strVal val="#ppt_x"/>
                                          </p:val>
                                        </p:tav>
                                      </p:tavLst>
                                    </p:anim>
                                    <p:anim calcmode="lin" valueType="num">
                                      <p:cBhvr additive="base">
                                        <p:cTn id="42" dur="500" fill="hold"/>
                                        <p:tgtEl>
                                          <p:spTgt spid="2273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68" grpId="0"/>
      <p:bldP spid="227369" grpId="0"/>
      <p:bldP spid="227370" grpId="0"/>
      <p:bldP spid="227371" grpId="0" animBg="1"/>
      <p:bldP spid="227372" grpId="0" animBg="1"/>
      <p:bldP spid="227373" grpId="0" animBg="1"/>
      <p:bldP spid="227374" grpId="0"/>
      <p:bldP spid="227375"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9378" name="Group 2"/>
          <p:cNvGraphicFramePr>
            <a:graphicFrameLocks noGrp="1"/>
          </p:cNvGraphicFramePr>
          <p:nvPr>
            <p:extLst>
              <p:ext uri="{D42A27DB-BD31-4B8C-83A1-F6EECF244321}">
                <p14:modId xmlns:p14="http://schemas.microsoft.com/office/powerpoint/2010/main" val="1247440344"/>
              </p:ext>
            </p:extLst>
          </p:nvPr>
        </p:nvGraphicFramePr>
        <p:xfrm>
          <a:off x="107504" y="2211497"/>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29416" name="Text Box 40"/>
          <p:cNvSpPr txBox="1">
            <a:spLocks noChangeArrowheads="1"/>
          </p:cNvSpPr>
          <p:nvPr/>
        </p:nvSpPr>
        <p:spPr bwMode="auto">
          <a:xfrm>
            <a:off x="4164360" y="4954697"/>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9417" name="Text Box 41"/>
          <p:cNvSpPr txBox="1">
            <a:spLocks noChangeArrowheads="1"/>
          </p:cNvSpPr>
          <p:nvPr/>
        </p:nvSpPr>
        <p:spPr bwMode="auto">
          <a:xfrm>
            <a:off x="199728" y="1731278"/>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9418" name="Text Box 42"/>
          <p:cNvSpPr txBox="1">
            <a:spLocks noChangeArrowheads="1"/>
          </p:cNvSpPr>
          <p:nvPr/>
        </p:nvSpPr>
        <p:spPr bwMode="auto">
          <a:xfrm>
            <a:off x="4088160" y="3583097"/>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229419" name="Text Box 43"/>
          <p:cNvSpPr txBox="1">
            <a:spLocks noChangeArrowheads="1"/>
          </p:cNvSpPr>
          <p:nvPr/>
        </p:nvSpPr>
        <p:spPr bwMode="auto">
          <a:xfrm>
            <a:off x="0" y="1045478"/>
            <a:ext cx="7086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effectLst>
                  <a:outerShdw blurRad="38100" dist="38100" dir="2700000" algn="tl">
                    <a:srgbClr val="C0C0C0"/>
                  </a:outerShdw>
                </a:effectLst>
                <a:latin typeface="Times New Roman" panose="02020603050405020304" pitchFamily="18" charset="0"/>
              </a:rPr>
              <a:t>在</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打</a:t>
            </a:r>
            <a:r>
              <a:rPr lang="zh-CN" altLang="en-US" sz="20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effectLst>
                  <a:outerShdw blurRad="38100" dist="38100" dir="2700000" algn="tl">
                    <a:srgbClr val="C0C0C0"/>
                  </a:outerShdw>
                </a:effectLst>
                <a:latin typeface="Times New Roman" panose="02020603050405020304" pitchFamily="18" charset="0"/>
                <a:sym typeface="Symbol" panose="05050102010706020507" pitchFamily="18" charset="2"/>
              </a:rPr>
              <a:t>行各元素都减去这</a:t>
            </a:r>
            <a:r>
              <a:rPr lang="zh-CN" altLang="en-US" sz="2000" dirty="0">
                <a:effectLst>
                  <a:outerShdw blurRad="38100" dist="38100" dir="2700000" algn="tl">
                    <a:srgbClr val="C0C0C0"/>
                  </a:outerShdw>
                </a:effectLst>
                <a:latin typeface="Times New Roman" panose="02020603050405020304" pitchFamily="18" charset="0"/>
              </a:rPr>
              <a:t>最小元素</a:t>
            </a:r>
            <a:r>
              <a:rPr lang="en-US" altLang="zh-CN" sz="2000" dirty="0">
                <a:solidFill>
                  <a:srgbClr val="FF00FF"/>
                </a:solidFill>
                <a:effectLst>
                  <a:outerShdw blurRad="38100" dist="38100" dir="2700000" algn="tl">
                    <a:srgbClr val="C0C0C0"/>
                  </a:outerShdw>
                </a:effectLst>
                <a:latin typeface="Times New Roman" panose="02020603050405020304" pitchFamily="18" charset="0"/>
              </a:rPr>
              <a:t>2</a:t>
            </a:r>
            <a:r>
              <a:rPr lang="zh-CN" altLang="en-US" sz="2000" dirty="0">
                <a:effectLst>
                  <a:outerShdw blurRad="38100" dist="38100" dir="2700000" algn="tl">
                    <a:srgbClr val="C0C0C0"/>
                  </a:outerShdw>
                </a:effectLst>
                <a:latin typeface="Times New Roman" panose="02020603050405020304" pitchFamily="18" charset="0"/>
              </a:rPr>
              <a:t>。</a:t>
            </a:r>
          </a:p>
        </p:txBody>
      </p:sp>
      <p:graphicFrame>
        <p:nvGraphicFramePr>
          <p:cNvPr id="8" name="Group 2"/>
          <p:cNvGraphicFramePr>
            <a:graphicFrameLocks noGrp="1"/>
          </p:cNvGraphicFramePr>
          <p:nvPr>
            <p:extLst>
              <p:ext uri="{D42A27DB-BD31-4B8C-83A1-F6EECF244321}">
                <p14:modId xmlns:p14="http://schemas.microsoft.com/office/powerpoint/2010/main" val="3060295406"/>
              </p:ext>
            </p:extLst>
          </p:nvPr>
        </p:nvGraphicFramePr>
        <p:xfrm>
          <a:off x="4800600" y="2159221"/>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9" name="Text Box 40"/>
          <p:cNvSpPr txBox="1">
            <a:spLocks noChangeArrowheads="1"/>
          </p:cNvSpPr>
          <p:nvPr/>
        </p:nvSpPr>
        <p:spPr bwMode="auto">
          <a:xfrm>
            <a:off x="8857456" y="4902421"/>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0" name="Text Box 41"/>
          <p:cNvSpPr txBox="1">
            <a:spLocks noChangeArrowheads="1"/>
          </p:cNvSpPr>
          <p:nvPr/>
        </p:nvSpPr>
        <p:spPr bwMode="auto">
          <a:xfrm>
            <a:off x="4892824" y="1632964"/>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1" name="Text Box 42"/>
          <p:cNvSpPr txBox="1">
            <a:spLocks noChangeArrowheads="1"/>
          </p:cNvSpPr>
          <p:nvPr/>
        </p:nvSpPr>
        <p:spPr bwMode="auto">
          <a:xfrm>
            <a:off x="8781256" y="3530821"/>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2" name="Text Box 43"/>
          <p:cNvSpPr txBox="1">
            <a:spLocks noChangeArrowheads="1"/>
          </p:cNvSpPr>
          <p:nvPr/>
        </p:nvSpPr>
        <p:spPr bwMode="auto">
          <a:xfrm>
            <a:off x="4621560" y="1156682"/>
            <a:ext cx="45224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在打</a:t>
            </a:r>
            <a:r>
              <a:rPr lang="zh-CN" altLang="en-US" sz="2000" dirty="0">
                <a:solidFill>
                  <a:srgbClr val="3333FF"/>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effectLst>
                  <a:outerShdw blurRad="38100" dist="38100" dir="2700000" algn="tl">
                    <a:srgbClr val="C0C0C0"/>
                  </a:outerShdw>
                </a:effectLst>
                <a:latin typeface="Times New Roman" panose="02020603050405020304" pitchFamily="18" charset="0"/>
                <a:sym typeface="Symbol" panose="05050102010706020507" pitchFamily="18" charset="2"/>
              </a:rPr>
              <a:t>列中各元素都加上这</a:t>
            </a:r>
            <a:r>
              <a:rPr lang="zh-CN" altLang="en-US" sz="2000" dirty="0">
                <a:effectLst>
                  <a:outerShdw blurRad="38100" dist="38100" dir="2700000" algn="tl">
                    <a:srgbClr val="C0C0C0"/>
                  </a:outerShdw>
                </a:effectLst>
                <a:latin typeface="Times New Roman" panose="02020603050405020304" pitchFamily="18" charset="0"/>
              </a:rPr>
              <a:t>最小元素</a:t>
            </a:r>
            <a:r>
              <a:rPr lang="en-US" altLang="zh-CN" sz="2000" dirty="0">
                <a:solidFill>
                  <a:srgbClr val="FF00FF"/>
                </a:solidFill>
                <a:effectLst>
                  <a:outerShdw blurRad="38100" dist="38100" dir="2700000" algn="tl">
                    <a:srgbClr val="C0C0C0"/>
                  </a:outerShdw>
                </a:effectLst>
                <a:latin typeface="Times New Roman" panose="02020603050405020304" pitchFamily="18" charset="0"/>
              </a:rPr>
              <a:t>2</a:t>
            </a:r>
            <a:r>
              <a:rPr lang="zh-CN" altLang="en-US" sz="2000" dirty="0">
                <a:effectLst>
                  <a:outerShdw blurRad="38100" dist="38100" dir="2700000" algn="tl">
                    <a:srgbClr val="C0C0C0"/>
                  </a:outerShdw>
                </a:effectLst>
                <a:latin typeface="Times New Roman" panose="02020603050405020304" pitchFamily="18" charset="0"/>
              </a:rPr>
              <a:t>。</a:t>
            </a:r>
          </a:p>
        </p:txBody>
      </p:sp>
      <p:sp>
        <p:nvSpPr>
          <p:cNvPr id="13" name="Text Box 40"/>
          <p:cNvSpPr txBox="1">
            <a:spLocks noChangeArrowheads="1"/>
          </p:cNvSpPr>
          <p:nvPr/>
        </p:nvSpPr>
        <p:spPr bwMode="auto">
          <a:xfrm>
            <a:off x="3140224" y="5727175"/>
            <a:ext cx="457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effectLst>
                  <a:outerShdw blurRad="38100" dist="38100" dir="2700000" algn="tl">
                    <a:srgbClr val="C0C0C0"/>
                  </a:outerShdw>
                </a:effectLst>
                <a:latin typeface="Times New Roman" panose="02020603050405020304" pitchFamily="18" charset="0"/>
              </a:rPr>
              <a:t>重复第二步，寻找独立</a:t>
            </a:r>
            <a:r>
              <a:rPr lang="en-US" altLang="zh-CN" sz="2400" dirty="0">
                <a:effectLst>
                  <a:outerShdw blurRad="38100" dist="38100" dir="2700000" algn="tl">
                    <a:srgbClr val="C0C0C0"/>
                  </a:outerShdw>
                </a:effectLst>
                <a:latin typeface="Times New Roman" panose="02020603050405020304" pitchFamily="18" charset="0"/>
              </a:rPr>
              <a:t>0</a:t>
            </a:r>
            <a:r>
              <a:rPr lang="zh-CN" altLang="en-US" sz="2400" dirty="0">
                <a:effectLst>
                  <a:outerShdw blurRad="38100" dist="38100" dir="2700000" algn="tl">
                    <a:srgbClr val="C0C0C0"/>
                  </a:outerShdw>
                </a:effectLst>
                <a:latin typeface="Times New Roman" panose="02020603050405020304" pitchFamily="18" charset="0"/>
              </a:rPr>
              <a:t>元素。</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137</a:t>
            </a:fld>
            <a:endParaRPr lang="en-US" altLang="zh-CN" dirty="0"/>
          </a:p>
        </p:txBody>
      </p:sp>
    </p:spTree>
    <p:extLst>
      <p:ext uri="{BB962C8B-B14F-4D97-AF65-F5344CB8AC3E}">
        <p14:creationId xmlns:p14="http://schemas.microsoft.com/office/powerpoint/2010/main" val="38619115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9419"/>
                                        </p:tgtEl>
                                        <p:attrNameLst>
                                          <p:attrName>style.visibility</p:attrName>
                                        </p:attrNameLst>
                                      </p:cBhvr>
                                      <p:to>
                                        <p:strVal val="visible"/>
                                      </p:to>
                                    </p:set>
                                    <p:anim calcmode="lin" valueType="num">
                                      <p:cBhvr additive="base">
                                        <p:cTn id="7" dur="500" fill="hold"/>
                                        <p:tgtEl>
                                          <p:spTgt spid="229419"/>
                                        </p:tgtEl>
                                        <p:attrNameLst>
                                          <p:attrName>ppt_x</p:attrName>
                                        </p:attrNameLst>
                                      </p:cBhvr>
                                      <p:tavLst>
                                        <p:tav tm="0">
                                          <p:val>
                                            <p:strVal val="#ppt_x"/>
                                          </p:val>
                                        </p:tav>
                                        <p:tav tm="100000">
                                          <p:val>
                                            <p:strVal val="#ppt_x"/>
                                          </p:val>
                                        </p:tav>
                                      </p:tavLst>
                                    </p:anim>
                                    <p:anim calcmode="lin" valueType="num">
                                      <p:cBhvr additive="base">
                                        <p:cTn id="8" dur="500" fill="hold"/>
                                        <p:tgtEl>
                                          <p:spTgt spid="2294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9378"/>
                                        </p:tgtEl>
                                        <p:attrNameLst>
                                          <p:attrName>style.visibility</p:attrName>
                                        </p:attrNameLst>
                                      </p:cBhvr>
                                      <p:to>
                                        <p:strVal val="visible"/>
                                      </p:to>
                                    </p:set>
                                    <p:anim calcmode="lin" valueType="num">
                                      <p:cBhvr additive="base">
                                        <p:cTn id="13" dur="500" fill="hold"/>
                                        <p:tgtEl>
                                          <p:spTgt spid="229378"/>
                                        </p:tgtEl>
                                        <p:attrNameLst>
                                          <p:attrName>ppt_x</p:attrName>
                                        </p:attrNameLst>
                                      </p:cBhvr>
                                      <p:tavLst>
                                        <p:tav tm="0">
                                          <p:val>
                                            <p:strVal val="#ppt_x"/>
                                          </p:val>
                                        </p:tav>
                                        <p:tav tm="100000">
                                          <p:val>
                                            <p:strVal val="#ppt_x"/>
                                          </p:val>
                                        </p:tav>
                                      </p:tavLst>
                                    </p:anim>
                                    <p:anim calcmode="lin" valueType="num">
                                      <p:cBhvr additive="base">
                                        <p:cTn id="14" dur="500" fill="hold"/>
                                        <p:tgtEl>
                                          <p:spTgt spid="22937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9416"/>
                                        </p:tgtEl>
                                        <p:attrNameLst>
                                          <p:attrName>style.visibility</p:attrName>
                                        </p:attrNameLst>
                                      </p:cBhvr>
                                      <p:to>
                                        <p:strVal val="visible"/>
                                      </p:to>
                                    </p:set>
                                    <p:anim calcmode="lin" valueType="num">
                                      <p:cBhvr additive="base">
                                        <p:cTn id="17" dur="500" fill="hold"/>
                                        <p:tgtEl>
                                          <p:spTgt spid="229416"/>
                                        </p:tgtEl>
                                        <p:attrNameLst>
                                          <p:attrName>ppt_x</p:attrName>
                                        </p:attrNameLst>
                                      </p:cBhvr>
                                      <p:tavLst>
                                        <p:tav tm="0">
                                          <p:val>
                                            <p:strVal val="#ppt_x"/>
                                          </p:val>
                                        </p:tav>
                                        <p:tav tm="100000">
                                          <p:val>
                                            <p:strVal val="#ppt_x"/>
                                          </p:val>
                                        </p:tav>
                                      </p:tavLst>
                                    </p:anim>
                                    <p:anim calcmode="lin" valueType="num">
                                      <p:cBhvr additive="base">
                                        <p:cTn id="18" dur="500" fill="hold"/>
                                        <p:tgtEl>
                                          <p:spTgt spid="2294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9418"/>
                                        </p:tgtEl>
                                        <p:attrNameLst>
                                          <p:attrName>style.visibility</p:attrName>
                                        </p:attrNameLst>
                                      </p:cBhvr>
                                      <p:to>
                                        <p:strVal val="visible"/>
                                      </p:to>
                                    </p:set>
                                    <p:anim calcmode="lin" valueType="num">
                                      <p:cBhvr additive="base">
                                        <p:cTn id="21" dur="500" fill="hold"/>
                                        <p:tgtEl>
                                          <p:spTgt spid="229418"/>
                                        </p:tgtEl>
                                        <p:attrNameLst>
                                          <p:attrName>ppt_x</p:attrName>
                                        </p:attrNameLst>
                                      </p:cBhvr>
                                      <p:tavLst>
                                        <p:tav tm="0">
                                          <p:val>
                                            <p:strVal val="#ppt_x"/>
                                          </p:val>
                                        </p:tav>
                                        <p:tav tm="100000">
                                          <p:val>
                                            <p:strVal val="#ppt_x"/>
                                          </p:val>
                                        </p:tav>
                                      </p:tavLst>
                                    </p:anim>
                                    <p:anim calcmode="lin" valueType="num">
                                      <p:cBhvr additive="base">
                                        <p:cTn id="22" dur="500" fill="hold"/>
                                        <p:tgtEl>
                                          <p:spTgt spid="2294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9417"/>
                                        </p:tgtEl>
                                        <p:attrNameLst>
                                          <p:attrName>style.visibility</p:attrName>
                                        </p:attrNameLst>
                                      </p:cBhvr>
                                      <p:to>
                                        <p:strVal val="visible"/>
                                      </p:to>
                                    </p:set>
                                    <p:anim calcmode="lin" valueType="num">
                                      <p:cBhvr additive="base">
                                        <p:cTn id="25" dur="500" fill="hold"/>
                                        <p:tgtEl>
                                          <p:spTgt spid="229417"/>
                                        </p:tgtEl>
                                        <p:attrNameLst>
                                          <p:attrName>ppt_x</p:attrName>
                                        </p:attrNameLst>
                                      </p:cBhvr>
                                      <p:tavLst>
                                        <p:tav tm="0">
                                          <p:val>
                                            <p:strVal val="#ppt_x"/>
                                          </p:val>
                                        </p:tav>
                                        <p:tav tm="100000">
                                          <p:val>
                                            <p:strVal val="#ppt_x"/>
                                          </p:val>
                                        </p:tav>
                                      </p:tavLst>
                                    </p:anim>
                                    <p:anim calcmode="lin" valueType="num">
                                      <p:cBhvr additive="base">
                                        <p:cTn id="26" dur="500" fill="hold"/>
                                        <p:tgtEl>
                                          <p:spTgt spid="2294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416" grpId="0"/>
      <p:bldP spid="229417" grpId="0"/>
      <p:bldP spid="229418" grpId="0"/>
      <p:bldP spid="229419" grpId="0"/>
      <p:bldP spid="9" grpId="0"/>
      <p:bldP spid="10" grpId="0"/>
      <p:bldP spid="11" grpId="0"/>
      <p:bldP spid="12" grpId="0"/>
      <p:bldP spid="13" grpId="0"/>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1426" name="Group 2"/>
          <p:cNvGraphicFramePr>
            <a:graphicFrameLocks noGrp="1"/>
          </p:cNvGraphicFramePr>
          <p:nvPr>
            <p:extLst>
              <p:ext uri="{D42A27DB-BD31-4B8C-83A1-F6EECF244321}">
                <p14:modId xmlns:p14="http://schemas.microsoft.com/office/powerpoint/2010/main" val="270286349"/>
              </p:ext>
            </p:extLst>
          </p:nvPr>
        </p:nvGraphicFramePr>
        <p:xfrm>
          <a:off x="266700" y="2060848"/>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31464" name="Text Box 40"/>
          <p:cNvSpPr txBox="1">
            <a:spLocks noChangeArrowheads="1"/>
          </p:cNvSpPr>
          <p:nvPr/>
        </p:nvSpPr>
        <p:spPr bwMode="auto">
          <a:xfrm>
            <a:off x="0" y="1196752"/>
            <a:ext cx="457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effectLst>
                  <a:outerShdw blurRad="38100" dist="38100" dir="2700000" algn="tl">
                    <a:srgbClr val="C0C0C0"/>
                  </a:outerShdw>
                </a:effectLst>
                <a:latin typeface="Times New Roman" panose="02020603050405020304" pitchFamily="18" charset="0"/>
              </a:rPr>
              <a:t>重复第二步，寻找独立</a:t>
            </a:r>
            <a:r>
              <a:rPr lang="en-US" altLang="zh-CN" sz="2400" dirty="0">
                <a:effectLst>
                  <a:outerShdw blurRad="38100" dist="38100" dir="2700000" algn="tl">
                    <a:srgbClr val="C0C0C0"/>
                  </a:outerShdw>
                </a:effectLst>
                <a:latin typeface="Times New Roman" panose="02020603050405020304" pitchFamily="18" charset="0"/>
              </a:rPr>
              <a:t>0</a:t>
            </a:r>
            <a:r>
              <a:rPr lang="zh-CN" altLang="en-US" sz="2400" dirty="0">
                <a:effectLst>
                  <a:outerShdw blurRad="38100" dist="38100" dir="2700000" algn="tl">
                    <a:srgbClr val="C0C0C0"/>
                  </a:outerShdw>
                </a:effectLst>
                <a:latin typeface="Times New Roman" panose="02020603050405020304" pitchFamily="18" charset="0"/>
              </a:rPr>
              <a:t>元素。</a:t>
            </a:r>
          </a:p>
        </p:txBody>
      </p:sp>
      <p:graphicFrame>
        <p:nvGraphicFramePr>
          <p:cNvPr id="5" name="Group 2"/>
          <p:cNvGraphicFramePr>
            <a:graphicFrameLocks noGrp="1"/>
          </p:cNvGraphicFramePr>
          <p:nvPr>
            <p:extLst>
              <p:ext uri="{D42A27DB-BD31-4B8C-83A1-F6EECF244321}">
                <p14:modId xmlns:p14="http://schemas.microsoft.com/office/powerpoint/2010/main" val="3015258580"/>
              </p:ext>
            </p:extLst>
          </p:nvPr>
        </p:nvGraphicFramePr>
        <p:xfrm>
          <a:off x="4800600" y="2060848"/>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6" name="Text Box 40"/>
          <p:cNvSpPr txBox="1">
            <a:spLocks noChangeArrowheads="1"/>
          </p:cNvSpPr>
          <p:nvPr/>
        </p:nvSpPr>
        <p:spPr bwMode="auto">
          <a:xfrm>
            <a:off x="4571183" y="1196752"/>
            <a:ext cx="426801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Char char="Ø"/>
            </a:pPr>
            <a:r>
              <a:rPr lang="zh-CN" altLang="en-US" sz="2000" dirty="0">
                <a:effectLst>
                  <a:outerShdw blurRad="38100" dist="38100" dir="2700000" algn="tl">
                    <a:srgbClr val="C0C0C0"/>
                  </a:outerShdw>
                </a:effectLst>
                <a:latin typeface="Times New Roman" panose="02020603050405020304" pitchFamily="18" charset="0"/>
              </a:rPr>
              <a:t>从只有一个</a:t>
            </a:r>
            <a:r>
              <a:rPr lang="en-US" altLang="zh-CN" sz="2000" dirty="0">
                <a:effectLst>
                  <a:outerShdw blurRad="38100" dist="38100" dir="2700000" algn="tl">
                    <a:srgbClr val="C0C0C0"/>
                  </a:outerShdw>
                </a:effectLst>
                <a:latin typeface="Times New Roman" panose="02020603050405020304" pitchFamily="18" charset="0"/>
              </a:rPr>
              <a:t>0</a:t>
            </a:r>
            <a:r>
              <a:rPr lang="zh-CN" altLang="en-US" sz="2000" dirty="0">
                <a:effectLst>
                  <a:outerShdw blurRad="38100" dist="38100" dir="2700000" algn="tl">
                    <a:srgbClr val="C0C0C0"/>
                  </a:outerShdw>
                </a:effectLst>
                <a:latin typeface="Times New Roman" panose="02020603050405020304" pitchFamily="18" charset="0"/>
              </a:rPr>
              <a:t>元素的行开始，给这个</a:t>
            </a:r>
            <a:r>
              <a:rPr lang="en-US" altLang="zh-CN" sz="2000" dirty="0">
                <a:effectLst>
                  <a:outerShdw blurRad="38100" dist="38100" dir="2700000" algn="tl">
                    <a:srgbClr val="C0C0C0"/>
                  </a:outerShdw>
                </a:effectLst>
                <a:latin typeface="Times New Roman" panose="02020603050405020304" pitchFamily="18" charset="0"/>
              </a:rPr>
              <a:t>0</a:t>
            </a:r>
            <a:r>
              <a:rPr lang="zh-CN" altLang="en-US" sz="2000" dirty="0">
                <a:effectLst>
                  <a:outerShdw blurRad="38100" dist="38100" dir="2700000" algn="tl">
                    <a:srgbClr val="C0C0C0"/>
                  </a:outerShdw>
                </a:effectLst>
                <a:latin typeface="Times New Roman" panose="02020603050405020304" pitchFamily="18" charset="0"/>
              </a:rPr>
              <a:t>元素加圈，记</a:t>
            </a:r>
            <a:r>
              <a:rPr lang="zh-CN" altLang="en-US" sz="20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endParaRPr lang="zh-CN" altLang="en-US" sz="2000" dirty="0">
              <a:effectLst>
                <a:outerShdw blurRad="38100" dist="38100" dir="2700000" algn="tl">
                  <a:srgbClr val="C0C0C0"/>
                </a:outerShdw>
              </a:effectLst>
              <a:latin typeface="Times New Roman" panose="02020603050405020304" pitchFamily="18" charset="0"/>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138</a:t>
            </a:fld>
            <a:endParaRPr lang="en-US" altLang="zh-CN" dirty="0"/>
          </a:p>
        </p:txBody>
      </p:sp>
    </p:spTree>
    <p:extLst>
      <p:ext uri="{BB962C8B-B14F-4D97-AF65-F5344CB8AC3E}">
        <p14:creationId xmlns:p14="http://schemas.microsoft.com/office/powerpoint/2010/main" val="20520972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1464"/>
                                        </p:tgtEl>
                                        <p:attrNameLst>
                                          <p:attrName>style.visibility</p:attrName>
                                        </p:attrNameLst>
                                      </p:cBhvr>
                                      <p:to>
                                        <p:strVal val="visible"/>
                                      </p:to>
                                    </p:set>
                                    <p:anim calcmode="lin" valueType="num">
                                      <p:cBhvr additive="base">
                                        <p:cTn id="7" dur="500" fill="hold"/>
                                        <p:tgtEl>
                                          <p:spTgt spid="231464"/>
                                        </p:tgtEl>
                                        <p:attrNameLst>
                                          <p:attrName>ppt_x</p:attrName>
                                        </p:attrNameLst>
                                      </p:cBhvr>
                                      <p:tavLst>
                                        <p:tav tm="0">
                                          <p:val>
                                            <p:strVal val="#ppt_x"/>
                                          </p:val>
                                        </p:tav>
                                        <p:tav tm="100000">
                                          <p:val>
                                            <p:strVal val="#ppt_x"/>
                                          </p:val>
                                        </p:tav>
                                      </p:tavLst>
                                    </p:anim>
                                    <p:anim calcmode="lin" valueType="num">
                                      <p:cBhvr additive="base">
                                        <p:cTn id="8" dur="500" fill="hold"/>
                                        <p:tgtEl>
                                          <p:spTgt spid="2314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1426"/>
                                        </p:tgtEl>
                                        <p:attrNameLst>
                                          <p:attrName>style.visibility</p:attrName>
                                        </p:attrNameLst>
                                      </p:cBhvr>
                                      <p:to>
                                        <p:strVal val="visible"/>
                                      </p:to>
                                    </p:set>
                                    <p:anim calcmode="lin" valueType="num">
                                      <p:cBhvr additive="base">
                                        <p:cTn id="13" dur="500" fill="hold"/>
                                        <p:tgtEl>
                                          <p:spTgt spid="231426"/>
                                        </p:tgtEl>
                                        <p:attrNameLst>
                                          <p:attrName>ppt_x</p:attrName>
                                        </p:attrNameLst>
                                      </p:cBhvr>
                                      <p:tavLst>
                                        <p:tav tm="0">
                                          <p:val>
                                            <p:strVal val="#ppt_x"/>
                                          </p:val>
                                        </p:tav>
                                        <p:tav tm="100000">
                                          <p:val>
                                            <p:strVal val="#ppt_x"/>
                                          </p:val>
                                        </p:tav>
                                      </p:tavLst>
                                    </p:anim>
                                    <p:anim calcmode="lin" valueType="num">
                                      <p:cBhvr additive="base">
                                        <p:cTn id="14" dur="500" fill="hold"/>
                                        <p:tgtEl>
                                          <p:spTgt spid="2314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64" grpId="0"/>
      <p:bldP spid="6"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3474" name="Group 2"/>
          <p:cNvGraphicFramePr>
            <a:graphicFrameLocks noGrp="1"/>
          </p:cNvGraphicFramePr>
          <p:nvPr>
            <p:extLst>
              <p:ext uri="{D42A27DB-BD31-4B8C-83A1-F6EECF244321}">
                <p14:modId xmlns:p14="http://schemas.microsoft.com/office/powerpoint/2010/main" val="2449703050"/>
              </p:ext>
            </p:extLst>
          </p:nvPr>
        </p:nvGraphicFramePr>
        <p:xfrm>
          <a:off x="251520" y="2060848"/>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dirty="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33512" name="Text Box 40"/>
          <p:cNvSpPr txBox="1">
            <a:spLocks noChangeArrowheads="1"/>
          </p:cNvSpPr>
          <p:nvPr/>
        </p:nvSpPr>
        <p:spPr bwMode="auto">
          <a:xfrm>
            <a:off x="0" y="1064930"/>
            <a:ext cx="449999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None/>
            </a:pP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然后划去</a:t>
            </a:r>
            <a:r>
              <a:rPr lang="zh-CN" altLang="en-US" sz="20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所在的列的其他</a:t>
            </a:r>
            <a:r>
              <a:rPr lang="en-US" altLang="zh-CN"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元素，记作</a:t>
            </a:r>
            <a:r>
              <a:rPr lang="en-US" altLang="zh-CN" sz="2000" dirty="0">
                <a:solidFill>
                  <a:srgbClr val="00CC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Wingdings 2" panose="05020102010507070707" pitchFamily="18" charset="2"/>
              </a:rPr>
              <a:t>Ø</a:t>
            </a:r>
            <a:r>
              <a:rPr lang="zh-CN" altLang="en-US" sz="20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p>
        </p:txBody>
      </p:sp>
      <p:graphicFrame>
        <p:nvGraphicFramePr>
          <p:cNvPr id="5" name="Group 2"/>
          <p:cNvGraphicFramePr>
            <a:graphicFrameLocks noGrp="1"/>
          </p:cNvGraphicFramePr>
          <p:nvPr>
            <p:extLst>
              <p:ext uri="{D42A27DB-BD31-4B8C-83A1-F6EECF244321}">
                <p14:modId xmlns:p14="http://schemas.microsoft.com/office/powerpoint/2010/main" val="2110722020"/>
              </p:ext>
            </p:extLst>
          </p:nvPr>
        </p:nvGraphicFramePr>
        <p:xfrm>
          <a:off x="4914900" y="2060848"/>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6" name="Text Box 40"/>
          <p:cNvSpPr txBox="1">
            <a:spLocks noChangeArrowheads="1"/>
          </p:cNvSpPr>
          <p:nvPr/>
        </p:nvSpPr>
        <p:spPr bwMode="auto">
          <a:xfrm>
            <a:off x="4572000" y="1013827"/>
            <a:ext cx="457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Char char="Ø"/>
            </a:pPr>
            <a:r>
              <a:rPr lang="zh-CN" altLang="en-US" sz="2400" dirty="0">
                <a:effectLst>
                  <a:outerShdw blurRad="38100" dist="38100" dir="2700000" algn="tl">
                    <a:srgbClr val="C0C0C0"/>
                  </a:outerShdw>
                </a:effectLst>
                <a:latin typeface="Times New Roman" panose="02020603050405020304" pitchFamily="18" charset="0"/>
              </a:rPr>
              <a:t>从只有一个</a:t>
            </a:r>
            <a:r>
              <a:rPr lang="en-US" altLang="zh-CN" sz="2400" dirty="0">
                <a:effectLst>
                  <a:outerShdw blurRad="38100" dist="38100" dir="2700000" algn="tl">
                    <a:srgbClr val="C0C0C0"/>
                  </a:outerShdw>
                </a:effectLst>
                <a:latin typeface="Times New Roman" panose="02020603050405020304" pitchFamily="18" charset="0"/>
              </a:rPr>
              <a:t>0</a:t>
            </a:r>
            <a:r>
              <a:rPr lang="zh-CN" altLang="en-US" sz="2400" dirty="0">
                <a:effectLst>
                  <a:outerShdw blurRad="38100" dist="38100" dir="2700000" algn="tl">
                    <a:srgbClr val="C0C0C0"/>
                  </a:outerShdw>
                </a:effectLst>
                <a:latin typeface="Times New Roman" panose="02020603050405020304" pitchFamily="18" charset="0"/>
              </a:rPr>
              <a:t>元素的行开始，给这个</a:t>
            </a:r>
            <a:r>
              <a:rPr lang="en-US" altLang="zh-CN" sz="2400" dirty="0">
                <a:effectLst>
                  <a:outerShdw blurRad="38100" dist="38100" dir="2700000" algn="tl">
                    <a:srgbClr val="C0C0C0"/>
                  </a:outerShdw>
                </a:effectLst>
                <a:latin typeface="Times New Roman" panose="02020603050405020304" pitchFamily="18" charset="0"/>
              </a:rPr>
              <a:t>0</a:t>
            </a:r>
            <a:r>
              <a:rPr lang="zh-CN" altLang="en-US" sz="2400" dirty="0">
                <a:effectLst>
                  <a:outerShdw blurRad="38100" dist="38100" dir="2700000" algn="tl">
                    <a:srgbClr val="C0C0C0"/>
                  </a:outerShdw>
                </a:effectLst>
                <a:latin typeface="Times New Roman" panose="02020603050405020304" pitchFamily="18" charset="0"/>
              </a:rPr>
              <a:t>元素加圈，记</a:t>
            </a:r>
            <a:r>
              <a:rPr lang="zh-CN" altLang="en-US" sz="24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139</a:t>
            </a:fld>
            <a:endParaRPr lang="en-US" altLang="zh-CN" dirty="0"/>
          </a:p>
        </p:txBody>
      </p:sp>
    </p:spTree>
    <p:extLst>
      <p:ext uri="{BB962C8B-B14F-4D97-AF65-F5344CB8AC3E}">
        <p14:creationId xmlns:p14="http://schemas.microsoft.com/office/powerpoint/2010/main" val="39446880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3512"/>
                                        </p:tgtEl>
                                        <p:attrNameLst>
                                          <p:attrName>style.visibility</p:attrName>
                                        </p:attrNameLst>
                                      </p:cBhvr>
                                      <p:to>
                                        <p:strVal val="visible"/>
                                      </p:to>
                                    </p:set>
                                    <p:anim calcmode="lin" valueType="num">
                                      <p:cBhvr additive="base">
                                        <p:cTn id="7" dur="500" fill="hold"/>
                                        <p:tgtEl>
                                          <p:spTgt spid="233512"/>
                                        </p:tgtEl>
                                        <p:attrNameLst>
                                          <p:attrName>ppt_x</p:attrName>
                                        </p:attrNameLst>
                                      </p:cBhvr>
                                      <p:tavLst>
                                        <p:tav tm="0">
                                          <p:val>
                                            <p:strVal val="#ppt_x"/>
                                          </p:val>
                                        </p:tav>
                                        <p:tav tm="100000">
                                          <p:val>
                                            <p:strVal val="#ppt_x"/>
                                          </p:val>
                                        </p:tav>
                                      </p:tavLst>
                                    </p:anim>
                                    <p:anim calcmode="lin" valueType="num">
                                      <p:cBhvr additive="base">
                                        <p:cTn id="8" dur="500" fill="hold"/>
                                        <p:tgtEl>
                                          <p:spTgt spid="233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3474"/>
                                        </p:tgtEl>
                                        <p:attrNameLst>
                                          <p:attrName>style.visibility</p:attrName>
                                        </p:attrNameLst>
                                      </p:cBhvr>
                                      <p:to>
                                        <p:strVal val="visible"/>
                                      </p:to>
                                    </p:set>
                                    <p:anim calcmode="lin" valueType="num">
                                      <p:cBhvr additive="base">
                                        <p:cTn id="13" dur="500" fill="hold"/>
                                        <p:tgtEl>
                                          <p:spTgt spid="233474"/>
                                        </p:tgtEl>
                                        <p:attrNameLst>
                                          <p:attrName>ppt_x</p:attrName>
                                        </p:attrNameLst>
                                      </p:cBhvr>
                                      <p:tavLst>
                                        <p:tav tm="0">
                                          <p:val>
                                            <p:strVal val="#ppt_x"/>
                                          </p:val>
                                        </p:tav>
                                        <p:tav tm="100000">
                                          <p:val>
                                            <p:strVal val="#ppt_x"/>
                                          </p:val>
                                        </p:tav>
                                      </p:tavLst>
                                    </p:anim>
                                    <p:anim calcmode="lin" valueType="num">
                                      <p:cBhvr additive="base">
                                        <p:cTn id="14" dur="500" fill="hold"/>
                                        <p:tgtEl>
                                          <p:spTgt spid="2334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1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txBox="1">
            <a:spLocks noChangeArrowheads="1"/>
          </p:cNvSpPr>
          <p:nvPr/>
        </p:nvSpPr>
        <p:spPr bwMode="auto">
          <a:xfrm>
            <a:off x="357188" y="1124744"/>
            <a:ext cx="8175252" cy="5733256"/>
          </a:xfrm>
          <a:prstGeom prst="rect">
            <a:avLst/>
          </a:prstGeom>
          <a:noFill/>
          <a:ln w="9525">
            <a:noFill/>
            <a:miter lim="800000"/>
            <a:headEnd/>
            <a:tailEnd/>
          </a:ln>
        </p:spPr>
        <p:txBody>
          <a:bodyPr/>
          <a:lstStyle/>
          <a:p>
            <a:pPr marL="365125" indent="-282575" eaLnBrk="0" hangingPunct="0">
              <a:lnSpc>
                <a:spcPct val="80000"/>
              </a:lnSpc>
              <a:spcBef>
                <a:spcPts val="600"/>
              </a:spcBef>
              <a:buClr>
                <a:schemeClr val="accent1"/>
              </a:buClr>
              <a:buSzPct val="80000"/>
            </a:pPr>
            <a:endParaRPr lang="zh-CN" altLang="zh-CN" sz="2800" dirty="0">
              <a:solidFill>
                <a:srgbClr val="7030A0"/>
              </a:solidFill>
              <a:latin typeface="宋体" pitchFamily="2" charset="-122"/>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0526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700808"/>
            <a:ext cx="3733800" cy="1571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971600" y="3643282"/>
            <a:ext cx="734481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深搜时，我们给每个点加一个</a:t>
            </a:r>
            <a:r>
              <a:rPr kumimoji="0" lang="zh-CN" sz="2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开始搜索时间戳</a:t>
            </a:r>
            <a:r>
              <a:rPr kumimoji="0" lang="zh-CN"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（用</a:t>
            </a:r>
            <a:r>
              <a:rPr kumimoji="0" lang="en-US" altLang="zh-CN"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zh-CN" altLang="en-US"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表示）和一个</a:t>
            </a:r>
            <a:r>
              <a:rPr kumimoji="0" lang="zh-CN" altLang="en-US" sz="2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结束搜索时间戳</a:t>
            </a:r>
            <a:r>
              <a:rPr kumimoji="0" lang="en-US" altLang="zh-CN"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zh-CN" altLang="en-US"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用</a:t>
            </a:r>
            <a:r>
              <a:rPr kumimoji="0" lang="en-US" altLang="zh-CN"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zh-CN" altLang="en-US"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表示</a:t>
            </a:r>
            <a:r>
              <a:rPr kumimoji="0" lang="en-US" altLang="zh-CN"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a:t>
            </a:r>
            <a:r>
              <a:rPr kumimoji="0" lang="zh-CN" altLang="en-US"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 </a:t>
            </a:r>
            <a:endParaRPr kumimoji="0" lang="zh-CN" altLang="en-US" sz="1200" b="0" i="0" u="none" strike="noStrike" cap="none" normalizeH="0" baseline="0" dirty="0" smtClean="0">
              <a:ln>
                <a:noFill/>
              </a:ln>
              <a:solidFill>
                <a:srgbClr val="0070C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这样从</a:t>
            </a:r>
            <a:r>
              <a:rPr kumimoji="0" lang="en-US" altLang="zh-CN"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4</a:t>
            </a:r>
            <a:r>
              <a:rPr kumimoji="0" lang="zh-CN" altLang="en-US"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开始搜索得到以下搜索序列：</a:t>
            </a:r>
            <a:endParaRPr kumimoji="0" lang="zh-CN" altLang="en-US" sz="1200" b="0" i="0" u="none" strike="noStrike" cap="none" normalizeH="0" baseline="0" dirty="0" smtClean="0">
              <a:ln>
                <a:noFill/>
              </a:ln>
              <a:solidFill>
                <a:srgbClr val="0070C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rgbClr val="0070C0"/>
                </a:solidFill>
                <a:effectLst/>
                <a:latin typeface="Times New Roman" pitchFamily="18" charset="0"/>
                <a:ea typeface="宋体" pitchFamily="2" charset="-122"/>
                <a:cs typeface="Times New Roman" pitchFamily="18" charset="0"/>
              </a:rPr>
              <a:t>[4,[5,[7,[6,[8,8],6],7],5],4]  [1,[2,[3,3],2],1]</a:t>
            </a:r>
            <a:endParaRPr kumimoji="0" lang="en-US" altLang="zh-CN" sz="3600" b="0" i="0" u="none" strike="noStrike" cap="none" normalizeH="0" baseline="0" dirty="0" smtClean="0">
              <a:ln>
                <a:noFill/>
              </a:ln>
              <a:solidFill>
                <a:srgbClr val="0070C0"/>
              </a:solidFill>
              <a:effectLst/>
              <a:latin typeface="Arial" pitchFamily="34" charset="0"/>
              <a:ea typeface="宋体" pitchFamily="2" charset="-122"/>
              <a:cs typeface="宋体" pitchFamily="2" charset="-122"/>
            </a:endParaRPr>
          </a:p>
        </p:txBody>
      </p:sp>
      <p:sp>
        <p:nvSpPr>
          <p:cNvPr id="5" name="文本框 4"/>
          <p:cNvSpPr txBox="1"/>
          <p:nvPr/>
        </p:nvSpPr>
        <p:spPr>
          <a:xfrm>
            <a:off x="683568" y="1295049"/>
            <a:ext cx="8003232" cy="369332"/>
          </a:xfrm>
          <a:prstGeom prst="rect">
            <a:avLst/>
          </a:prstGeom>
          <a:noFill/>
        </p:spPr>
        <p:txBody>
          <a:bodyPr wrap="square" rtlCol="0">
            <a:spAutoFit/>
          </a:bodyPr>
          <a:lstStyle/>
          <a:p>
            <a:r>
              <a:rPr lang="en-US" altLang="zh-CN" b="1" dirty="0" smtClean="0">
                <a:solidFill>
                  <a:srgbClr val="00B050"/>
                </a:solidFill>
              </a:rPr>
              <a:t>How to determine the order if not using a stack?</a:t>
            </a:r>
            <a:endParaRPr lang="zh-CN" altLang="en-US" b="1" dirty="0">
              <a:solidFill>
                <a:srgbClr val="00B050"/>
              </a:solidFill>
            </a:endParaRPr>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14</a:t>
            </a:fld>
            <a:endParaRPr lang="en-GB" dirty="0"/>
          </a:p>
        </p:txBody>
      </p:sp>
    </p:spTree>
    <p:extLst>
      <p:ext uri="{BB962C8B-B14F-4D97-AF65-F5344CB8AC3E}">
        <p14:creationId xmlns:p14="http://schemas.microsoft.com/office/powerpoint/2010/main" val="396151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52673"/>
                                        </p:tgtEl>
                                        <p:attrNameLst>
                                          <p:attrName>style.visibility</p:attrName>
                                        </p:attrNameLst>
                                      </p:cBhvr>
                                      <p:to>
                                        <p:strVal val="visible"/>
                                      </p:to>
                                    </p:set>
                                    <p:anim calcmode="lin" valueType="num">
                                      <p:cBhvr additive="base">
                                        <p:cTn id="13" dur="500" fill="hold"/>
                                        <p:tgtEl>
                                          <p:spTgt spid="1052673"/>
                                        </p:tgtEl>
                                        <p:attrNameLst>
                                          <p:attrName>ppt_x</p:attrName>
                                        </p:attrNameLst>
                                      </p:cBhvr>
                                      <p:tavLst>
                                        <p:tav tm="0">
                                          <p:val>
                                            <p:strVal val="#ppt_x"/>
                                          </p:val>
                                        </p:tav>
                                        <p:tav tm="100000">
                                          <p:val>
                                            <p:strVal val="#ppt_x"/>
                                          </p:val>
                                        </p:tav>
                                      </p:tavLst>
                                    </p:anim>
                                    <p:anim calcmode="lin" valueType="num">
                                      <p:cBhvr additive="base">
                                        <p:cTn id="14" dur="500" fill="hold"/>
                                        <p:tgtEl>
                                          <p:spTgt spid="105267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5522" name="Group 2"/>
          <p:cNvGraphicFramePr>
            <a:graphicFrameLocks noGrp="1"/>
          </p:cNvGraphicFramePr>
          <p:nvPr>
            <p:extLst>
              <p:ext uri="{D42A27DB-BD31-4B8C-83A1-F6EECF244321}">
                <p14:modId xmlns:p14="http://schemas.microsoft.com/office/powerpoint/2010/main" val="3501168251"/>
              </p:ext>
            </p:extLst>
          </p:nvPr>
        </p:nvGraphicFramePr>
        <p:xfrm>
          <a:off x="179512" y="2348880"/>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35560" name="Text Box 40"/>
          <p:cNvSpPr txBox="1">
            <a:spLocks noChangeArrowheads="1"/>
          </p:cNvSpPr>
          <p:nvPr/>
        </p:nvSpPr>
        <p:spPr bwMode="auto">
          <a:xfrm>
            <a:off x="3428" y="1052736"/>
            <a:ext cx="478459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None/>
            </a:pPr>
            <a:r>
              <a:rPr lang="zh-CN" altLang="en-US" sz="2800" dirty="0">
                <a:effectLst>
                  <a:outerShdw blurRad="38100" dist="38100" dir="2700000" algn="tl">
                    <a:srgbClr val="C0C0C0"/>
                  </a:outerShdw>
                </a:effectLst>
                <a:latin typeface="Times New Roman" panose="02020603050405020304" pitchFamily="18" charset="0"/>
                <a:sym typeface="Wingdings 2" panose="05020102010507070707" pitchFamily="18" charset="2"/>
              </a:rPr>
              <a:t>然后划去</a:t>
            </a:r>
            <a:r>
              <a:rPr lang="zh-CN" altLang="en-US" sz="28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2800" dirty="0">
                <a:effectLst>
                  <a:outerShdw blurRad="38100" dist="38100" dir="2700000" algn="tl">
                    <a:srgbClr val="C0C0C0"/>
                  </a:outerShdw>
                </a:effectLst>
                <a:latin typeface="Times New Roman" panose="02020603050405020304" pitchFamily="18" charset="0"/>
                <a:sym typeface="Wingdings 2" panose="05020102010507070707" pitchFamily="18" charset="2"/>
              </a:rPr>
              <a:t>所在的列的其他</a:t>
            </a:r>
            <a:r>
              <a:rPr lang="en-US" altLang="zh-CN" sz="28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28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元素，记作</a:t>
            </a:r>
            <a:r>
              <a:rPr lang="en-US" altLang="zh-CN" sz="2800" dirty="0">
                <a:solidFill>
                  <a:srgbClr val="00CC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Wingdings 2" panose="05020102010507070707" pitchFamily="18" charset="2"/>
              </a:rPr>
              <a:t>Ø</a:t>
            </a:r>
            <a:r>
              <a:rPr lang="zh-CN" altLang="en-US" sz="28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p>
        </p:txBody>
      </p:sp>
      <p:graphicFrame>
        <p:nvGraphicFramePr>
          <p:cNvPr id="5" name="Group 2"/>
          <p:cNvGraphicFramePr>
            <a:graphicFrameLocks noGrp="1"/>
          </p:cNvGraphicFramePr>
          <p:nvPr>
            <p:extLst>
              <p:ext uri="{D42A27DB-BD31-4B8C-83A1-F6EECF244321}">
                <p14:modId xmlns:p14="http://schemas.microsoft.com/office/powerpoint/2010/main" val="3410282124"/>
              </p:ext>
            </p:extLst>
          </p:nvPr>
        </p:nvGraphicFramePr>
        <p:xfrm>
          <a:off x="4716016" y="2348880"/>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6" name="Text Box 40"/>
          <p:cNvSpPr txBox="1">
            <a:spLocks noChangeArrowheads="1"/>
          </p:cNvSpPr>
          <p:nvPr/>
        </p:nvSpPr>
        <p:spPr bwMode="auto">
          <a:xfrm>
            <a:off x="4540809" y="1038426"/>
            <a:ext cx="45676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Char char="Ø"/>
            </a:pPr>
            <a:r>
              <a:rPr lang="zh-CN" altLang="en-US" sz="2800" dirty="0">
                <a:effectLst>
                  <a:outerShdw blurRad="38100" dist="38100" dir="2700000" algn="tl">
                    <a:srgbClr val="C0C0C0"/>
                  </a:outerShdw>
                </a:effectLst>
                <a:latin typeface="Times New Roman" panose="02020603050405020304" pitchFamily="18" charset="0"/>
              </a:rPr>
              <a:t>从只有一个</a:t>
            </a:r>
            <a:r>
              <a:rPr lang="en-US" altLang="zh-CN" sz="2800" dirty="0">
                <a:effectLst>
                  <a:outerShdw blurRad="38100" dist="38100" dir="2700000" algn="tl">
                    <a:srgbClr val="C0C0C0"/>
                  </a:outerShdw>
                </a:effectLst>
                <a:latin typeface="Times New Roman" panose="02020603050405020304" pitchFamily="18" charset="0"/>
              </a:rPr>
              <a:t>0</a:t>
            </a:r>
            <a:r>
              <a:rPr lang="zh-CN" altLang="en-US" sz="2800" dirty="0">
                <a:effectLst>
                  <a:outerShdw blurRad="38100" dist="38100" dir="2700000" algn="tl">
                    <a:srgbClr val="C0C0C0"/>
                  </a:outerShdw>
                </a:effectLst>
                <a:latin typeface="Times New Roman" panose="02020603050405020304" pitchFamily="18" charset="0"/>
              </a:rPr>
              <a:t>元素的列开始，给这个</a:t>
            </a:r>
            <a:r>
              <a:rPr lang="en-US" altLang="zh-CN" sz="2800" dirty="0">
                <a:effectLst>
                  <a:outerShdw blurRad="38100" dist="38100" dir="2700000" algn="tl">
                    <a:srgbClr val="C0C0C0"/>
                  </a:outerShdw>
                </a:effectLst>
                <a:latin typeface="Times New Roman" panose="02020603050405020304" pitchFamily="18" charset="0"/>
              </a:rPr>
              <a:t>0</a:t>
            </a:r>
            <a:r>
              <a:rPr lang="zh-CN" altLang="en-US" sz="2800" dirty="0">
                <a:effectLst>
                  <a:outerShdw blurRad="38100" dist="38100" dir="2700000" algn="tl">
                    <a:srgbClr val="C0C0C0"/>
                  </a:outerShdw>
                </a:effectLst>
                <a:latin typeface="Times New Roman" panose="02020603050405020304" pitchFamily="18" charset="0"/>
              </a:rPr>
              <a:t>元素加圈，记</a:t>
            </a:r>
            <a:r>
              <a:rPr lang="zh-CN" altLang="en-US" sz="28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140</a:t>
            </a:fld>
            <a:endParaRPr lang="en-US" altLang="zh-CN" dirty="0"/>
          </a:p>
        </p:txBody>
      </p:sp>
    </p:spTree>
    <p:extLst>
      <p:ext uri="{BB962C8B-B14F-4D97-AF65-F5344CB8AC3E}">
        <p14:creationId xmlns:p14="http://schemas.microsoft.com/office/powerpoint/2010/main" val="20056848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60"/>
                                        </p:tgtEl>
                                        <p:attrNameLst>
                                          <p:attrName>style.visibility</p:attrName>
                                        </p:attrNameLst>
                                      </p:cBhvr>
                                      <p:to>
                                        <p:strVal val="visible"/>
                                      </p:to>
                                    </p:set>
                                    <p:anim calcmode="lin" valueType="num">
                                      <p:cBhvr additive="base">
                                        <p:cTn id="7" dur="500" fill="hold"/>
                                        <p:tgtEl>
                                          <p:spTgt spid="235560"/>
                                        </p:tgtEl>
                                        <p:attrNameLst>
                                          <p:attrName>ppt_x</p:attrName>
                                        </p:attrNameLst>
                                      </p:cBhvr>
                                      <p:tavLst>
                                        <p:tav tm="0">
                                          <p:val>
                                            <p:strVal val="#ppt_x"/>
                                          </p:val>
                                        </p:tav>
                                        <p:tav tm="100000">
                                          <p:val>
                                            <p:strVal val="#ppt_x"/>
                                          </p:val>
                                        </p:tav>
                                      </p:tavLst>
                                    </p:anim>
                                    <p:anim calcmode="lin" valueType="num">
                                      <p:cBhvr additive="base">
                                        <p:cTn id="8" dur="500" fill="hold"/>
                                        <p:tgtEl>
                                          <p:spTgt spid="2355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522"/>
                                        </p:tgtEl>
                                        <p:attrNameLst>
                                          <p:attrName>style.visibility</p:attrName>
                                        </p:attrNameLst>
                                      </p:cBhvr>
                                      <p:to>
                                        <p:strVal val="visible"/>
                                      </p:to>
                                    </p:set>
                                    <p:anim calcmode="lin" valueType="num">
                                      <p:cBhvr additive="base">
                                        <p:cTn id="13" dur="500" fill="hold"/>
                                        <p:tgtEl>
                                          <p:spTgt spid="235522"/>
                                        </p:tgtEl>
                                        <p:attrNameLst>
                                          <p:attrName>ppt_x</p:attrName>
                                        </p:attrNameLst>
                                      </p:cBhvr>
                                      <p:tavLst>
                                        <p:tav tm="0">
                                          <p:val>
                                            <p:strVal val="#ppt_x"/>
                                          </p:val>
                                        </p:tav>
                                        <p:tav tm="100000">
                                          <p:val>
                                            <p:strVal val="#ppt_x"/>
                                          </p:val>
                                        </p:tav>
                                      </p:tavLst>
                                    </p:anim>
                                    <p:anim calcmode="lin" valueType="num">
                                      <p:cBhvr additive="base">
                                        <p:cTn id="14" dur="500" fill="hold"/>
                                        <p:tgtEl>
                                          <p:spTgt spid="2355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0" grpId="0"/>
      <p:bldP spid="6" grpId="0"/>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7570" name="Group 2"/>
          <p:cNvGraphicFramePr>
            <a:graphicFrameLocks noGrp="1"/>
          </p:cNvGraphicFramePr>
          <p:nvPr>
            <p:extLst>
              <p:ext uri="{D42A27DB-BD31-4B8C-83A1-F6EECF244321}">
                <p14:modId xmlns:p14="http://schemas.microsoft.com/office/powerpoint/2010/main" val="2091188665"/>
              </p:ext>
            </p:extLst>
          </p:nvPr>
        </p:nvGraphicFramePr>
        <p:xfrm>
          <a:off x="323528" y="2492896"/>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dirty="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37608" name="Text Box 40"/>
          <p:cNvSpPr txBox="1">
            <a:spLocks noChangeArrowheads="1"/>
          </p:cNvSpPr>
          <p:nvPr/>
        </p:nvSpPr>
        <p:spPr bwMode="auto">
          <a:xfrm>
            <a:off x="15244" y="980728"/>
            <a:ext cx="4556756"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None/>
            </a:pP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然后划去</a:t>
            </a:r>
            <a:r>
              <a:rPr lang="zh-CN" altLang="en-US" sz="32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所在的行的其他</a:t>
            </a:r>
            <a:r>
              <a:rPr lang="en-US" altLang="zh-CN"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0</a:t>
            </a: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元素，记作</a:t>
            </a:r>
            <a:r>
              <a:rPr lang="en-US" altLang="zh-CN" sz="3200" dirty="0">
                <a:solidFill>
                  <a:srgbClr val="00CC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Wingdings 2" panose="05020102010507070707" pitchFamily="18" charset="2"/>
              </a:rPr>
              <a:t>Ø</a:t>
            </a: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a:t>
            </a:r>
          </a:p>
        </p:txBody>
      </p:sp>
      <p:graphicFrame>
        <p:nvGraphicFramePr>
          <p:cNvPr id="5" name="Group 2"/>
          <p:cNvGraphicFramePr>
            <a:graphicFrameLocks noGrp="1"/>
          </p:cNvGraphicFramePr>
          <p:nvPr>
            <p:extLst>
              <p:ext uri="{D42A27DB-BD31-4B8C-83A1-F6EECF244321}">
                <p14:modId xmlns:p14="http://schemas.microsoft.com/office/powerpoint/2010/main" val="284756574"/>
              </p:ext>
            </p:extLst>
          </p:nvPr>
        </p:nvGraphicFramePr>
        <p:xfrm>
          <a:off x="4800600" y="2492896"/>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141</a:t>
            </a:fld>
            <a:endParaRPr lang="en-US" altLang="zh-CN" dirty="0"/>
          </a:p>
        </p:txBody>
      </p:sp>
    </p:spTree>
    <p:extLst>
      <p:ext uri="{BB962C8B-B14F-4D97-AF65-F5344CB8AC3E}">
        <p14:creationId xmlns:p14="http://schemas.microsoft.com/office/powerpoint/2010/main" val="1551742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7608"/>
                                        </p:tgtEl>
                                        <p:attrNameLst>
                                          <p:attrName>style.visibility</p:attrName>
                                        </p:attrNameLst>
                                      </p:cBhvr>
                                      <p:to>
                                        <p:strVal val="visible"/>
                                      </p:to>
                                    </p:set>
                                    <p:anim calcmode="lin" valueType="num">
                                      <p:cBhvr additive="base">
                                        <p:cTn id="7" dur="500" fill="hold"/>
                                        <p:tgtEl>
                                          <p:spTgt spid="237608"/>
                                        </p:tgtEl>
                                        <p:attrNameLst>
                                          <p:attrName>ppt_x</p:attrName>
                                        </p:attrNameLst>
                                      </p:cBhvr>
                                      <p:tavLst>
                                        <p:tav tm="0">
                                          <p:val>
                                            <p:strVal val="#ppt_x"/>
                                          </p:val>
                                        </p:tav>
                                        <p:tav tm="100000">
                                          <p:val>
                                            <p:strVal val="#ppt_x"/>
                                          </p:val>
                                        </p:tav>
                                      </p:tavLst>
                                    </p:anim>
                                    <p:anim calcmode="lin" valueType="num">
                                      <p:cBhvr additive="base">
                                        <p:cTn id="8" dur="500" fill="hold"/>
                                        <p:tgtEl>
                                          <p:spTgt spid="2376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7570"/>
                                        </p:tgtEl>
                                        <p:attrNameLst>
                                          <p:attrName>style.visibility</p:attrName>
                                        </p:attrNameLst>
                                      </p:cBhvr>
                                      <p:to>
                                        <p:strVal val="visible"/>
                                      </p:to>
                                    </p:set>
                                    <p:anim calcmode="lin" valueType="num">
                                      <p:cBhvr additive="base">
                                        <p:cTn id="13" dur="500" fill="hold"/>
                                        <p:tgtEl>
                                          <p:spTgt spid="237570"/>
                                        </p:tgtEl>
                                        <p:attrNameLst>
                                          <p:attrName>ppt_x</p:attrName>
                                        </p:attrNameLst>
                                      </p:cBhvr>
                                      <p:tavLst>
                                        <p:tav tm="0">
                                          <p:val>
                                            <p:strVal val="#ppt_x"/>
                                          </p:val>
                                        </p:tav>
                                        <p:tav tm="100000">
                                          <p:val>
                                            <p:strVal val="#ppt_x"/>
                                          </p:val>
                                        </p:tav>
                                      </p:tavLst>
                                    </p:anim>
                                    <p:anim calcmode="lin" valueType="num">
                                      <p:cBhvr additive="base">
                                        <p:cTn id="14" dur="500" fill="hold"/>
                                        <p:tgtEl>
                                          <p:spTgt spid="2375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608" grpId="0"/>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7570" name="Group 2"/>
          <p:cNvGraphicFramePr>
            <a:graphicFrameLocks noGrp="1"/>
          </p:cNvGraphicFramePr>
          <p:nvPr>
            <p:extLst/>
          </p:nvPr>
        </p:nvGraphicFramePr>
        <p:xfrm>
          <a:off x="323528" y="2492896"/>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dirty="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37608" name="Text Box 40"/>
          <p:cNvSpPr txBox="1">
            <a:spLocks noChangeArrowheads="1"/>
          </p:cNvSpPr>
          <p:nvPr/>
        </p:nvSpPr>
        <p:spPr bwMode="auto">
          <a:xfrm>
            <a:off x="15244" y="980728"/>
            <a:ext cx="45567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Font typeface="Wingdings" panose="05000000000000000000" pitchFamily="2" charset="2"/>
              <a:buNone/>
            </a:pPr>
            <a:r>
              <a:rPr lang="zh-CN" altLang="en-US" sz="3200" dirty="0">
                <a:effectLst>
                  <a:outerShdw blurRad="38100" dist="38100" dir="2700000" algn="tl">
                    <a:srgbClr val="C0C0C0"/>
                  </a:outerShdw>
                </a:effectLst>
                <a:latin typeface="Times New Roman" panose="02020603050405020304" pitchFamily="18" charset="0"/>
              </a:rPr>
              <a:t>重复第二步，寻找独立</a:t>
            </a:r>
            <a:r>
              <a:rPr lang="en-US" altLang="zh-CN" sz="3200" dirty="0">
                <a:effectLst>
                  <a:outerShdw blurRad="38100" dist="38100" dir="2700000" algn="tl">
                    <a:srgbClr val="C0C0C0"/>
                  </a:outerShdw>
                </a:effectLst>
                <a:latin typeface="Times New Roman" panose="02020603050405020304" pitchFamily="18" charset="0"/>
              </a:rPr>
              <a:t>0</a:t>
            </a:r>
            <a:r>
              <a:rPr lang="zh-CN" altLang="en-US" sz="3200" dirty="0" smtClean="0">
                <a:effectLst>
                  <a:outerShdw blurRad="38100" dist="38100" dir="2700000" algn="tl">
                    <a:srgbClr val="C0C0C0"/>
                  </a:outerShdw>
                </a:effectLst>
                <a:latin typeface="Times New Roman" panose="02020603050405020304" pitchFamily="18" charset="0"/>
              </a:rPr>
              <a:t>元素最后一步</a:t>
            </a:r>
            <a:endPar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graphicFrame>
        <p:nvGraphicFramePr>
          <p:cNvPr id="5" name="Group 2"/>
          <p:cNvGraphicFramePr>
            <a:graphicFrameLocks noGrp="1"/>
          </p:cNvGraphicFramePr>
          <p:nvPr>
            <p:extLst/>
          </p:nvPr>
        </p:nvGraphicFramePr>
        <p:xfrm>
          <a:off x="4800600" y="2492896"/>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FF"/>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142</a:t>
            </a:fld>
            <a:endParaRPr lang="en-US" altLang="zh-CN" dirty="0"/>
          </a:p>
        </p:txBody>
      </p:sp>
    </p:spTree>
    <p:extLst>
      <p:ext uri="{BB962C8B-B14F-4D97-AF65-F5344CB8AC3E}">
        <p14:creationId xmlns:p14="http://schemas.microsoft.com/office/powerpoint/2010/main" val="33916111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7608"/>
                                        </p:tgtEl>
                                        <p:attrNameLst>
                                          <p:attrName>style.visibility</p:attrName>
                                        </p:attrNameLst>
                                      </p:cBhvr>
                                      <p:to>
                                        <p:strVal val="visible"/>
                                      </p:to>
                                    </p:set>
                                    <p:anim calcmode="lin" valueType="num">
                                      <p:cBhvr additive="base">
                                        <p:cTn id="7" dur="500" fill="hold"/>
                                        <p:tgtEl>
                                          <p:spTgt spid="237608"/>
                                        </p:tgtEl>
                                        <p:attrNameLst>
                                          <p:attrName>ppt_x</p:attrName>
                                        </p:attrNameLst>
                                      </p:cBhvr>
                                      <p:tavLst>
                                        <p:tav tm="0">
                                          <p:val>
                                            <p:strVal val="#ppt_x"/>
                                          </p:val>
                                        </p:tav>
                                        <p:tav tm="100000">
                                          <p:val>
                                            <p:strVal val="#ppt_x"/>
                                          </p:val>
                                        </p:tav>
                                      </p:tavLst>
                                    </p:anim>
                                    <p:anim calcmode="lin" valueType="num">
                                      <p:cBhvr additive="base">
                                        <p:cTn id="8" dur="500" fill="hold"/>
                                        <p:tgtEl>
                                          <p:spTgt spid="2376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7570"/>
                                        </p:tgtEl>
                                        <p:attrNameLst>
                                          <p:attrName>style.visibility</p:attrName>
                                        </p:attrNameLst>
                                      </p:cBhvr>
                                      <p:to>
                                        <p:strVal val="visible"/>
                                      </p:to>
                                    </p:set>
                                    <p:anim calcmode="lin" valueType="num">
                                      <p:cBhvr additive="base">
                                        <p:cTn id="13" dur="500" fill="hold"/>
                                        <p:tgtEl>
                                          <p:spTgt spid="237570"/>
                                        </p:tgtEl>
                                        <p:attrNameLst>
                                          <p:attrName>ppt_x</p:attrName>
                                        </p:attrNameLst>
                                      </p:cBhvr>
                                      <p:tavLst>
                                        <p:tav tm="0">
                                          <p:val>
                                            <p:strVal val="#ppt_x"/>
                                          </p:val>
                                        </p:tav>
                                        <p:tav tm="100000">
                                          <p:val>
                                            <p:strVal val="#ppt_x"/>
                                          </p:val>
                                        </p:tav>
                                      </p:tavLst>
                                    </p:anim>
                                    <p:anim calcmode="lin" valueType="num">
                                      <p:cBhvr additive="base">
                                        <p:cTn id="14" dur="500" fill="hold"/>
                                        <p:tgtEl>
                                          <p:spTgt spid="2375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608" grpId="0"/>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9618" name="Group 2"/>
          <p:cNvGraphicFramePr>
            <a:graphicFrameLocks noGrp="1"/>
          </p:cNvGraphicFramePr>
          <p:nvPr>
            <p:extLst>
              <p:ext uri="{D42A27DB-BD31-4B8C-83A1-F6EECF244321}">
                <p14:modId xmlns:p14="http://schemas.microsoft.com/office/powerpoint/2010/main" val="1639518265"/>
              </p:ext>
            </p:extLst>
          </p:nvPr>
        </p:nvGraphicFramePr>
        <p:xfrm>
          <a:off x="323528" y="2173113"/>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39656" name="Text Box 40"/>
          <p:cNvSpPr txBox="1">
            <a:spLocks noChangeArrowheads="1"/>
          </p:cNvSpPr>
          <p:nvPr/>
        </p:nvSpPr>
        <p:spPr bwMode="auto">
          <a:xfrm>
            <a:off x="1619672" y="980728"/>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pP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下面有二种分配方案：第一种</a:t>
            </a:r>
          </a:p>
        </p:txBody>
      </p:sp>
      <p:graphicFrame>
        <p:nvGraphicFramePr>
          <p:cNvPr id="5" name="Group 2"/>
          <p:cNvGraphicFramePr>
            <a:graphicFrameLocks noGrp="1"/>
          </p:cNvGraphicFramePr>
          <p:nvPr>
            <p:extLst>
              <p:ext uri="{D42A27DB-BD31-4B8C-83A1-F6EECF244321}">
                <p14:modId xmlns:p14="http://schemas.microsoft.com/office/powerpoint/2010/main" val="3431397960"/>
              </p:ext>
            </p:extLst>
          </p:nvPr>
        </p:nvGraphicFramePr>
        <p:xfrm>
          <a:off x="4667672" y="2203101"/>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6" name="Text Box 40"/>
          <p:cNvSpPr txBox="1">
            <a:spLocks noChangeArrowheads="1"/>
          </p:cNvSpPr>
          <p:nvPr/>
        </p:nvSpPr>
        <p:spPr bwMode="auto">
          <a:xfrm>
            <a:off x="4615880" y="148141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pP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最优解如下：</a:t>
            </a:r>
            <a:r>
              <a:rPr lang="en-US" altLang="zh-CN" sz="32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Z=32</a:t>
            </a:r>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143</a:t>
            </a:fld>
            <a:endParaRPr lang="en-US" altLang="zh-CN" dirty="0"/>
          </a:p>
        </p:txBody>
      </p:sp>
    </p:spTree>
    <p:extLst>
      <p:ext uri="{BB962C8B-B14F-4D97-AF65-F5344CB8AC3E}">
        <p14:creationId xmlns:p14="http://schemas.microsoft.com/office/powerpoint/2010/main" val="40628524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9656"/>
                                        </p:tgtEl>
                                        <p:attrNameLst>
                                          <p:attrName>style.visibility</p:attrName>
                                        </p:attrNameLst>
                                      </p:cBhvr>
                                      <p:to>
                                        <p:strVal val="visible"/>
                                      </p:to>
                                    </p:set>
                                    <p:anim calcmode="lin" valueType="num">
                                      <p:cBhvr additive="base">
                                        <p:cTn id="7" dur="500" fill="hold"/>
                                        <p:tgtEl>
                                          <p:spTgt spid="239656"/>
                                        </p:tgtEl>
                                        <p:attrNameLst>
                                          <p:attrName>ppt_x</p:attrName>
                                        </p:attrNameLst>
                                      </p:cBhvr>
                                      <p:tavLst>
                                        <p:tav tm="0">
                                          <p:val>
                                            <p:strVal val="#ppt_x"/>
                                          </p:val>
                                        </p:tav>
                                        <p:tav tm="100000">
                                          <p:val>
                                            <p:strVal val="#ppt_x"/>
                                          </p:val>
                                        </p:tav>
                                      </p:tavLst>
                                    </p:anim>
                                    <p:anim calcmode="lin" valueType="num">
                                      <p:cBhvr additive="base">
                                        <p:cTn id="8" dur="500" fill="hold"/>
                                        <p:tgtEl>
                                          <p:spTgt spid="2396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56" grpId="0"/>
      <p:bldP spid="6" grpId="0"/>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2690" name="Group 2"/>
          <p:cNvGraphicFramePr>
            <a:graphicFrameLocks noGrp="1"/>
          </p:cNvGraphicFramePr>
          <p:nvPr>
            <p:extLst>
              <p:ext uri="{D42A27DB-BD31-4B8C-83A1-F6EECF244321}">
                <p14:modId xmlns:p14="http://schemas.microsoft.com/office/powerpoint/2010/main" val="2825342223"/>
              </p:ext>
            </p:extLst>
          </p:nvPr>
        </p:nvGraphicFramePr>
        <p:xfrm>
          <a:off x="323528" y="2347117"/>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dirty="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dirty="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Ø</a:t>
                      </a:r>
                      <a:endParaRPr kumimoji="1" lang="en-US" altLang="zh-CN" sz="3200" b="1" i="0" u="none" strike="noStrike" cap="none" normalizeH="0" baseline="0" smtClean="0">
                        <a:ln>
                          <a:noFill/>
                        </a:ln>
                        <a:solidFill>
                          <a:srgbClr val="00CC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42728" name="Text Box 40"/>
          <p:cNvSpPr txBox="1">
            <a:spLocks noChangeArrowheads="1"/>
          </p:cNvSpPr>
          <p:nvPr/>
        </p:nvSpPr>
        <p:spPr bwMode="auto">
          <a:xfrm>
            <a:off x="1619672" y="1052736"/>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pP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下面有二种分配方案：第二种</a:t>
            </a:r>
          </a:p>
        </p:txBody>
      </p:sp>
      <p:graphicFrame>
        <p:nvGraphicFramePr>
          <p:cNvPr id="5" name="Group 2"/>
          <p:cNvGraphicFramePr>
            <a:graphicFrameLocks noGrp="1"/>
          </p:cNvGraphicFramePr>
          <p:nvPr>
            <p:extLst>
              <p:ext uri="{D42A27DB-BD31-4B8C-83A1-F6EECF244321}">
                <p14:modId xmlns:p14="http://schemas.microsoft.com/office/powerpoint/2010/main" val="229667906"/>
              </p:ext>
            </p:extLst>
          </p:nvPr>
        </p:nvGraphicFramePr>
        <p:xfrm>
          <a:off x="4667672" y="2347117"/>
          <a:ext cx="4038600" cy="3386139"/>
        </p:xfrm>
        <a:graphic>
          <a:graphicData uri="http://schemas.openxmlformats.org/drawingml/2006/table">
            <a:tbl>
              <a:tblPr/>
              <a:tblGrid>
                <a:gridCol w="808038"/>
                <a:gridCol w="808037"/>
                <a:gridCol w="806450"/>
                <a:gridCol w="808038"/>
                <a:gridCol w="808037"/>
              </a:tblGrid>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627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cs typeface="Times New Roman" panose="02020603050405020304" pitchFamily="18" charset="0"/>
                          <a:sym typeface="Wingdings 2" panose="05020102010507070707" pitchFamily="18" charset="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7786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3200" b="1" i="0" u="none" strike="noStrike" cap="none" normalizeH="0" baseline="0" smtClean="0">
                          <a:ln>
                            <a:noFill/>
                          </a:ln>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sym typeface="Wingdings 2" panose="05020102010507070707" pitchFamily="18" charset="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6" name="Text Box 40"/>
          <p:cNvSpPr txBox="1">
            <a:spLocks noChangeArrowheads="1"/>
          </p:cNvSpPr>
          <p:nvPr/>
        </p:nvSpPr>
        <p:spPr bwMode="auto">
          <a:xfrm>
            <a:off x="5047928" y="1553418"/>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pPr>
            <a:r>
              <a:rPr lang="zh-CN" altLang="en-US" sz="3200" dirty="0">
                <a:effectLst>
                  <a:outerShdw blurRad="38100" dist="38100" dir="2700000" algn="tl">
                    <a:srgbClr val="C0C0C0"/>
                  </a:outerShdw>
                </a:effectLst>
                <a:latin typeface="Times New Roman" panose="02020603050405020304" pitchFamily="18" charset="0"/>
                <a:sym typeface="Wingdings 2" panose="05020102010507070707" pitchFamily="18" charset="2"/>
              </a:rPr>
              <a:t>最优解如下：</a:t>
            </a:r>
            <a:r>
              <a:rPr lang="en-US" altLang="zh-CN" sz="3200" dirty="0">
                <a:solidFill>
                  <a:srgbClr val="FF0000"/>
                </a:solidFill>
                <a:effectLst>
                  <a:outerShdw blurRad="38100" dist="38100" dir="2700000" algn="tl">
                    <a:srgbClr val="C0C0C0"/>
                  </a:outerShdw>
                </a:effectLst>
                <a:latin typeface="Times New Roman" panose="02020603050405020304" pitchFamily="18" charset="0"/>
                <a:sym typeface="Wingdings 2" panose="05020102010507070707" pitchFamily="18" charset="2"/>
              </a:rPr>
              <a:t>Z=32</a:t>
            </a:r>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144</a:t>
            </a:fld>
            <a:endParaRPr lang="en-US" altLang="zh-CN" dirty="0"/>
          </a:p>
        </p:txBody>
      </p:sp>
    </p:spTree>
    <p:extLst>
      <p:ext uri="{BB962C8B-B14F-4D97-AF65-F5344CB8AC3E}">
        <p14:creationId xmlns:p14="http://schemas.microsoft.com/office/powerpoint/2010/main" val="29940819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628101" y="1340768"/>
            <a:ext cx="8686800" cy="6858000"/>
          </a:xfrm>
        </p:spPr>
        <p:txBody>
          <a:bodyPr/>
          <a:lstStyle/>
          <a:p>
            <a:pPr eaLnBrk="1" hangingPunct="1">
              <a:lnSpc>
                <a:spcPct val="90000"/>
              </a:lnSpc>
            </a:pPr>
            <a:r>
              <a:rPr lang="zh-CN" altLang="en-US" dirty="0" smtClean="0"/>
              <a:t>算法基本思想</a:t>
            </a:r>
            <a:r>
              <a:rPr lang="en-US" altLang="zh-CN" dirty="0" smtClean="0"/>
              <a:t>:</a:t>
            </a:r>
            <a:r>
              <a:rPr lang="zh-CN" altLang="en-US" dirty="0" smtClean="0"/>
              <a:t>通过对顶点标记将赋权图转化为非赋权图</a:t>
            </a:r>
            <a:r>
              <a:rPr lang="en-US" altLang="zh-CN" dirty="0" smtClean="0"/>
              <a:t>,</a:t>
            </a:r>
            <a:r>
              <a:rPr lang="zh-CN" altLang="en-US" dirty="0" smtClean="0"/>
              <a:t>再用匈牙利算法求最大匹配</a:t>
            </a:r>
            <a:r>
              <a:rPr lang="en-US" altLang="zh-CN" dirty="0" smtClean="0"/>
              <a:t>,</a:t>
            </a:r>
            <a:r>
              <a:rPr lang="zh-CN" altLang="en-US" dirty="0" smtClean="0"/>
              <a:t>若求出的匹配为完美匹配</a:t>
            </a:r>
            <a:r>
              <a:rPr lang="en-US" altLang="zh-CN" dirty="0" smtClean="0"/>
              <a:t>,</a:t>
            </a:r>
            <a:r>
              <a:rPr lang="zh-CN" altLang="en-US" dirty="0" smtClean="0"/>
              <a:t>则停止</a:t>
            </a:r>
            <a:r>
              <a:rPr lang="en-US" altLang="zh-CN" dirty="0" smtClean="0"/>
              <a:t>;</a:t>
            </a:r>
            <a:r>
              <a:rPr lang="zh-CN" altLang="en-US" dirty="0" smtClean="0"/>
              <a:t>否则</a:t>
            </a:r>
            <a:r>
              <a:rPr lang="en-US" altLang="zh-CN" dirty="0" smtClean="0"/>
              <a:t>,</a:t>
            </a:r>
            <a:r>
              <a:rPr lang="zh-CN" altLang="en-US" dirty="0" smtClean="0"/>
              <a:t>改进顶点标记</a:t>
            </a:r>
            <a:r>
              <a:rPr lang="en-US" altLang="zh-CN" dirty="0" smtClean="0"/>
              <a:t>,</a:t>
            </a:r>
            <a:r>
              <a:rPr lang="zh-CN" altLang="en-US" dirty="0" smtClean="0"/>
              <a:t>重新计算</a:t>
            </a:r>
            <a:r>
              <a:rPr lang="en-US" altLang="zh-CN" dirty="0" smtClean="0"/>
              <a:t>.</a:t>
            </a:r>
          </a:p>
          <a:p>
            <a:pPr eaLnBrk="1" hangingPunct="1">
              <a:lnSpc>
                <a:spcPct val="90000"/>
              </a:lnSpc>
            </a:pPr>
            <a:r>
              <a:rPr lang="zh-CN" altLang="en-US" dirty="0" smtClean="0"/>
              <a:t>算法基本步骤</a:t>
            </a:r>
            <a:r>
              <a:rPr lang="en-US" altLang="zh-CN" dirty="0" smtClean="0"/>
              <a:t>:</a:t>
            </a:r>
            <a:r>
              <a:rPr lang="zh-CN" altLang="en-US" dirty="0" smtClean="0"/>
              <a:t>设</a:t>
            </a:r>
            <a:r>
              <a:rPr lang="en-US" altLang="zh-CN" dirty="0" smtClean="0"/>
              <a:t>G=(X,Y;E),|X|=|Y|,</a:t>
            </a:r>
            <a:r>
              <a:rPr lang="zh-CN" altLang="en-US" dirty="0" smtClean="0"/>
              <a:t>每条边</a:t>
            </a:r>
            <a:r>
              <a:rPr lang="en-US" altLang="zh-CN" dirty="0" smtClean="0"/>
              <a:t>e=(</a:t>
            </a:r>
            <a:r>
              <a:rPr lang="en-US" altLang="zh-CN" dirty="0" err="1" smtClean="0"/>
              <a:t>x,y</a:t>
            </a:r>
            <a:r>
              <a:rPr lang="en-US" altLang="zh-CN" dirty="0" smtClean="0"/>
              <a:t>)</a:t>
            </a:r>
            <a:r>
              <a:rPr lang="zh-CN" altLang="en-US" dirty="0" smtClean="0"/>
              <a:t>有权</a:t>
            </a:r>
            <a:r>
              <a:rPr lang="en-US" altLang="zh-CN" dirty="0" smtClean="0"/>
              <a:t>w(e)</a:t>
            </a:r>
            <a:r>
              <a:rPr lang="zh-CN" altLang="en-US" dirty="0" smtClean="0"/>
              <a:t>或记为</a:t>
            </a:r>
            <a:r>
              <a:rPr lang="en-US" altLang="zh-CN" dirty="0" smtClean="0"/>
              <a:t>w(</a:t>
            </a:r>
            <a:r>
              <a:rPr lang="en-US" altLang="zh-CN" dirty="0" err="1" smtClean="0"/>
              <a:t>x,y</a:t>
            </a:r>
            <a:r>
              <a:rPr lang="en-US" altLang="zh-CN" dirty="0" smtClean="0"/>
              <a:t>),L</a:t>
            </a:r>
            <a:r>
              <a:rPr lang="zh-CN" altLang="en-US" dirty="0" smtClean="0"/>
              <a:t>是一个初始可行顶点标记</a:t>
            </a:r>
            <a:r>
              <a:rPr lang="en-US" altLang="zh-CN" dirty="0" smtClean="0"/>
              <a:t>,</a:t>
            </a:r>
            <a:r>
              <a:rPr lang="zh-CN" altLang="en-US" dirty="0" smtClean="0"/>
              <a:t>通常取</a:t>
            </a:r>
            <a:r>
              <a:rPr lang="en-US" altLang="zh-CN" dirty="0" smtClean="0"/>
              <a:t>:</a:t>
            </a:r>
          </a:p>
          <a:p>
            <a:pPr eaLnBrk="1" hangingPunct="1">
              <a:lnSpc>
                <a:spcPct val="90000"/>
              </a:lnSpc>
            </a:pPr>
            <a:r>
              <a:rPr lang="en-US" altLang="zh-CN" dirty="0" smtClean="0"/>
              <a:t>                                 </a:t>
            </a:r>
            <a:r>
              <a:rPr lang="en-US" altLang="zh-CN" dirty="0" err="1" smtClean="0"/>
              <a:t>x∈X</a:t>
            </a:r>
            <a:endParaRPr lang="en-US" altLang="zh-CN" dirty="0" smtClean="0"/>
          </a:p>
          <a:p>
            <a:pPr eaLnBrk="1" hangingPunct="1">
              <a:lnSpc>
                <a:spcPct val="90000"/>
              </a:lnSpc>
            </a:pPr>
            <a:r>
              <a:rPr lang="en-US" altLang="zh-CN" dirty="0" smtClean="0"/>
              <a:t>                                 </a:t>
            </a:r>
            <a:r>
              <a:rPr lang="en-US" altLang="zh-CN" dirty="0" err="1" smtClean="0"/>
              <a:t>y∈Y</a:t>
            </a:r>
            <a:endParaRPr lang="en-US" altLang="zh-CN" dirty="0" smtClean="0"/>
          </a:p>
          <a:p>
            <a:pPr eaLnBrk="1" hangingPunct="1">
              <a:lnSpc>
                <a:spcPct val="90000"/>
              </a:lnSpc>
            </a:pPr>
            <a:r>
              <a:rPr lang="en-US" altLang="zh-CN" dirty="0" smtClean="0"/>
              <a:t>M</a:t>
            </a:r>
            <a:r>
              <a:rPr lang="zh-CN" altLang="en-US" dirty="0" smtClean="0"/>
              <a:t>是相等子图</a:t>
            </a:r>
            <a:r>
              <a:rPr lang="en-US" altLang="zh-CN" dirty="0" err="1" smtClean="0"/>
              <a:t>G</a:t>
            </a:r>
            <a:r>
              <a:rPr lang="en-US" altLang="zh-CN" baseline="-25000" dirty="0" err="1" smtClean="0"/>
              <a:t>l</a:t>
            </a:r>
            <a:r>
              <a:rPr lang="zh-CN" altLang="en-US" dirty="0" smtClean="0"/>
              <a:t>的一个匹配</a:t>
            </a:r>
            <a:r>
              <a:rPr lang="en-US" altLang="zh-CN" dirty="0" smtClean="0"/>
              <a:t>.</a:t>
            </a:r>
          </a:p>
        </p:txBody>
      </p:sp>
      <p:sp>
        <p:nvSpPr>
          <p:cNvPr id="102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22532" name="Object 4"/>
          <p:cNvGraphicFramePr>
            <a:graphicFrameLocks noChangeAspect="1"/>
          </p:cNvGraphicFramePr>
          <p:nvPr>
            <p:extLst>
              <p:ext uri="{D42A27DB-BD31-4B8C-83A1-F6EECF244321}">
                <p14:modId xmlns:p14="http://schemas.microsoft.com/office/powerpoint/2010/main" val="242441585"/>
              </p:ext>
            </p:extLst>
          </p:nvPr>
        </p:nvGraphicFramePr>
        <p:xfrm>
          <a:off x="599966" y="4581128"/>
          <a:ext cx="3960812" cy="936625"/>
        </p:xfrm>
        <a:graphic>
          <a:graphicData uri="http://schemas.openxmlformats.org/presentationml/2006/ole">
            <mc:AlternateContent xmlns:mc="http://schemas.openxmlformats.org/markup-compatibility/2006">
              <mc:Choice xmlns:v="urn:schemas-microsoft-com:vml" Requires="v">
                <p:oleObj spid="_x0000_s1088620" name="公式" r:id="rId3" imgW="1803400" imgH="457200" progId="Equation.3">
                  <p:embed/>
                </p:oleObj>
              </mc:Choice>
              <mc:Fallback>
                <p:oleObj name="公式" r:id="rId3" imgW="1803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966" y="4581128"/>
                        <a:ext cx="3960812" cy="936625"/>
                      </a:xfrm>
                      <a:prstGeom prst="rect">
                        <a:avLst/>
                      </a:prstGeom>
                      <a:solidFill>
                        <a:srgbClr val="FFFFFF"/>
                      </a:solidFill>
                    </p:spPr>
                  </p:pic>
                </p:oleObj>
              </mc:Fallback>
            </mc:AlternateContent>
          </a:graphicData>
        </a:graphic>
      </p:graphicFrame>
      <p:sp>
        <p:nvSpPr>
          <p:cNvPr id="2" name="矩形 1"/>
          <p:cNvSpPr/>
          <p:nvPr/>
        </p:nvSpPr>
        <p:spPr>
          <a:xfrm>
            <a:off x="1670597" y="511308"/>
            <a:ext cx="5038559" cy="523220"/>
          </a:xfrm>
          <a:prstGeom prst="rect">
            <a:avLst/>
          </a:prstGeom>
        </p:spPr>
        <p:txBody>
          <a:bodyPr wrap="none">
            <a:spAutoFit/>
          </a:bodyPr>
          <a:lstStyle/>
          <a:p>
            <a:r>
              <a:rPr lang="en-US" altLang="zh-CN" sz="2800" dirty="0">
                <a:solidFill>
                  <a:srgbClr val="FF0000"/>
                </a:solidFill>
              </a:rPr>
              <a:t>Kuhn-</a:t>
            </a:r>
            <a:r>
              <a:rPr lang="en-US" altLang="zh-CN" sz="2800" dirty="0" err="1">
                <a:solidFill>
                  <a:srgbClr val="FF0000"/>
                </a:solidFill>
              </a:rPr>
              <a:t>Munkres</a:t>
            </a:r>
            <a:r>
              <a:rPr lang="zh-CN" altLang="en-US" sz="2800" dirty="0">
                <a:solidFill>
                  <a:srgbClr val="FF0000"/>
                </a:solidFill>
              </a:rPr>
              <a:t>可行顶点标号法</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145</a:t>
            </a:fld>
            <a:endParaRPr lang="en-GB" dirty="0"/>
          </a:p>
        </p:txBody>
      </p:sp>
    </p:spTree>
    <p:extLst>
      <p:ext uri="{BB962C8B-B14F-4D97-AF65-F5344CB8AC3E}">
        <p14:creationId xmlns:p14="http://schemas.microsoft.com/office/powerpoint/2010/main" val="3006679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ox(in)">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box(in)">
                                      <p:cBhvr>
                                        <p:cTn id="12" dur="500"/>
                                        <p:tgtEl>
                                          <p:spTgt spid="2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2532"/>
                                        </p:tgtEl>
                                        <p:attrNameLst>
                                          <p:attrName>style.visibility</p:attrName>
                                        </p:attrNameLst>
                                      </p:cBhvr>
                                      <p:to>
                                        <p:strVal val="visible"/>
                                      </p:to>
                                    </p:set>
                                    <p:anim calcmode="lin" valueType="num">
                                      <p:cBhvr additive="base">
                                        <p:cTn id="17" dur="500" fill="hold"/>
                                        <p:tgtEl>
                                          <p:spTgt spid="22532"/>
                                        </p:tgtEl>
                                        <p:attrNameLst>
                                          <p:attrName>ppt_x</p:attrName>
                                        </p:attrNameLst>
                                      </p:cBhvr>
                                      <p:tavLst>
                                        <p:tav tm="0">
                                          <p:val>
                                            <p:strVal val="#ppt_x"/>
                                          </p:val>
                                        </p:tav>
                                        <p:tav tm="100000">
                                          <p:val>
                                            <p:strVal val="#ppt_x"/>
                                          </p:val>
                                        </p:tav>
                                      </p:tavLst>
                                    </p:anim>
                                    <p:anim calcmode="lin" valueType="num">
                                      <p:cBhvr additive="base">
                                        <p:cTn id="18"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2531">
                                            <p:txEl>
                                              <p:pRg st="2" end="2"/>
                                            </p:txEl>
                                          </p:spTgt>
                                        </p:tgtEl>
                                        <p:attrNameLst>
                                          <p:attrName>style.visibility</p:attrName>
                                        </p:attrNameLst>
                                      </p:cBhvr>
                                      <p:to>
                                        <p:strVal val="visible"/>
                                      </p:to>
                                    </p:set>
                                    <p:anim calcmode="lin" valueType="num">
                                      <p:cBhvr additive="base">
                                        <p:cTn id="23" dur="500" fill="hold"/>
                                        <p:tgtEl>
                                          <p:spTgt spid="2253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25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2531">
                                            <p:txEl>
                                              <p:pRg st="3" end="3"/>
                                            </p:txEl>
                                          </p:spTgt>
                                        </p:tgtEl>
                                        <p:attrNameLst>
                                          <p:attrName>style.visibility</p:attrName>
                                        </p:attrNameLst>
                                      </p:cBhvr>
                                      <p:to>
                                        <p:strVal val="visible"/>
                                      </p:to>
                                    </p:set>
                                    <p:anim calcmode="lin" valueType="num">
                                      <p:cBhvr additive="base">
                                        <p:cTn id="29" dur="500" fill="hold"/>
                                        <p:tgtEl>
                                          <p:spTgt spid="2253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25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2531">
                                            <p:txEl>
                                              <p:pRg st="4" end="4"/>
                                            </p:txEl>
                                          </p:spTgt>
                                        </p:tgtEl>
                                        <p:attrNameLst>
                                          <p:attrName>style.visibility</p:attrName>
                                        </p:attrNameLst>
                                      </p:cBhvr>
                                      <p:to>
                                        <p:strVal val="visible"/>
                                      </p:to>
                                    </p:set>
                                    <p:anim calcmode="lin" valueType="num">
                                      <p:cBhvr additive="base">
                                        <p:cTn id="35" dur="500" fill="hold"/>
                                        <p:tgtEl>
                                          <p:spTgt spid="2253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253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a:xfrm>
            <a:off x="107504" y="1052736"/>
            <a:ext cx="8686800" cy="6858000"/>
          </a:xfrm>
        </p:spPr>
        <p:txBody>
          <a:bodyPr/>
          <a:lstStyle/>
          <a:p>
            <a:pPr eaLnBrk="1" hangingPunct="1"/>
            <a:r>
              <a:rPr lang="en-US" altLang="zh-CN" sz="2800" dirty="0" smtClean="0"/>
              <a:t>(1)</a:t>
            </a:r>
            <a:r>
              <a:rPr lang="zh-CN" altLang="en-US" sz="2800" dirty="0" smtClean="0"/>
              <a:t>若</a:t>
            </a:r>
            <a:r>
              <a:rPr lang="en-US" altLang="zh-CN" sz="2800" dirty="0" smtClean="0"/>
              <a:t>X</a:t>
            </a:r>
            <a:r>
              <a:rPr lang="zh-CN" altLang="en-US" sz="2800" dirty="0" smtClean="0"/>
              <a:t>的每个顶点都是饱和的</a:t>
            </a:r>
            <a:r>
              <a:rPr lang="en-US" altLang="zh-CN" sz="2800" dirty="0" smtClean="0"/>
              <a:t>,</a:t>
            </a:r>
            <a:r>
              <a:rPr lang="zh-CN" altLang="en-US" sz="2800" dirty="0" smtClean="0"/>
              <a:t>则</a:t>
            </a:r>
            <a:r>
              <a:rPr lang="en-US" altLang="zh-CN" sz="2800" dirty="0" smtClean="0"/>
              <a:t>M</a:t>
            </a:r>
            <a:r>
              <a:rPr lang="zh-CN" altLang="en-US" sz="2800" dirty="0" smtClean="0"/>
              <a:t>是最佳匹配</a:t>
            </a:r>
            <a:r>
              <a:rPr lang="en-US" altLang="zh-CN" sz="2800" dirty="0" smtClean="0"/>
              <a:t>,</a:t>
            </a:r>
            <a:r>
              <a:rPr lang="zh-CN" altLang="en-US" sz="2800" dirty="0" smtClean="0"/>
              <a:t>否则取</a:t>
            </a:r>
            <a:r>
              <a:rPr lang="en-US" altLang="zh-CN" sz="2800" dirty="0" smtClean="0"/>
              <a:t>M-</a:t>
            </a:r>
            <a:r>
              <a:rPr lang="zh-CN" altLang="en-US" sz="2800" dirty="0" smtClean="0"/>
              <a:t>非饱和点</a:t>
            </a:r>
            <a:r>
              <a:rPr lang="en-US" altLang="zh-CN" sz="2800" dirty="0" err="1" smtClean="0"/>
              <a:t>u∈X</a:t>
            </a:r>
            <a:r>
              <a:rPr lang="en-US" altLang="zh-CN" sz="2800" dirty="0" smtClean="0"/>
              <a:t>,</a:t>
            </a:r>
            <a:r>
              <a:rPr lang="zh-CN" altLang="en-US" sz="2800" dirty="0" smtClean="0"/>
              <a:t>令</a:t>
            </a:r>
            <a:r>
              <a:rPr lang="en-US" altLang="zh-CN" sz="2800" dirty="0" smtClean="0"/>
              <a:t>:S:={u},T:= </a:t>
            </a:r>
            <a:r>
              <a:rPr lang="en-US" altLang="zh-CN" sz="2800" dirty="0" smtClean="0">
                <a:sym typeface="Symbol" panose="05050102010706020507" pitchFamily="18" charset="2"/>
              </a:rPr>
              <a:t></a:t>
            </a:r>
            <a:endParaRPr lang="en-US" altLang="zh-CN" sz="2800" dirty="0" smtClean="0"/>
          </a:p>
          <a:p>
            <a:pPr eaLnBrk="1" hangingPunct="1"/>
            <a:r>
              <a:rPr lang="en-US" altLang="zh-CN" sz="2800" dirty="0" smtClean="0"/>
              <a:t>(2)</a:t>
            </a:r>
            <a:r>
              <a:rPr lang="zh-CN" altLang="en-US" sz="2800" dirty="0" smtClean="0"/>
              <a:t>若</a:t>
            </a:r>
            <a:r>
              <a:rPr lang="en-US" altLang="zh-CN" sz="2800" dirty="0" smtClean="0"/>
              <a:t>:         =T,</a:t>
            </a:r>
            <a:r>
              <a:rPr lang="zh-CN" altLang="en-US" sz="2800" dirty="0" smtClean="0"/>
              <a:t>则</a:t>
            </a:r>
            <a:r>
              <a:rPr lang="en-US" altLang="zh-CN" sz="2800" dirty="0" err="1" smtClean="0"/>
              <a:t>G</a:t>
            </a:r>
            <a:r>
              <a:rPr lang="en-US" altLang="zh-CN" sz="2800" baseline="-25000" dirty="0" err="1" smtClean="0"/>
              <a:t>l</a:t>
            </a:r>
            <a:r>
              <a:rPr lang="zh-CN" altLang="en-US" sz="2800" dirty="0" smtClean="0"/>
              <a:t>没有完美匹配</a:t>
            </a:r>
            <a:r>
              <a:rPr lang="en-US" altLang="zh-CN" sz="2800" dirty="0" smtClean="0"/>
              <a:t>,</a:t>
            </a:r>
            <a:r>
              <a:rPr lang="zh-CN" altLang="en-US" sz="2800" dirty="0" smtClean="0"/>
              <a:t>转</a:t>
            </a:r>
            <a:r>
              <a:rPr lang="en-US" altLang="zh-CN" sz="2800" dirty="0" smtClean="0"/>
              <a:t>(3),</a:t>
            </a:r>
            <a:r>
              <a:rPr lang="zh-CN" altLang="en-US" sz="2800" dirty="0" smtClean="0"/>
              <a:t>否则转</a:t>
            </a:r>
            <a:r>
              <a:rPr lang="en-US" altLang="zh-CN" sz="2800" dirty="0" smtClean="0"/>
              <a:t>(4);</a:t>
            </a:r>
          </a:p>
          <a:p>
            <a:pPr eaLnBrk="1" hangingPunct="1"/>
            <a:r>
              <a:rPr lang="en-US" altLang="zh-CN" sz="2800" dirty="0" smtClean="0"/>
              <a:t>(3)</a:t>
            </a:r>
            <a:r>
              <a:rPr lang="zh-CN" altLang="en-US" sz="2800" dirty="0" smtClean="0"/>
              <a:t>调整标记</a:t>
            </a:r>
            <a:r>
              <a:rPr lang="en-US" altLang="zh-CN" sz="2800" dirty="0" smtClean="0"/>
              <a:t>,</a:t>
            </a:r>
            <a:r>
              <a:rPr lang="zh-CN" altLang="en-US" sz="2800" dirty="0" smtClean="0"/>
              <a:t>计算</a:t>
            </a:r>
            <a:r>
              <a:rPr lang="en-US" altLang="zh-CN" sz="2800" dirty="0" smtClean="0"/>
              <a:t>:</a:t>
            </a:r>
          </a:p>
          <a:p>
            <a:pPr eaLnBrk="1" hangingPunct="1"/>
            <a:r>
              <a:rPr lang="en-US" altLang="zh-CN" sz="2800" dirty="0" smtClean="0"/>
              <a:t> a</a:t>
            </a:r>
            <a:r>
              <a:rPr lang="en-US" altLang="zh-CN" sz="2800" baseline="-25000" dirty="0" smtClean="0"/>
              <a:t>l</a:t>
            </a:r>
            <a:r>
              <a:rPr lang="en-US" altLang="zh-CN" sz="2800" dirty="0" smtClean="0"/>
              <a:t>=min{L(x)+L(y)-w(</a:t>
            </a:r>
            <a:r>
              <a:rPr lang="en-US" altLang="zh-CN" sz="2800" dirty="0" err="1" smtClean="0"/>
              <a:t>x,y</a:t>
            </a:r>
            <a:r>
              <a:rPr lang="en-US" altLang="zh-CN" sz="2800" dirty="0" smtClean="0"/>
              <a:t>)|</a:t>
            </a:r>
            <a:r>
              <a:rPr lang="en-US" altLang="zh-CN" sz="2800" dirty="0" err="1" smtClean="0"/>
              <a:t>x∈S,y</a:t>
            </a:r>
            <a:r>
              <a:rPr lang="en-US" altLang="zh-CN" sz="2800" dirty="0" smtClean="0"/>
              <a:t>    T)}</a:t>
            </a:r>
          </a:p>
          <a:p>
            <a:pPr eaLnBrk="1" hangingPunct="1"/>
            <a:r>
              <a:rPr lang="zh-CN" altLang="en-US" sz="2800" dirty="0" smtClean="0"/>
              <a:t>由此得新的可行顶点标记</a:t>
            </a:r>
            <a:r>
              <a:rPr lang="en-US" altLang="zh-CN" sz="2800" dirty="0" smtClean="0"/>
              <a:t>:</a:t>
            </a:r>
          </a:p>
          <a:p>
            <a:pPr eaLnBrk="1" hangingPunct="1"/>
            <a:r>
              <a:rPr lang="en-US" altLang="zh-CN" sz="2800" dirty="0" smtClean="0"/>
              <a:t>                             </a:t>
            </a:r>
            <a:r>
              <a:rPr lang="en-US" altLang="zh-CN" sz="2800" dirty="0" err="1" smtClean="0"/>
              <a:t>v∈S</a:t>
            </a:r>
            <a:endParaRPr lang="en-US" altLang="zh-CN" sz="2800" dirty="0" smtClean="0"/>
          </a:p>
          <a:p>
            <a:pPr eaLnBrk="1" hangingPunct="1"/>
            <a:r>
              <a:rPr lang="en-US" altLang="zh-CN" sz="2800" dirty="0" smtClean="0"/>
              <a:t>                              </a:t>
            </a:r>
            <a:r>
              <a:rPr lang="en-US" altLang="zh-CN" sz="2800" dirty="0" err="1" smtClean="0"/>
              <a:t>v∈T</a:t>
            </a:r>
            <a:endParaRPr lang="en-US" altLang="zh-CN" sz="2800" dirty="0" smtClean="0"/>
          </a:p>
          <a:p>
            <a:pPr eaLnBrk="1" hangingPunct="1"/>
            <a:r>
              <a:rPr lang="en-US" altLang="zh-CN" sz="2800" dirty="0" smtClean="0"/>
              <a:t>                              </a:t>
            </a:r>
            <a:r>
              <a:rPr lang="zh-CN" altLang="en-US" sz="2800" dirty="0" smtClean="0"/>
              <a:t>否则</a:t>
            </a:r>
          </a:p>
          <a:p>
            <a:pPr eaLnBrk="1" hangingPunct="1"/>
            <a:r>
              <a:rPr lang="zh-CN" altLang="en-US" sz="2800" dirty="0" smtClean="0"/>
              <a:t>令</a:t>
            </a:r>
            <a:r>
              <a:rPr lang="en-US" altLang="zh-CN" sz="2800" dirty="0" smtClean="0"/>
              <a:t>L=L</a:t>
            </a:r>
            <a:r>
              <a:rPr lang="en-US" altLang="zh-CN" sz="2800" dirty="0" smtClean="0">
                <a:sym typeface="Symbol" panose="05050102010706020507" pitchFamily="18" charset="2"/>
              </a:rPr>
              <a:t></a:t>
            </a:r>
            <a:r>
              <a:rPr lang="en-US" altLang="zh-CN" sz="2800" dirty="0" smtClean="0"/>
              <a:t>,</a:t>
            </a:r>
            <a:r>
              <a:rPr lang="en-US" altLang="zh-CN" sz="2800" dirty="0" err="1" smtClean="0"/>
              <a:t>G</a:t>
            </a:r>
            <a:r>
              <a:rPr lang="en-US" altLang="zh-CN" sz="2800" baseline="-25000" dirty="0" err="1" smtClean="0"/>
              <a:t>l</a:t>
            </a:r>
            <a:r>
              <a:rPr lang="en-US" altLang="zh-CN" sz="2800" dirty="0" smtClean="0"/>
              <a:t>=</a:t>
            </a:r>
            <a:r>
              <a:rPr lang="en-US" altLang="zh-CN" sz="2800" dirty="0" err="1" smtClean="0"/>
              <a:t>G</a:t>
            </a:r>
            <a:r>
              <a:rPr lang="en-US" altLang="zh-CN" sz="2800" baseline="-25000" dirty="0" err="1" smtClean="0"/>
              <a:t>l</a:t>
            </a:r>
            <a:r>
              <a:rPr lang="en-US" altLang="zh-CN" sz="2800" baseline="-25000" dirty="0" smtClean="0">
                <a:sym typeface="Symbol" panose="05050102010706020507" pitchFamily="18" charset="2"/>
              </a:rPr>
              <a:t></a:t>
            </a:r>
            <a:r>
              <a:rPr lang="en-US" altLang="zh-CN" sz="2800" dirty="0" smtClean="0"/>
              <a:t>;</a:t>
            </a:r>
            <a:r>
              <a:rPr lang="zh-CN" altLang="en-US" sz="2800" dirty="0" smtClean="0"/>
              <a:t>转</a:t>
            </a:r>
            <a:r>
              <a:rPr lang="en-US" altLang="zh-CN" sz="2800" dirty="0" smtClean="0"/>
              <a:t>(2)</a:t>
            </a:r>
          </a:p>
        </p:txBody>
      </p:sp>
      <p:sp>
        <p:nvSpPr>
          <p:cNvPr id="205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23556" name="Object 4"/>
          <p:cNvGraphicFramePr>
            <a:graphicFrameLocks noChangeAspect="1"/>
          </p:cNvGraphicFramePr>
          <p:nvPr>
            <p:extLst>
              <p:ext uri="{D42A27DB-BD31-4B8C-83A1-F6EECF244321}">
                <p14:modId xmlns:p14="http://schemas.microsoft.com/office/powerpoint/2010/main" val="3877921496"/>
              </p:ext>
            </p:extLst>
          </p:nvPr>
        </p:nvGraphicFramePr>
        <p:xfrm>
          <a:off x="1296606" y="1977400"/>
          <a:ext cx="1059426" cy="623838"/>
        </p:xfrm>
        <a:graphic>
          <a:graphicData uri="http://schemas.openxmlformats.org/presentationml/2006/ole">
            <mc:AlternateContent xmlns:mc="http://schemas.openxmlformats.org/markup-compatibility/2006">
              <mc:Choice xmlns:v="urn:schemas-microsoft-com:vml" Requires="v">
                <p:oleObj spid="_x0000_s1089853" name="公式" r:id="rId3" imgW="482391" imgH="241195" progId="Equation.3">
                  <p:embed/>
                </p:oleObj>
              </mc:Choice>
              <mc:Fallback>
                <p:oleObj name="公式" r:id="rId3" imgW="482391"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606" y="1977400"/>
                        <a:ext cx="1059426" cy="623838"/>
                      </a:xfrm>
                      <a:prstGeom prst="rect">
                        <a:avLst/>
                      </a:prstGeom>
                      <a:solidFill>
                        <a:srgbClr val="FFFFFF"/>
                      </a:solidFill>
                    </p:spPr>
                  </p:pic>
                </p:oleObj>
              </mc:Fallback>
            </mc:AlternateContent>
          </a:graphicData>
        </a:graphic>
      </p:graphicFrame>
      <p:sp>
        <p:nvSpPr>
          <p:cNvPr id="2054"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23558" name="Object 6"/>
          <p:cNvGraphicFramePr>
            <a:graphicFrameLocks noChangeAspect="1"/>
          </p:cNvGraphicFramePr>
          <p:nvPr>
            <p:extLst>
              <p:ext uri="{D42A27DB-BD31-4B8C-83A1-F6EECF244321}">
                <p14:modId xmlns:p14="http://schemas.microsoft.com/office/powerpoint/2010/main" val="2161781480"/>
              </p:ext>
            </p:extLst>
          </p:nvPr>
        </p:nvGraphicFramePr>
        <p:xfrm>
          <a:off x="349944" y="4077072"/>
          <a:ext cx="2952750" cy="1368425"/>
        </p:xfrm>
        <a:graphic>
          <a:graphicData uri="http://schemas.openxmlformats.org/presentationml/2006/ole">
            <mc:AlternateContent xmlns:mc="http://schemas.openxmlformats.org/markup-compatibility/2006">
              <mc:Choice xmlns:v="urn:schemas-microsoft-com:vml" Requires="v">
                <p:oleObj spid="_x0000_s1089854" name="公式" r:id="rId5" imgW="965200" imgH="711200" progId="Equation.3">
                  <p:embed/>
                </p:oleObj>
              </mc:Choice>
              <mc:Fallback>
                <p:oleObj name="公式" r:id="rId5" imgW="965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944" y="4077072"/>
                        <a:ext cx="2952750" cy="1368425"/>
                      </a:xfrm>
                      <a:prstGeom prst="rect">
                        <a:avLst/>
                      </a:prstGeom>
                      <a:solidFill>
                        <a:srgbClr val="FFFFFF"/>
                      </a:solidFill>
                    </p:spPr>
                  </p:pic>
                </p:oleObj>
              </mc:Fallback>
            </mc:AlternateContent>
          </a:graphicData>
        </a:graphic>
      </p:graphicFrame>
      <p:sp>
        <p:nvSpPr>
          <p:cNvPr id="205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056" name="Object 8"/>
          <p:cNvGraphicFramePr>
            <a:graphicFrameLocks noChangeAspect="1"/>
          </p:cNvGraphicFramePr>
          <p:nvPr>
            <p:extLst>
              <p:ext uri="{D42A27DB-BD31-4B8C-83A1-F6EECF244321}">
                <p14:modId xmlns:p14="http://schemas.microsoft.com/office/powerpoint/2010/main" val="3193520659"/>
              </p:ext>
            </p:extLst>
          </p:nvPr>
        </p:nvGraphicFramePr>
        <p:xfrm>
          <a:off x="5436096" y="2952844"/>
          <a:ext cx="409575" cy="504825"/>
        </p:xfrm>
        <a:graphic>
          <a:graphicData uri="http://schemas.openxmlformats.org/presentationml/2006/ole">
            <mc:AlternateContent xmlns:mc="http://schemas.openxmlformats.org/markup-compatibility/2006">
              <mc:Choice xmlns:v="urn:schemas-microsoft-com:vml" Requires="v">
                <p:oleObj spid="_x0000_s1089855" name="公式" r:id="rId7" imgW="126835" imgH="152202" progId="Equation.3">
                  <p:embed/>
                </p:oleObj>
              </mc:Choice>
              <mc:Fallback>
                <p:oleObj name="公式" r:id="rId7" imgW="126835" imgH="1522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096" y="2952844"/>
                        <a:ext cx="409575" cy="504825"/>
                      </a:xfrm>
                      <a:prstGeom prst="rect">
                        <a:avLst/>
                      </a:prstGeom>
                      <a:solidFill>
                        <a:srgbClr val="FFFFFF"/>
                      </a:solidFill>
                    </p:spPr>
                  </p:pic>
                </p:oleObj>
              </mc:Fallback>
            </mc:AlternateContent>
          </a:graphicData>
        </a:graphic>
      </p:graphicFrame>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146</a:t>
            </a:fld>
            <a:endParaRPr lang="en-GB" dirty="0"/>
          </a:p>
        </p:txBody>
      </p:sp>
    </p:spTree>
    <p:extLst>
      <p:ext uri="{BB962C8B-B14F-4D97-AF65-F5344CB8AC3E}">
        <p14:creationId xmlns:p14="http://schemas.microsoft.com/office/powerpoint/2010/main" val="1420203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ox(in)">
                                      <p:cBhvr>
                                        <p:cTn id="7" dur="500"/>
                                        <p:tgtEl>
                                          <p:spTgt spid="235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box(in)">
                                      <p:cBhvr>
                                        <p:cTn id="12" dur="500"/>
                                        <p:tgtEl>
                                          <p:spTgt spid="235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3556"/>
                                        </p:tgtEl>
                                        <p:attrNameLst>
                                          <p:attrName>style.visibility</p:attrName>
                                        </p:attrNameLst>
                                      </p:cBhvr>
                                      <p:to>
                                        <p:strVal val="visible"/>
                                      </p:to>
                                    </p:set>
                                    <p:anim calcmode="lin" valueType="num">
                                      <p:cBhvr additive="base">
                                        <p:cTn id="17" dur="500" fill="hold"/>
                                        <p:tgtEl>
                                          <p:spTgt spid="23556"/>
                                        </p:tgtEl>
                                        <p:attrNameLst>
                                          <p:attrName>ppt_x</p:attrName>
                                        </p:attrNameLst>
                                      </p:cBhvr>
                                      <p:tavLst>
                                        <p:tav tm="0">
                                          <p:val>
                                            <p:strVal val="#ppt_x"/>
                                          </p:val>
                                        </p:tav>
                                        <p:tav tm="100000">
                                          <p:val>
                                            <p:strVal val="#ppt_x"/>
                                          </p:val>
                                        </p:tav>
                                      </p:tavLst>
                                    </p:anim>
                                    <p:anim calcmode="lin" valueType="num">
                                      <p:cBhvr additive="base">
                                        <p:cTn id="18"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23555">
                                            <p:txEl>
                                              <p:pRg st="2" end="2"/>
                                            </p:txEl>
                                          </p:spTgt>
                                        </p:tgtEl>
                                        <p:attrNameLst>
                                          <p:attrName>style.visibility</p:attrName>
                                        </p:attrNameLst>
                                      </p:cBhvr>
                                      <p:to>
                                        <p:strVal val="visible"/>
                                      </p:to>
                                    </p:set>
                                    <p:animEffect transition="in" filter="box(in)">
                                      <p:cBhvr>
                                        <p:cTn id="23" dur="500"/>
                                        <p:tgtEl>
                                          <p:spTgt spid="2355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23555">
                                            <p:txEl>
                                              <p:pRg st="3" end="3"/>
                                            </p:txEl>
                                          </p:spTgt>
                                        </p:tgtEl>
                                        <p:attrNameLst>
                                          <p:attrName>style.visibility</p:attrName>
                                        </p:attrNameLst>
                                      </p:cBhvr>
                                      <p:to>
                                        <p:strVal val="visible"/>
                                      </p:to>
                                    </p:set>
                                    <p:animEffect transition="in" filter="box(in)">
                                      <p:cBhvr>
                                        <p:cTn id="28" dur="500"/>
                                        <p:tgtEl>
                                          <p:spTgt spid="23555">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056"/>
                                        </p:tgtEl>
                                        <p:attrNameLst>
                                          <p:attrName>style.visibility</p:attrName>
                                        </p:attrNameLst>
                                      </p:cBhvr>
                                      <p:to>
                                        <p:strVal val="visible"/>
                                      </p:to>
                                    </p:set>
                                    <p:anim calcmode="lin" valueType="num">
                                      <p:cBhvr additive="base">
                                        <p:cTn id="33" dur="500" fill="hold"/>
                                        <p:tgtEl>
                                          <p:spTgt spid="2056"/>
                                        </p:tgtEl>
                                        <p:attrNameLst>
                                          <p:attrName>ppt_x</p:attrName>
                                        </p:attrNameLst>
                                      </p:cBhvr>
                                      <p:tavLst>
                                        <p:tav tm="0">
                                          <p:val>
                                            <p:strVal val="#ppt_x"/>
                                          </p:val>
                                        </p:tav>
                                        <p:tav tm="100000">
                                          <p:val>
                                            <p:strVal val="#ppt_x"/>
                                          </p:val>
                                        </p:tav>
                                      </p:tavLst>
                                    </p:anim>
                                    <p:anim calcmode="lin" valueType="num">
                                      <p:cBhvr additive="base">
                                        <p:cTn id="3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23555">
                                            <p:txEl>
                                              <p:pRg st="4" end="4"/>
                                            </p:txEl>
                                          </p:spTgt>
                                        </p:tgtEl>
                                        <p:attrNameLst>
                                          <p:attrName>style.visibility</p:attrName>
                                        </p:attrNameLst>
                                      </p:cBhvr>
                                      <p:to>
                                        <p:strVal val="visible"/>
                                      </p:to>
                                    </p:set>
                                    <p:anim calcmode="lin" valueType="num">
                                      <p:cBhvr additive="base">
                                        <p:cTn id="39" dur="5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35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23558"/>
                                        </p:tgtEl>
                                        <p:attrNameLst>
                                          <p:attrName>style.visibility</p:attrName>
                                        </p:attrNameLst>
                                      </p:cBhvr>
                                      <p:to>
                                        <p:strVal val="visible"/>
                                      </p:to>
                                    </p:set>
                                    <p:anim calcmode="lin" valueType="num">
                                      <p:cBhvr additive="base">
                                        <p:cTn id="45" dur="500" fill="hold"/>
                                        <p:tgtEl>
                                          <p:spTgt spid="23558"/>
                                        </p:tgtEl>
                                        <p:attrNameLst>
                                          <p:attrName>ppt_x</p:attrName>
                                        </p:attrNameLst>
                                      </p:cBhvr>
                                      <p:tavLst>
                                        <p:tav tm="0">
                                          <p:val>
                                            <p:strVal val="#ppt_x"/>
                                          </p:val>
                                        </p:tav>
                                        <p:tav tm="100000">
                                          <p:val>
                                            <p:strVal val="#ppt_x"/>
                                          </p:val>
                                        </p:tav>
                                      </p:tavLst>
                                    </p:anim>
                                    <p:anim calcmode="lin" valueType="num">
                                      <p:cBhvr additive="base">
                                        <p:cTn id="46" dur="500" fill="hold"/>
                                        <p:tgtEl>
                                          <p:spTgt spid="23558"/>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23555">
                                            <p:txEl>
                                              <p:pRg st="5" end="5"/>
                                            </p:txEl>
                                          </p:spTgt>
                                        </p:tgtEl>
                                        <p:attrNameLst>
                                          <p:attrName>style.visibility</p:attrName>
                                        </p:attrNameLst>
                                      </p:cBhvr>
                                      <p:to>
                                        <p:strVal val="visible"/>
                                      </p:to>
                                    </p:set>
                                    <p:anim calcmode="lin" valueType="num">
                                      <p:cBhvr additive="base">
                                        <p:cTn id="51" dur="5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35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3555">
                                            <p:txEl>
                                              <p:pRg st="6" end="6"/>
                                            </p:txEl>
                                          </p:spTgt>
                                        </p:tgtEl>
                                        <p:attrNameLst>
                                          <p:attrName>style.visibility</p:attrName>
                                        </p:attrNameLst>
                                      </p:cBhvr>
                                      <p:to>
                                        <p:strVal val="visible"/>
                                      </p:to>
                                    </p:set>
                                    <p:anim calcmode="lin" valueType="num">
                                      <p:cBhvr additive="base">
                                        <p:cTn id="57" dur="5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35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3555">
                                            <p:txEl>
                                              <p:pRg st="7" end="7"/>
                                            </p:txEl>
                                          </p:spTgt>
                                        </p:tgtEl>
                                        <p:attrNameLst>
                                          <p:attrName>style.visibility</p:attrName>
                                        </p:attrNameLst>
                                      </p:cBhvr>
                                      <p:to>
                                        <p:strVal val="visible"/>
                                      </p:to>
                                    </p:set>
                                    <p:anim calcmode="lin" valueType="num">
                                      <p:cBhvr additive="base">
                                        <p:cTn id="63" dur="500" fill="hold"/>
                                        <p:tgtEl>
                                          <p:spTgt spid="23555">
                                            <p:txEl>
                                              <p:pRg st="7" end="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355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4" presetClass="entr" presetSubtype="16" fill="hold" nodeType="clickEffect">
                                  <p:stCondLst>
                                    <p:cond delay="0"/>
                                  </p:stCondLst>
                                  <p:childTnLst>
                                    <p:set>
                                      <p:cBhvr>
                                        <p:cTn id="68" dur="1" fill="hold">
                                          <p:stCondLst>
                                            <p:cond delay="0"/>
                                          </p:stCondLst>
                                        </p:cTn>
                                        <p:tgtEl>
                                          <p:spTgt spid="23555">
                                            <p:txEl>
                                              <p:pRg st="8" end="8"/>
                                            </p:txEl>
                                          </p:spTgt>
                                        </p:tgtEl>
                                        <p:attrNameLst>
                                          <p:attrName>style.visibility</p:attrName>
                                        </p:attrNameLst>
                                      </p:cBhvr>
                                      <p:to>
                                        <p:strVal val="visible"/>
                                      </p:to>
                                    </p:set>
                                    <p:animEffect transition="in" filter="box(in)">
                                      <p:cBhvr>
                                        <p:cTn id="69" dur="500"/>
                                        <p:tgtEl>
                                          <p:spTgt spid="235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32186" y="980728"/>
            <a:ext cx="8686800" cy="6858000"/>
          </a:xfrm>
        </p:spPr>
        <p:txBody>
          <a:bodyPr/>
          <a:lstStyle/>
          <a:p>
            <a:pPr eaLnBrk="1" hangingPunct="1"/>
            <a:r>
              <a:rPr lang="en-US" altLang="zh-CN" dirty="0" smtClean="0"/>
              <a:t>(4)</a:t>
            </a:r>
            <a:r>
              <a:rPr lang="zh-CN" altLang="en-US" dirty="0" smtClean="0"/>
              <a:t>取</a:t>
            </a:r>
            <a:r>
              <a:rPr lang="en-US" altLang="zh-CN" dirty="0" smtClean="0"/>
              <a:t>y∈         \T ,</a:t>
            </a:r>
            <a:r>
              <a:rPr lang="zh-CN" altLang="en-US" dirty="0" smtClean="0"/>
              <a:t>若</a:t>
            </a:r>
            <a:r>
              <a:rPr lang="en-US" altLang="zh-CN" dirty="0" smtClean="0"/>
              <a:t>y</a:t>
            </a:r>
            <a:r>
              <a:rPr lang="zh-CN" altLang="en-US" dirty="0" smtClean="0"/>
              <a:t>是</a:t>
            </a:r>
            <a:r>
              <a:rPr lang="en-US" altLang="zh-CN" dirty="0" smtClean="0"/>
              <a:t>M-</a:t>
            </a:r>
            <a:r>
              <a:rPr lang="zh-CN" altLang="en-US" dirty="0" smtClean="0"/>
              <a:t>饱和点</a:t>
            </a:r>
            <a:r>
              <a:rPr lang="en-US" altLang="zh-CN" dirty="0" smtClean="0"/>
              <a:t>,</a:t>
            </a:r>
            <a:r>
              <a:rPr lang="zh-CN" altLang="en-US" dirty="0" smtClean="0"/>
              <a:t>转</a:t>
            </a:r>
            <a:r>
              <a:rPr lang="en-US" altLang="zh-CN" dirty="0" smtClean="0"/>
              <a:t>(5),</a:t>
            </a:r>
            <a:r>
              <a:rPr lang="zh-CN" altLang="en-US" dirty="0" smtClean="0"/>
              <a:t>否则转</a:t>
            </a:r>
            <a:r>
              <a:rPr lang="en-US" altLang="zh-CN" dirty="0" smtClean="0"/>
              <a:t>(6);</a:t>
            </a:r>
          </a:p>
          <a:p>
            <a:pPr eaLnBrk="1" hangingPunct="1"/>
            <a:r>
              <a:rPr lang="en-US" altLang="zh-CN" dirty="0" smtClean="0"/>
              <a:t>(5)</a:t>
            </a:r>
            <a:r>
              <a:rPr lang="zh-CN" altLang="en-US" dirty="0" smtClean="0"/>
              <a:t>取</a:t>
            </a:r>
            <a:r>
              <a:rPr lang="en-US" altLang="zh-CN" dirty="0" smtClean="0"/>
              <a:t>(</a:t>
            </a:r>
            <a:r>
              <a:rPr lang="en-US" altLang="zh-CN" dirty="0" err="1" smtClean="0"/>
              <a:t>y,x</a:t>
            </a:r>
            <a:r>
              <a:rPr lang="en-US" altLang="zh-CN" dirty="0" smtClean="0"/>
              <a:t>)∈M,</a:t>
            </a:r>
            <a:r>
              <a:rPr lang="zh-CN" altLang="en-US" dirty="0" smtClean="0"/>
              <a:t>令</a:t>
            </a:r>
            <a:r>
              <a:rPr lang="en-US" altLang="zh-CN" dirty="0" smtClean="0"/>
              <a:t>: S:=S∪{x},T:=T∪{y},</a:t>
            </a:r>
            <a:r>
              <a:rPr lang="zh-CN" altLang="en-US" dirty="0" smtClean="0"/>
              <a:t>转</a:t>
            </a:r>
            <a:r>
              <a:rPr lang="en-US" altLang="zh-CN" dirty="0" smtClean="0"/>
              <a:t>(2)</a:t>
            </a:r>
          </a:p>
          <a:p>
            <a:pPr eaLnBrk="1" hangingPunct="1"/>
            <a:r>
              <a:rPr lang="en-US" altLang="zh-CN" dirty="0" smtClean="0"/>
              <a:t>(6)</a:t>
            </a:r>
            <a:r>
              <a:rPr lang="zh-CN" altLang="en-US" dirty="0" smtClean="0"/>
              <a:t>在</a:t>
            </a:r>
            <a:r>
              <a:rPr lang="en-US" altLang="zh-CN" dirty="0" err="1" smtClean="0"/>
              <a:t>G</a:t>
            </a:r>
            <a:r>
              <a:rPr lang="en-US" altLang="zh-CN" i="1" baseline="-25000" dirty="0" err="1" smtClean="0"/>
              <a:t>l</a:t>
            </a:r>
            <a:r>
              <a:rPr lang="zh-CN" altLang="en-US" dirty="0" smtClean="0"/>
              <a:t>中的</a:t>
            </a:r>
            <a:r>
              <a:rPr lang="en-US" altLang="zh-CN" dirty="0" smtClean="0"/>
              <a:t>u-y</a:t>
            </a:r>
            <a:r>
              <a:rPr lang="zh-CN" altLang="en-US" dirty="0" smtClean="0"/>
              <a:t>交错路是</a:t>
            </a:r>
            <a:r>
              <a:rPr lang="en-US" altLang="zh-CN" dirty="0" smtClean="0"/>
              <a:t>M-</a:t>
            </a:r>
            <a:r>
              <a:rPr lang="zh-CN" altLang="en-US" dirty="0" smtClean="0"/>
              <a:t>增广路</a:t>
            </a:r>
            <a:r>
              <a:rPr lang="en-US" altLang="zh-CN" dirty="0" smtClean="0"/>
              <a:t>,</a:t>
            </a:r>
            <a:r>
              <a:rPr lang="zh-CN" altLang="en-US" dirty="0" smtClean="0"/>
              <a:t>记为</a:t>
            </a:r>
            <a:r>
              <a:rPr lang="en-US" altLang="zh-CN" dirty="0" smtClean="0"/>
              <a:t>P,</a:t>
            </a:r>
            <a:r>
              <a:rPr lang="zh-CN" altLang="en-US" dirty="0" smtClean="0"/>
              <a:t>并令</a:t>
            </a:r>
            <a:r>
              <a:rPr lang="en-US" altLang="zh-CN" dirty="0" smtClean="0"/>
              <a:t>: M:=M</a:t>
            </a:r>
            <a:r>
              <a:rPr lang="en-US" altLang="zh-CN" dirty="0" smtClean="0">
                <a:sym typeface="Symbol" panose="05050102010706020507" pitchFamily="18" charset="2"/>
              </a:rPr>
              <a:t></a:t>
            </a:r>
            <a:r>
              <a:rPr lang="en-US" altLang="zh-CN" dirty="0" smtClean="0"/>
              <a:t>P,</a:t>
            </a:r>
            <a:r>
              <a:rPr lang="zh-CN" altLang="en-US" dirty="0" smtClean="0"/>
              <a:t>转</a:t>
            </a:r>
            <a:r>
              <a:rPr lang="en-US" altLang="zh-CN" dirty="0" smtClean="0"/>
              <a:t>(1).</a:t>
            </a:r>
          </a:p>
        </p:txBody>
      </p:sp>
      <p:sp>
        <p:nvSpPr>
          <p:cNvPr id="307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24580" name="Object 4"/>
          <p:cNvGraphicFramePr>
            <a:graphicFrameLocks noChangeAspect="1"/>
          </p:cNvGraphicFramePr>
          <p:nvPr>
            <p:extLst>
              <p:ext uri="{D42A27DB-BD31-4B8C-83A1-F6EECF244321}">
                <p14:modId xmlns:p14="http://schemas.microsoft.com/office/powerpoint/2010/main" val="2562186558"/>
              </p:ext>
            </p:extLst>
          </p:nvPr>
        </p:nvGraphicFramePr>
        <p:xfrm>
          <a:off x="1907704" y="1052736"/>
          <a:ext cx="1008112" cy="503263"/>
        </p:xfrm>
        <a:graphic>
          <a:graphicData uri="http://schemas.openxmlformats.org/presentationml/2006/ole">
            <mc:AlternateContent xmlns:mc="http://schemas.openxmlformats.org/markup-compatibility/2006">
              <mc:Choice xmlns:v="urn:schemas-microsoft-com:vml" Requires="v">
                <p:oleObj spid="_x0000_s1090671" name="公式" r:id="rId3" imgW="482391" imgH="241195" progId="Equation.3">
                  <p:embed/>
                </p:oleObj>
              </mc:Choice>
              <mc:Fallback>
                <p:oleObj name="公式" r:id="rId3" imgW="482391"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1052736"/>
                        <a:ext cx="1008112" cy="503263"/>
                      </a:xfrm>
                      <a:prstGeom prst="rect">
                        <a:avLst/>
                      </a:prstGeom>
                      <a:solidFill>
                        <a:srgbClr val="FFFFFF"/>
                      </a:solidFill>
                    </p:spPr>
                  </p:pic>
                </p:oleObj>
              </mc:Fallback>
            </mc:AlternateContent>
          </a:graphicData>
        </a:graphic>
      </p:graphicFrame>
      <p:sp>
        <p:nvSpPr>
          <p:cNvPr id="3078"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147</a:t>
            </a:fld>
            <a:endParaRPr lang="en-GB" dirty="0"/>
          </a:p>
        </p:txBody>
      </p:sp>
    </p:spTree>
    <p:extLst>
      <p:ext uri="{BB962C8B-B14F-4D97-AF65-F5344CB8AC3E}">
        <p14:creationId xmlns:p14="http://schemas.microsoft.com/office/powerpoint/2010/main" val="2299064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ox(in)">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 calcmode="lin" valueType="num">
                                      <p:cBhvr additive="base">
                                        <p:cTn id="12" dur="500" fill="hold"/>
                                        <p:tgtEl>
                                          <p:spTgt spid="24580"/>
                                        </p:tgtEl>
                                        <p:attrNameLst>
                                          <p:attrName>ppt_x</p:attrName>
                                        </p:attrNameLst>
                                      </p:cBhvr>
                                      <p:tavLst>
                                        <p:tav tm="0">
                                          <p:val>
                                            <p:strVal val="#ppt_x"/>
                                          </p:val>
                                        </p:tav>
                                        <p:tav tm="100000">
                                          <p:val>
                                            <p:strVal val="#ppt_x"/>
                                          </p:val>
                                        </p:tav>
                                      </p:tavLst>
                                    </p:anim>
                                    <p:anim calcmode="lin" valueType="num">
                                      <p:cBhvr additive="base">
                                        <p:cTn id="13" dur="500" fill="hold"/>
                                        <p:tgtEl>
                                          <p:spTgt spid="2458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24579">
                                            <p:txEl>
                                              <p:pRg st="1" end="1"/>
                                            </p:txEl>
                                          </p:spTgt>
                                        </p:tgtEl>
                                        <p:attrNameLst>
                                          <p:attrName>style.visibility</p:attrName>
                                        </p:attrNameLst>
                                      </p:cBhvr>
                                      <p:to>
                                        <p:strVal val="visible"/>
                                      </p:to>
                                    </p:set>
                                    <p:animEffect transition="in" filter="box(in)">
                                      <p:cBhvr>
                                        <p:cTn id="18" dur="500"/>
                                        <p:tgtEl>
                                          <p:spTgt spid="2457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24579">
                                            <p:txEl>
                                              <p:pRg st="2" end="2"/>
                                            </p:txEl>
                                          </p:spTgt>
                                        </p:tgtEl>
                                        <p:attrNameLst>
                                          <p:attrName>style.visibility</p:attrName>
                                        </p:attrNameLst>
                                      </p:cBhvr>
                                      <p:to>
                                        <p:strVal val="visible"/>
                                      </p:to>
                                    </p:set>
                                    <p:animEffect transition="in" filter="box(in)">
                                      <p:cBhvr>
                                        <p:cTn id="23"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zh-CN" altLang="en-US" sz="3200" dirty="0" smtClean="0">
                <a:latin typeface="黑体" pitchFamily="49" charset="-122"/>
                <a:ea typeface="黑体" pitchFamily="49" charset="-122"/>
              </a:rPr>
              <a:t>例题</a:t>
            </a:r>
            <a:r>
              <a:rPr lang="en-US" altLang="zh-CN" sz="3200" dirty="0" smtClean="0">
                <a:effectLst>
                  <a:outerShdw blurRad="38100" dist="38100" dir="2700000" algn="tl">
                    <a:srgbClr val="FFFFFF"/>
                  </a:outerShdw>
                </a:effectLst>
              </a:rPr>
              <a:t> </a:t>
            </a:r>
            <a:r>
              <a:rPr lang="zh-CN" altLang="en-US" sz="3200" dirty="0">
                <a:latin typeface="Comic Sans MS" pitchFamily="66" charset="0"/>
              </a:rPr>
              <a:t>最小路径覆盖</a:t>
            </a:r>
          </a:p>
        </p:txBody>
      </p:sp>
      <p:sp>
        <p:nvSpPr>
          <p:cNvPr id="562179" name="Rectangle 3"/>
          <p:cNvSpPr>
            <a:spLocks noGrp="1" noChangeArrowheads="1"/>
          </p:cNvSpPr>
          <p:nvPr>
            <p:ph type="body" idx="1"/>
          </p:nvPr>
        </p:nvSpPr>
        <p:spPr>
          <a:xfrm>
            <a:off x="32519" y="1052736"/>
            <a:ext cx="8643937" cy="5078412"/>
          </a:xfrm>
        </p:spPr>
        <p:txBody>
          <a:bodyPr/>
          <a:lstStyle/>
          <a:p>
            <a:r>
              <a:rPr lang="zh-CN" altLang="en-US" dirty="0"/>
              <a:t>一个不含圈的有向图</a:t>
            </a:r>
            <a:r>
              <a:rPr lang="en-US" altLang="zh-CN" dirty="0"/>
              <a:t>G</a:t>
            </a:r>
            <a:r>
              <a:rPr lang="zh-CN" altLang="en-US" dirty="0"/>
              <a:t>中，</a:t>
            </a:r>
            <a:r>
              <a:rPr lang="en-US" altLang="zh-CN" dirty="0"/>
              <a:t>G</a:t>
            </a:r>
            <a:r>
              <a:rPr lang="zh-CN" altLang="en-US" dirty="0"/>
              <a:t>的一个路径覆盖是一个其结点不相交的路径集合</a:t>
            </a:r>
            <a:r>
              <a:rPr lang="en-US" altLang="zh-CN" dirty="0"/>
              <a:t>P</a:t>
            </a:r>
            <a:r>
              <a:rPr lang="zh-CN" altLang="en-US" dirty="0"/>
              <a:t>，图中的每一个结点仅包含于</a:t>
            </a:r>
            <a:r>
              <a:rPr lang="en-US" altLang="zh-CN" dirty="0"/>
              <a:t>P</a:t>
            </a:r>
            <a:r>
              <a:rPr lang="zh-CN" altLang="en-US" dirty="0"/>
              <a:t>中的某一条路径。路径可以从任意结点开始和结束，且长度也为任意值，包括</a:t>
            </a:r>
            <a:r>
              <a:rPr lang="en-US" altLang="zh-CN" dirty="0"/>
              <a:t>0</a:t>
            </a:r>
            <a:r>
              <a:rPr lang="zh-CN" altLang="en-US" dirty="0"/>
              <a:t>。请你求任意一个不含圈的有向图</a:t>
            </a:r>
            <a:r>
              <a:rPr lang="en-US" altLang="zh-CN" dirty="0"/>
              <a:t>G</a:t>
            </a:r>
            <a:r>
              <a:rPr lang="zh-CN" altLang="en-US" dirty="0"/>
              <a:t>的最小路径覆盖数。</a:t>
            </a:r>
          </a:p>
          <a:p>
            <a:r>
              <a:rPr lang="zh-CN" altLang="en-US" dirty="0"/>
              <a:t>理清一个关系：最小路径覆盖数＝</a:t>
            </a:r>
            <a:r>
              <a:rPr lang="en-US" altLang="zh-CN" dirty="0"/>
              <a:t>G</a:t>
            </a:r>
            <a:r>
              <a:rPr lang="zh-CN" altLang="en-US" dirty="0" smtClean="0"/>
              <a:t>的顶点数</a:t>
            </a:r>
            <a:r>
              <a:rPr lang="zh-CN" altLang="en-US" dirty="0"/>
              <a:t>－最小路径覆盖中的边数</a:t>
            </a:r>
          </a:p>
        </p:txBody>
      </p:sp>
      <p:pic>
        <p:nvPicPr>
          <p:cNvPr id="562180" name="Picture 4" descr="03-1219-06"/>
          <p:cNvPicPr>
            <a:picLocks noChangeAspect="1" noChangeArrowheads="1"/>
          </p:cNvPicPr>
          <p:nvPr/>
        </p:nvPicPr>
        <p:blipFill>
          <a:blip r:embed="rId2" cstate="print"/>
          <a:srcRect/>
          <a:stretch>
            <a:fillRect/>
          </a:stretch>
        </p:blipFill>
        <p:spPr bwMode="auto">
          <a:xfrm>
            <a:off x="5508104" y="4540361"/>
            <a:ext cx="2667000" cy="1703388"/>
          </a:xfrm>
          <a:prstGeom prst="rect">
            <a:avLst/>
          </a:prstGeom>
          <a:noFill/>
        </p:spPr>
      </p:pic>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148</a:t>
            </a:fld>
            <a:endParaRPr lang="en-GB" dirty="0"/>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zh-CN" altLang="en-US" sz="3200" dirty="0" smtClean="0">
                <a:latin typeface="黑体" pitchFamily="49" charset="-122"/>
                <a:ea typeface="黑体" pitchFamily="49" charset="-122"/>
              </a:rPr>
              <a:t>例题</a:t>
            </a:r>
            <a:r>
              <a:rPr lang="en-US" altLang="zh-CN" sz="3200" dirty="0" smtClean="0">
                <a:effectLst>
                  <a:outerShdw blurRad="38100" dist="38100" dir="2700000" algn="tl">
                    <a:srgbClr val="FFFFFF"/>
                  </a:outerShdw>
                </a:effectLst>
              </a:rPr>
              <a:t> </a:t>
            </a:r>
            <a:r>
              <a:rPr lang="zh-CN" altLang="en-US" sz="3200" dirty="0">
                <a:latin typeface="Comic Sans MS" pitchFamily="66" charset="0"/>
              </a:rPr>
              <a:t>最小路径覆盖</a:t>
            </a:r>
          </a:p>
        </p:txBody>
      </p:sp>
      <p:sp>
        <p:nvSpPr>
          <p:cNvPr id="566275" name="Rectangle 3"/>
          <p:cNvSpPr>
            <a:spLocks noGrp="1" noChangeArrowheads="1"/>
          </p:cNvSpPr>
          <p:nvPr>
            <p:ph type="body" idx="1"/>
          </p:nvPr>
        </p:nvSpPr>
        <p:spPr/>
        <p:txBody>
          <a:bodyPr/>
          <a:lstStyle/>
          <a:p>
            <a:r>
              <a:rPr lang="zh-CN" altLang="en-US" sz="2800" dirty="0" smtClean="0"/>
              <a:t>我们</a:t>
            </a:r>
            <a:r>
              <a:rPr lang="zh-CN" altLang="en-US" sz="2800" dirty="0"/>
              <a:t>应该使得最小路径覆盖中的边数尽量多，但是又不能让两条边在同一个顶点相交。</a:t>
            </a:r>
          </a:p>
          <a:p>
            <a:r>
              <a:rPr lang="zh-CN" altLang="en-US" sz="2800" dirty="0"/>
              <a:t>拆点：将每一个顶点</a:t>
            </a:r>
            <a:r>
              <a:rPr lang="en-US" altLang="zh-CN" sz="2800" dirty="0" err="1"/>
              <a:t>i</a:t>
            </a:r>
            <a:r>
              <a:rPr lang="zh-CN" altLang="en-US" sz="2800" dirty="0"/>
              <a:t>拆成两个顶点</a:t>
            </a:r>
            <a:r>
              <a:rPr lang="en-US" altLang="zh-CN" sz="2800" dirty="0"/>
              <a:t>Xi</a:t>
            </a:r>
            <a:r>
              <a:rPr lang="zh-CN" altLang="en-US" sz="2800" dirty="0"/>
              <a:t>和</a:t>
            </a:r>
            <a:r>
              <a:rPr lang="en-US" altLang="zh-CN" sz="2800" dirty="0"/>
              <a:t>Yi</a:t>
            </a:r>
            <a:r>
              <a:rPr lang="zh-CN" altLang="en-US" sz="2800" dirty="0"/>
              <a:t>。然后根据原图中边的信息，从</a:t>
            </a:r>
            <a:r>
              <a:rPr lang="en-US" altLang="zh-CN" sz="2800" dirty="0"/>
              <a:t>X</a:t>
            </a:r>
            <a:r>
              <a:rPr lang="zh-CN" altLang="en-US" sz="2800" dirty="0"/>
              <a:t>部往</a:t>
            </a:r>
            <a:r>
              <a:rPr lang="en-US" altLang="zh-CN" sz="2800" dirty="0"/>
              <a:t>Y</a:t>
            </a:r>
            <a:r>
              <a:rPr lang="zh-CN" altLang="en-US" sz="2800" dirty="0"/>
              <a:t>部引边。所有边的方向都是由</a:t>
            </a:r>
            <a:r>
              <a:rPr lang="en-US" altLang="zh-CN" sz="2800" dirty="0"/>
              <a:t>X</a:t>
            </a:r>
            <a:r>
              <a:rPr lang="zh-CN" altLang="en-US" sz="2800" dirty="0"/>
              <a:t>部到</a:t>
            </a:r>
            <a:r>
              <a:rPr lang="en-US" altLang="zh-CN" sz="2800" dirty="0"/>
              <a:t>Y</a:t>
            </a:r>
            <a:r>
              <a:rPr lang="zh-CN" altLang="en-US" sz="2800" dirty="0"/>
              <a:t>部。</a:t>
            </a:r>
          </a:p>
        </p:txBody>
      </p:sp>
      <p:pic>
        <p:nvPicPr>
          <p:cNvPr id="566278" name="Picture 6" descr="03-1219-07"/>
          <p:cNvPicPr>
            <a:picLocks noChangeAspect="1" noChangeArrowheads="1"/>
          </p:cNvPicPr>
          <p:nvPr/>
        </p:nvPicPr>
        <p:blipFill>
          <a:blip r:embed="rId2" cstate="print"/>
          <a:srcRect/>
          <a:stretch>
            <a:fillRect/>
          </a:stretch>
        </p:blipFill>
        <p:spPr bwMode="auto">
          <a:xfrm>
            <a:off x="4757466" y="3785373"/>
            <a:ext cx="3505200" cy="2171700"/>
          </a:xfrm>
          <a:prstGeom prst="rect">
            <a:avLst/>
          </a:prstGeom>
          <a:noFill/>
        </p:spPr>
      </p:pic>
      <p:sp>
        <p:nvSpPr>
          <p:cNvPr id="3" name="矩形 2"/>
          <p:cNvSpPr/>
          <p:nvPr/>
        </p:nvSpPr>
        <p:spPr>
          <a:xfrm>
            <a:off x="185466" y="4005064"/>
            <a:ext cx="4572000" cy="1323439"/>
          </a:xfrm>
          <a:prstGeom prst="rect">
            <a:avLst/>
          </a:prstGeom>
        </p:spPr>
        <p:txBody>
          <a:bodyPr>
            <a:spAutoFit/>
          </a:bodyPr>
          <a:lstStyle/>
          <a:p>
            <a:r>
              <a:rPr lang="zh-CN" altLang="en-US" sz="2000" b="1" dirty="0">
                <a:solidFill>
                  <a:srgbClr val="00B050"/>
                </a:solidFill>
              </a:rPr>
              <a:t>因此，所转化出的二分图的最大匹配数则是原图</a:t>
            </a:r>
            <a:r>
              <a:rPr lang="en-US" altLang="zh-CN" sz="2000" b="1" dirty="0">
                <a:solidFill>
                  <a:srgbClr val="00B050"/>
                </a:solidFill>
              </a:rPr>
              <a:t>G</a:t>
            </a:r>
            <a:r>
              <a:rPr lang="zh-CN" altLang="en-US" sz="2000" b="1" dirty="0">
                <a:solidFill>
                  <a:srgbClr val="00B050"/>
                </a:solidFill>
              </a:rPr>
              <a:t>中最小路径覆盖上的边数。因此由最小路径覆盖数＝原图</a:t>
            </a:r>
            <a:r>
              <a:rPr lang="en-US" altLang="zh-CN" sz="2000" b="1" dirty="0">
                <a:solidFill>
                  <a:srgbClr val="00B050"/>
                </a:solidFill>
              </a:rPr>
              <a:t>G</a:t>
            </a:r>
            <a:r>
              <a:rPr lang="zh-CN" altLang="en-US" sz="2000" b="1" dirty="0">
                <a:solidFill>
                  <a:srgbClr val="00B050"/>
                </a:solidFill>
              </a:rPr>
              <a:t>的顶点数－二分图的最大匹配数便可以得解。</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149</a:t>
            </a:fld>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p:nvPr>
        </p:nvSpPr>
        <p:spPr/>
        <p:txBody>
          <a:bodyPr/>
          <a:lstStyle/>
          <a:p>
            <a:r>
              <a:rPr lang="en-US" altLang="zh-CN" dirty="0" smtClean="0">
                <a:ea typeface="宋体" charset="-122"/>
              </a:rPr>
              <a:t>SCC Algorithm</a:t>
            </a:r>
          </a:p>
        </p:txBody>
      </p:sp>
      <p:sp>
        <p:nvSpPr>
          <p:cNvPr id="133124" name="Rectangle 3"/>
          <p:cNvSpPr>
            <a:spLocks noGrp="1" noChangeArrowheads="1"/>
          </p:cNvSpPr>
          <p:nvPr>
            <p:ph type="body" idx="1"/>
          </p:nvPr>
        </p:nvSpPr>
        <p:spPr/>
        <p:txBody>
          <a:bodyPr/>
          <a:lstStyle/>
          <a:p>
            <a:pPr marL="590550" indent="-590550">
              <a:buFont typeface="Wingdings" pitchFamily="2" charset="2"/>
              <a:buNone/>
            </a:pPr>
            <a:r>
              <a:rPr lang="en-US" altLang="zh-CN" dirty="0" smtClean="0"/>
              <a:t>input:  directed graph G = (V,E)</a:t>
            </a:r>
          </a:p>
          <a:p>
            <a:pPr marL="590550" indent="-590550">
              <a:buFont typeface="Arial" charset="0"/>
              <a:buAutoNum type="arabicPeriod"/>
            </a:pPr>
            <a:r>
              <a:rPr lang="en-US" altLang="zh-CN" dirty="0" smtClean="0"/>
              <a:t>call DFS(G) to compute finishing times</a:t>
            </a:r>
          </a:p>
          <a:p>
            <a:pPr marL="590550" indent="-590550">
              <a:buFont typeface="Arial" charset="0"/>
              <a:buAutoNum type="arabicPeriod"/>
            </a:pPr>
            <a:r>
              <a:rPr lang="en-US" altLang="zh-CN" dirty="0" smtClean="0"/>
              <a:t>compute G</a:t>
            </a:r>
            <a:r>
              <a:rPr lang="en-US" altLang="zh-CN" baseline="30000" dirty="0" smtClean="0"/>
              <a:t>T</a:t>
            </a:r>
            <a:r>
              <a:rPr lang="en-US" altLang="zh-CN" dirty="0" smtClean="0"/>
              <a:t> // transpose graph</a:t>
            </a:r>
          </a:p>
          <a:p>
            <a:pPr marL="590550" indent="-590550">
              <a:buFont typeface="Arial" charset="0"/>
              <a:buAutoNum type="arabicPeriod"/>
            </a:pPr>
            <a:r>
              <a:rPr lang="en-US" altLang="zh-CN" dirty="0" smtClean="0"/>
              <a:t>call DFS(G</a:t>
            </a:r>
            <a:r>
              <a:rPr lang="en-US" altLang="zh-CN" baseline="30000" dirty="0" smtClean="0"/>
              <a:t>T</a:t>
            </a:r>
            <a:r>
              <a:rPr lang="en-US" altLang="zh-CN" dirty="0" smtClean="0"/>
              <a:t>), considering nodes in decreasing order of finishing times</a:t>
            </a:r>
          </a:p>
          <a:p>
            <a:pPr marL="590550" indent="-590550">
              <a:buFont typeface="Arial" charset="0"/>
              <a:buAutoNum type="arabicPeriod"/>
            </a:pPr>
            <a:r>
              <a:rPr lang="en-US" altLang="zh-CN" dirty="0" smtClean="0"/>
              <a:t>each tree from Step 3 is a separate SCC of G</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15</a:t>
            </a:fld>
            <a:endParaRPr lang="en-GB" dirty="0"/>
          </a:p>
        </p:txBody>
      </p:sp>
    </p:spTree>
    <p:extLst>
      <p:ext uri="{BB962C8B-B14F-4D97-AF65-F5344CB8AC3E}">
        <p14:creationId xmlns:p14="http://schemas.microsoft.com/office/powerpoint/2010/main" val="169692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24">
                                            <p:txEl>
                                              <p:pRg st="1" end="1"/>
                                            </p:txEl>
                                          </p:spTgt>
                                        </p:tgtEl>
                                        <p:attrNameLst>
                                          <p:attrName>style.visibility</p:attrName>
                                        </p:attrNameLst>
                                      </p:cBhvr>
                                      <p:to>
                                        <p:strVal val="visible"/>
                                      </p:to>
                                    </p:set>
                                    <p:anim calcmode="lin" valueType="num">
                                      <p:cBhvr additive="base">
                                        <p:cTn id="7" dur="500" fill="hold"/>
                                        <p:tgtEl>
                                          <p:spTgt spid="13312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2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3124">
                                            <p:txEl>
                                              <p:pRg st="2" end="2"/>
                                            </p:txEl>
                                          </p:spTgt>
                                        </p:tgtEl>
                                        <p:attrNameLst>
                                          <p:attrName>style.visibility</p:attrName>
                                        </p:attrNameLst>
                                      </p:cBhvr>
                                      <p:to>
                                        <p:strVal val="visible"/>
                                      </p:to>
                                    </p:set>
                                    <p:anim calcmode="lin" valueType="num">
                                      <p:cBhvr additive="base">
                                        <p:cTn id="11" dur="500" fill="hold"/>
                                        <p:tgtEl>
                                          <p:spTgt spid="13312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12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3124">
                                            <p:txEl>
                                              <p:pRg st="3" end="3"/>
                                            </p:txEl>
                                          </p:spTgt>
                                        </p:tgtEl>
                                        <p:attrNameLst>
                                          <p:attrName>style.visibility</p:attrName>
                                        </p:attrNameLst>
                                      </p:cBhvr>
                                      <p:to>
                                        <p:strVal val="visible"/>
                                      </p:to>
                                    </p:set>
                                    <p:anim calcmode="lin" valueType="num">
                                      <p:cBhvr additive="base">
                                        <p:cTn id="15" dur="500" fill="hold"/>
                                        <p:tgtEl>
                                          <p:spTgt spid="13312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12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3124">
                                            <p:txEl>
                                              <p:pRg st="4" end="4"/>
                                            </p:txEl>
                                          </p:spTgt>
                                        </p:tgtEl>
                                        <p:attrNameLst>
                                          <p:attrName>style.visibility</p:attrName>
                                        </p:attrNameLst>
                                      </p:cBhvr>
                                      <p:to>
                                        <p:strVal val="visible"/>
                                      </p:to>
                                    </p:set>
                                    <p:anim calcmode="lin" valueType="num">
                                      <p:cBhvr additive="base">
                                        <p:cTn id="19" dur="500" fill="hold"/>
                                        <p:tgtEl>
                                          <p:spTgt spid="13312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2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ChangeArrowheads="1"/>
          </p:cNvSpPr>
          <p:nvPr/>
        </p:nvSpPr>
        <p:spPr bwMode="auto">
          <a:xfrm>
            <a:off x="179512" y="1052736"/>
            <a:ext cx="8577263" cy="1938992"/>
          </a:xfrm>
          <a:prstGeom prst="rect">
            <a:avLst/>
          </a:prstGeom>
          <a:noFill/>
          <a:ln w="9525">
            <a:noFill/>
            <a:miter lim="800000"/>
            <a:headEnd/>
            <a:tailEnd/>
          </a:ln>
        </p:spPr>
        <p:txBody>
          <a:bodyPr>
            <a:spAutoFit/>
          </a:bodyPr>
          <a:lstStyle/>
          <a:p>
            <a:pPr algn="just"/>
            <a:r>
              <a:rPr kumimoji="1" lang="zh-CN" altLang="en-US" sz="2400" b="1" dirty="0">
                <a:latin typeface="Times New Roman" pitchFamily="18" charset="0"/>
                <a:ea typeface="黑体" pitchFamily="2" charset="-122"/>
              </a:rPr>
              <a:t>        定义</a:t>
            </a:r>
            <a:r>
              <a:rPr kumimoji="1" lang="en-US" altLang="zh-CN" sz="2400" b="1" dirty="0">
                <a:latin typeface="Times New Roman" pitchFamily="18" charset="0"/>
                <a:ea typeface="黑体" pitchFamily="2" charset="-122"/>
              </a:rPr>
              <a:t>1</a:t>
            </a:r>
            <a:r>
              <a:rPr kumimoji="1" lang="en-US" altLang="zh-CN" sz="2400" b="1" dirty="0">
                <a:latin typeface="Times New Roman" pitchFamily="18" charset="0"/>
              </a:rPr>
              <a:t>  </a:t>
            </a:r>
            <a:r>
              <a:rPr kumimoji="1" lang="zh-CN" altLang="en-US" sz="2400" b="1" dirty="0">
                <a:latin typeface="Times New Roman" pitchFamily="18" charset="0"/>
              </a:rPr>
              <a:t>设</a:t>
            </a:r>
            <a:r>
              <a:rPr kumimoji="1" lang="en-US" altLang="zh-CN" sz="2400" b="1" i="1" dirty="0">
                <a:latin typeface="Times New Roman" pitchFamily="18" charset="0"/>
              </a:rPr>
              <a:t>G</a:t>
            </a:r>
            <a:r>
              <a:rPr kumimoji="1" lang="en-US" altLang="zh-CN" sz="2400" b="1" dirty="0">
                <a:latin typeface="Times New Roman" pitchFamily="18" charset="0"/>
              </a:rPr>
              <a:t> = ( </a:t>
            </a:r>
            <a:r>
              <a:rPr kumimoji="1" lang="en-US" altLang="zh-CN" sz="2400" b="1" i="1" dirty="0">
                <a:latin typeface="Times New Roman" pitchFamily="18" charset="0"/>
              </a:rPr>
              <a:t>V</a:t>
            </a:r>
            <a:r>
              <a:rPr kumimoji="1" lang="en-US" altLang="zh-CN" sz="2400" b="1" dirty="0">
                <a:latin typeface="Times New Roman" pitchFamily="18" charset="0"/>
              </a:rPr>
              <a:t>, </a:t>
            </a:r>
            <a:r>
              <a:rPr kumimoji="1" lang="en-US" altLang="zh-CN" sz="2400" b="1" i="1" dirty="0">
                <a:latin typeface="Times New Roman" pitchFamily="18" charset="0"/>
              </a:rPr>
              <a:t>E</a:t>
            </a:r>
            <a:r>
              <a:rPr kumimoji="1" lang="en-US" altLang="zh-CN" sz="2400" b="1" dirty="0">
                <a:latin typeface="Times New Roman" pitchFamily="18" charset="0"/>
              </a:rPr>
              <a:t> )</a:t>
            </a:r>
            <a:r>
              <a:rPr kumimoji="1" lang="zh-CN" altLang="en-US" sz="2400" b="1" dirty="0">
                <a:latin typeface="Times New Roman" pitchFamily="18" charset="0"/>
              </a:rPr>
              <a:t>为有向图</a:t>
            </a:r>
            <a:r>
              <a:rPr kumimoji="1" lang="en-US" altLang="zh-CN" sz="2400" b="1" dirty="0">
                <a:latin typeface="Times New Roman" pitchFamily="18" charset="0"/>
              </a:rPr>
              <a:t>, </a:t>
            </a:r>
            <a:r>
              <a:rPr kumimoji="1" lang="zh-CN" altLang="en-US" sz="2400" b="1" dirty="0">
                <a:latin typeface="Times New Roman" pitchFamily="18" charset="0"/>
              </a:rPr>
              <a:t>在</a:t>
            </a:r>
            <a:r>
              <a:rPr kumimoji="1" lang="en-US" altLang="zh-CN" sz="2400" b="1" i="1" dirty="0">
                <a:latin typeface="Times New Roman" pitchFamily="18" charset="0"/>
              </a:rPr>
              <a:t>V</a:t>
            </a:r>
            <a:r>
              <a:rPr kumimoji="1" lang="zh-CN" altLang="en-US" sz="2400" b="1" dirty="0">
                <a:latin typeface="Times New Roman" pitchFamily="18" charset="0"/>
              </a:rPr>
              <a:t>中指定一点称为</a:t>
            </a:r>
            <a:r>
              <a:rPr kumimoji="1" lang="zh-CN" altLang="en-US" sz="2400" b="1" dirty="0">
                <a:solidFill>
                  <a:srgbClr val="A50021"/>
                </a:solidFill>
                <a:latin typeface="Times New Roman" pitchFamily="18" charset="0"/>
                <a:ea typeface="黑体" pitchFamily="2" charset="-122"/>
              </a:rPr>
              <a:t>发点</a:t>
            </a:r>
            <a:r>
              <a:rPr kumimoji="1" lang="en-US" altLang="zh-CN" sz="2400" b="1" dirty="0">
                <a:latin typeface="Times New Roman" pitchFamily="18" charset="0"/>
              </a:rPr>
              <a:t>(</a:t>
            </a:r>
            <a:r>
              <a:rPr kumimoji="1" lang="zh-CN" altLang="en-US" sz="2400" b="1" dirty="0">
                <a:latin typeface="Times New Roman" pitchFamily="18" charset="0"/>
              </a:rPr>
              <a:t>记为</a:t>
            </a:r>
            <a:r>
              <a:rPr kumimoji="1" lang="en-US" altLang="zh-CN" sz="2400" b="1" i="1" dirty="0">
                <a:latin typeface="Times New Roman" pitchFamily="18" charset="0"/>
              </a:rPr>
              <a:t>v</a:t>
            </a:r>
            <a:r>
              <a:rPr kumimoji="1" lang="en-US" altLang="zh-CN" sz="2400" b="1" i="1" baseline="-30000" dirty="0">
                <a:latin typeface="Times New Roman" pitchFamily="18" charset="0"/>
              </a:rPr>
              <a:t>s </a:t>
            </a:r>
            <a:r>
              <a:rPr kumimoji="1" lang="en-US" altLang="zh-CN" sz="2400" b="1" dirty="0">
                <a:latin typeface="Times New Roman" pitchFamily="18" charset="0"/>
              </a:rPr>
              <a:t>), </a:t>
            </a:r>
            <a:r>
              <a:rPr kumimoji="1" lang="zh-CN" altLang="en-US" sz="2400" b="1" dirty="0">
                <a:latin typeface="Times New Roman" pitchFamily="18" charset="0"/>
              </a:rPr>
              <a:t>和另一点称为</a:t>
            </a:r>
            <a:r>
              <a:rPr kumimoji="1" lang="zh-CN" altLang="en-US" sz="2400" b="1" dirty="0">
                <a:solidFill>
                  <a:srgbClr val="A50021"/>
                </a:solidFill>
                <a:latin typeface="Times New Roman" pitchFamily="18" charset="0"/>
                <a:ea typeface="黑体" pitchFamily="2" charset="-122"/>
              </a:rPr>
              <a:t>收点</a:t>
            </a:r>
            <a:r>
              <a:rPr kumimoji="1" lang="en-US" altLang="zh-CN" sz="2400" b="1" dirty="0">
                <a:latin typeface="Times New Roman" pitchFamily="18" charset="0"/>
              </a:rPr>
              <a:t>(</a:t>
            </a:r>
            <a:r>
              <a:rPr kumimoji="1" lang="zh-CN" altLang="en-US" sz="2400" b="1" dirty="0">
                <a:latin typeface="Times New Roman" pitchFamily="18" charset="0"/>
              </a:rPr>
              <a:t>记为</a:t>
            </a:r>
            <a:r>
              <a:rPr kumimoji="1" lang="en-US" altLang="zh-CN" sz="2400" b="1" i="1" dirty="0" err="1">
                <a:latin typeface="Times New Roman" pitchFamily="18" charset="0"/>
              </a:rPr>
              <a:t>v</a:t>
            </a:r>
            <a:r>
              <a:rPr kumimoji="1" lang="en-US" altLang="zh-CN" sz="2400" b="1" i="1" baseline="-30000" dirty="0" err="1">
                <a:latin typeface="Times New Roman" pitchFamily="18" charset="0"/>
              </a:rPr>
              <a:t>t</a:t>
            </a:r>
            <a:r>
              <a:rPr kumimoji="1" lang="en-US" altLang="zh-CN" sz="2400" b="1" i="1" baseline="-30000" dirty="0">
                <a:latin typeface="Times New Roman" pitchFamily="18" charset="0"/>
              </a:rPr>
              <a:t> </a:t>
            </a:r>
            <a:r>
              <a:rPr kumimoji="1" lang="en-US" altLang="zh-CN" sz="2400" b="1" dirty="0">
                <a:latin typeface="Times New Roman" pitchFamily="18" charset="0"/>
              </a:rPr>
              <a:t>), </a:t>
            </a:r>
            <a:r>
              <a:rPr kumimoji="1" lang="zh-CN" altLang="en-US" sz="2400" b="1" dirty="0">
                <a:latin typeface="Times New Roman" pitchFamily="18" charset="0"/>
              </a:rPr>
              <a:t>其余点叫做</a:t>
            </a:r>
            <a:r>
              <a:rPr kumimoji="1" lang="zh-CN" altLang="en-US" sz="2400" b="1" dirty="0">
                <a:solidFill>
                  <a:srgbClr val="A50021"/>
                </a:solidFill>
                <a:latin typeface="Times New Roman" pitchFamily="18" charset="0"/>
                <a:ea typeface="黑体" pitchFamily="2" charset="-122"/>
              </a:rPr>
              <a:t>中间点</a:t>
            </a:r>
            <a:r>
              <a:rPr kumimoji="1" lang="en-US" altLang="zh-CN" sz="2400" b="1" dirty="0">
                <a:latin typeface="Times New Roman" pitchFamily="18" charset="0"/>
              </a:rPr>
              <a:t>. </a:t>
            </a:r>
            <a:r>
              <a:rPr kumimoji="1" lang="zh-CN" altLang="en-US" sz="2400" b="1" dirty="0">
                <a:latin typeface="Times New Roman" pitchFamily="18" charset="0"/>
              </a:rPr>
              <a:t>对每一条边</a:t>
            </a:r>
            <a:r>
              <a:rPr kumimoji="1" lang="en-US" altLang="zh-CN" sz="2400" b="1" i="1" dirty="0" err="1">
                <a:latin typeface="Times New Roman" pitchFamily="18" charset="0"/>
              </a:rPr>
              <a:t>v</a:t>
            </a:r>
            <a:r>
              <a:rPr kumimoji="1" lang="en-US" altLang="zh-CN" sz="2400" b="1" i="1" baseline="-30000" dirty="0" err="1">
                <a:latin typeface="Times New Roman" pitchFamily="18" charset="0"/>
              </a:rPr>
              <a:t>i</a:t>
            </a:r>
            <a:r>
              <a:rPr kumimoji="1" lang="en-US" altLang="zh-CN" sz="2400" b="1" i="1" dirty="0" err="1">
                <a:latin typeface="Times New Roman" pitchFamily="18" charset="0"/>
              </a:rPr>
              <a:t>v</a:t>
            </a:r>
            <a:r>
              <a:rPr kumimoji="1" lang="en-US" altLang="zh-CN" sz="2400" b="1" i="1" baseline="-30000" dirty="0" err="1">
                <a:latin typeface="Times New Roman" pitchFamily="18" charset="0"/>
              </a:rPr>
              <a:t>j</a:t>
            </a:r>
            <a:r>
              <a:rPr kumimoji="1" lang="en-US" altLang="zh-CN" sz="2400" b="1" dirty="0" err="1">
                <a:latin typeface="Times New Roman" pitchFamily="18" charset="0"/>
              </a:rPr>
              <a:t>∈</a:t>
            </a:r>
            <a:r>
              <a:rPr kumimoji="1" lang="en-US" altLang="zh-CN" sz="2400" b="1" i="1" dirty="0" err="1">
                <a:latin typeface="Times New Roman" pitchFamily="18" charset="0"/>
              </a:rPr>
              <a:t>E</a:t>
            </a:r>
            <a:r>
              <a:rPr kumimoji="1" lang="en-US" altLang="zh-CN" sz="2400" b="1" dirty="0">
                <a:latin typeface="Times New Roman" pitchFamily="18" charset="0"/>
              </a:rPr>
              <a:t>, </a:t>
            </a:r>
            <a:r>
              <a:rPr kumimoji="1" lang="zh-CN" altLang="en-US" sz="2400" b="1" dirty="0">
                <a:latin typeface="Times New Roman" pitchFamily="18" charset="0"/>
              </a:rPr>
              <a:t>对应一个非负实数</a:t>
            </a:r>
            <a:r>
              <a:rPr kumimoji="1" lang="en-US" altLang="zh-CN" sz="2400" b="1" i="1" dirty="0" err="1">
                <a:latin typeface="Times New Roman" pitchFamily="18" charset="0"/>
              </a:rPr>
              <a:t>C</a:t>
            </a:r>
            <a:r>
              <a:rPr kumimoji="1" lang="en-US" altLang="zh-CN" sz="2400" b="1" i="1" baseline="-30000" dirty="0" err="1">
                <a:latin typeface="Times New Roman" pitchFamily="18" charset="0"/>
              </a:rPr>
              <a:t>ij</a:t>
            </a:r>
            <a:r>
              <a:rPr kumimoji="1" lang="en-US" altLang="zh-CN" sz="2400" b="1" dirty="0">
                <a:latin typeface="Times New Roman" pitchFamily="18" charset="0"/>
              </a:rPr>
              <a:t>, </a:t>
            </a:r>
            <a:r>
              <a:rPr kumimoji="1" lang="zh-CN" altLang="en-US" sz="2400" b="1" dirty="0">
                <a:latin typeface="Times New Roman" pitchFamily="18" charset="0"/>
              </a:rPr>
              <a:t>称为它的</a:t>
            </a:r>
            <a:r>
              <a:rPr kumimoji="1" lang="zh-CN" altLang="en-US" sz="2400" b="1" dirty="0">
                <a:solidFill>
                  <a:srgbClr val="A50021"/>
                </a:solidFill>
                <a:latin typeface="Times New Roman" pitchFamily="18" charset="0"/>
                <a:ea typeface="黑体" pitchFamily="2" charset="-122"/>
              </a:rPr>
              <a:t>容量</a:t>
            </a:r>
            <a:r>
              <a:rPr kumimoji="1" lang="en-US" altLang="zh-CN" sz="2400" b="1" dirty="0">
                <a:latin typeface="Times New Roman" pitchFamily="18" charset="0"/>
              </a:rPr>
              <a:t>. </a:t>
            </a:r>
            <a:r>
              <a:rPr kumimoji="1" lang="zh-CN" altLang="en-US" sz="2400" b="1" dirty="0">
                <a:latin typeface="Times New Roman" pitchFamily="18" charset="0"/>
              </a:rPr>
              <a:t>这样的</a:t>
            </a:r>
            <a:r>
              <a:rPr kumimoji="1" lang="en-US" altLang="zh-CN" sz="2400" b="1" i="1" dirty="0">
                <a:latin typeface="Times New Roman" pitchFamily="18" charset="0"/>
              </a:rPr>
              <a:t>G</a:t>
            </a:r>
            <a:r>
              <a:rPr kumimoji="1" lang="zh-CN" altLang="en-US" sz="2400" b="1" dirty="0">
                <a:latin typeface="Times New Roman" pitchFamily="18" charset="0"/>
              </a:rPr>
              <a:t>称为</a:t>
            </a:r>
            <a:r>
              <a:rPr kumimoji="1" lang="zh-CN" altLang="en-US" sz="2400" b="1" dirty="0">
                <a:latin typeface="Times New Roman" pitchFamily="18" charset="0"/>
                <a:ea typeface="黑体" pitchFamily="2" charset="-122"/>
              </a:rPr>
              <a:t>容量网络</a:t>
            </a:r>
            <a:r>
              <a:rPr kumimoji="1" lang="en-US" altLang="zh-CN" sz="2400" b="1" dirty="0">
                <a:latin typeface="Times New Roman" pitchFamily="18" charset="0"/>
              </a:rPr>
              <a:t>, </a:t>
            </a:r>
            <a:r>
              <a:rPr kumimoji="1" lang="zh-CN" altLang="en-US" sz="2400" b="1" dirty="0">
                <a:latin typeface="Times New Roman" pitchFamily="18" charset="0"/>
              </a:rPr>
              <a:t>简称</a:t>
            </a:r>
            <a:r>
              <a:rPr kumimoji="1" lang="zh-CN" altLang="en-US" sz="2400" b="1" dirty="0">
                <a:solidFill>
                  <a:srgbClr val="A50021"/>
                </a:solidFill>
                <a:latin typeface="Times New Roman" pitchFamily="18" charset="0"/>
                <a:ea typeface="黑体" pitchFamily="2" charset="-122"/>
              </a:rPr>
              <a:t>网络</a:t>
            </a:r>
            <a:r>
              <a:rPr kumimoji="1" lang="en-US" altLang="zh-CN" sz="2400" b="1" dirty="0">
                <a:latin typeface="Times New Roman" pitchFamily="18" charset="0"/>
              </a:rPr>
              <a:t>, </a:t>
            </a:r>
            <a:r>
              <a:rPr kumimoji="1" lang="zh-CN" altLang="en-US" sz="2400" b="1" dirty="0">
                <a:latin typeface="Times New Roman" pitchFamily="18" charset="0"/>
              </a:rPr>
              <a:t>记作</a:t>
            </a:r>
            <a:r>
              <a:rPr kumimoji="1" lang="en-US" altLang="zh-CN" sz="2400" b="1" i="1" dirty="0">
                <a:latin typeface="Times New Roman" pitchFamily="18" charset="0"/>
              </a:rPr>
              <a:t>G</a:t>
            </a:r>
            <a:r>
              <a:rPr kumimoji="1" lang="en-US" altLang="zh-CN" sz="2400" b="1" dirty="0">
                <a:latin typeface="Times New Roman" pitchFamily="18" charset="0"/>
              </a:rPr>
              <a:t> = ( </a:t>
            </a:r>
            <a:r>
              <a:rPr kumimoji="1" lang="en-US" altLang="zh-CN" sz="2400" b="1" i="1" dirty="0">
                <a:latin typeface="Times New Roman" pitchFamily="18" charset="0"/>
              </a:rPr>
              <a:t>V</a:t>
            </a:r>
            <a:r>
              <a:rPr kumimoji="1" lang="en-US" altLang="zh-CN" sz="2400" b="1" dirty="0">
                <a:latin typeface="Times New Roman" pitchFamily="18" charset="0"/>
              </a:rPr>
              <a:t>, </a:t>
            </a:r>
            <a:r>
              <a:rPr kumimoji="1" lang="en-US" altLang="zh-CN" sz="2400" b="1" i="1" dirty="0">
                <a:latin typeface="Times New Roman" pitchFamily="18" charset="0"/>
              </a:rPr>
              <a:t>E</a:t>
            </a:r>
            <a:r>
              <a:rPr kumimoji="1" lang="en-US" altLang="zh-CN" sz="2400" b="1" dirty="0">
                <a:latin typeface="Times New Roman" pitchFamily="18" charset="0"/>
              </a:rPr>
              <a:t>, </a:t>
            </a:r>
            <a:r>
              <a:rPr kumimoji="1" lang="en-US" altLang="zh-CN" sz="2400" b="1" i="1" dirty="0">
                <a:latin typeface="Times New Roman" pitchFamily="18" charset="0"/>
              </a:rPr>
              <a:t>C </a:t>
            </a:r>
            <a:r>
              <a:rPr kumimoji="1" lang="en-US" altLang="zh-CN" sz="2400" b="1" dirty="0">
                <a:latin typeface="Times New Roman" pitchFamily="18" charset="0"/>
              </a:rPr>
              <a:t>) .</a:t>
            </a:r>
            <a:r>
              <a:rPr kumimoji="1" lang="en-US" altLang="zh-CN" sz="2400" b="1" i="1" dirty="0">
                <a:latin typeface="Times New Roman" pitchFamily="18" charset="0"/>
              </a:rPr>
              <a:t>G</a:t>
            </a:r>
            <a:r>
              <a:rPr kumimoji="1" lang="zh-CN" altLang="en-US" sz="2400" b="1" dirty="0">
                <a:latin typeface="宋体" charset="-122"/>
              </a:rPr>
              <a:t>中任一边</a:t>
            </a:r>
            <a:r>
              <a:rPr kumimoji="1" lang="en-US" altLang="zh-CN" sz="2400" b="1" i="1" dirty="0" err="1">
                <a:latin typeface="Times New Roman" pitchFamily="18" charset="0"/>
              </a:rPr>
              <a:t>v</a:t>
            </a:r>
            <a:r>
              <a:rPr kumimoji="1" lang="en-US" altLang="zh-CN" sz="2400" b="1" i="1" baseline="-30000" dirty="0" err="1">
                <a:latin typeface="Times New Roman" pitchFamily="18" charset="0"/>
              </a:rPr>
              <a:t>i</a:t>
            </a:r>
            <a:r>
              <a:rPr kumimoji="1" lang="en-US" altLang="zh-CN" sz="2400" b="1" i="1" dirty="0" err="1">
                <a:latin typeface="Times New Roman" pitchFamily="18" charset="0"/>
              </a:rPr>
              <a:t>v</a:t>
            </a:r>
            <a:r>
              <a:rPr kumimoji="1" lang="en-US" altLang="zh-CN" sz="2400" b="1" i="1" baseline="-30000" dirty="0" err="1">
                <a:latin typeface="Times New Roman" pitchFamily="18" charset="0"/>
              </a:rPr>
              <a:t>j</a:t>
            </a:r>
            <a:r>
              <a:rPr kumimoji="1" lang="zh-CN" altLang="en-US" sz="2400" b="1" dirty="0">
                <a:latin typeface="宋体" charset="-122"/>
              </a:rPr>
              <a:t>有流量</a:t>
            </a:r>
            <a:r>
              <a:rPr kumimoji="1" lang="en-US" altLang="zh-CN" sz="2400" b="1" i="1" dirty="0" err="1">
                <a:latin typeface="Times New Roman" pitchFamily="18" charset="0"/>
              </a:rPr>
              <a:t>f</a:t>
            </a:r>
            <a:r>
              <a:rPr kumimoji="1" lang="en-US" altLang="zh-CN" sz="2400" b="1" i="1" baseline="-30000" dirty="0" err="1">
                <a:latin typeface="Times New Roman" pitchFamily="18" charset="0"/>
              </a:rPr>
              <a:t>ij</a:t>
            </a:r>
            <a:r>
              <a:rPr kumimoji="1" lang="en-US" altLang="zh-CN" sz="2400" b="1" i="1" baseline="-30000" dirty="0">
                <a:latin typeface="Times New Roman" pitchFamily="18" charset="0"/>
              </a:rPr>
              <a:t> </a:t>
            </a:r>
            <a:r>
              <a:rPr kumimoji="1" lang="en-US" altLang="zh-CN" sz="2400" b="1" dirty="0">
                <a:latin typeface="Times New Roman" pitchFamily="18" charset="0"/>
              </a:rPr>
              <a:t>, </a:t>
            </a:r>
            <a:r>
              <a:rPr kumimoji="1" lang="zh-CN" altLang="en-US" sz="2400" b="1" dirty="0">
                <a:latin typeface="宋体" charset="-122"/>
              </a:rPr>
              <a:t>称集合</a:t>
            </a:r>
            <a:r>
              <a:rPr kumimoji="1" lang="en-US" altLang="zh-CN" sz="2400" b="1" i="1" dirty="0">
                <a:latin typeface="Times New Roman" pitchFamily="18" charset="0"/>
              </a:rPr>
              <a:t>f</a:t>
            </a:r>
            <a:r>
              <a:rPr kumimoji="1" lang="en-US" altLang="zh-CN" sz="2400" b="1" dirty="0">
                <a:latin typeface="Times New Roman" pitchFamily="18" charset="0"/>
              </a:rPr>
              <a:t> = { </a:t>
            </a:r>
            <a:r>
              <a:rPr kumimoji="1" lang="en-US" altLang="zh-CN" sz="2400" b="1" i="1" dirty="0" err="1">
                <a:latin typeface="Times New Roman" pitchFamily="18" charset="0"/>
              </a:rPr>
              <a:t>f</a:t>
            </a:r>
            <a:r>
              <a:rPr kumimoji="1" lang="en-US" altLang="zh-CN" sz="2400" b="1" i="1" baseline="-30000" dirty="0" err="1">
                <a:latin typeface="Times New Roman" pitchFamily="18" charset="0"/>
              </a:rPr>
              <a:t>ij</a:t>
            </a:r>
            <a:r>
              <a:rPr kumimoji="1" lang="en-US" altLang="zh-CN" sz="2400" b="1" dirty="0">
                <a:latin typeface="Times New Roman" pitchFamily="18" charset="0"/>
              </a:rPr>
              <a:t>}</a:t>
            </a:r>
            <a:r>
              <a:rPr kumimoji="1" lang="zh-CN" altLang="en-US" sz="2400" b="1" dirty="0">
                <a:latin typeface="宋体" charset="-122"/>
              </a:rPr>
              <a:t>为网络</a:t>
            </a:r>
            <a:r>
              <a:rPr kumimoji="1" lang="en-US" altLang="zh-CN" sz="2400" b="1" i="1" dirty="0">
                <a:latin typeface="Times New Roman" pitchFamily="18" charset="0"/>
              </a:rPr>
              <a:t>G</a:t>
            </a:r>
            <a:r>
              <a:rPr kumimoji="1" lang="zh-CN" altLang="en-US" sz="2400" b="1" dirty="0">
                <a:latin typeface="宋体" charset="-122"/>
              </a:rPr>
              <a:t>上的一个</a:t>
            </a:r>
            <a:r>
              <a:rPr kumimoji="1" lang="zh-CN" altLang="en-US" sz="2400" b="1" dirty="0">
                <a:solidFill>
                  <a:srgbClr val="A50021"/>
                </a:solidFill>
                <a:latin typeface="宋体" charset="-122"/>
              </a:rPr>
              <a:t>流</a:t>
            </a:r>
            <a:r>
              <a:rPr kumimoji="1" lang="en-US" altLang="zh-CN" sz="2400" b="1" dirty="0">
                <a:latin typeface="Times New Roman" pitchFamily="18" charset="0"/>
              </a:rPr>
              <a:t>. </a:t>
            </a:r>
          </a:p>
        </p:txBody>
      </p:sp>
      <p:sp>
        <p:nvSpPr>
          <p:cNvPr id="74755" name="Rectangle 4"/>
          <p:cNvSpPr>
            <a:spLocks noGrp="1" noChangeArrowheads="1"/>
          </p:cNvSpPr>
          <p:nvPr>
            <p:ph type="title" idx="4294967295"/>
          </p:nvPr>
        </p:nvSpPr>
        <p:spPr/>
        <p:txBody>
          <a:bodyPr/>
          <a:lstStyle/>
          <a:p>
            <a:pPr eaLnBrk="1" hangingPunct="1"/>
            <a:r>
              <a:rPr kumimoji="1" lang="en-US" altLang="zh-CN" dirty="0" smtClean="0">
                <a:ea typeface="宋体" charset="-122"/>
              </a:rPr>
              <a:t>9.4 </a:t>
            </a:r>
            <a:r>
              <a:rPr kumimoji="1" lang="zh-CN" altLang="en-US" dirty="0" smtClean="0">
                <a:ea typeface="宋体" charset="-122"/>
              </a:rPr>
              <a:t>网络流问题</a:t>
            </a:r>
          </a:p>
        </p:txBody>
      </p:sp>
      <p:sp>
        <p:nvSpPr>
          <p:cNvPr id="4" name="Rectangle 3"/>
          <p:cNvSpPr txBox="1">
            <a:spLocks noChangeArrowheads="1"/>
          </p:cNvSpPr>
          <p:nvPr/>
        </p:nvSpPr>
        <p:spPr>
          <a:xfrm>
            <a:off x="662068" y="2967124"/>
            <a:ext cx="7612149" cy="3657600"/>
          </a:xfrm>
          <a:prstGeom prst="rect">
            <a:avLst/>
          </a:prstGeom>
        </p:spPr>
        <p:txBody>
          <a:bodyPr/>
          <a:lstStyle>
            <a:lvl1pPr marL="342900" indent="-342900" algn="l" rtl="0" eaLnBrk="0" fontAlgn="base" hangingPunct="0">
              <a:spcBef>
                <a:spcPct val="20000"/>
              </a:spcBef>
              <a:spcAft>
                <a:spcPct val="0"/>
              </a:spcAft>
              <a:buClr>
                <a:schemeClr val="accent1"/>
              </a:buClr>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700">
                <a:solidFill>
                  <a:schemeClr val="tx1"/>
                </a:solidFill>
                <a:latin typeface="+mn-lt"/>
                <a:ea typeface="+mn-ea"/>
              </a:defRPr>
            </a:lvl2pPr>
            <a:lvl3pPr marL="1143000" indent="-228600" algn="l" rtl="0" eaLnBrk="0" fontAlgn="base" hangingPunct="0">
              <a:spcBef>
                <a:spcPct val="20000"/>
              </a:spcBef>
              <a:spcAft>
                <a:spcPct val="0"/>
              </a:spcAft>
              <a:buClr>
                <a:schemeClr val="accent1"/>
              </a:buClr>
              <a:buFont typeface="Wingdings" pitchFamily="2" charset="2"/>
              <a:buChar char="l"/>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a:lstStyle>
          <a:p>
            <a:r>
              <a:rPr lang="zh-CN" altLang="en-US" sz="2800" b="1" kern="0" dirty="0" smtClean="0">
                <a:latin typeface="Times New Roman" panose="02020603050405020304" pitchFamily="18" charset="0"/>
                <a:ea typeface="华文楷体" panose="02010600040101010101" pitchFamily="2" charset="-122"/>
              </a:rPr>
              <a:t>显然</a:t>
            </a:r>
            <a:r>
              <a:rPr lang="en-US" altLang="zh-CN" sz="2800" b="1" i="1" kern="0" dirty="0" smtClean="0">
                <a:latin typeface="Times New Roman" panose="02020603050405020304" pitchFamily="18" charset="0"/>
                <a:ea typeface="华文楷体" panose="02010600040101010101" pitchFamily="2" charset="-122"/>
              </a:rPr>
              <a:t>,</a:t>
            </a:r>
            <a:r>
              <a:rPr lang="zh-CN" altLang="en-US" sz="2800" b="1" kern="0" dirty="0" smtClean="0">
                <a:latin typeface="Times New Roman" panose="02020603050405020304" pitchFamily="18" charset="0"/>
                <a:ea typeface="华文楷体" panose="02010600040101010101" pitchFamily="2" charset="-122"/>
              </a:rPr>
              <a:t>边</a:t>
            </a:r>
            <a:r>
              <a:rPr lang="en-US" altLang="zh-CN" sz="2800" b="1" i="1" kern="0" dirty="0" smtClean="0">
                <a:latin typeface="Times New Roman" panose="02020603050405020304" pitchFamily="18" charset="0"/>
                <a:ea typeface="华文楷体" panose="02010600040101010101" pitchFamily="2" charset="-122"/>
              </a:rPr>
              <a:t>( v</a:t>
            </a:r>
            <a:r>
              <a:rPr lang="en-US" altLang="zh-CN" sz="2800" b="1" i="1" kern="0" baseline="-25000" dirty="0" smtClean="0">
                <a:latin typeface="Times New Roman" panose="02020603050405020304" pitchFamily="18" charset="0"/>
                <a:ea typeface="华文楷体" panose="02010600040101010101" pitchFamily="2" charset="-122"/>
              </a:rPr>
              <a:t>i </a:t>
            </a:r>
            <a:r>
              <a:rPr lang="en-US" altLang="zh-CN" sz="2800" b="1" i="1" kern="0" dirty="0" err="1" smtClean="0">
                <a:latin typeface="Times New Roman" panose="02020603050405020304" pitchFamily="18" charset="0"/>
                <a:ea typeface="华文楷体" panose="02010600040101010101" pitchFamily="2" charset="-122"/>
              </a:rPr>
              <a:t>v</a:t>
            </a:r>
            <a:r>
              <a:rPr lang="en-US" altLang="zh-CN" sz="2800" b="1" i="1" kern="0" baseline="-25000" dirty="0" err="1" smtClean="0">
                <a:latin typeface="Times New Roman" panose="02020603050405020304" pitchFamily="18" charset="0"/>
                <a:ea typeface="华文楷体" panose="02010600040101010101" pitchFamily="2" charset="-122"/>
              </a:rPr>
              <a:t>j</a:t>
            </a:r>
            <a:r>
              <a:rPr lang="en-US" altLang="zh-CN" sz="2800" b="1" i="1" kern="0" baseline="-25000" dirty="0" smtClean="0">
                <a:latin typeface="Times New Roman" panose="02020603050405020304" pitchFamily="18" charset="0"/>
                <a:ea typeface="华文楷体" panose="02010600040101010101" pitchFamily="2" charset="-122"/>
              </a:rPr>
              <a:t> </a:t>
            </a:r>
            <a:r>
              <a:rPr lang="en-US" altLang="zh-CN" sz="2800" b="1" i="1" kern="0" dirty="0" smtClean="0">
                <a:latin typeface="Times New Roman" panose="02020603050405020304" pitchFamily="18" charset="0"/>
                <a:ea typeface="华文楷体" panose="02010600040101010101" pitchFamily="2" charset="-122"/>
              </a:rPr>
              <a:t>) </a:t>
            </a:r>
            <a:r>
              <a:rPr lang="zh-CN" altLang="en-US" sz="2800" b="1" kern="0" dirty="0" smtClean="0">
                <a:latin typeface="Times New Roman" panose="02020603050405020304" pitchFamily="18" charset="0"/>
                <a:ea typeface="华文楷体" panose="02010600040101010101" pitchFamily="2" charset="-122"/>
              </a:rPr>
              <a:t>的流不能超过该边的容量 </a:t>
            </a:r>
            <a:r>
              <a:rPr lang="en-US" altLang="zh-CN" sz="2800" b="1" i="1" kern="0" dirty="0" smtClean="0">
                <a:latin typeface="Times New Roman" panose="02020603050405020304" pitchFamily="18" charset="0"/>
                <a:ea typeface="华文楷体" panose="02010600040101010101" pitchFamily="2" charset="-122"/>
              </a:rPr>
              <a:t>, </a:t>
            </a:r>
            <a:r>
              <a:rPr lang="zh-CN" altLang="en-US" sz="2800" b="1" kern="0" dirty="0" smtClean="0">
                <a:latin typeface="Times New Roman" panose="02020603050405020304" pitchFamily="18" charset="0"/>
                <a:ea typeface="华文楷体" panose="02010600040101010101" pitchFamily="2" charset="-122"/>
              </a:rPr>
              <a:t>因此有</a:t>
            </a:r>
            <a:r>
              <a:rPr lang="en-US" altLang="zh-CN" sz="2800" b="1" kern="0" dirty="0" smtClean="0">
                <a:latin typeface="Times New Roman" panose="02020603050405020304" pitchFamily="18" charset="0"/>
                <a:ea typeface="华文楷体" panose="02010600040101010101" pitchFamily="2" charset="-122"/>
              </a:rPr>
              <a:t>0 ≤ f </a:t>
            </a:r>
            <a:r>
              <a:rPr lang="en-US" altLang="zh-CN" sz="2800" b="1" kern="0" baseline="-25000" dirty="0" err="1" smtClean="0">
                <a:latin typeface="Times New Roman" panose="02020603050405020304" pitchFamily="18" charset="0"/>
                <a:ea typeface="华文楷体" panose="02010600040101010101" pitchFamily="2" charset="-122"/>
              </a:rPr>
              <a:t>ij</a:t>
            </a:r>
            <a:r>
              <a:rPr lang="en-US" altLang="zh-CN" sz="2800" b="1" kern="0" dirty="0" smtClean="0">
                <a:latin typeface="Times New Roman" panose="02020603050405020304" pitchFamily="18" charset="0"/>
                <a:ea typeface="华文楷体" panose="02010600040101010101" pitchFamily="2" charset="-122"/>
              </a:rPr>
              <a:t> ≤ c</a:t>
            </a:r>
            <a:r>
              <a:rPr lang="en-US" altLang="zh-CN" sz="2800" b="1" kern="0" baseline="-25000" dirty="0" smtClean="0">
                <a:latin typeface="Times New Roman" panose="02020603050405020304" pitchFamily="18" charset="0"/>
                <a:ea typeface="华文楷体" panose="02010600040101010101" pitchFamily="2" charset="-122"/>
              </a:rPr>
              <a:t>i j</a:t>
            </a:r>
            <a:endParaRPr lang="en-US" altLang="zh-CN" sz="2800" b="1" kern="0" dirty="0" smtClean="0">
              <a:latin typeface="Times New Roman" panose="02020603050405020304" pitchFamily="18" charset="0"/>
              <a:ea typeface="华文楷体" panose="02010600040101010101" pitchFamily="2" charset="-122"/>
            </a:endParaRPr>
          </a:p>
          <a:p>
            <a:pPr>
              <a:buFontTx/>
              <a:buNone/>
            </a:pPr>
            <a:r>
              <a:rPr lang="zh-CN" altLang="en-US" sz="2800" b="1" kern="0" dirty="0" smtClean="0">
                <a:latin typeface="Times New Roman" panose="02020603050405020304" pitchFamily="18" charset="0"/>
                <a:ea typeface="华文楷体" panose="02010600040101010101" pitchFamily="2" charset="-122"/>
              </a:rPr>
              <a:t>    满足上式的网络称为</a:t>
            </a:r>
            <a:r>
              <a:rPr lang="zh-CN" altLang="en-US" sz="2800" b="1" kern="0" dirty="0" smtClean="0">
                <a:solidFill>
                  <a:srgbClr val="FF0000"/>
                </a:solidFill>
                <a:latin typeface="Times New Roman" panose="02020603050405020304" pitchFamily="18" charset="0"/>
                <a:ea typeface="华文楷体" panose="02010600040101010101" pitchFamily="2" charset="-122"/>
              </a:rPr>
              <a:t>相容网络</a:t>
            </a:r>
            <a:r>
              <a:rPr lang="zh-CN" altLang="en-US" sz="2800" b="1" kern="0" dirty="0" smtClean="0">
                <a:latin typeface="Times New Roman" panose="02020603050405020304" pitchFamily="18" charset="0"/>
                <a:ea typeface="华文楷体" panose="02010600040101010101" pitchFamily="2" charset="-122"/>
              </a:rPr>
              <a:t>。</a:t>
            </a:r>
          </a:p>
          <a:p>
            <a:pPr>
              <a:buFontTx/>
              <a:buNone/>
            </a:pPr>
            <a:endParaRPr lang="zh-CN" altLang="en-US" sz="2800" kern="0" dirty="0" smtClean="0">
              <a:latin typeface="Times New Roman" panose="02020603050405020304" pitchFamily="18" charset="0"/>
              <a:ea typeface="华文中宋" panose="02010600040101010101" pitchFamily="2" charset="-122"/>
            </a:endParaRPr>
          </a:p>
          <a:p>
            <a:pPr>
              <a:buFontTx/>
              <a:buNone/>
            </a:pPr>
            <a:endParaRPr lang="zh-CN" altLang="en-US" sz="2800" kern="0" dirty="0">
              <a:latin typeface="Times New Roman" panose="02020603050405020304" pitchFamily="18" charset="0"/>
              <a:ea typeface="华文中宋" panose="02010600040101010101" pitchFamily="2" charset="-122"/>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150</a:t>
            </a:fld>
            <a:endParaRPr lang="en-US" altLang="zh-CN" dirty="0"/>
          </a:p>
        </p:txBody>
      </p:sp>
      <p:pic>
        <p:nvPicPr>
          <p:cNvPr id="2" name="图片 1"/>
          <p:cNvPicPr>
            <a:picLocks noChangeAspect="1"/>
          </p:cNvPicPr>
          <p:nvPr/>
        </p:nvPicPr>
        <p:blipFill>
          <a:blip r:embed="rId2"/>
          <a:stretch>
            <a:fillRect/>
          </a:stretch>
        </p:blipFill>
        <p:spPr>
          <a:xfrm>
            <a:off x="2339752" y="4355240"/>
            <a:ext cx="3883918" cy="18089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5459"/>
                                        </p:tgtEl>
                                        <p:attrNameLst>
                                          <p:attrName>style.visibility</p:attrName>
                                        </p:attrNameLst>
                                      </p:cBhvr>
                                      <p:to>
                                        <p:strVal val="visible"/>
                                      </p:to>
                                    </p:set>
                                    <p:anim calcmode="lin" valueType="num">
                                      <p:cBhvr additive="base">
                                        <p:cTn id="7" dur="500" fill="hold"/>
                                        <p:tgtEl>
                                          <p:spTgt spid="275459"/>
                                        </p:tgtEl>
                                        <p:attrNameLst>
                                          <p:attrName>ppt_x</p:attrName>
                                        </p:attrNameLst>
                                      </p:cBhvr>
                                      <p:tavLst>
                                        <p:tav tm="0">
                                          <p:val>
                                            <p:strVal val="0-#ppt_w/2"/>
                                          </p:val>
                                        </p:tav>
                                        <p:tav tm="100000">
                                          <p:val>
                                            <p:strVal val="#ppt_x"/>
                                          </p:val>
                                        </p:tav>
                                      </p:tavLst>
                                    </p:anim>
                                    <p:anim calcmode="lin" valueType="num">
                                      <p:cBhvr additive="base">
                                        <p:cTn id="8" dur="500" fill="hold"/>
                                        <p:tgtEl>
                                          <p:spTgt spid="2754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autoUpdateAnimBg="0"/>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ChangeArrowheads="1"/>
          </p:cNvSpPr>
          <p:nvPr/>
        </p:nvSpPr>
        <p:spPr bwMode="auto">
          <a:xfrm>
            <a:off x="0" y="1022350"/>
            <a:ext cx="9144000" cy="2654300"/>
          </a:xfrm>
          <a:prstGeom prst="rect">
            <a:avLst/>
          </a:prstGeom>
          <a:noFill/>
          <a:ln w="9525">
            <a:noFill/>
            <a:miter lim="800000"/>
            <a:headEnd/>
            <a:tailEnd/>
          </a:ln>
        </p:spPr>
        <p:txBody>
          <a:bodyPr>
            <a:spAutoFit/>
          </a:bodyPr>
          <a:lstStyle/>
          <a:p>
            <a:pPr indent="266700" algn="just"/>
            <a:r>
              <a:rPr kumimoji="1" lang="zh-CN" altLang="en-US" sz="2800" b="1">
                <a:latin typeface="Times New Roman" pitchFamily="18" charset="0"/>
                <a:ea typeface="黑体" pitchFamily="2" charset="-122"/>
              </a:rPr>
              <a:t>定义</a:t>
            </a:r>
            <a:r>
              <a:rPr kumimoji="1" lang="en-US" altLang="zh-CN" sz="2800" b="1">
                <a:latin typeface="Times New Roman" pitchFamily="18" charset="0"/>
                <a:ea typeface="黑体" pitchFamily="2" charset="-122"/>
              </a:rPr>
              <a:t>2</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满足下述条件的流 </a:t>
            </a:r>
            <a:r>
              <a:rPr kumimoji="1" lang="en-US" altLang="zh-CN" sz="2800" b="1" i="1">
                <a:latin typeface="Times New Roman" pitchFamily="18" charset="0"/>
                <a:ea typeface="宋体" charset="-122"/>
              </a:rPr>
              <a:t>f </a:t>
            </a:r>
            <a:r>
              <a:rPr kumimoji="1" lang="zh-CN" altLang="en-US" sz="2800" b="1">
                <a:latin typeface="Times New Roman" pitchFamily="18" charset="0"/>
                <a:ea typeface="宋体" charset="-122"/>
              </a:rPr>
              <a:t>称为</a:t>
            </a:r>
            <a:r>
              <a:rPr kumimoji="1" lang="zh-CN" altLang="en-US" sz="2800" b="1">
                <a:solidFill>
                  <a:srgbClr val="A50021"/>
                </a:solidFill>
                <a:latin typeface="Times New Roman" pitchFamily="18" charset="0"/>
                <a:ea typeface="黑体" pitchFamily="2" charset="-122"/>
              </a:rPr>
              <a:t>可行流</a:t>
            </a:r>
            <a:r>
              <a:rPr kumimoji="1" lang="zh-CN" altLang="en-US" sz="2800" b="1">
                <a:latin typeface="Times New Roman" pitchFamily="18" charset="0"/>
                <a:ea typeface="宋体" charset="-122"/>
              </a:rPr>
              <a:t>：</a:t>
            </a:r>
          </a:p>
          <a:p>
            <a:pPr indent="266700" algn="just" eaLnBrk="0" hangingPunct="0"/>
            <a:r>
              <a:rPr kumimoji="1" lang="zh-CN" altLang="en-US" sz="2800" b="1">
                <a:latin typeface="Times New Roman" pitchFamily="18" charset="0"/>
                <a:ea typeface="宋体" charset="-122"/>
              </a:rPr>
              <a:t>① </a:t>
            </a:r>
            <a:r>
              <a:rPr kumimoji="1" lang="en-US" altLang="zh-CN" sz="2800" b="1">
                <a:latin typeface="Times New Roman" pitchFamily="18" charset="0"/>
                <a:ea typeface="宋体" charset="-122"/>
              </a:rPr>
              <a:t>(</a:t>
            </a:r>
            <a:r>
              <a:rPr kumimoji="1" lang="zh-CN" altLang="en-US" sz="2800" b="1">
                <a:latin typeface="Times New Roman" pitchFamily="18" charset="0"/>
                <a:ea typeface="宋体" charset="-122"/>
              </a:rPr>
              <a:t>容量限制条件</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对每一边</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i</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j</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有</a:t>
            </a:r>
            <a:r>
              <a:rPr kumimoji="1" lang="en-US" altLang="zh-CN" sz="2800" b="1">
                <a:latin typeface="Times New Roman" pitchFamily="18" charset="0"/>
                <a:ea typeface="宋体" charset="-122"/>
              </a:rPr>
              <a:t>0≤ </a:t>
            </a:r>
            <a:r>
              <a:rPr kumimoji="1" lang="en-US" altLang="zh-CN" sz="2800" b="1" i="1">
                <a:latin typeface="Times New Roman" pitchFamily="18" charset="0"/>
                <a:ea typeface="宋体" charset="-122"/>
              </a:rPr>
              <a:t>f</a:t>
            </a:r>
            <a:r>
              <a:rPr kumimoji="1" lang="en-US" altLang="zh-CN" sz="2800" b="1" i="1" baseline="-30000">
                <a:latin typeface="Times New Roman" pitchFamily="18" charset="0"/>
                <a:ea typeface="宋体" charset="-122"/>
              </a:rPr>
              <a:t>ij </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C</a:t>
            </a:r>
            <a:r>
              <a:rPr kumimoji="1" lang="en-US" altLang="zh-CN" sz="2800" b="1" i="1" baseline="-30000">
                <a:latin typeface="Times New Roman" pitchFamily="18" charset="0"/>
                <a:ea typeface="宋体" charset="-122"/>
              </a:rPr>
              <a:t>ij </a:t>
            </a:r>
            <a:r>
              <a:rPr kumimoji="1" lang="en-US" altLang="zh-CN" sz="2800" b="1">
                <a:latin typeface="Times New Roman" pitchFamily="18" charset="0"/>
                <a:ea typeface="宋体" charset="-122"/>
              </a:rPr>
              <a:t>;</a:t>
            </a:r>
          </a:p>
          <a:p>
            <a:pPr indent="266700" algn="just" eaLnBrk="0" hangingPunct="0"/>
            <a:r>
              <a:rPr kumimoji="1" lang="en-US" altLang="zh-CN" sz="2800" b="1">
                <a:latin typeface="Times New Roman" pitchFamily="18" charset="0"/>
                <a:ea typeface="宋体" charset="-122"/>
              </a:rPr>
              <a:t>② (</a:t>
            </a:r>
            <a:r>
              <a:rPr kumimoji="1" lang="zh-CN" altLang="en-US" sz="2800" b="1">
                <a:latin typeface="Times New Roman" pitchFamily="18" charset="0"/>
                <a:ea typeface="宋体" charset="-122"/>
              </a:rPr>
              <a:t>平衡条件</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对于中间点</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k</a:t>
            </a:r>
            <a:r>
              <a:rPr kumimoji="1" lang="zh-CN" altLang="en-US" sz="2800" b="1">
                <a:latin typeface="Times New Roman" pitchFamily="18" charset="0"/>
                <a:ea typeface="宋体" charset="-122"/>
              </a:rPr>
              <a:t>有∑</a:t>
            </a:r>
            <a:r>
              <a:rPr kumimoji="1" lang="en-US" altLang="zh-CN" sz="2800" b="1" i="1">
                <a:latin typeface="Times New Roman" pitchFamily="18" charset="0"/>
                <a:ea typeface="宋体" charset="-122"/>
              </a:rPr>
              <a:t>f</a:t>
            </a:r>
            <a:r>
              <a:rPr kumimoji="1" lang="en-US" altLang="zh-CN" sz="2800" b="1" i="1" baseline="-30000">
                <a:latin typeface="Times New Roman" pitchFamily="18" charset="0"/>
                <a:ea typeface="宋体" charset="-122"/>
              </a:rPr>
              <a:t>ik</a:t>
            </a:r>
            <a:r>
              <a:rPr kumimoji="1" lang="en-US" altLang="zh-CN" sz="2800" b="1" baseline="-30000">
                <a:latin typeface="Times New Roman" pitchFamily="18" charset="0"/>
                <a:ea typeface="宋体" charset="-122"/>
              </a:rPr>
              <a:t> </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f</a:t>
            </a:r>
            <a:r>
              <a:rPr kumimoji="1" lang="en-US" altLang="zh-CN" sz="2800" b="1" i="1" baseline="-30000">
                <a:latin typeface="Times New Roman" pitchFamily="18" charset="0"/>
                <a:ea typeface="宋体" charset="-122"/>
              </a:rPr>
              <a:t>kj </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即中</a:t>
            </a:r>
          </a:p>
          <a:p>
            <a:pPr indent="266700" algn="just" eaLnBrk="0" hangingPunct="0"/>
            <a:r>
              <a:rPr kumimoji="1" lang="zh-CN" altLang="en-US" sz="2800" b="1">
                <a:latin typeface="Times New Roman" pitchFamily="18" charset="0"/>
                <a:ea typeface="宋体" charset="-122"/>
              </a:rPr>
              <a:t>间点</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k</a:t>
            </a:r>
            <a:r>
              <a:rPr kumimoji="1" lang="zh-CN" altLang="en-US" sz="2800" b="1">
                <a:latin typeface="Times New Roman" pitchFamily="18" charset="0"/>
                <a:ea typeface="宋体" charset="-122"/>
              </a:rPr>
              <a:t>的输入量 </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输出量</a:t>
            </a:r>
            <a:r>
              <a:rPr kumimoji="1" lang="en-US" altLang="zh-CN" sz="2800" b="1">
                <a:latin typeface="Times New Roman" pitchFamily="18" charset="0"/>
                <a:ea typeface="宋体" charset="-122"/>
              </a:rPr>
              <a:t>.</a:t>
            </a:r>
          </a:p>
          <a:p>
            <a:pPr indent="266700" algn="just" eaLnBrk="0" hangingPunct="0"/>
            <a:endParaRPr kumimoji="1" lang="en-US" altLang="zh-CN" sz="2800" b="1">
              <a:latin typeface="Times New Roman" pitchFamily="18" charset="0"/>
              <a:ea typeface="宋体" charset="-122"/>
            </a:endParaRPr>
          </a:p>
          <a:p>
            <a:pPr indent="266700" eaLnBrk="0" hangingPunct="0"/>
            <a:endParaRPr kumimoji="1" lang="zh-CN" altLang="en-US" sz="2800" b="1">
              <a:latin typeface="Times New Roman" pitchFamily="18" charset="0"/>
              <a:ea typeface="宋体" charset="-122"/>
            </a:endParaRPr>
          </a:p>
        </p:txBody>
      </p:sp>
      <p:sp>
        <p:nvSpPr>
          <p:cNvPr id="276483" name="Rectangle 3"/>
          <p:cNvSpPr>
            <a:spLocks noChangeArrowheads="1"/>
          </p:cNvSpPr>
          <p:nvPr/>
        </p:nvSpPr>
        <p:spPr bwMode="auto">
          <a:xfrm>
            <a:off x="330040" y="3437372"/>
            <a:ext cx="8512175" cy="1373188"/>
          </a:xfrm>
          <a:prstGeom prst="rect">
            <a:avLst/>
          </a:prstGeom>
          <a:noFill/>
          <a:ln w="9525">
            <a:noFill/>
            <a:miter lim="800000"/>
            <a:headEnd/>
            <a:tailEnd/>
          </a:ln>
        </p:spPr>
        <p:txBody>
          <a:bodyPr>
            <a:spAutoFit/>
          </a:bodyPr>
          <a:lstStyle/>
          <a:p>
            <a:r>
              <a:rPr kumimoji="1" lang="zh-CN" altLang="en-US" sz="2800" b="1" dirty="0">
                <a:latin typeface="Times New Roman" pitchFamily="18" charset="0"/>
                <a:ea typeface="宋体" charset="-122"/>
              </a:rPr>
              <a:t>如果</a:t>
            </a:r>
            <a:r>
              <a:rPr kumimoji="1" lang="en-US" altLang="zh-CN" sz="2800" b="1" i="1" dirty="0">
                <a:latin typeface="Times New Roman" pitchFamily="18" charset="0"/>
                <a:ea typeface="宋体" charset="-122"/>
              </a:rPr>
              <a:t>f </a:t>
            </a:r>
            <a:r>
              <a:rPr kumimoji="1" lang="zh-CN" altLang="en-US" sz="2800" b="1" dirty="0">
                <a:latin typeface="Times New Roman" pitchFamily="18" charset="0"/>
                <a:ea typeface="宋体" charset="-122"/>
              </a:rPr>
              <a:t>是可行流</a:t>
            </a:r>
            <a:r>
              <a:rPr kumimoji="1" lang="en-US" altLang="zh-CN" sz="2800" b="1" dirty="0">
                <a:latin typeface="Times New Roman" pitchFamily="18" charset="0"/>
                <a:ea typeface="宋体" charset="-122"/>
              </a:rPr>
              <a:t>, </a:t>
            </a:r>
            <a:r>
              <a:rPr kumimoji="1" lang="zh-CN" altLang="en-US" sz="2800" b="1" dirty="0">
                <a:latin typeface="Times New Roman" pitchFamily="18" charset="0"/>
                <a:ea typeface="宋体" charset="-122"/>
              </a:rPr>
              <a:t>则对收、发点</a:t>
            </a:r>
            <a:r>
              <a:rPr kumimoji="1" lang="en-US" altLang="zh-CN" sz="2800" b="1" i="1" dirty="0" err="1">
                <a:latin typeface="Times New Roman" pitchFamily="18" charset="0"/>
                <a:ea typeface="宋体" charset="-122"/>
              </a:rPr>
              <a:t>v</a:t>
            </a:r>
            <a:r>
              <a:rPr kumimoji="1" lang="en-US" altLang="zh-CN" sz="2800" b="1" i="1" baseline="-30000" dirty="0" err="1">
                <a:latin typeface="Times New Roman" pitchFamily="18" charset="0"/>
                <a:ea typeface="宋体" charset="-122"/>
              </a:rPr>
              <a:t>t</a:t>
            </a:r>
            <a:r>
              <a:rPr kumimoji="1" lang="zh-CN" altLang="en-US" sz="2800" b="1" dirty="0">
                <a:latin typeface="Times New Roman" pitchFamily="18" charset="0"/>
                <a:ea typeface="宋体" charset="-122"/>
              </a:rPr>
              <a:t>、</a:t>
            </a:r>
            <a:r>
              <a:rPr kumimoji="1" lang="en-US" altLang="zh-CN" sz="2800" b="1" i="1" dirty="0">
                <a:latin typeface="Times New Roman" pitchFamily="18" charset="0"/>
                <a:ea typeface="宋体" charset="-122"/>
              </a:rPr>
              <a:t>v</a:t>
            </a:r>
            <a:r>
              <a:rPr kumimoji="1" lang="en-US" altLang="zh-CN" sz="2800" b="1" i="1" baseline="-30000" dirty="0">
                <a:latin typeface="Times New Roman" pitchFamily="18" charset="0"/>
                <a:ea typeface="宋体" charset="-122"/>
              </a:rPr>
              <a:t>s</a:t>
            </a:r>
            <a:r>
              <a:rPr kumimoji="1" lang="zh-CN" altLang="en-US" sz="2800" b="1" dirty="0">
                <a:latin typeface="Times New Roman" pitchFamily="18" charset="0"/>
                <a:ea typeface="宋体" charset="-122"/>
              </a:rPr>
              <a:t>有∑</a:t>
            </a:r>
            <a:r>
              <a:rPr kumimoji="1" lang="en-US" altLang="zh-CN" sz="2800" b="1" i="1" dirty="0" err="1">
                <a:latin typeface="Times New Roman" pitchFamily="18" charset="0"/>
                <a:ea typeface="宋体" charset="-122"/>
              </a:rPr>
              <a:t>f</a:t>
            </a:r>
            <a:r>
              <a:rPr kumimoji="1" lang="en-US" altLang="zh-CN" sz="2800" b="1" i="1" baseline="-30000" dirty="0" err="1">
                <a:latin typeface="Times New Roman" pitchFamily="18" charset="0"/>
                <a:ea typeface="宋体" charset="-122"/>
              </a:rPr>
              <a:t>si</a:t>
            </a:r>
            <a:r>
              <a:rPr kumimoji="1" lang="en-US" altLang="zh-CN" sz="2800" b="1" baseline="-30000" dirty="0">
                <a:latin typeface="Times New Roman" pitchFamily="18" charset="0"/>
                <a:ea typeface="宋体" charset="-122"/>
              </a:rPr>
              <a:t> </a:t>
            </a:r>
            <a:r>
              <a:rPr kumimoji="1" lang="en-US" altLang="zh-CN" sz="2800" b="1" dirty="0">
                <a:latin typeface="Times New Roman" pitchFamily="18" charset="0"/>
                <a:ea typeface="宋体" charset="-122"/>
              </a:rPr>
              <a:t>=∑</a:t>
            </a:r>
            <a:r>
              <a:rPr kumimoji="1" lang="en-US" altLang="zh-CN" sz="2800" b="1" i="1" dirty="0" err="1">
                <a:latin typeface="Times New Roman" pitchFamily="18" charset="0"/>
                <a:ea typeface="宋体" charset="-122"/>
              </a:rPr>
              <a:t>f</a:t>
            </a:r>
            <a:r>
              <a:rPr kumimoji="1" lang="en-US" altLang="zh-CN" sz="2800" b="1" i="1" baseline="-30000" dirty="0" err="1">
                <a:latin typeface="Times New Roman" pitchFamily="18" charset="0"/>
                <a:ea typeface="宋体" charset="-122"/>
              </a:rPr>
              <a:t>jt</a:t>
            </a:r>
            <a:r>
              <a:rPr kumimoji="1" lang="en-US" altLang="zh-CN" sz="2800" b="1" i="1" baseline="-30000" dirty="0">
                <a:latin typeface="Times New Roman" pitchFamily="18" charset="0"/>
                <a:ea typeface="宋体" charset="-122"/>
              </a:rPr>
              <a:t> </a:t>
            </a:r>
            <a:r>
              <a:rPr kumimoji="1" lang="en-US" altLang="zh-CN" sz="2800" b="1" dirty="0">
                <a:latin typeface="Times New Roman" pitchFamily="18" charset="0"/>
                <a:ea typeface="宋体" charset="-122"/>
              </a:rPr>
              <a:t>=</a:t>
            </a:r>
            <a:r>
              <a:rPr kumimoji="1" lang="en-US" altLang="zh-CN" sz="2800" b="1" i="1" dirty="0" err="1">
                <a:latin typeface="Times New Roman" pitchFamily="18" charset="0"/>
                <a:ea typeface="宋体" charset="-122"/>
              </a:rPr>
              <a:t>W</a:t>
            </a:r>
            <a:r>
              <a:rPr kumimoji="1" lang="en-US" altLang="zh-CN" sz="2800" b="1" i="1" baseline="-30000" dirty="0" err="1">
                <a:latin typeface="Times New Roman" pitchFamily="18" charset="0"/>
                <a:ea typeface="宋体" charset="-122"/>
              </a:rPr>
              <a:t>f</a:t>
            </a:r>
            <a:r>
              <a:rPr kumimoji="1" lang="en-US" altLang="zh-CN" sz="2800" b="1" dirty="0">
                <a:latin typeface="Times New Roman" pitchFamily="18" charset="0"/>
                <a:ea typeface="宋体" charset="-122"/>
              </a:rPr>
              <a:t>, </a:t>
            </a:r>
          </a:p>
          <a:p>
            <a:r>
              <a:rPr kumimoji="1" lang="zh-CN" altLang="en-US" sz="2800" b="1" dirty="0">
                <a:latin typeface="Times New Roman" pitchFamily="18" charset="0"/>
                <a:ea typeface="宋体" charset="-122"/>
              </a:rPr>
              <a:t>即从</a:t>
            </a:r>
            <a:r>
              <a:rPr kumimoji="1" lang="en-US" altLang="zh-CN" sz="2800" b="1" i="1" dirty="0">
                <a:latin typeface="Times New Roman" pitchFamily="18" charset="0"/>
                <a:ea typeface="宋体" charset="-122"/>
              </a:rPr>
              <a:t>v</a:t>
            </a:r>
            <a:r>
              <a:rPr kumimoji="1" lang="en-US" altLang="zh-CN" sz="2800" b="1" i="1" baseline="-30000" dirty="0">
                <a:latin typeface="Times New Roman" pitchFamily="18" charset="0"/>
                <a:ea typeface="宋体" charset="-122"/>
              </a:rPr>
              <a:t>s</a:t>
            </a:r>
            <a:r>
              <a:rPr kumimoji="1" lang="zh-CN" altLang="en-US" sz="2800" b="1" dirty="0">
                <a:latin typeface="Times New Roman" pitchFamily="18" charset="0"/>
                <a:ea typeface="宋体" charset="-122"/>
              </a:rPr>
              <a:t>点发出的物质总量</a:t>
            </a:r>
            <a:r>
              <a:rPr kumimoji="1" lang="en-US" altLang="zh-CN" sz="2800" b="1" dirty="0">
                <a:latin typeface="Times New Roman" pitchFamily="18" charset="0"/>
                <a:ea typeface="宋体" charset="-122"/>
              </a:rPr>
              <a:t>= </a:t>
            </a:r>
            <a:r>
              <a:rPr kumimoji="1" lang="en-US" altLang="zh-CN" sz="2800" b="1" i="1" dirty="0" err="1">
                <a:latin typeface="Times New Roman" pitchFamily="18" charset="0"/>
                <a:ea typeface="宋体" charset="-122"/>
              </a:rPr>
              <a:t>v</a:t>
            </a:r>
            <a:r>
              <a:rPr kumimoji="1" lang="en-US" altLang="zh-CN" sz="2800" b="1" i="1" baseline="-30000" dirty="0" err="1">
                <a:latin typeface="Times New Roman" pitchFamily="18" charset="0"/>
                <a:ea typeface="宋体" charset="-122"/>
              </a:rPr>
              <a:t>t</a:t>
            </a:r>
            <a:r>
              <a:rPr kumimoji="1" lang="zh-CN" altLang="en-US" sz="2800" b="1" dirty="0">
                <a:latin typeface="Times New Roman" pitchFamily="18" charset="0"/>
                <a:ea typeface="宋体" charset="-122"/>
              </a:rPr>
              <a:t>点输入的量</a:t>
            </a:r>
            <a:r>
              <a:rPr kumimoji="1" lang="en-US" altLang="zh-CN" sz="2800" b="1" dirty="0">
                <a:latin typeface="Times New Roman" pitchFamily="18" charset="0"/>
                <a:ea typeface="宋体" charset="-122"/>
              </a:rPr>
              <a:t>. </a:t>
            </a:r>
            <a:r>
              <a:rPr kumimoji="1" lang="en-US" altLang="zh-CN" sz="2800" b="1" i="1" dirty="0" err="1">
                <a:latin typeface="Times New Roman" pitchFamily="18" charset="0"/>
                <a:ea typeface="宋体" charset="-122"/>
              </a:rPr>
              <a:t>W</a:t>
            </a:r>
            <a:r>
              <a:rPr kumimoji="1" lang="en-US" altLang="zh-CN" sz="2800" b="1" i="1" baseline="-30000" dirty="0" err="1">
                <a:latin typeface="Times New Roman" pitchFamily="18" charset="0"/>
                <a:ea typeface="宋体" charset="-122"/>
              </a:rPr>
              <a:t>f</a:t>
            </a:r>
            <a:r>
              <a:rPr kumimoji="1" lang="zh-CN" altLang="en-US" sz="2800" b="1" dirty="0">
                <a:latin typeface="Times New Roman" pitchFamily="18" charset="0"/>
                <a:ea typeface="宋体" charset="-122"/>
              </a:rPr>
              <a:t>称为网络流 </a:t>
            </a:r>
            <a:r>
              <a:rPr kumimoji="1" lang="en-US" altLang="zh-CN" sz="2800" b="1" i="1" dirty="0">
                <a:latin typeface="Times New Roman" pitchFamily="18" charset="0"/>
                <a:ea typeface="宋体" charset="-122"/>
              </a:rPr>
              <a:t>f</a:t>
            </a:r>
            <a:r>
              <a:rPr kumimoji="1" lang="zh-CN" altLang="en-US" sz="2800" b="1" dirty="0">
                <a:latin typeface="Times New Roman" pitchFamily="18" charset="0"/>
                <a:ea typeface="宋体" charset="-122"/>
              </a:rPr>
              <a:t>的总流量</a:t>
            </a:r>
            <a:r>
              <a:rPr kumimoji="1" lang="en-US" altLang="zh-CN" sz="2800" b="1" dirty="0">
                <a:latin typeface="Times New Roman" pitchFamily="18" charset="0"/>
                <a:ea typeface="宋体" charset="-122"/>
              </a:rPr>
              <a:t>.</a:t>
            </a:r>
          </a:p>
        </p:txBody>
      </p:sp>
      <p:sp>
        <p:nvSpPr>
          <p:cNvPr id="75780" name="Rectangle 4"/>
          <p:cNvSpPr>
            <a:spLocks noChangeArrowheads="1"/>
          </p:cNvSpPr>
          <p:nvPr/>
        </p:nvSpPr>
        <p:spPr bwMode="white">
          <a:xfrm>
            <a:off x="354012" y="332656"/>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网络流问题</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151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482"/>
                                        </p:tgtEl>
                                        <p:attrNameLst>
                                          <p:attrName>style.visibility</p:attrName>
                                        </p:attrNameLst>
                                      </p:cBhvr>
                                      <p:to>
                                        <p:strVal val="visible"/>
                                      </p:to>
                                    </p:set>
                                    <p:anim calcmode="lin" valueType="num">
                                      <p:cBhvr additive="base">
                                        <p:cTn id="7" dur="500" fill="hold"/>
                                        <p:tgtEl>
                                          <p:spTgt spid="276482"/>
                                        </p:tgtEl>
                                        <p:attrNameLst>
                                          <p:attrName>ppt_x</p:attrName>
                                        </p:attrNameLst>
                                      </p:cBhvr>
                                      <p:tavLst>
                                        <p:tav tm="0">
                                          <p:val>
                                            <p:strVal val="0-#ppt_w/2"/>
                                          </p:val>
                                        </p:tav>
                                        <p:tav tm="100000">
                                          <p:val>
                                            <p:strVal val="#ppt_x"/>
                                          </p:val>
                                        </p:tav>
                                      </p:tavLst>
                                    </p:anim>
                                    <p:anim calcmode="lin" valueType="num">
                                      <p:cBhvr additive="base">
                                        <p:cTn id="8" dur="500" fill="hold"/>
                                        <p:tgtEl>
                                          <p:spTgt spid="2764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6483"/>
                                        </p:tgtEl>
                                        <p:attrNameLst>
                                          <p:attrName>style.visibility</p:attrName>
                                        </p:attrNameLst>
                                      </p:cBhvr>
                                      <p:to>
                                        <p:strVal val="visible"/>
                                      </p:to>
                                    </p:set>
                                    <p:anim calcmode="lin" valueType="num">
                                      <p:cBhvr additive="base">
                                        <p:cTn id="13" dur="500" fill="hold"/>
                                        <p:tgtEl>
                                          <p:spTgt spid="276483"/>
                                        </p:tgtEl>
                                        <p:attrNameLst>
                                          <p:attrName>ppt_x</p:attrName>
                                        </p:attrNameLst>
                                      </p:cBhvr>
                                      <p:tavLst>
                                        <p:tav tm="0">
                                          <p:val>
                                            <p:strVal val="0-#ppt_w/2"/>
                                          </p:val>
                                        </p:tav>
                                        <p:tav tm="100000">
                                          <p:val>
                                            <p:strVal val="#ppt_x"/>
                                          </p:val>
                                        </p:tav>
                                      </p:tavLst>
                                    </p:anim>
                                    <p:anim calcmode="lin" valueType="num">
                                      <p:cBhvr additive="base">
                                        <p:cTn id="14" dur="500" fill="hold"/>
                                        <p:tgtEl>
                                          <p:spTgt spid="2764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autoUpdateAnimBg="0"/>
      <p:bldP spid="276483" grpId="0"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0851" name="Rectangle 3"/>
          <p:cNvSpPr>
            <a:spLocks noGrp="1" noChangeArrowheads="1"/>
          </p:cNvSpPr>
          <p:nvPr>
            <p:ph type="title"/>
          </p:nvPr>
        </p:nvSpPr>
        <p:spPr>
          <a:xfrm>
            <a:off x="1547813" y="333375"/>
            <a:ext cx="5530850" cy="806450"/>
          </a:xfrm>
        </p:spPr>
        <p:txBody>
          <a:bodyPr/>
          <a:lstStyle/>
          <a:p>
            <a:pPr>
              <a:lnSpc>
                <a:spcPct val="70000"/>
              </a:lnSpc>
            </a:pPr>
            <a:r>
              <a:rPr lang="zh-CN" altLang="en-US" b="1">
                <a:solidFill>
                  <a:schemeClr val="tx2"/>
                </a:solidFill>
                <a:latin typeface="楷体_GB2312" pitchFamily="49" charset="-122"/>
                <a:ea typeface="楷体_GB2312" pitchFamily="49" charset="-122"/>
              </a:rPr>
              <a:t>网络与流</a:t>
            </a:r>
            <a:endParaRPr lang="en-US" altLang="zh-CN" b="1">
              <a:solidFill>
                <a:schemeClr val="tx2"/>
              </a:solidFill>
              <a:latin typeface="楷体_GB2312" pitchFamily="49" charset="-122"/>
              <a:ea typeface="楷体_GB2312" pitchFamily="49" charset="-122"/>
            </a:endParaRPr>
          </a:p>
        </p:txBody>
      </p:sp>
      <p:sp>
        <p:nvSpPr>
          <p:cNvPr id="590850" name="Rectangle 2"/>
          <p:cNvSpPr>
            <a:spLocks noGrp="1" noChangeArrowheads="1"/>
          </p:cNvSpPr>
          <p:nvPr>
            <p:ph type="body" sz="half" idx="1"/>
          </p:nvPr>
        </p:nvSpPr>
        <p:spPr>
          <a:xfrm>
            <a:off x="685800" y="1196975"/>
            <a:ext cx="8207375" cy="5903913"/>
          </a:xfrm>
        </p:spPr>
        <p:txBody>
          <a:bodyPr/>
          <a:lstStyle/>
          <a:p>
            <a:pPr lvl="1">
              <a:lnSpc>
                <a:spcPct val="120000"/>
              </a:lnSpc>
              <a:buClr>
                <a:schemeClr val="folHlink"/>
              </a:buClr>
              <a:buSzPct val="75000"/>
              <a:buFont typeface="Wingdings" panose="05000000000000000000" pitchFamily="2" charset="2"/>
              <a:buNone/>
            </a:pPr>
            <a:r>
              <a:rPr lang="zh-CN" altLang="en-US" sz="2800" b="1" dirty="0" smtClean="0">
                <a:solidFill>
                  <a:srgbClr val="FF0000"/>
                </a:solidFill>
                <a:latin typeface="Times New Roman" panose="02020603050405020304" pitchFamily="18" charset="0"/>
                <a:ea typeface="华文中宋" panose="02010600040101010101" pitchFamily="2" charset="-122"/>
              </a:rPr>
              <a:t>平衡条件</a:t>
            </a:r>
            <a:r>
              <a:rPr lang="zh-CN" altLang="en-US" sz="2800" b="1" dirty="0">
                <a:solidFill>
                  <a:srgbClr val="FF0000"/>
                </a:solidFill>
                <a:latin typeface="Times New Roman" panose="02020603050405020304" pitchFamily="18" charset="0"/>
                <a:ea typeface="华文中宋" panose="02010600040101010101" pitchFamily="2" charset="-122"/>
              </a:rPr>
              <a:t>：</a:t>
            </a:r>
          </a:p>
          <a:p>
            <a:pPr lvl="2">
              <a:lnSpc>
                <a:spcPct val="120000"/>
              </a:lnSpc>
              <a:buClr>
                <a:schemeClr val="folHlink"/>
              </a:buClr>
              <a:buSzPct val="75000"/>
              <a:buFont typeface="Wingdings" panose="05000000000000000000" pitchFamily="2" charset="2"/>
              <a:buNone/>
            </a:pPr>
            <a:r>
              <a:rPr lang="zh-CN" altLang="en-US" sz="2800" b="1" dirty="0">
                <a:latin typeface="Times New Roman" panose="02020603050405020304" pitchFamily="18" charset="0"/>
                <a:ea typeface="华文中宋" panose="02010600040101010101" pitchFamily="2" charset="-122"/>
              </a:rPr>
              <a:t>     对中间点</a:t>
            </a:r>
            <a:r>
              <a:rPr lang="en-US" altLang="zh-CN" sz="2800" b="1" i="1" dirty="0" err="1">
                <a:latin typeface="Times New Roman" panose="02020603050405020304" pitchFamily="18" charset="0"/>
                <a:ea typeface="华文中宋" panose="02010600040101010101" pitchFamily="2" charset="-122"/>
              </a:rPr>
              <a:t>i</a:t>
            </a:r>
            <a:r>
              <a:rPr lang="zh-CN" altLang="en-US" sz="2800" b="1" dirty="0">
                <a:latin typeface="Times New Roman" panose="02020603050405020304" pitchFamily="18" charset="0"/>
                <a:ea typeface="华文中宋" panose="02010600040101010101" pitchFamily="2" charset="-122"/>
              </a:rPr>
              <a:t>：</a:t>
            </a:r>
          </a:p>
          <a:p>
            <a:pPr lvl="2">
              <a:lnSpc>
                <a:spcPct val="120000"/>
              </a:lnSpc>
              <a:buClr>
                <a:schemeClr val="folHlink"/>
              </a:buClr>
              <a:buSzPct val="75000"/>
              <a:buFont typeface="Wingdings" panose="05000000000000000000" pitchFamily="2" charset="2"/>
              <a:buNone/>
            </a:pPr>
            <a:r>
              <a:rPr lang="en-US" altLang="zh-CN" sz="2800" b="1" dirty="0">
                <a:latin typeface="Times New Roman" panose="02020603050405020304" pitchFamily="18" charset="0"/>
                <a:ea typeface="华文中宋" panose="02010600040101010101" pitchFamily="2" charset="-122"/>
              </a:rPr>
              <a:t>      </a:t>
            </a:r>
            <a:r>
              <a:rPr lang="zh-CN" altLang="en-US" sz="2800" b="1" dirty="0">
                <a:latin typeface="Times New Roman" panose="02020603050405020304" pitchFamily="18" charset="0"/>
                <a:ea typeface="华文中宋" panose="02010600040101010101" pitchFamily="2" charset="-122"/>
              </a:rPr>
              <a:t>对源</a:t>
            </a:r>
            <a:r>
              <a:rPr lang="en-US" altLang="zh-CN" sz="2800" b="1" dirty="0">
                <a:latin typeface="Times New Roman" panose="02020603050405020304" pitchFamily="18" charset="0"/>
                <a:ea typeface="华文中宋" panose="02010600040101010101" pitchFamily="2" charset="-122"/>
              </a:rPr>
              <a:t>s:</a:t>
            </a:r>
            <a:endParaRPr lang="zh-CN" altLang="en-US" sz="2800" b="1" dirty="0">
              <a:latin typeface="Times New Roman" panose="02020603050405020304" pitchFamily="18" charset="0"/>
              <a:ea typeface="华文中宋" panose="02010600040101010101" pitchFamily="2" charset="-122"/>
            </a:endParaRPr>
          </a:p>
          <a:p>
            <a:pPr lvl="2">
              <a:lnSpc>
                <a:spcPct val="120000"/>
              </a:lnSpc>
              <a:buClr>
                <a:schemeClr val="folHlink"/>
              </a:buClr>
              <a:buSzPct val="75000"/>
              <a:buFont typeface="Wingdings" panose="05000000000000000000" pitchFamily="2" charset="2"/>
              <a:buNone/>
            </a:pPr>
            <a:r>
              <a:rPr lang="zh-CN" altLang="en-US" sz="2800" b="1" dirty="0">
                <a:latin typeface="Times New Roman" panose="02020603050405020304" pitchFamily="18" charset="0"/>
                <a:ea typeface="华文中宋" panose="02010600040101010101" pitchFamily="2" charset="-122"/>
              </a:rPr>
              <a:t>     </a:t>
            </a:r>
            <a:r>
              <a:rPr lang="zh-CN" altLang="en-US" sz="2800" b="1" dirty="0" smtClean="0">
                <a:latin typeface="Times New Roman" panose="02020603050405020304" pitchFamily="18" charset="0"/>
                <a:ea typeface="华文中宋" panose="02010600040101010101" pitchFamily="2" charset="-122"/>
              </a:rPr>
              <a:t> 对</a:t>
            </a:r>
            <a:r>
              <a:rPr lang="zh-CN" altLang="en-US" sz="2800" b="1" dirty="0">
                <a:latin typeface="Times New Roman" panose="02020603050405020304" pitchFamily="18" charset="0"/>
                <a:ea typeface="华文中宋" panose="02010600040101010101" pitchFamily="2" charset="-122"/>
              </a:rPr>
              <a:t>汇</a:t>
            </a:r>
            <a:r>
              <a:rPr lang="en-US" altLang="zh-CN" sz="2800" b="1" dirty="0">
                <a:latin typeface="Times New Roman" panose="02020603050405020304" pitchFamily="18" charset="0"/>
                <a:ea typeface="华文中宋" panose="02010600040101010101" pitchFamily="2" charset="-122"/>
              </a:rPr>
              <a:t>t:</a:t>
            </a:r>
          </a:p>
        </p:txBody>
      </p:sp>
      <p:graphicFrame>
        <p:nvGraphicFramePr>
          <p:cNvPr id="590897" name="Object 49"/>
          <p:cNvGraphicFramePr>
            <a:graphicFrameLocks noGrp="1" noChangeAspect="1"/>
          </p:cNvGraphicFramePr>
          <p:nvPr>
            <p:ph sz="quarter" idx="2"/>
            <p:extLst>
              <p:ext uri="{D42A27DB-BD31-4B8C-83A1-F6EECF244321}">
                <p14:modId xmlns:p14="http://schemas.microsoft.com/office/powerpoint/2010/main" val="97772355"/>
              </p:ext>
            </p:extLst>
          </p:nvPr>
        </p:nvGraphicFramePr>
        <p:xfrm>
          <a:off x="3741979" y="2342730"/>
          <a:ext cx="3384550" cy="839788"/>
        </p:xfrm>
        <a:graphic>
          <a:graphicData uri="http://schemas.openxmlformats.org/presentationml/2006/ole">
            <mc:AlternateContent xmlns:mc="http://schemas.openxmlformats.org/markup-compatibility/2006">
              <mc:Choice xmlns:v="urn:schemas-microsoft-com:vml" Requires="v">
                <p:oleObj spid="_x0000_s1092694" name="公式" r:id="rId3" imgW="1485720" imgH="368280" progId="Equation.3">
                  <p:embed/>
                </p:oleObj>
              </mc:Choice>
              <mc:Fallback>
                <p:oleObj name="公式" r:id="rId3" imgW="148572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979" y="2342730"/>
                        <a:ext cx="3384550" cy="83978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90907" name="Group 59"/>
          <p:cNvGrpSpPr>
            <a:grpSpLocks/>
          </p:cNvGrpSpPr>
          <p:nvPr/>
        </p:nvGrpSpPr>
        <p:grpSpPr bwMode="auto">
          <a:xfrm>
            <a:off x="3492500" y="3255305"/>
            <a:ext cx="3671887" cy="793750"/>
            <a:chOff x="2664" y="2704"/>
            <a:chExt cx="1791" cy="409"/>
          </a:xfrm>
        </p:grpSpPr>
        <p:graphicFrame>
          <p:nvGraphicFramePr>
            <p:cNvPr id="590900" name="Object 52"/>
            <p:cNvGraphicFramePr>
              <a:graphicFrameLocks noChangeAspect="1"/>
            </p:cNvGraphicFramePr>
            <p:nvPr/>
          </p:nvGraphicFramePr>
          <p:xfrm>
            <a:off x="2664" y="2704"/>
            <a:ext cx="1791" cy="409"/>
          </p:xfrm>
          <a:graphic>
            <a:graphicData uri="http://schemas.openxmlformats.org/presentationml/2006/ole">
              <mc:AlternateContent xmlns:mc="http://schemas.openxmlformats.org/markup-compatibility/2006">
                <mc:Choice xmlns:v="urn:schemas-microsoft-com:vml" Requires="v">
                  <p:oleObj spid="_x0000_s1092695" name="公式" r:id="rId5" imgW="1612800" imgH="368280" progId="Equation.3">
                    <p:embed/>
                  </p:oleObj>
                </mc:Choice>
                <mc:Fallback>
                  <p:oleObj name="公式" r:id="rId5" imgW="1612800" imgH="368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4" y="2704"/>
                          <a:ext cx="1791" cy="40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0903" name="Text Box 55"/>
            <p:cNvSpPr txBox="1">
              <a:spLocks noChangeArrowheads="1"/>
            </p:cNvSpPr>
            <p:nvPr/>
          </p:nvSpPr>
          <p:spPr bwMode="auto">
            <a:xfrm>
              <a:off x="3334" y="2750"/>
              <a:ext cx="257"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lnSpc>
                  <a:spcPct val="90000"/>
                </a:lnSpc>
                <a:spcBef>
                  <a:spcPct val="50000"/>
                </a:spcBef>
              </a:pPr>
              <a:r>
                <a:rPr kumimoji="1" lang="en-US" altLang="zh-CN" b="1">
                  <a:latin typeface="楷体_GB2312" pitchFamily="49" charset="-122"/>
                  <a:ea typeface="楷体_GB2312" pitchFamily="49" charset="-122"/>
                </a:rPr>
                <a:t>-</a:t>
              </a:r>
            </a:p>
          </p:txBody>
        </p:sp>
      </p:grpSp>
      <p:grpSp>
        <p:nvGrpSpPr>
          <p:cNvPr id="590908" name="Group 60"/>
          <p:cNvGrpSpPr>
            <a:grpSpLocks/>
          </p:cNvGrpSpPr>
          <p:nvPr/>
        </p:nvGrpSpPr>
        <p:grpSpPr bwMode="auto">
          <a:xfrm>
            <a:off x="3563888" y="4272428"/>
            <a:ext cx="3311525" cy="868362"/>
            <a:chOff x="2608" y="3202"/>
            <a:chExt cx="1677" cy="547"/>
          </a:xfrm>
        </p:grpSpPr>
        <p:graphicFrame>
          <p:nvGraphicFramePr>
            <p:cNvPr id="590902" name="Object 54"/>
            <p:cNvGraphicFramePr>
              <a:graphicFrameLocks noChangeAspect="1"/>
            </p:cNvGraphicFramePr>
            <p:nvPr/>
          </p:nvGraphicFramePr>
          <p:xfrm>
            <a:off x="2608" y="3202"/>
            <a:ext cx="1677" cy="547"/>
          </p:xfrm>
          <a:graphic>
            <a:graphicData uri="http://schemas.openxmlformats.org/presentationml/2006/ole">
              <mc:AlternateContent xmlns:mc="http://schemas.openxmlformats.org/markup-compatibility/2006">
                <mc:Choice xmlns:v="urn:schemas-microsoft-com:vml" Requires="v">
                  <p:oleObj spid="_x0000_s1092696" name="公式" r:id="rId7" imgW="1498320" imgH="368280" progId="Equation.3">
                    <p:embed/>
                  </p:oleObj>
                </mc:Choice>
                <mc:Fallback>
                  <p:oleObj name="公式" r:id="rId7" imgW="1498320" imgH="3682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8" y="3202"/>
                          <a:ext cx="1677" cy="54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0904" name="Text Box 56"/>
            <p:cNvSpPr txBox="1">
              <a:spLocks noChangeArrowheads="1"/>
            </p:cNvSpPr>
            <p:nvPr/>
          </p:nvSpPr>
          <p:spPr bwMode="auto">
            <a:xfrm>
              <a:off x="3213" y="3307"/>
              <a:ext cx="25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lnSpc>
                  <a:spcPct val="90000"/>
                </a:lnSpc>
                <a:spcBef>
                  <a:spcPct val="50000"/>
                </a:spcBef>
              </a:pPr>
              <a:r>
                <a:rPr kumimoji="1" lang="en-US" altLang="zh-CN" b="1">
                  <a:latin typeface="楷体_GB2312" pitchFamily="49" charset="-122"/>
                  <a:ea typeface="楷体_GB2312" pitchFamily="49" charset="-122"/>
                </a:rPr>
                <a:t>-</a:t>
              </a:r>
            </a:p>
          </p:txBody>
        </p:sp>
      </p:grpSp>
      <p:sp>
        <p:nvSpPr>
          <p:cNvPr id="590905" name="Text Box 57"/>
          <p:cNvSpPr txBox="1">
            <a:spLocks noChangeArrowheads="1"/>
          </p:cNvSpPr>
          <p:nvPr/>
        </p:nvSpPr>
        <p:spPr bwMode="auto">
          <a:xfrm>
            <a:off x="7237412" y="3326742"/>
            <a:ext cx="143986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lnSpc>
                <a:spcPct val="90000"/>
              </a:lnSpc>
              <a:spcBef>
                <a:spcPct val="50000"/>
              </a:spcBef>
            </a:pPr>
            <a:r>
              <a:rPr kumimoji="1" lang="zh-CN" altLang="en-US" sz="2400" b="1">
                <a:latin typeface="楷体_GB2312" pitchFamily="49" charset="-122"/>
                <a:ea typeface="楷体_GB2312" pitchFamily="49" charset="-122"/>
              </a:rPr>
              <a:t>净输出量</a:t>
            </a:r>
          </a:p>
        </p:txBody>
      </p:sp>
      <p:sp>
        <p:nvSpPr>
          <p:cNvPr id="590906" name="Text Box 58"/>
          <p:cNvSpPr txBox="1">
            <a:spLocks noChangeArrowheads="1"/>
          </p:cNvSpPr>
          <p:nvPr/>
        </p:nvSpPr>
        <p:spPr bwMode="auto">
          <a:xfrm>
            <a:off x="7236594" y="4416890"/>
            <a:ext cx="1439862"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lnSpc>
                <a:spcPct val="90000"/>
              </a:lnSpc>
              <a:spcBef>
                <a:spcPct val="50000"/>
              </a:spcBef>
            </a:pPr>
            <a:r>
              <a:rPr kumimoji="1" lang="zh-CN" altLang="en-US" sz="2400" b="1" dirty="0">
                <a:latin typeface="楷体_GB2312" pitchFamily="49" charset="-122"/>
                <a:ea typeface="楷体_GB2312" pitchFamily="49" charset="-122"/>
              </a:rPr>
              <a:t>净输入量</a:t>
            </a:r>
          </a:p>
        </p:txBody>
      </p:sp>
      <p:sp>
        <p:nvSpPr>
          <p:cNvPr id="8" name="灯片编号占位符 7"/>
          <p:cNvSpPr>
            <a:spLocks noGrp="1"/>
          </p:cNvSpPr>
          <p:nvPr>
            <p:ph type="sldNum" sz="quarter" idx="12"/>
          </p:nvPr>
        </p:nvSpPr>
        <p:spPr/>
        <p:txBody>
          <a:bodyPr/>
          <a:lstStyle/>
          <a:p>
            <a:fld id="{C3D9AB59-72AD-44E9-A341-8B81666D7E05}" type="slidenum">
              <a:rPr lang="zh-CN" altLang="en-US" smtClean="0"/>
              <a:pPr/>
              <a:t>152</a:t>
            </a:fld>
            <a:endParaRPr lang="en-US" altLang="zh-CN"/>
          </a:p>
        </p:txBody>
      </p:sp>
    </p:spTree>
    <p:extLst>
      <p:ext uri="{BB962C8B-B14F-4D97-AF65-F5344CB8AC3E}">
        <p14:creationId xmlns:p14="http://schemas.microsoft.com/office/powerpoint/2010/main" val="913384430"/>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ChangeArrowheads="1"/>
          </p:cNvSpPr>
          <p:nvPr/>
        </p:nvSpPr>
        <p:spPr bwMode="auto">
          <a:xfrm>
            <a:off x="228600" y="1185863"/>
            <a:ext cx="9144000" cy="1373187"/>
          </a:xfrm>
          <a:prstGeom prst="rect">
            <a:avLst/>
          </a:prstGeom>
          <a:noFill/>
          <a:ln w="9525">
            <a:noFill/>
            <a:miter lim="800000"/>
            <a:headEnd/>
            <a:tailEnd/>
          </a:ln>
        </p:spPr>
        <p:txBody>
          <a:bodyPr>
            <a:spAutoFit/>
          </a:bodyPr>
          <a:lstStyle/>
          <a:p>
            <a:r>
              <a:rPr kumimoji="1" lang="zh-CN" altLang="en-US" sz="2800" b="1">
                <a:latin typeface="宋体" charset="-122"/>
                <a:ea typeface="宋体" charset="-122"/>
              </a:rPr>
              <a:t>一个可行流</a:t>
            </a:r>
            <a:r>
              <a:rPr kumimoji="1" lang="zh-CN" altLang="en-US" sz="2800" b="1">
                <a:latin typeface="Times New Roman" pitchFamily="18" charset="0"/>
                <a:ea typeface="宋体" charset="-122"/>
              </a:rPr>
              <a:t> </a:t>
            </a:r>
            <a:r>
              <a:rPr kumimoji="1" lang="en-US" altLang="zh-CN" sz="2800" b="1" i="1">
                <a:latin typeface="Times New Roman" pitchFamily="18" charset="0"/>
                <a:ea typeface="宋体" charset="-122"/>
              </a:rPr>
              <a:t>f</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f </a:t>
            </a:r>
            <a:r>
              <a:rPr kumimoji="1" lang="en-US" altLang="zh-CN" sz="2800" b="1" i="1" baseline="-30000">
                <a:latin typeface="Times New Roman" pitchFamily="18" charset="0"/>
                <a:ea typeface="宋体" charset="-122"/>
              </a:rPr>
              <a:t>ij </a:t>
            </a:r>
            <a:r>
              <a:rPr kumimoji="1" lang="en-US" altLang="zh-CN" sz="2800" b="1">
                <a:latin typeface="Times New Roman" pitchFamily="18" charset="0"/>
                <a:ea typeface="宋体" charset="-122"/>
              </a:rPr>
              <a:t>}, </a:t>
            </a:r>
            <a:r>
              <a:rPr kumimoji="1" lang="zh-CN" altLang="en-US" sz="2800" b="1">
                <a:latin typeface="宋体" charset="-122"/>
                <a:ea typeface="宋体" charset="-122"/>
              </a:rPr>
              <a:t>当</a:t>
            </a:r>
            <a:r>
              <a:rPr kumimoji="1" lang="zh-CN" altLang="en-US" sz="2800" b="1">
                <a:latin typeface="Times New Roman" pitchFamily="18" charset="0"/>
                <a:ea typeface="宋体" charset="-122"/>
              </a:rPr>
              <a:t> </a:t>
            </a:r>
            <a:r>
              <a:rPr kumimoji="1" lang="en-US" altLang="zh-CN" sz="2800" b="1" i="1">
                <a:latin typeface="Times New Roman" pitchFamily="18" charset="0"/>
                <a:ea typeface="宋体" charset="-122"/>
              </a:rPr>
              <a:t>f </a:t>
            </a:r>
            <a:r>
              <a:rPr kumimoji="1" lang="en-US" altLang="zh-CN" sz="2800" b="1" i="1" baseline="-30000">
                <a:latin typeface="Times New Roman" pitchFamily="18" charset="0"/>
                <a:ea typeface="宋体" charset="-122"/>
              </a:rPr>
              <a:t>ij </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C </a:t>
            </a:r>
            <a:r>
              <a:rPr kumimoji="1" lang="en-US" altLang="zh-CN" sz="2800" b="1" i="1" baseline="-30000">
                <a:latin typeface="Times New Roman" pitchFamily="18" charset="0"/>
                <a:ea typeface="宋体" charset="-122"/>
              </a:rPr>
              <a:t>ij</a:t>
            </a:r>
            <a:r>
              <a:rPr kumimoji="1" lang="zh-CN" altLang="en-US" sz="2800" b="1">
                <a:latin typeface="宋体" charset="-122"/>
                <a:ea typeface="宋体" charset="-122"/>
              </a:rPr>
              <a:t>时</a:t>
            </a:r>
            <a:r>
              <a:rPr kumimoji="1" lang="en-US" altLang="zh-CN" sz="2800" b="1">
                <a:latin typeface="Times New Roman" pitchFamily="18" charset="0"/>
                <a:ea typeface="宋体" charset="-122"/>
              </a:rPr>
              <a:t>, </a:t>
            </a:r>
            <a:r>
              <a:rPr kumimoji="1" lang="zh-CN" altLang="en-US" sz="2800" b="1">
                <a:latin typeface="宋体" charset="-122"/>
                <a:ea typeface="宋体" charset="-122"/>
              </a:rPr>
              <a:t>则称流</a:t>
            </a:r>
            <a:r>
              <a:rPr kumimoji="1" lang="zh-CN" altLang="en-US" sz="2800" b="1">
                <a:latin typeface="Times New Roman" pitchFamily="18" charset="0"/>
                <a:ea typeface="宋体" charset="-122"/>
              </a:rPr>
              <a:t> </a:t>
            </a:r>
            <a:r>
              <a:rPr kumimoji="1" lang="en-US" altLang="zh-CN" sz="2800" b="1" i="1">
                <a:latin typeface="Times New Roman" pitchFamily="18" charset="0"/>
                <a:ea typeface="宋体" charset="-122"/>
              </a:rPr>
              <a:t>f </a:t>
            </a:r>
            <a:r>
              <a:rPr kumimoji="1" lang="zh-CN" altLang="en-US" sz="2800" b="1">
                <a:latin typeface="宋体" charset="-122"/>
                <a:ea typeface="宋体" charset="-122"/>
              </a:rPr>
              <a:t>对边</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i</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j</a:t>
            </a:r>
            <a:r>
              <a:rPr kumimoji="1" lang="zh-CN" altLang="en-US" sz="2800" b="1">
                <a:latin typeface="宋体" charset="-122"/>
                <a:ea typeface="宋体" charset="-122"/>
              </a:rPr>
              <a:t>是</a:t>
            </a:r>
            <a:r>
              <a:rPr kumimoji="1" lang="zh-CN" altLang="en-US" sz="2800" b="1">
                <a:solidFill>
                  <a:srgbClr val="A50021"/>
                </a:solidFill>
                <a:latin typeface="宋体" charset="-122"/>
                <a:ea typeface="宋体" charset="-122"/>
              </a:rPr>
              <a:t>饱和</a:t>
            </a:r>
            <a:r>
              <a:rPr kumimoji="1" lang="zh-CN" altLang="en-US" sz="2800" b="1">
                <a:latin typeface="宋体" charset="-122"/>
                <a:ea typeface="宋体" charset="-122"/>
              </a:rPr>
              <a:t>的</a:t>
            </a:r>
            <a:r>
              <a:rPr kumimoji="1" lang="en-US" altLang="zh-CN" sz="2800" b="1">
                <a:latin typeface="Times New Roman" pitchFamily="18" charset="0"/>
                <a:ea typeface="宋体" charset="-122"/>
              </a:rPr>
              <a:t>; </a:t>
            </a:r>
            <a:r>
              <a:rPr kumimoji="1" lang="zh-CN" altLang="en-US" sz="2800" b="1">
                <a:latin typeface="宋体" charset="-122"/>
                <a:ea typeface="宋体" charset="-122"/>
              </a:rPr>
              <a:t>当</a:t>
            </a:r>
            <a:r>
              <a:rPr kumimoji="1" lang="en-US" altLang="zh-CN" sz="2800" b="1" i="1">
                <a:latin typeface="Times New Roman" pitchFamily="18" charset="0"/>
                <a:ea typeface="宋体" charset="-122"/>
              </a:rPr>
              <a:t>f </a:t>
            </a:r>
            <a:r>
              <a:rPr kumimoji="1" lang="en-US" altLang="zh-CN" sz="2800" b="1" i="1" baseline="-30000">
                <a:latin typeface="Times New Roman" pitchFamily="18" charset="0"/>
                <a:ea typeface="宋体" charset="-122"/>
              </a:rPr>
              <a:t>ij</a:t>
            </a:r>
            <a:r>
              <a:rPr kumimoji="1" lang="zh-CN" altLang="en-US" sz="2800" b="1">
                <a:latin typeface="宋体" charset="-122"/>
                <a:ea typeface="宋体" charset="-122"/>
              </a:rPr>
              <a:t>＜</a:t>
            </a:r>
            <a:r>
              <a:rPr kumimoji="1" lang="en-US" altLang="zh-CN" sz="2800" b="1" i="1">
                <a:latin typeface="Times New Roman" pitchFamily="18" charset="0"/>
                <a:ea typeface="宋体" charset="-122"/>
              </a:rPr>
              <a:t>C </a:t>
            </a:r>
            <a:r>
              <a:rPr kumimoji="1" lang="en-US" altLang="zh-CN" sz="2800" b="1" i="1" baseline="-30000">
                <a:latin typeface="Times New Roman" pitchFamily="18" charset="0"/>
                <a:ea typeface="宋体" charset="-122"/>
              </a:rPr>
              <a:t>ij</a:t>
            </a:r>
            <a:r>
              <a:rPr kumimoji="1" lang="zh-CN" altLang="en-US" sz="2800" b="1">
                <a:latin typeface="宋体" charset="-122"/>
                <a:ea typeface="宋体" charset="-122"/>
              </a:rPr>
              <a:t>时</a:t>
            </a:r>
            <a:r>
              <a:rPr kumimoji="1" lang="en-US" altLang="zh-CN" sz="2800" b="1">
                <a:latin typeface="Times New Roman" pitchFamily="18" charset="0"/>
                <a:ea typeface="宋体" charset="-122"/>
              </a:rPr>
              <a:t>, </a:t>
            </a:r>
            <a:r>
              <a:rPr kumimoji="1" lang="zh-CN" altLang="en-US" sz="2800" b="1">
                <a:latin typeface="宋体" charset="-122"/>
                <a:ea typeface="宋体" charset="-122"/>
              </a:rPr>
              <a:t>则称流</a:t>
            </a:r>
            <a:r>
              <a:rPr kumimoji="1" lang="zh-CN" altLang="en-US" sz="2800" b="1">
                <a:latin typeface="Times New Roman" pitchFamily="18" charset="0"/>
                <a:ea typeface="宋体" charset="-122"/>
              </a:rPr>
              <a:t> </a:t>
            </a:r>
            <a:r>
              <a:rPr kumimoji="1" lang="en-US" altLang="zh-CN" sz="2800" b="1" i="1">
                <a:latin typeface="Times New Roman" pitchFamily="18" charset="0"/>
                <a:ea typeface="宋体" charset="-122"/>
              </a:rPr>
              <a:t>f </a:t>
            </a:r>
            <a:r>
              <a:rPr kumimoji="1" lang="zh-CN" altLang="en-US" sz="2800" b="1">
                <a:latin typeface="宋体" charset="-122"/>
                <a:ea typeface="宋体" charset="-122"/>
              </a:rPr>
              <a:t>对边</a:t>
            </a:r>
            <a:r>
              <a:rPr kumimoji="1" lang="zh-CN" altLang="en-US" sz="2800" b="1">
                <a:solidFill>
                  <a:srgbClr val="A50021"/>
                </a:solidFill>
                <a:latin typeface="宋体" charset="-122"/>
                <a:ea typeface="宋体" charset="-122"/>
              </a:rPr>
              <a:t>是非饱和</a:t>
            </a:r>
            <a:r>
              <a:rPr kumimoji="1" lang="zh-CN" altLang="en-US" sz="2800" b="1">
                <a:latin typeface="宋体" charset="-122"/>
                <a:ea typeface="宋体" charset="-122"/>
              </a:rPr>
              <a:t>的</a:t>
            </a:r>
            <a:r>
              <a:rPr kumimoji="1" lang="en-US" altLang="zh-CN" sz="2800" b="1">
                <a:latin typeface="Times New Roman" pitchFamily="18" charset="0"/>
                <a:ea typeface="宋体" charset="-122"/>
              </a:rPr>
              <a:t>. </a:t>
            </a:r>
            <a:r>
              <a:rPr kumimoji="1" lang="zh-CN" altLang="en-US" sz="2800" b="1">
                <a:latin typeface="宋体" charset="-122"/>
                <a:ea typeface="宋体" charset="-122"/>
              </a:rPr>
              <a:t>把</a:t>
            </a:r>
            <a:r>
              <a:rPr kumimoji="1" lang="en-US" altLang="zh-CN" sz="2800" b="1" i="1">
                <a:latin typeface="Times New Roman" pitchFamily="18" charset="0"/>
                <a:ea typeface="宋体" charset="-122"/>
              </a:rPr>
              <a:t>f </a:t>
            </a:r>
            <a:r>
              <a:rPr kumimoji="1" lang="en-US" altLang="zh-CN" sz="2800" b="1" i="1" baseline="-30000">
                <a:latin typeface="Times New Roman" pitchFamily="18" charset="0"/>
                <a:ea typeface="宋体" charset="-122"/>
              </a:rPr>
              <a:t>ij </a:t>
            </a:r>
            <a:r>
              <a:rPr kumimoji="1" lang="en-US" altLang="zh-CN" sz="2800" b="1">
                <a:latin typeface="Times New Roman" pitchFamily="18" charset="0"/>
                <a:ea typeface="宋体" charset="-122"/>
              </a:rPr>
              <a:t>= 0</a:t>
            </a:r>
            <a:r>
              <a:rPr kumimoji="1" lang="zh-CN" altLang="en-US" sz="2800" b="1">
                <a:latin typeface="宋体" charset="-122"/>
                <a:ea typeface="宋体" charset="-122"/>
              </a:rPr>
              <a:t>的边称为</a:t>
            </a:r>
            <a:r>
              <a:rPr kumimoji="1" lang="zh-CN" altLang="en-US" sz="2800" b="1">
                <a:solidFill>
                  <a:srgbClr val="A50021"/>
                </a:solidFill>
                <a:latin typeface="宋体" charset="-122"/>
                <a:ea typeface="宋体" charset="-122"/>
              </a:rPr>
              <a:t>零流边</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f </a:t>
            </a:r>
            <a:r>
              <a:rPr kumimoji="1" lang="en-US" altLang="zh-CN" sz="2800" b="1" i="1" baseline="-30000">
                <a:latin typeface="Times New Roman" pitchFamily="18" charset="0"/>
                <a:ea typeface="宋体" charset="-122"/>
              </a:rPr>
              <a:t>ij </a:t>
            </a:r>
            <a:r>
              <a:rPr kumimoji="1" lang="zh-CN" altLang="en-US" sz="2800" b="1">
                <a:latin typeface="宋体" charset="-122"/>
                <a:ea typeface="宋体" charset="-122"/>
              </a:rPr>
              <a:t>＞</a:t>
            </a:r>
            <a:r>
              <a:rPr kumimoji="1" lang="en-US" altLang="zh-CN" sz="2800" b="1">
                <a:latin typeface="Times New Roman" pitchFamily="18" charset="0"/>
                <a:ea typeface="宋体" charset="-122"/>
              </a:rPr>
              <a:t>0</a:t>
            </a:r>
            <a:r>
              <a:rPr kumimoji="1" lang="zh-CN" altLang="en-US" sz="2800" b="1">
                <a:latin typeface="宋体" charset="-122"/>
                <a:ea typeface="宋体" charset="-122"/>
              </a:rPr>
              <a:t>的边称为</a:t>
            </a:r>
            <a:r>
              <a:rPr kumimoji="1" lang="zh-CN" altLang="en-US" sz="2800" b="1">
                <a:solidFill>
                  <a:srgbClr val="A50021"/>
                </a:solidFill>
                <a:latin typeface="宋体" charset="-122"/>
                <a:ea typeface="宋体" charset="-122"/>
              </a:rPr>
              <a:t>非零流边</a:t>
            </a:r>
            <a:r>
              <a:rPr kumimoji="1" lang="en-US" altLang="zh-CN" sz="2800" b="1">
                <a:latin typeface="Times New Roman" pitchFamily="18" charset="0"/>
                <a:ea typeface="宋体" charset="-122"/>
              </a:rPr>
              <a:t>. </a:t>
            </a:r>
          </a:p>
        </p:txBody>
      </p:sp>
      <p:sp>
        <p:nvSpPr>
          <p:cNvPr id="277507" name="Rectangle 3"/>
          <p:cNvSpPr>
            <a:spLocks noChangeArrowheads="1"/>
          </p:cNvSpPr>
          <p:nvPr/>
        </p:nvSpPr>
        <p:spPr bwMode="auto">
          <a:xfrm>
            <a:off x="198438" y="3722688"/>
            <a:ext cx="9144000" cy="1800225"/>
          </a:xfrm>
          <a:prstGeom prst="rect">
            <a:avLst/>
          </a:prstGeom>
          <a:noFill/>
          <a:ln w="9525">
            <a:noFill/>
            <a:miter lim="800000"/>
            <a:headEnd/>
            <a:tailEnd/>
          </a:ln>
        </p:spPr>
        <p:txBody>
          <a:bodyPr>
            <a:spAutoFit/>
          </a:bodyPr>
          <a:lstStyle/>
          <a:p>
            <a:r>
              <a:rPr kumimoji="1" lang="zh-CN" altLang="en-US" sz="2800" b="1">
                <a:latin typeface="宋体" charset="-122"/>
                <a:ea typeface="宋体" charset="-122"/>
              </a:rPr>
              <a:t>若</a:t>
            </a:r>
            <a:r>
              <a:rPr kumimoji="1" lang="zh-CN" altLang="en-US" sz="2800" b="1">
                <a:latin typeface="Times New Roman" pitchFamily="18" charset="0"/>
                <a:ea typeface="宋体" charset="-122"/>
              </a:rPr>
              <a:t> </a:t>
            </a:r>
            <a:r>
              <a:rPr kumimoji="1" lang="el-GR" altLang="zh-CN" sz="2800" b="1" i="1">
                <a:latin typeface="PMingLiU" pitchFamily="18" charset="-120"/>
                <a:ea typeface="PMingLiU" pitchFamily="18" charset="-120"/>
              </a:rPr>
              <a:t>μ</a:t>
            </a:r>
            <a:r>
              <a:rPr kumimoji="1" lang="zh-CN" altLang="en-US" sz="2800" b="1">
                <a:latin typeface="宋体" charset="-122"/>
                <a:ea typeface="宋体" charset="-122"/>
              </a:rPr>
              <a:t>为网络中从</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zh-CN" altLang="en-US" sz="2800" b="1">
                <a:latin typeface="宋体" charset="-122"/>
                <a:ea typeface="宋体" charset="-122"/>
              </a:rPr>
              <a:t>到</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a:t>
            </a:r>
            <a:r>
              <a:rPr kumimoji="1" lang="zh-CN" altLang="en-US" sz="2800" b="1">
                <a:latin typeface="宋体" charset="-122"/>
                <a:ea typeface="宋体" charset="-122"/>
              </a:rPr>
              <a:t>的一条链</a:t>
            </a:r>
            <a:r>
              <a:rPr kumimoji="1" lang="en-US" altLang="zh-CN" sz="2800" b="1">
                <a:latin typeface="Times New Roman" pitchFamily="18" charset="0"/>
                <a:ea typeface="宋体" charset="-122"/>
              </a:rPr>
              <a:t>(</a:t>
            </a:r>
            <a:r>
              <a:rPr kumimoji="1" lang="zh-CN" altLang="en-US" sz="2800" b="1">
                <a:latin typeface="宋体" charset="-122"/>
                <a:ea typeface="宋体" charset="-122"/>
              </a:rPr>
              <a:t>有向图中的路</a:t>
            </a:r>
            <a:r>
              <a:rPr kumimoji="1" lang="en-US" altLang="zh-CN" sz="2800" b="1">
                <a:latin typeface="Times New Roman" pitchFamily="18" charset="0"/>
                <a:ea typeface="宋体" charset="-122"/>
              </a:rPr>
              <a:t>), </a:t>
            </a:r>
            <a:r>
              <a:rPr kumimoji="1" lang="zh-CN" altLang="en-US" sz="2800" b="1">
                <a:latin typeface="宋体" charset="-122"/>
                <a:ea typeface="宋体" charset="-122"/>
              </a:rPr>
              <a:t>定义链的方向是从</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zh-CN" altLang="en-US" sz="2800" b="1">
                <a:latin typeface="宋体" charset="-122"/>
                <a:ea typeface="宋体" charset="-122"/>
              </a:rPr>
              <a:t>到</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 </a:t>
            </a:r>
            <a:r>
              <a:rPr kumimoji="1" lang="en-US" altLang="zh-CN" sz="2800" b="1">
                <a:latin typeface="Times New Roman" pitchFamily="18" charset="0"/>
                <a:ea typeface="宋体" charset="-122"/>
              </a:rPr>
              <a:t>, </a:t>
            </a:r>
            <a:r>
              <a:rPr kumimoji="1" lang="zh-CN" altLang="en-US" sz="2800" b="1">
                <a:latin typeface="宋体" charset="-122"/>
                <a:ea typeface="宋体" charset="-122"/>
              </a:rPr>
              <a:t>边的方向与链的方向相同称为</a:t>
            </a:r>
            <a:r>
              <a:rPr kumimoji="1" lang="zh-CN" altLang="en-US" sz="2800" b="1">
                <a:solidFill>
                  <a:srgbClr val="A50021"/>
                </a:solidFill>
                <a:latin typeface="宋体" charset="-122"/>
                <a:ea typeface="宋体" charset="-122"/>
              </a:rPr>
              <a:t>前向边</a:t>
            </a:r>
            <a:r>
              <a:rPr kumimoji="1" lang="en-US" altLang="zh-CN" sz="2800" b="1">
                <a:latin typeface="Times New Roman" pitchFamily="18" charset="0"/>
                <a:ea typeface="宋体" charset="-122"/>
              </a:rPr>
              <a:t>, </a:t>
            </a:r>
            <a:r>
              <a:rPr kumimoji="1" lang="zh-CN" altLang="en-US" sz="2800" b="1">
                <a:latin typeface="宋体" charset="-122"/>
                <a:ea typeface="宋体" charset="-122"/>
              </a:rPr>
              <a:t>前向边的全体记为</a:t>
            </a:r>
            <a:r>
              <a:rPr kumimoji="1" lang="zh-CN" altLang="en-US" sz="2800" b="1">
                <a:latin typeface="Times New Roman" pitchFamily="18" charset="0"/>
                <a:ea typeface="宋体" charset="-122"/>
              </a:rPr>
              <a:t> </a:t>
            </a:r>
            <a:r>
              <a:rPr kumimoji="1" lang="el-GR" altLang="zh-CN" sz="2800" b="1" i="1">
                <a:latin typeface="PMingLiU" pitchFamily="18" charset="-120"/>
                <a:ea typeface="PMingLiU" pitchFamily="18" charset="-120"/>
              </a:rPr>
              <a:t>μ</a:t>
            </a:r>
            <a:r>
              <a:rPr kumimoji="1" lang="en-US" altLang="zh-CN" sz="2800" b="1" baseline="30000">
                <a:latin typeface="Times New Roman" pitchFamily="18" charset="0"/>
                <a:ea typeface="宋体" charset="-122"/>
              </a:rPr>
              <a:t>+ </a:t>
            </a:r>
            <a:r>
              <a:rPr kumimoji="1" lang="en-US" altLang="zh-CN" sz="2800" b="1">
                <a:latin typeface="Times New Roman" pitchFamily="18" charset="0"/>
                <a:ea typeface="宋体" charset="-122"/>
              </a:rPr>
              <a:t>; </a:t>
            </a:r>
            <a:r>
              <a:rPr kumimoji="1" lang="zh-CN" altLang="en-US" sz="2800" b="1">
                <a:latin typeface="宋体" charset="-122"/>
                <a:ea typeface="宋体" charset="-122"/>
              </a:rPr>
              <a:t>边的方向与链的方向相反称为</a:t>
            </a:r>
            <a:r>
              <a:rPr kumimoji="1" lang="zh-CN" altLang="en-US" sz="2800" b="1">
                <a:solidFill>
                  <a:srgbClr val="A50021"/>
                </a:solidFill>
                <a:latin typeface="宋体" charset="-122"/>
                <a:ea typeface="宋体" charset="-122"/>
              </a:rPr>
              <a:t>后向边</a:t>
            </a:r>
            <a:r>
              <a:rPr kumimoji="1" lang="en-US" altLang="zh-CN" sz="2800" b="1">
                <a:latin typeface="Times New Roman" pitchFamily="18" charset="0"/>
                <a:ea typeface="宋体" charset="-122"/>
              </a:rPr>
              <a:t>, </a:t>
            </a:r>
            <a:r>
              <a:rPr kumimoji="1" lang="zh-CN" altLang="en-US" sz="2800" b="1">
                <a:latin typeface="宋体" charset="-122"/>
                <a:ea typeface="宋体" charset="-122"/>
              </a:rPr>
              <a:t>后向边的全体记为</a:t>
            </a:r>
            <a:r>
              <a:rPr kumimoji="1" lang="el-GR" altLang="zh-CN" sz="2800" b="1">
                <a:latin typeface="PMingLiU" pitchFamily="18" charset="-120"/>
                <a:ea typeface="PMingLiU" pitchFamily="18" charset="-120"/>
              </a:rPr>
              <a:t>μ</a:t>
            </a:r>
            <a:r>
              <a:rPr kumimoji="1" lang="en-US" altLang="zh-CN" sz="2800" b="1">
                <a:latin typeface="Times New Roman" pitchFamily="18" charset="0"/>
                <a:ea typeface="PMingLiU" pitchFamily="18" charset="-120"/>
                <a:cs typeface="Times New Roman" pitchFamily="18" charset="0"/>
              </a:rPr>
              <a:t>¯</a:t>
            </a:r>
            <a:r>
              <a:rPr kumimoji="1" lang="en-US" altLang="zh-CN" sz="2800" b="1">
                <a:latin typeface="Times New Roman" pitchFamily="18" charset="0"/>
                <a:ea typeface="宋体" charset="-122"/>
              </a:rPr>
              <a:t>. </a:t>
            </a:r>
          </a:p>
        </p:txBody>
      </p:sp>
      <p:sp>
        <p:nvSpPr>
          <p:cNvPr id="76804" name="Rectangle 4"/>
          <p:cNvSpPr>
            <a:spLocks noGrp="1" noChangeArrowheads="1"/>
          </p:cNvSpPr>
          <p:nvPr>
            <p:ph type="title" idx="4294967295"/>
          </p:nvPr>
        </p:nvSpPr>
        <p:spPr/>
        <p:txBody>
          <a:bodyPr/>
          <a:lstStyle/>
          <a:p>
            <a:pPr eaLnBrk="1" hangingPunct="1"/>
            <a:r>
              <a:rPr lang="zh-CN" altLang="en-US" smtClean="0">
                <a:ea typeface="宋体" charset="-122"/>
              </a:rPr>
              <a:t>最大流问题</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153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7506"/>
                                        </p:tgtEl>
                                        <p:attrNameLst>
                                          <p:attrName>style.visibility</p:attrName>
                                        </p:attrNameLst>
                                      </p:cBhvr>
                                      <p:to>
                                        <p:strVal val="visible"/>
                                      </p:to>
                                    </p:set>
                                    <p:anim calcmode="lin" valueType="num">
                                      <p:cBhvr additive="base">
                                        <p:cTn id="7" dur="500" fill="hold"/>
                                        <p:tgtEl>
                                          <p:spTgt spid="277506"/>
                                        </p:tgtEl>
                                        <p:attrNameLst>
                                          <p:attrName>ppt_x</p:attrName>
                                        </p:attrNameLst>
                                      </p:cBhvr>
                                      <p:tavLst>
                                        <p:tav tm="0">
                                          <p:val>
                                            <p:strVal val="0-#ppt_w/2"/>
                                          </p:val>
                                        </p:tav>
                                        <p:tav tm="100000">
                                          <p:val>
                                            <p:strVal val="#ppt_x"/>
                                          </p:val>
                                        </p:tav>
                                      </p:tavLst>
                                    </p:anim>
                                    <p:anim calcmode="lin" valueType="num">
                                      <p:cBhvr additive="base">
                                        <p:cTn id="8" dur="500" fill="hold"/>
                                        <p:tgtEl>
                                          <p:spTgt spid="2775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7507"/>
                                        </p:tgtEl>
                                        <p:attrNameLst>
                                          <p:attrName>style.visibility</p:attrName>
                                        </p:attrNameLst>
                                      </p:cBhvr>
                                      <p:to>
                                        <p:strVal val="visible"/>
                                      </p:to>
                                    </p:set>
                                    <p:anim calcmode="lin" valueType="num">
                                      <p:cBhvr additive="base">
                                        <p:cTn id="13" dur="500" fill="hold"/>
                                        <p:tgtEl>
                                          <p:spTgt spid="277507"/>
                                        </p:tgtEl>
                                        <p:attrNameLst>
                                          <p:attrName>ppt_x</p:attrName>
                                        </p:attrNameLst>
                                      </p:cBhvr>
                                      <p:tavLst>
                                        <p:tav tm="0">
                                          <p:val>
                                            <p:strVal val="0-#ppt_w/2"/>
                                          </p:val>
                                        </p:tav>
                                        <p:tav tm="100000">
                                          <p:val>
                                            <p:strVal val="#ppt_x"/>
                                          </p:val>
                                        </p:tav>
                                      </p:tavLst>
                                    </p:anim>
                                    <p:anim calcmode="lin" valueType="num">
                                      <p:cBhvr additive="base">
                                        <p:cTn id="14" dur="500" fill="hold"/>
                                        <p:tgtEl>
                                          <p:spTgt spid="2775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autoUpdateAnimBg="0"/>
      <p:bldP spid="277507"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ChangeArrowheads="1"/>
          </p:cNvSpPr>
          <p:nvPr/>
        </p:nvSpPr>
        <p:spPr bwMode="auto">
          <a:xfrm>
            <a:off x="180975" y="1211263"/>
            <a:ext cx="8639175" cy="3081337"/>
          </a:xfrm>
          <a:prstGeom prst="rect">
            <a:avLst/>
          </a:prstGeom>
          <a:noFill/>
          <a:ln w="9525">
            <a:noFill/>
            <a:miter lim="800000"/>
            <a:headEnd/>
            <a:tailEnd/>
          </a:ln>
        </p:spPr>
        <p:txBody>
          <a:bodyPr>
            <a:spAutoFit/>
          </a:bodyPr>
          <a:lstStyle/>
          <a:p>
            <a:pPr indent="266700" algn="just"/>
            <a:r>
              <a:rPr kumimoji="1" lang="zh-CN" altLang="en-US" sz="2800" b="1">
                <a:latin typeface="Times New Roman" pitchFamily="18" charset="0"/>
                <a:ea typeface="黑体" pitchFamily="2" charset="-122"/>
              </a:rPr>
              <a:t>定义</a:t>
            </a:r>
            <a:r>
              <a:rPr kumimoji="1" lang="en-US" altLang="zh-CN" sz="2800" b="1">
                <a:latin typeface="Times New Roman" pitchFamily="18" charset="0"/>
                <a:ea typeface="黑体" pitchFamily="2" charset="-122"/>
              </a:rPr>
              <a:t>3</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设</a:t>
            </a:r>
            <a:r>
              <a:rPr kumimoji="1" lang="en-US" altLang="zh-CN" sz="2800" b="1" i="1">
                <a:latin typeface="Times New Roman" pitchFamily="18" charset="0"/>
                <a:ea typeface="宋体" charset="-122"/>
              </a:rPr>
              <a:t>f</a:t>
            </a:r>
            <a:r>
              <a:rPr kumimoji="1" lang="zh-CN" altLang="en-US" sz="2800" b="1">
                <a:latin typeface="Times New Roman" pitchFamily="18" charset="0"/>
                <a:ea typeface="宋体" charset="-122"/>
              </a:rPr>
              <a:t>是一个可行流</a:t>
            </a:r>
            <a:r>
              <a:rPr kumimoji="1" lang="en-US" altLang="zh-CN" sz="2800" b="1">
                <a:latin typeface="Times New Roman" pitchFamily="18" charset="0"/>
                <a:ea typeface="宋体" charset="-122"/>
              </a:rPr>
              <a:t>, </a:t>
            </a:r>
            <a:r>
              <a:rPr kumimoji="1" lang="el-GR" altLang="zh-CN" sz="2800" b="1">
                <a:latin typeface="PMingLiU" pitchFamily="18" charset="-120"/>
                <a:ea typeface="PMingLiU" pitchFamily="18" charset="-120"/>
              </a:rPr>
              <a:t>μ</a:t>
            </a:r>
            <a:r>
              <a:rPr kumimoji="1" lang="zh-CN" altLang="en-US" sz="2800" b="1">
                <a:latin typeface="Times New Roman" pitchFamily="18" charset="0"/>
                <a:ea typeface="宋体" charset="-122"/>
              </a:rPr>
              <a:t>是从</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zh-CN" altLang="en-US" sz="2800" b="1">
                <a:latin typeface="Times New Roman" pitchFamily="18" charset="0"/>
                <a:ea typeface="宋体" charset="-122"/>
              </a:rPr>
              <a:t>到</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a:t>
            </a:r>
            <a:r>
              <a:rPr kumimoji="1" lang="zh-CN" altLang="en-US" sz="2800" b="1">
                <a:latin typeface="Times New Roman" pitchFamily="18" charset="0"/>
                <a:ea typeface="宋体" charset="-122"/>
              </a:rPr>
              <a:t>一条链</a:t>
            </a:r>
            <a:r>
              <a:rPr kumimoji="1" lang="en-US" altLang="zh-CN" sz="2800" b="1">
                <a:latin typeface="Times New Roman" pitchFamily="18" charset="0"/>
                <a:ea typeface="宋体" charset="-122"/>
              </a:rPr>
              <a:t>. </a:t>
            </a:r>
          </a:p>
          <a:p>
            <a:pPr indent="266700" algn="just"/>
            <a:r>
              <a:rPr kumimoji="1" lang="zh-CN" altLang="en-US" sz="2800" b="1">
                <a:latin typeface="Times New Roman" pitchFamily="18" charset="0"/>
                <a:ea typeface="宋体" charset="-122"/>
              </a:rPr>
              <a:t>如果满足</a:t>
            </a:r>
          </a:p>
          <a:p>
            <a:pPr indent="266700" algn="just" eaLnBrk="0" hangingPunct="0"/>
            <a:r>
              <a:rPr kumimoji="1" lang="zh-CN" altLang="en-US" sz="2800" b="1">
                <a:latin typeface="Times New Roman" pitchFamily="18" charset="0"/>
                <a:ea typeface="宋体" charset="-122"/>
              </a:rPr>
              <a:t>① 当</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i</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j</a:t>
            </a:r>
            <a:r>
              <a:rPr kumimoji="1" lang="en-US" altLang="zh-CN" sz="2800" b="1">
                <a:latin typeface="Times New Roman" pitchFamily="18" charset="0"/>
                <a:ea typeface="宋体" charset="-122"/>
              </a:rPr>
              <a:t>∈</a:t>
            </a:r>
            <a:r>
              <a:rPr kumimoji="1" lang="el-GR" altLang="zh-CN" sz="2800" b="1" i="1">
                <a:latin typeface="PMingLiU" pitchFamily="18" charset="-120"/>
                <a:ea typeface="PMingLiU" pitchFamily="18" charset="-120"/>
              </a:rPr>
              <a:t>μ</a:t>
            </a:r>
            <a:r>
              <a:rPr kumimoji="1" lang="en-US" altLang="zh-CN" sz="2800" b="1" baseline="30000">
                <a:latin typeface="Times New Roman" pitchFamily="18" charset="0"/>
                <a:ea typeface="宋体" charset="-122"/>
              </a:rPr>
              <a:t>+ </a:t>
            </a:r>
            <a:r>
              <a:rPr kumimoji="1" lang="zh-CN" altLang="en-US" sz="2800" b="1">
                <a:latin typeface="Times New Roman" pitchFamily="18" charset="0"/>
                <a:ea typeface="宋体" charset="-122"/>
              </a:rPr>
              <a:t>时</a:t>
            </a:r>
            <a:r>
              <a:rPr kumimoji="1" lang="en-US" altLang="zh-CN" sz="2800" b="1">
                <a:latin typeface="Times New Roman" pitchFamily="18" charset="0"/>
                <a:ea typeface="宋体" charset="-122"/>
              </a:rPr>
              <a:t>, 0≤ </a:t>
            </a:r>
            <a:r>
              <a:rPr kumimoji="1" lang="en-US" altLang="zh-CN" sz="2800" b="1" i="1">
                <a:latin typeface="Times New Roman" pitchFamily="18" charset="0"/>
                <a:ea typeface="宋体" charset="-122"/>
              </a:rPr>
              <a:t>f </a:t>
            </a:r>
            <a:r>
              <a:rPr kumimoji="1" lang="en-US" altLang="zh-CN" sz="2800" b="1" i="1" baseline="-30000">
                <a:latin typeface="Times New Roman" pitchFamily="18" charset="0"/>
                <a:ea typeface="宋体" charset="-122"/>
              </a:rPr>
              <a:t>ij </a:t>
            </a:r>
            <a:r>
              <a:rPr kumimoji="1" lang="zh-CN" altLang="en-US" sz="2800" b="1">
                <a:latin typeface="Times New Roman" pitchFamily="18" charset="0"/>
                <a:ea typeface="宋体" charset="-122"/>
              </a:rPr>
              <a:t>＜</a:t>
            </a:r>
            <a:r>
              <a:rPr kumimoji="1" lang="en-US" altLang="zh-CN" sz="2800" b="1" i="1">
                <a:latin typeface="Times New Roman" pitchFamily="18" charset="0"/>
                <a:ea typeface="宋体" charset="-122"/>
              </a:rPr>
              <a:t>C</a:t>
            </a:r>
            <a:r>
              <a:rPr kumimoji="1" lang="en-US" altLang="zh-CN" sz="2800" b="1" i="1" baseline="-30000">
                <a:latin typeface="Times New Roman" pitchFamily="18" charset="0"/>
                <a:ea typeface="宋体" charset="-122"/>
              </a:rPr>
              <a:t>ij</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即 </a:t>
            </a:r>
            <a:r>
              <a:rPr kumimoji="1" lang="el-GR" altLang="zh-CN" sz="2800" b="1" i="1">
                <a:latin typeface="PMingLiU" pitchFamily="18" charset="-120"/>
                <a:ea typeface="PMingLiU" pitchFamily="18" charset="-120"/>
              </a:rPr>
              <a:t>μ</a:t>
            </a:r>
            <a:r>
              <a:rPr kumimoji="1" lang="en-US" altLang="zh-CN" sz="2800" b="1" baseline="30000">
                <a:latin typeface="Times New Roman" pitchFamily="18" charset="0"/>
                <a:ea typeface="宋体" charset="-122"/>
              </a:rPr>
              <a:t>+ </a:t>
            </a:r>
            <a:r>
              <a:rPr kumimoji="1" lang="zh-CN" altLang="en-US" sz="2800" b="1">
                <a:latin typeface="Times New Roman" pitchFamily="18" charset="0"/>
                <a:ea typeface="宋体" charset="-122"/>
              </a:rPr>
              <a:t>中的每一条边都非饱和边</a:t>
            </a:r>
            <a:r>
              <a:rPr kumimoji="1" lang="en-US" altLang="zh-CN" sz="2800" b="1">
                <a:latin typeface="Times New Roman" pitchFamily="18" charset="0"/>
                <a:ea typeface="宋体" charset="-122"/>
              </a:rPr>
              <a:t>;</a:t>
            </a:r>
          </a:p>
          <a:p>
            <a:pPr indent="266700" algn="just" eaLnBrk="0" hangingPunct="0"/>
            <a:r>
              <a:rPr kumimoji="1" lang="en-US" altLang="zh-CN" sz="2800" b="1">
                <a:latin typeface="Times New Roman" pitchFamily="18" charset="0"/>
                <a:ea typeface="宋体" charset="-122"/>
              </a:rPr>
              <a:t>② </a:t>
            </a:r>
            <a:r>
              <a:rPr kumimoji="1" lang="zh-CN" altLang="en-US" sz="2800" b="1">
                <a:latin typeface="Times New Roman" pitchFamily="18" charset="0"/>
                <a:ea typeface="宋体" charset="-122"/>
              </a:rPr>
              <a:t>当</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i</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j</a:t>
            </a:r>
            <a:r>
              <a:rPr kumimoji="1" lang="en-US" altLang="zh-CN" sz="2800" b="1">
                <a:latin typeface="Times New Roman" pitchFamily="18" charset="0"/>
                <a:ea typeface="宋体" charset="-122"/>
              </a:rPr>
              <a:t>∈</a:t>
            </a:r>
            <a:r>
              <a:rPr kumimoji="1" lang="el-GR" altLang="zh-CN" sz="2800" b="1">
                <a:latin typeface="PMingLiU" pitchFamily="18" charset="-120"/>
                <a:ea typeface="PMingLiU" pitchFamily="18" charset="-120"/>
              </a:rPr>
              <a:t>μ</a:t>
            </a:r>
            <a:r>
              <a:rPr kumimoji="1" lang="en-US" altLang="zh-CN" sz="2800" b="1">
                <a:latin typeface="Times New Roman" pitchFamily="18" charset="0"/>
                <a:ea typeface="PMingLiU" pitchFamily="18" charset="-120"/>
                <a:cs typeface="Times New Roman" pitchFamily="18" charset="0"/>
              </a:rPr>
              <a:t>¯</a:t>
            </a:r>
            <a:r>
              <a:rPr kumimoji="1" lang="zh-CN" altLang="en-US" sz="2800" b="1">
                <a:latin typeface="Times New Roman" pitchFamily="18" charset="0"/>
                <a:ea typeface="宋体" charset="-122"/>
              </a:rPr>
              <a:t>时</a:t>
            </a:r>
            <a:r>
              <a:rPr kumimoji="1" lang="en-US" altLang="zh-CN" sz="2800" b="1">
                <a:latin typeface="Times New Roman" pitchFamily="18" charset="0"/>
                <a:ea typeface="宋体" charset="-122"/>
              </a:rPr>
              <a:t>, 0</a:t>
            </a:r>
            <a:r>
              <a:rPr kumimoji="1" lang="zh-CN" altLang="en-US" sz="2800" b="1">
                <a:latin typeface="Times New Roman" pitchFamily="18" charset="0"/>
                <a:ea typeface="宋体" charset="-122"/>
              </a:rPr>
              <a:t>＜ </a:t>
            </a:r>
            <a:r>
              <a:rPr kumimoji="1" lang="en-US" altLang="zh-CN" sz="2800" b="1" i="1">
                <a:latin typeface="Times New Roman" pitchFamily="18" charset="0"/>
                <a:ea typeface="宋体" charset="-122"/>
              </a:rPr>
              <a:t>f </a:t>
            </a:r>
            <a:r>
              <a:rPr kumimoji="1" lang="en-US" altLang="zh-CN" sz="2800" b="1" i="1" baseline="-30000">
                <a:latin typeface="Times New Roman" pitchFamily="18" charset="0"/>
                <a:ea typeface="宋体" charset="-122"/>
              </a:rPr>
              <a:t>ij </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C </a:t>
            </a:r>
            <a:r>
              <a:rPr kumimoji="1" lang="en-US" altLang="zh-CN" sz="2800" b="1" i="1" baseline="-30000">
                <a:latin typeface="Times New Roman" pitchFamily="18" charset="0"/>
                <a:ea typeface="宋体" charset="-122"/>
              </a:rPr>
              <a:t>ij</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即 </a:t>
            </a:r>
            <a:r>
              <a:rPr kumimoji="1" lang="el-GR" altLang="zh-CN" sz="2800" b="1">
                <a:latin typeface="PMingLiU" pitchFamily="18" charset="-120"/>
                <a:ea typeface="PMingLiU" pitchFamily="18" charset="-120"/>
              </a:rPr>
              <a:t>μ</a:t>
            </a:r>
            <a:r>
              <a:rPr kumimoji="1" lang="en-US" altLang="zh-CN" sz="2800" b="1">
                <a:latin typeface="Times New Roman" pitchFamily="18" charset="0"/>
                <a:ea typeface="PMingLiU" pitchFamily="18" charset="-120"/>
              </a:rPr>
              <a:t>¯</a:t>
            </a:r>
            <a:r>
              <a:rPr kumimoji="1" lang="zh-CN" altLang="en-US" sz="2800" b="1">
                <a:latin typeface="Times New Roman" pitchFamily="18" charset="0"/>
                <a:ea typeface="宋体" charset="-122"/>
              </a:rPr>
              <a:t>中的每一条边都非零边</a:t>
            </a:r>
            <a:r>
              <a:rPr kumimoji="1" lang="en-US" altLang="zh-CN" sz="2800" b="1">
                <a:latin typeface="Times New Roman" pitchFamily="18" charset="0"/>
                <a:ea typeface="宋体" charset="-122"/>
              </a:rPr>
              <a:t>.</a:t>
            </a:r>
          </a:p>
          <a:p>
            <a:pPr indent="266700" eaLnBrk="0" hangingPunct="0"/>
            <a:r>
              <a:rPr kumimoji="1" lang="zh-CN" altLang="en-US" sz="2800" b="1">
                <a:latin typeface="宋体" charset="-122"/>
                <a:ea typeface="宋体" charset="-122"/>
              </a:rPr>
              <a:t>则称</a:t>
            </a:r>
            <a:r>
              <a:rPr kumimoji="1" lang="el-GR" altLang="zh-CN" sz="2800" b="1">
                <a:latin typeface="PMingLiU" pitchFamily="18" charset="-120"/>
                <a:ea typeface="PMingLiU" pitchFamily="18" charset="-120"/>
              </a:rPr>
              <a:t>μ</a:t>
            </a:r>
            <a:r>
              <a:rPr kumimoji="1" lang="zh-CN" altLang="en-US" sz="2800" b="1">
                <a:latin typeface="宋体" charset="-122"/>
                <a:ea typeface="宋体" charset="-122"/>
              </a:rPr>
              <a:t>为从</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zh-CN" altLang="en-US" sz="2800" b="1">
                <a:latin typeface="宋体" charset="-122"/>
                <a:ea typeface="宋体" charset="-122"/>
              </a:rPr>
              <a:t>到</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a:t>
            </a:r>
            <a:r>
              <a:rPr kumimoji="1" lang="zh-CN" altLang="en-US" sz="2800" b="1">
                <a:latin typeface="宋体" charset="-122"/>
                <a:ea typeface="宋体" charset="-122"/>
              </a:rPr>
              <a:t>的关于</a:t>
            </a:r>
            <a:r>
              <a:rPr kumimoji="1" lang="en-US" altLang="zh-CN" sz="2800" b="1" i="1">
                <a:latin typeface="Times New Roman" pitchFamily="18" charset="0"/>
                <a:ea typeface="宋体" charset="-122"/>
              </a:rPr>
              <a:t>f</a:t>
            </a:r>
            <a:r>
              <a:rPr kumimoji="1" lang="en-US" altLang="zh-CN" sz="2800" b="1">
                <a:latin typeface="Times New Roman" pitchFamily="18" charset="0"/>
                <a:ea typeface="宋体" charset="-122"/>
              </a:rPr>
              <a:t> </a:t>
            </a:r>
            <a:r>
              <a:rPr kumimoji="1" lang="zh-CN" altLang="en-US" sz="2800" b="1">
                <a:latin typeface="宋体" charset="-122"/>
                <a:ea typeface="宋体" charset="-122"/>
              </a:rPr>
              <a:t>的</a:t>
            </a:r>
            <a:r>
              <a:rPr kumimoji="1" lang="zh-CN" altLang="en-US" sz="2800" b="1">
                <a:solidFill>
                  <a:srgbClr val="A50021"/>
                </a:solidFill>
                <a:latin typeface="Times New Roman" pitchFamily="18" charset="0"/>
                <a:ea typeface="黑体" pitchFamily="2" charset="-122"/>
              </a:rPr>
              <a:t>可增广链</a:t>
            </a:r>
            <a:r>
              <a:rPr kumimoji="1" lang="en-US" altLang="zh-CN" sz="2800" b="1">
                <a:latin typeface="Times New Roman" pitchFamily="18" charset="0"/>
                <a:ea typeface="宋体" charset="-122"/>
              </a:rPr>
              <a:t>. </a:t>
            </a:r>
          </a:p>
        </p:txBody>
      </p:sp>
      <p:sp>
        <p:nvSpPr>
          <p:cNvPr id="77827" name="Rectangle 3"/>
          <p:cNvSpPr>
            <a:spLocks noChangeArrowheads="1"/>
          </p:cNvSpPr>
          <p:nvPr/>
        </p:nvSpPr>
        <p:spPr bwMode="white">
          <a:xfrm>
            <a:off x="180975" y="332656"/>
            <a:ext cx="8305800" cy="563563"/>
          </a:xfrm>
          <a:prstGeom prst="rect">
            <a:avLst/>
          </a:prstGeom>
          <a:noFill/>
          <a:ln w="9525">
            <a:noFill/>
            <a:miter lim="800000"/>
            <a:headEnd/>
            <a:tailEnd/>
          </a:ln>
        </p:spPr>
        <p:txBody>
          <a:bodyPr anchor="ctr"/>
          <a:lstStyle/>
          <a:p>
            <a:pPr algn="ctr"/>
            <a:r>
              <a:rPr lang="zh-CN" altLang="en-US" sz="3200" b="1" dirty="0">
                <a:solidFill>
                  <a:schemeClr val="bg1"/>
                </a:solidFill>
                <a:latin typeface="Verdana" pitchFamily="34" charset="0"/>
                <a:ea typeface="宋体" charset="-122"/>
              </a:rPr>
              <a:t>最大流问题</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154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8530"/>
                                        </p:tgtEl>
                                        <p:attrNameLst>
                                          <p:attrName>style.visibility</p:attrName>
                                        </p:attrNameLst>
                                      </p:cBhvr>
                                      <p:to>
                                        <p:strVal val="visible"/>
                                      </p:to>
                                    </p:set>
                                    <p:anim calcmode="lin" valueType="num">
                                      <p:cBhvr additive="base">
                                        <p:cTn id="7" dur="500" fill="hold"/>
                                        <p:tgtEl>
                                          <p:spTgt spid="278530"/>
                                        </p:tgtEl>
                                        <p:attrNameLst>
                                          <p:attrName>ppt_x</p:attrName>
                                        </p:attrNameLst>
                                      </p:cBhvr>
                                      <p:tavLst>
                                        <p:tav tm="0">
                                          <p:val>
                                            <p:strVal val="0-#ppt_w/2"/>
                                          </p:val>
                                        </p:tav>
                                        <p:tav tm="100000">
                                          <p:val>
                                            <p:strVal val="#ppt_x"/>
                                          </p:val>
                                        </p:tav>
                                      </p:tavLst>
                                    </p:anim>
                                    <p:anim calcmode="lin" valueType="num">
                                      <p:cBhvr additive="base">
                                        <p:cTn id="8" dur="500" fill="hold"/>
                                        <p:tgtEl>
                                          <p:spTgt spid="2785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Rectangle 3"/>
          <p:cNvSpPr>
            <a:spLocks noGrp="1" noChangeArrowheads="1"/>
          </p:cNvSpPr>
          <p:nvPr>
            <p:ph type="body" idx="1"/>
          </p:nvPr>
        </p:nvSpPr>
        <p:spPr>
          <a:xfrm>
            <a:off x="457200" y="980727"/>
            <a:ext cx="8229600" cy="2376835"/>
          </a:xfrm>
        </p:spPr>
        <p:txBody>
          <a:bodyPr/>
          <a:lstStyle/>
          <a:p>
            <a:pPr>
              <a:buNone/>
            </a:pPr>
            <a:r>
              <a:rPr lang="zh-CN" altLang="en-US" sz="2400" dirty="0"/>
              <a:t>          如果路径上全部</a:t>
            </a:r>
            <a:r>
              <a:rPr lang="zh-CN" altLang="en-US" sz="2400" dirty="0" smtClean="0"/>
              <a:t>都是前</a:t>
            </a:r>
            <a:r>
              <a:rPr lang="zh-CN" altLang="en-US" sz="2400" dirty="0"/>
              <a:t>向边，且每条边</a:t>
            </a:r>
            <a:r>
              <a:rPr lang="en-US" altLang="zh-CN" sz="2400" dirty="0" err="1"/>
              <a:t>e</a:t>
            </a:r>
            <a:r>
              <a:rPr lang="en-US" altLang="zh-CN" sz="2400" baseline="-25000" dirty="0" err="1"/>
              <a:t>ij</a:t>
            </a:r>
            <a:r>
              <a:rPr lang="zh-CN" altLang="en-US" sz="2400" dirty="0"/>
              <a:t>都有</a:t>
            </a:r>
            <a:r>
              <a:rPr lang="en-US" altLang="zh-CN" sz="2400" dirty="0" err="1"/>
              <a:t>f</a:t>
            </a:r>
            <a:r>
              <a:rPr lang="en-US" altLang="zh-CN" sz="2400" baseline="-25000" dirty="0" err="1"/>
              <a:t>ij</a:t>
            </a:r>
            <a:r>
              <a:rPr lang="zh-CN" altLang="en-US" sz="2400" dirty="0"/>
              <a:t>＜</a:t>
            </a:r>
            <a:r>
              <a:rPr lang="en-US" altLang="zh-CN" sz="2400" dirty="0" err="1"/>
              <a:t>c</a:t>
            </a:r>
            <a:r>
              <a:rPr lang="en-US" altLang="zh-CN" sz="2400" baseline="-25000" dirty="0" err="1"/>
              <a:t>ij</a:t>
            </a:r>
            <a:r>
              <a:rPr lang="zh-CN" altLang="en-US" sz="2400" dirty="0"/>
              <a:t>，那么令</a:t>
            </a:r>
            <a:r>
              <a:rPr lang="en-US" altLang="zh-CN" sz="2400" dirty="0"/>
              <a:t>δ=min(</a:t>
            </a:r>
            <a:r>
              <a:rPr lang="en-US" altLang="zh-CN" sz="2400" dirty="0" err="1"/>
              <a:t>c</a:t>
            </a:r>
            <a:r>
              <a:rPr lang="en-US" altLang="zh-CN" sz="2400" baseline="-25000" dirty="0" err="1"/>
              <a:t>ij</a:t>
            </a:r>
            <a:r>
              <a:rPr lang="en-US" altLang="zh-CN" sz="2400" dirty="0" err="1"/>
              <a:t>-f</a:t>
            </a:r>
            <a:r>
              <a:rPr lang="en-US" altLang="zh-CN" sz="2400" baseline="-25000" dirty="0" err="1"/>
              <a:t>ij</a:t>
            </a:r>
            <a:r>
              <a:rPr lang="en-US" altLang="zh-CN" sz="2400" dirty="0"/>
              <a:t>)</a:t>
            </a:r>
            <a:r>
              <a:rPr lang="zh-CN" altLang="en-US" sz="2400" dirty="0"/>
              <a:t>，这时令</a:t>
            </a:r>
            <a:r>
              <a:rPr lang="en-US" altLang="zh-CN" sz="2400" dirty="0" err="1"/>
              <a:t>P</a:t>
            </a:r>
            <a:r>
              <a:rPr lang="en-US" altLang="zh-CN" sz="2400" baseline="-25000" dirty="0" err="1"/>
              <a:t>st</a:t>
            </a:r>
            <a:r>
              <a:rPr lang="zh-CN" altLang="en-US" sz="2400" dirty="0"/>
              <a:t>上每条边的流都增加</a:t>
            </a:r>
            <a:r>
              <a:rPr lang="en-US" altLang="zh-CN" sz="2400" dirty="0"/>
              <a:t>δ</a:t>
            </a:r>
            <a:r>
              <a:rPr lang="zh-CN" altLang="en-US" sz="2400" dirty="0"/>
              <a:t>，结果</a:t>
            </a:r>
            <a:r>
              <a:rPr lang="zh-CN" altLang="en-US" sz="2400" dirty="0">
                <a:solidFill>
                  <a:schemeClr val="hlink"/>
                </a:solidFill>
              </a:rPr>
              <a:t>仍是</a:t>
            </a:r>
            <a:r>
              <a:rPr lang="zh-CN" altLang="en-US" sz="2400" dirty="0"/>
              <a:t>网络的容许流，但整个路径的流量比原来增加了</a:t>
            </a:r>
            <a:r>
              <a:rPr lang="en-US" altLang="zh-CN" sz="2400" dirty="0"/>
              <a:t>δ</a:t>
            </a:r>
            <a:r>
              <a:rPr lang="zh-CN" altLang="en-US" sz="2400" dirty="0"/>
              <a:t>。所以</a:t>
            </a:r>
            <a:r>
              <a:rPr lang="en-US" altLang="zh-CN" sz="2400" dirty="0" err="1"/>
              <a:t>P</a:t>
            </a:r>
            <a:r>
              <a:rPr lang="en-US" altLang="zh-CN" sz="2400" baseline="-25000" dirty="0" err="1"/>
              <a:t>st</a:t>
            </a:r>
            <a:r>
              <a:rPr lang="zh-CN" altLang="en-US" sz="2400" dirty="0"/>
              <a:t>是一条</a:t>
            </a:r>
            <a:r>
              <a:rPr lang="zh-CN" altLang="en-US" sz="2400" dirty="0">
                <a:solidFill>
                  <a:schemeClr val="hlink"/>
                </a:solidFill>
              </a:rPr>
              <a:t>增流路径</a:t>
            </a:r>
            <a:r>
              <a:rPr lang="zh-CN" altLang="en-US" sz="2400" dirty="0"/>
              <a:t>。</a:t>
            </a:r>
          </a:p>
        </p:txBody>
      </p:sp>
      <p:sp>
        <p:nvSpPr>
          <p:cNvPr id="319523" name="Text Box 35"/>
          <p:cNvSpPr txBox="1">
            <a:spLocks noChangeArrowheads="1"/>
          </p:cNvSpPr>
          <p:nvPr/>
        </p:nvSpPr>
        <p:spPr bwMode="auto">
          <a:xfrm>
            <a:off x="3059113" y="5721350"/>
            <a:ext cx="2181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δ=min(c</a:t>
            </a:r>
            <a:r>
              <a:rPr lang="en-US" altLang="zh-CN" baseline="-25000">
                <a:effectLst>
                  <a:outerShdw blurRad="38100" dist="38100" dir="2700000" algn="tl">
                    <a:srgbClr val="000000"/>
                  </a:outerShdw>
                </a:effectLst>
              </a:rPr>
              <a:t>ij</a:t>
            </a:r>
            <a:r>
              <a:rPr lang="en-US" altLang="zh-CN">
                <a:effectLst>
                  <a:outerShdw blurRad="38100" dist="38100" dir="2700000" algn="tl">
                    <a:srgbClr val="000000"/>
                  </a:outerShdw>
                </a:effectLst>
              </a:rPr>
              <a:t>-f</a:t>
            </a:r>
            <a:r>
              <a:rPr lang="en-US" altLang="zh-CN" baseline="-25000">
                <a:effectLst>
                  <a:outerShdw blurRad="38100" dist="38100" dir="2700000" algn="tl">
                    <a:srgbClr val="000000"/>
                  </a:outerShdw>
                </a:effectLst>
              </a:rPr>
              <a:t>ij</a:t>
            </a:r>
            <a:r>
              <a:rPr lang="en-US" altLang="zh-CN">
                <a:effectLst>
                  <a:outerShdw blurRad="38100" dist="38100" dir="2700000" algn="tl">
                    <a:srgbClr val="000000"/>
                  </a:outerShdw>
                </a:effectLst>
              </a:rPr>
              <a:t>)</a:t>
            </a:r>
            <a:r>
              <a:rPr lang="en-US" altLang="zh-CN"/>
              <a:t>=1</a:t>
            </a:r>
          </a:p>
        </p:txBody>
      </p:sp>
      <p:grpSp>
        <p:nvGrpSpPr>
          <p:cNvPr id="319525" name="Group 37"/>
          <p:cNvGrpSpPr>
            <a:grpSpLocks/>
          </p:cNvGrpSpPr>
          <p:nvPr/>
        </p:nvGrpSpPr>
        <p:grpSpPr bwMode="auto">
          <a:xfrm>
            <a:off x="250825" y="2852738"/>
            <a:ext cx="8201025" cy="2940050"/>
            <a:chOff x="158" y="1797"/>
            <a:chExt cx="5166" cy="1852"/>
          </a:xfrm>
        </p:grpSpPr>
        <p:grpSp>
          <p:nvGrpSpPr>
            <p:cNvPr id="319521" name="Group 33"/>
            <p:cNvGrpSpPr>
              <a:grpSpLocks/>
            </p:cNvGrpSpPr>
            <p:nvPr/>
          </p:nvGrpSpPr>
          <p:grpSpPr bwMode="auto">
            <a:xfrm>
              <a:off x="600" y="1797"/>
              <a:ext cx="4724" cy="1852"/>
              <a:chOff x="600" y="1797"/>
              <a:chExt cx="4724" cy="1852"/>
            </a:xfrm>
          </p:grpSpPr>
          <p:grpSp>
            <p:nvGrpSpPr>
              <p:cNvPr id="319493" name="Group 5"/>
              <p:cNvGrpSpPr>
                <a:grpSpLocks/>
              </p:cNvGrpSpPr>
              <p:nvPr/>
            </p:nvGrpSpPr>
            <p:grpSpPr bwMode="auto">
              <a:xfrm>
                <a:off x="600" y="1797"/>
                <a:ext cx="4724" cy="1852"/>
                <a:chOff x="282" y="2069"/>
                <a:chExt cx="4724" cy="1852"/>
              </a:xfrm>
            </p:grpSpPr>
            <p:sp>
              <p:nvSpPr>
                <p:cNvPr id="319494" name="Oval 6"/>
                <p:cNvSpPr>
                  <a:spLocks noChangeArrowheads="1"/>
                </p:cNvSpPr>
                <p:nvPr/>
              </p:nvSpPr>
              <p:spPr bwMode="auto">
                <a:xfrm>
                  <a:off x="1247" y="2614"/>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495" name="Oval 7"/>
                <p:cNvSpPr>
                  <a:spLocks noChangeArrowheads="1"/>
                </p:cNvSpPr>
                <p:nvPr/>
              </p:nvSpPr>
              <p:spPr bwMode="auto">
                <a:xfrm>
                  <a:off x="476" y="343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496" name="Oval 8"/>
                <p:cNvSpPr>
                  <a:spLocks noChangeArrowheads="1"/>
                </p:cNvSpPr>
                <p:nvPr/>
              </p:nvSpPr>
              <p:spPr bwMode="auto">
                <a:xfrm>
                  <a:off x="1973" y="3385"/>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497" name="Oval 9"/>
                <p:cNvSpPr>
                  <a:spLocks noChangeArrowheads="1"/>
                </p:cNvSpPr>
                <p:nvPr/>
              </p:nvSpPr>
              <p:spPr bwMode="auto">
                <a:xfrm>
                  <a:off x="3651" y="343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498" name="Oval 10"/>
                <p:cNvSpPr>
                  <a:spLocks noChangeArrowheads="1"/>
                </p:cNvSpPr>
                <p:nvPr/>
              </p:nvSpPr>
              <p:spPr bwMode="auto">
                <a:xfrm>
                  <a:off x="4649" y="2387"/>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499" name="Line 11"/>
                <p:cNvSpPr>
                  <a:spLocks noChangeShapeType="1"/>
                </p:cNvSpPr>
                <p:nvPr/>
              </p:nvSpPr>
              <p:spPr bwMode="auto">
                <a:xfrm flipV="1">
                  <a:off x="567" y="2704"/>
                  <a:ext cx="68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9500" name="Line 12"/>
                <p:cNvSpPr>
                  <a:spLocks noChangeShapeType="1"/>
                </p:cNvSpPr>
                <p:nvPr/>
              </p:nvSpPr>
              <p:spPr bwMode="auto">
                <a:xfrm flipH="1" flipV="1">
                  <a:off x="1338" y="2704"/>
                  <a:ext cx="680" cy="681"/>
                </a:xfrm>
                <a:prstGeom prst="line">
                  <a:avLst/>
                </a:prstGeom>
                <a:noFill/>
                <a:ln w="38100">
                  <a:solidFill>
                    <a:schemeClr val="tx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9501" name="Line 13"/>
                <p:cNvSpPr>
                  <a:spLocks noChangeShapeType="1"/>
                </p:cNvSpPr>
                <p:nvPr/>
              </p:nvSpPr>
              <p:spPr bwMode="auto">
                <a:xfrm flipV="1">
                  <a:off x="2064" y="2478"/>
                  <a:ext cx="907" cy="95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9502" name="Line 14"/>
                <p:cNvSpPr>
                  <a:spLocks noChangeShapeType="1"/>
                </p:cNvSpPr>
                <p:nvPr/>
              </p:nvSpPr>
              <p:spPr bwMode="auto">
                <a:xfrm>
                  <a:off x="3016" y="2478"/>
                  <a:ext cx="635" cy="95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9503" name="Oval 15"/>
                <p:cNvSpPr>
                  <a:spLocks noChangeArrowheads="1"/>
                </p:cNvSpPr>
                <p:nvPr/>
              </p:nvSpPr>
              <p:spPr bwMode="auto">
                <a:xfrm>
                  <a:off x="2925" y="2387"/>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504" name="Line 16"/>
                <p:cNvSpPr>
                  <a:spLocks noChangeShapeType="1"/>
                </p:cNvSpPr>
                <p:nvPr/>
              </p:nvSpPr>
              <p:spPr bwMode="auto">
                <a:xfrm flipV="1">
                  <a:off x="3742" y="2478"/>
                  <a:ext cx="907" cy="99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9505" name="Text Box 17"/>
                <p:cNvSpPr txBox="1">
                  <a:spLocks noChangeArrowheads="1"/>
                </p:cNvSpPr>
                <p:nvPr/>
              </p:nvSpPr>
              <p:spPr bwMode="auto">
                <a:xfrm>
                  <a:off x="282" y="363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19506" name="Text Box 18"/>
                <p:cNvSpPr txBox="1">
                  <a:spLocks noChangeArrowheads="1"/>
                </p:cNvSpPr>
                <p:nvPr/>
              </p:nvSpPr>
              <p:spPr bwMode="auto">
                <a:xfrm>
                  <a:off x="975" y="2341"/>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i</a:t>
                  </a:r>
                  <a:r>
                    <a:rPr lang="en-US" altLang="zh-CN" b="1" baseline="-25000"/>
                    <a:t>1</a:t>
                  </a:r>
                </a:p>
              </p:txBody>
            </p:sp>
            <p:sp>
              <p:nvSpPr>
                <p:cNvPr id="319507" name="Text Box 19"/>
                <p:cNvSpPr txBox="1">
                  <a:spLocks noChangeArrowheads="1"/>
                </p:cNvSpPr>
                <p:nvPr/>
              </p:nvSpPr>
              <p:spPr bwMode="auto">
                <a:xfrm>
                  <a:off x="1882" y="3521"/>
                  <a:ext cx="2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i</a:t>
                  </a:r>
                  <a:r>
                    <a:rPr lang="en-US" altLang="zh-CN" b="1" baseline="-25000"/>
                    <a:t>2</a:t>
                  </a:r>
                </a:p>
              </p:txBody>
            </p:sp>
            <p:sp>
              <p:nvSpPr>
                <p:cNvPr id="319508" name="Text Box 20"/>
                <p:cNvSpPr txBox="1">
                  <a:spLocks noChangeArrowheads="1"/>
                </p:cNvSpPr>
                <p:nvPr/>
              </p:nvSpPr>
              <p:spPr bwMode="auto">
                <a:xfrm>
                  <a:off x="2835" y="2069"/>
                  <a:ext cx="2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i</a:t>
                  </a:r>
                  <a:r>
                    <a:rPr lang="en-US" altLang="zh-CN" b="1" baseline="-25000"/>
                    <a:t>j</a:t>
                  </a:r>
                </a:p>
              </p:txBody>
            </p:sp>
            <p:sp>
              <p:nvSpPr>
                <p:cNvPr id="319509" name="Text Box 21"/>
                <p:cNvSpPr txBox="1">
                  <a:spLocks noChangeArrowheads="1"/>
                </p:cNvSpPr>
                <p:nvPr/>
              </p:nvSpPr>
              <p:spPr bwMode="auto">
                <a:xfrm>
                  <a:off x="3606" y="3612"/>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i</a:t>
                  </a:r>
                  <a:r>
                    <a:rPr lang="en-US" altLang="zh-CN" b="1" baseline="-25000"/>
                    <a:t>k</a:t>
                  </a:r>
                </a:p>
              </p:txBody>
            </p:sp>
            <p:sp>
              <p:nvSpPr>
                <p:cNvPr id="319510" name="Text Box 22"/>
                <p:cNvSpPr txBox="1">
                  <a:spLocks noChangeArrowheads="1"/>
                </p:cNvSpPr>
                <p:nvPr/>
              </p:nvSpPr>
              <p:spPr bwMode="auto">
                <a:xfrm>
                  <a:off x="4830" y="21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grpSp>
          <p:sp>
            <p:nvSpPr>
              <p:cNvPr id="319511" name="Text Box 23"/>
              <p:cNvSpPr txBox="1">
                <a:spLocks noChangeArrowheads="1"/>
              </p:cNvSpPr>
              <p:nvPr/>
            </p:nvSpPr>
            <p:spPr bwMode="auto">
              <a:xfrm>
                <a:off x="748" y="2523"/>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(4,2)</a:t>
                </a:r>
              </a:p>
            </p:txBody>
          </p:sp>
          <p:sp>
            <p:nvSpPr>
              <p:cNvPr id="319512" name="Text Box 24"/>
              <p:cNvSpPr txBox="1">
                <a:spLocks noChangeArrowheads="1"/>
              </p:cNvSpPr>
              <p:nvPr/>
            </p:nvSpPr>
            <p:spPr bwMode="auto">
              <a:xfrm>
                <a:off x="1519" y="2795"/>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(3,2)</a:t>
                </a:r>
              </a:p>
            </p:txBody>
          </p:sp>
          <p:sp>
            <p:nvSpPr>
              <p:cNvPr id="319513" name="Text Box 25"/>
              <p:cNvSpPr txBox="1">
                <a:spLocks noChangeArrowheads="1"/>
              </p:cNvSpPr>
              <p:nvPr/>
            </p:nvSpPr>
            <p:spPr bwMode="auto">
              <a:xfrm>
                <a:off x="2789" y="270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(3,1)</a:t>
                </a:r>
              </a:p>
            </p:txBody>
          </p:sp>
          <p:sp>
            <p:nvSpPr>
              <p:cNvPr id="319514" name="Text Box 26"/>
              <p:cNvSpPr txBox="1">
                <a:spLocks noChangeArrowheads="1"/>
              </p:cNvSpPr>
              <p:nvPr/>
            </p:nvSpPr>
            <p:spPr bwMode="auto">
              <a:xfrm>
                <a:off x="3651" y="2296"/>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(5,1)</a:t>
                </a:r>
              </a:p>
            </p:txBody>
          </p:sp>
          <p:sp>
            <p:nvSpPr>
              <p:cNvPr id="319515" name="Text Box 27"/>
              <p:cNvSpPr txBox="1">
                <a:spLocks noChangeArrowheads="1"/>
              </p:cNvSpPr>
              <p:nvPr/>
            </p:nvSpPr>
            <p:spPr bwMode="auto">
              <a:xfrm>
                <a:off x="4649" y="2659"/>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(6,2)</a:t>
                </a:r>
              </a:p>
            </p:txBody>
          </p:sp>
        </p:grpSp>
        <p:sp>
          <p:nvSpPr>
            <p:cNvPr id="319524" name="Text Box 36"/>
            <p:cNvSpPr txBox="1">
              <a:spLocks noChangeArrowheads="1"/>
            </p:cNvSpPr>
            <p:nvPr/>
          </p:nvSpPr>
          <p:spPr bwMode="auto">
            <a:xfrm>
              <a:off x="158" y="2568"/>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(c</a:t>
              </a:r>
              <a:r>
                <a:rPr lang="en-US" altLang="zh-CN" baseline="-25000"/>
                <a:t>ij</a:t>
              </a:r>
              <a:r>
                <a:rPr lang="en-US" altLang="zh-CN"/>
                <a:t>,f</a:t>
              </a:r>
              <a:r>
                <a:rPr lang="en-US" altLang="zh-CN" baseline="-25000"/>
                <a:t>ij</a:t>
              </a:r>
              <a:r>
                <a:rPr lang="en-US" altLang="zh-CN"/>
                <a:t>)</a:t>
              </a:r>
            </a:p>
          </p:txBody>
        </p:sp>
      </p:grpSp>
      <p:grpSp>
        <p:nvGrpSpPr>
          <p:cNvPr id="319522" name="Group 34"/>
          <p:cNvGrpSpPr>
            <a:grpSpLocks/>
          </p:cNvGrpSpPr>
          <p:nvPr/>
        </p:nvGrpSpPr>
        <p:grpSpPr bwMode="auto">
          <a:xfrm>
            <a:off x="1187450" y="3644900"/>
            <a:ext cx="6907213" cy="1249363"/>
            <a:chOff x="748" y="2296"/>
            <a:chExt cx="4351" cy="787"/>
          </a:xfrm>
        </p:grpSpPr>
        <p:sp useBgFill="1">
          <p:nvSpPr>
            <p:cNvPr id="319516" name="Text Box 28"/>
            <p:cNvSpPr txBox="1">
              <a:spLocks noChangeArrowheads="1"/>
            </p:cNvSpPr>
            <p:nvPr/>
          </p:nvSpPr>
          <p:spPr bwMode="auto">
            <a:xfrm>
              <a:off x="748" y="2523"/>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(4,</a:t>
              </a:r>
              <a:r>
                <a:rPr lang="en-US" altLang="zh-CN">
                  <a:solidFill>
                    <a:schemeClr val="hlink"/>
                  </a:solidFill>
                </a:rPr>
                <a:t>3</a:t>
              </a:r>
              <a:r>
                <a:rPr lang="en-US" altLang="zh-CN"/>
                <a:t>)</a:t>
              </a:r>
            </a:p>
          </p:txBody>
        </p:sp>
        <p:sp useBgFill="1">
          <p:nvSpPr>
            <p:cNvPr id="319517" name="Text Box 29"/>
            <p:cNvSpPr txBox="1">
              <a:spLocks noChangeArrowheads="1"/>
            </p:cNvSpPr>
            <p:nvPr/>
          </p:nvSpPr>
          <p:spPr bwMode="auto">
            <a:xfrm>
              <a:off x="1519" y="2795"/>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a:t>
              </a:r>
              <a:r>
                <a:rPr lang="en-US" altLang="zh-CN">
                  <a:solidFill>
                    <a:schemeClr val="hlink"/>
                  </a:solidFill>
                </a:rPr>
                <a:t>3</a:t>
              </a:r>
              <a:r>
                <a:rPr lang="en-US" altLang="zh-CN"/>
                <a:t>)</a:t>
              </a:r>
            </a:p>
          </p:txBody>
        </p:sp>
        <p:sp useBgFill="1">
          <p:nvSpPr>
            <p:cNvPr id="319518" name="Text Box 30"/>
            <p:cNvSpPr txBox="1">
              <a:spLocks noChangeArrowheads="1"/>
            </p:cNvSpPr>
            <p:nvPr/>
          </p:nvSpPr>
          <p:spPr bwMode="auto">
            <a:xfrm>
              <a:off x="2838" y="2704"/>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a:t>
              </a:r>
              <a:r>
                <a:rPr lang="en-US" altLang="zh-CN">
                  <a:solidFill>
                    <a:schemeClr val="hlink"/>
                  </a:solidFill>
                </a:rPr>
                <a:t>2</a:t>
              </a:r>
              <a:r>
                <a:rPr lang="en-US" altLang="zh-CN"/>
                <a:t>)</a:t>
              </a:r>
            </a:p>
          </p:txBody>
        </p:sp>
        <p:sp useBgFill="1">
          <p:nvSpPr>
            <p:cNvPr id="319519" name="Text Box 31"/>
            <p:cNvSpPr txBox="1">
              <a:spLocks noChangeArrowheads="1"/>
            </p:cNvSpPr>
            <p:nvPr/>
          </p:nvSpPr>
          <p:spPr bwMode="auto">
            <a:xfrm>
              <a:off x="3651" y="2296"/>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(5,</a:t>
              </a:r>
              <a:r>
                <a:rPr lang="en-US" altLang="zh-CN">
                  <a:solidFill>
                    <a:schemeClr val="hlink"/>
                  </a:solidFill>
                </a:rPr>
                <a:t>2</a:t>
              </a:r>
              <a:r>
                <a:rPr lang="en-US" altLang="zh-CN"/>
                <a:t>)</a:t>
              </a:r>
            </a:p>
          </p:txBody>
        </p:sp>
        <p:sp useBgFill="1">
          <p:nvSpPr>
            <p:cNvPr id="319520" name="Text Box 32"/>
            <p:cNvSpPr txBox="1">
              <a:spLocks noChangeArrowheads="1"/>
            </p:cNvSpPr>
            <p:nvPr/>
          </p:nvSpPr>
          <p:spPr bwMode="auto">
            <a:xfrm>
              <a:off x="4649" y="2659"/>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(6,</a:t>
              </a:r>
              <a:r>
                <a:rPr lang="en-US" altLang="zh-CN">
                  <a:solidFill>
                    <a:schemeClr val="hlink"/>
                  </a:solidFill>
                </a:rPr>
                <a:t>3</a:t>
              </a:r>
              <a:r>
                <a:rPr lang="en-US" altLang="zh-CN"/>
                <a:t>)</a:t>
              </a:r>
            </a:p>
          </p:txBody>
        </p:sp>
      </p:grpSp>
      <p:sp>
        <p:nvSpPr>
          <p:cNvPr id="2" name="标题 1"/>
          <p:cNvSpPr>
            <a:spLocks noGrp="1"/>
          </p:cNvSpPr>
          <p:nvPr>
            <p:ph type="title"/>
          </p:nvPr>
        </p:nvSpPr>
        <p:spPr/>
        <p:txBody>
          <a:bodyPr/>
          <a:lstStyle/>
          <a:p>
            <a:endParaRPr lang="zh-CN" altLang="en-US"/>
          </a:p>
        </p:txBody>
      </p:sp>
      <p:sp>
        <p:nvSpPr>
          <p:cNvPr id="40" name="AutoShape 23"/>
          <p:cNvSpPr>
            <a:spLocks noChangeArrowheads="1"/>
          </p:cNvSpPr>
          <p:nvPr/>
        </p:nvSpPr>
        <p:spPr bwMode="auto">
          <a:xfrm>
            <a:off x="7238206" y="4599176"/>
            <a:ext cx="1871663" cy="754062"/>
          </a:xfrm>
          <a:prstGeom prst="cloudCallout">
            <a:avLst>
              <a:gd name="adj1" fmla="val -58653"/>
              <a:gd name="adj2" fmla="val -65370"/>
            </a:avLst>
          </a:prstGeom>
          <a:solidFill>
            <a:srgbClr val="FF99CC"/>
          </a:solidFill>
          <a:ln w="38100">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dirty="0" smtClean="0">
                <a:solidFill>
                  <a:schemeClr val="bg2"/>
                </a:solidFill>
              </a:rPr>
              <a:t>前</a:t>
            </a:r>
            <a:r>
              <a:rPr lang="zh-CN" altLang="en-US" b="1" dirty="0">
                <a:solidFill>
                  <a:schemeClr val="bg2"/>
                </a:solidFill>
              </a:rPr>
              <a:t>向边</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155</a:t>
            </a:fld>
            <a:endParaRPr lang="en-GB" dirty="0"/>
          </a:p>
        </p:txBody>
      </p:sp>
    </p:spTree>
    <p:extLst>
      <p:ext uri="{BB962C8B-B14F-4D97-AF65-F5344CB8AC3E}">
        <p14:creationId xmlns:p14="http://schemas.microsoft.com/office/powerpoint/2010/main" val="243016022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9525"/>
                                        </p:tgtEl>
                                        <p:attrNameLst>
                                          <p:attrName>style.visibility</p:attrName>
                                        </p:attrNameLst>
                                      </p:cBhvr>
                                      <p:to>
                                        <p:strVal val="visible"/>
                                      </p:to>
                                    </p:set>
                                    <p:animEffect transition="in" filter="blinds(horizontal)">
                                      <p:cBhvr>
                                        <p:cTn id="7" dur="500"/>
                                        <p:tgtEl>
                                          <p:spTgt spid="3195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9523"/>
                                        </p:tgtEl>
                                        <p:attrNameLst>
                                          <p:attrName>style.visibility</p:attrName>
                                        </p:attrNameLst>
                                      </p:cBhvr>
                                      <p:to>
                                        <p:strVal val="visible"/>
                                      </p:to>
                                    </p:set>
                                    <p:anim calcmode="lin" valueType="num">
                                      <p:cBhvr additive="base">
                                        <p:cTn id="12" dur="500" fill="hold"/>
                                        <p:tgtEl>
                                          <p:spTgt spid="319523"/>
                                        </p:tgtEl>
                                        <p:attrNameLst>
                                          <p:attrName>ppt_x</p:attrName>
                                        </p:attrNameLst>
                                      </p:cBhvr>
                                      <p:tavLst>
                                        <p:tav tm="0">
                                          <p:val>
                                            <p:strVal val="#ppt_x"/>
                                          </p:val>
                                        </p:tav>
                                        <p:tav tm="100000">
                                          <p:val>
                                            <p:strVal val="#ppt_x"/>
                                          </p:val>
                                        </p:tav>
                                      </p:tavLst>
                                    </p:anim>
                                    <p:anim calcmode="lin" valueType="num">
                                      <p:cBhvr additive="base">
                                        <p:cTn id="13" dur="500" fill="hold"/>
                                        <p:tgtEl>
                                          <p:spTgt spid="31952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319522"/>
                                        </p:tgtEl>
                                        <p:attrNameLst>
                                          <p:attrName>style.visibility</p:attrName>
                                        </p:attrNameLst>
                                      </p:cBhvr>
                                      <p:to>
                                        <p:strVal val="visible"/>
                                      </p:to>
                                    </p:set>
                                    <p:anim calcmode="lin" valueType="num">
                                      <p:cBhvr additive="base">
                                        <p:cTn id="18" dur="500" fill="hold"/>
                                        <p:tgtEl>
                                          <p:spTgt spid="319522"/>
                                        </p:tgtEl>
                                        <p:attrNameLst>
                                          <p:attrName>ppt_x</p:attrName>
                                        </p:attrNameLst>
                                      </p:cBhvr>
                                      <p:tavLst>
                                        <p:tav tm="0">
                                          <p:val>
                                            <p:strVal val="#ppt_x"/>
                                          </p:val>
                                        </p:tav>
                                        <p:tav tm="100000">
                                          <p:val>
                                            <p:strVal val="#ppt_x"/>
                                          </p:val>
                                        </p:tav>
                                      </p:tavLst>
                                    </p:anim>
                                    <p:anim calcmode="lin" valueType="num">
                                      <p:cBhvr additive="base">
                                        <p:cTn id="19" dur="500" fill="hold"/>
                                        <p:tgtEl>
                                          <p:spTgt spid="31952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23" grpId="0"/>
      <p:bldP spid="4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5" name="Rectangle 3"/>
          <p:cNvSpPr>
            <a:spLocks noGrp="1" noChangeArrowheads="1"/>
          </p:cNvSpPr>
          <p:nvPr>
            <p:ph type="body" idx="1"/>
          </p:nvPr>
        </p:nvSpPr>
        <p:spPr>
          <a:xfrm>
            <a:off x="457200" y="1052735"/>
            <a:ext cx="8229600" cy="2304827"/>
          </a:xfrm>
        </p:spPr>
        <p:txBody>
          <a:bodyPr/>
          <a:lstStyle/>
          <a:p>
            <a:pPr>
              <a:lnSpc>
                <a:spcPct val="90000"/>
              </a:lnSpc>
              <a:buNone/>
            </a:pPr>
            <a:r>
              <a:rPr lang="zh-CN" altLang="en-US" sz="2400" dirty="0"/>
              <a:t>          如果路径上</a:t>
            </a:r>
            <a:r>
              <a:rPr lang="zh-CN" altLang="en-US" sz="2400" dirty="0" smtClean="0"/>
              <a:t>有前</a:t>
            </a:r>
            <a:r>
              <a:rPr lang="zh-CN" altLang="en-US" sz="2400" dirty="0"/>
              <a:t>向边也有</a:t>
            </a:r>
            <a:r>
              <a:rPr lang="zh-CN" altLang="en-US" sz="2400" dirty="0" smtClean="0"/>
              <a:t>后向边</a:t>
            </a:r>
            <a:r>
              <a:rPr lang="zh-CN" altLang="en-US" sz="2400" dirty="0"/>
              <a:t>，则</a:t>
            </a:r>
            <a:r>
              <a:rPr lang="zh-CN" altLang="en-US" sz="2400" dirty="0" smtClean="0"/>
              <a:t>在前</a:t>
            </a:r>
            <a:r>
              <a:rPr lang="zh-CN" altLang="en-US" sz="2400" dirty="0"/>
              <a:t>向边中，令</a:t>
            </a:r>
            <a:r>
              <a:rPr lang="en-US" altLang="zh-CN" sz="2400" dirty="0"/>
              <a:t>δ</a:t>
            </a:r>
            <a:r>
              <a:rPr lang="en-US" altLang="zh-CN" sz="2400" baseline="-25000" dirty="0"/>
              <a:t>1</a:t>
            </a:r>
            <a:r>
              <a:rPr lang="en-US" altLang="zh-CN" sz="2400" dirty="0"/>
              <a:t>=min(</a:t>
            </a:r>
            <a:r>
              <a:rPr lang="en-US" altLang="zh-CN" sz="2400" dirty="0" err="1"/>
              <a:t>c</a:t>
            </a:r>
            <a:r>
              <a:rPr lang="en-US" altLang="zh-CN" sz="2400" baseline="-25000" dirty="0" err="1"/>
              <a:t>ij</a:t>
            </a:r>
            <a:r>
              <a:rPr lang="en-US" altLang="zh-CN" sz="2400" dirty="0" err="1"/>
              <a:t>-f</a:t>
            </a:r>
            <a:r>
              <a:rPr lang="en-US" altLang="zh-CN" sz="2400" baseline="-25000" dirty="0" err="1"/>
              <a:t>ij</a:t>
            </a:r>
            <a:r>
              <a:rPr lang="en-US" altLang="zh-CN" sz="2400" dirty="0"/>
              <a:t>)</a:t>
            </a:r>
            <a:r>
              <a:rPr lang="zh-CN" altLang="en-US" sz="2400" dirty="0"/>
              <a:t>， </a:t>
            </a:r>
            <a:r>
              <a:rPr lang="zh-CN" altLang="en-US" sz="2400" dirty="0" smtClean="0"/>
              <a:t>后向边 </a:t>
            </a:r>
            <a:r>
              <a:rPr lang="en-US" altLang="zh-CN" sz="2400" dirty="0" smtClean="0"/>
              <a:t>δ</a:t>
            </a:r>
            <a:r>
              <a:rPr lang="en-US" altLang="zh-CN" sz="2400" baseline="-25000" dirty="0" smtClean="0"/>
              <a:t>2</a:t>
            </a:r>
            <a:r>
              <a:rPr lang="en-US" altLang="zh-CN" sz="2400" dirty="0" smtClean="0"/>
              <a:t>=</a:t>
            </a:r>
            <a:r>
              <a:rPr lang="en-US" altLang="zh-CN" sz="2400" dirty="0" err="1" smtClean="0"/>
              <a:t>minf</a:t>
            </a:r>
            <a:r>
              <a:rPr lang="en-US" altLang="zh-CN" sz="2400" baseline="-25000" dirty="0" err="1" smtClean="0"/>
              <a:t>ji</a:t>
            </a:r>
            <a:r>
              <a:rPr lang="zh-CN" altLang="en-US" sz="2400" dirty="0"/>
              <a:t>， </a:t>
            </a:r>
            <a:r>
              <a:rPr lang="en-US" altLang="zh-CN" sz="2400" dirty="0"/>
              <a:t>δ=min(δ</a:t>
            </a:r>
            <a:r>
              <a:rPr lang="en-US" altLang="zh-CN" sz="2400" baseline="-25000" dirty="0"/>
              <a:t>1</a:t>
            </a:r>
            <a:r>
              <a:rPr lang="en-US" altLang="zh-CN" sz="2400" dirty="0"/>
              <a:t>,δ</a:t>
            </a:r>
            <a:r>
              <a:rPr lang="en-US" altLang="zh-CN" sz="2400" baseline="-25000" dirty="0"/>
              <a:t>2</a:t>
            </a:r>
            <a:r>
              <a:rPr lang="en-US" altLang="zh-CN" sz="2400" dirty="0"/>
              <a:t>)</a:t>
            </a:r>
            <a:r>
              <a:rPr lang="zh-CN" altLang="en-US" sz="2400" dirty="0"/>
              <a:t>，这时令</a:t>
            </a:r>
            <a:r>
              <a:rPr lang="en-US" altLang="zh-CN" sz="2400" dirty="0" err="1"/>
              <a:t>P</a:t>
            </a:r>
            <a:r>
              <a:rPr lang="en-US" altLang="zh-CN" sz="2400" baseline="-25000" dirty="0" err="1"/>
              <a:t>st</a:t>
            </a:r>
            <a:r>
              <a:rPr lang="zh-CN" altLang="en-US" sz="2400" dirty="0"/>
              <a:t>上每</a:t>
            </a:r>
            <a:r>
              <a:rPr lang="zh-CN" altLang="en-US" sz="2400" dirty="0" smtClean="0"/>
              <a:t>条前</a:t>
            </a:r>
            <a:r>
              <a:rPr lang="zh-CN" altLang="en-US" sz="2400" dirty="0"/>
              <a:t>向边的流都</a:t>
            </a:r>
            <a:r>
              <a:rPr lang="zh-CN" altLang="en-US" sz="2400" dirty="0">
                <a:solidFill>
                  <a:schemeClr val="hlink"/>
                </a:solidFill>
              </a:rPr>
              <a:t>增加</a:t>
            </a:r>
            <a:r>
              <a:rPr lang="en-US" altLang="zh-CN" sz="2400" dirty="0"/>
              <a:t>δ</a:t>
            </a:r>
            <a:r>
              <a:rPr lang="zh-CN" altLang="en-US" sz="2400" dirty="0"/>
              <a:t>，</a:t>
            </a:r>
            <a:r>
              <a:rPr lang="zh-CN" altLang="en-US" sz="2400" dirty="0" smtClean="0"/>
              <a:t>后向边</a:t>
            </a:r>
            <a:r>
              <a:rPr lang="zh-CN" altLang="en-US" sz="2400" dirty="0">
                <a:solidFill>
                  <a:schemeClr val="hlink"/>
                </a:solidFill>
              </a:rPr>
              <a:t>减少</a:t>
            </a:r>
            <a:r>
              <a:rPr lang="en-US" altLang="zh-CN" sz="2400" dirty="0"/>
              <a:t>δ</a:t>
            </a:r>
            <a:r>
              <a:rPr lang="zh-CN" altLang="en-US" sz="2400" dirty="0"/>
              <a:t>，结果</a:t>
            </a:r>
            <a:r>
              <a:rPr lang="zh-CN" altLang="en-US" sz="2400" dirty="0">
                <a:solidFill>
                  <a:schemeClr val="hlink"/>
                </a:solidFill>
              </a:rPr>
              <a:t>仍是</a:t>
            </a:r>
            <a:r>
              <a:rPr lang="zh-CN" altLang="en-US" sz="2400" dirty="0"/>
              <a:t>网络的容许流，但整个路径的流量比原来增加了</a:t>
            </a:r>
            <a:r>
              <a:rPr lang="en-US" altLang="zh-CN" sz="2400" dirty="0"/>
              <a:t>δ</a:t>
            </a:r>
            <a:r>
              <a:rPr lang="zh-CN" altLang="en-US" sz="2400" dirty="0"/>
              <a:t>。</a:t>
            </a:r>
          </a:p>
        </p:txBody>
      </p:sp>
      <p:sp>
        <p:nvSpPr>
          <p:cNvPr id="320516" name="Text Box 4"/>
          <p:cNvSpPr txBox="1">
            <a:spLocks noChangeArrowheads="1"/>
          </p:cNvSpPr>
          <p:nvPr/>
        </p:nvSpPr>
        <p:spPr bwMode="auto">
          <a:xfrm>
            <a:off x="3059112" y="5721350"/>
            <a:ext cx="261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δ=min(δ</a:t>
            </a:r>
            <a:r>
              <a:rPr lang="en-US" altLang="zh-CN" baseline="-25000">
                <a:effectLst>
                  <a:outerShdw blurRad="38100" dist="38100" dir="2700000" algn="tl">
                    <a:srgbClr val="000000"/>
                  </a:outerShdw>
                </a:effectLst>
              </a:rPr>
              <a:t>1</a:t>
            </a:r>
            <a:r>
              <a:rPr lang="en-US" altLang="zh-CN">
                <a:effectLst>
                  <a:outerShdw blurRad="38100" dist="38100" dir="2700000" algn="tl">
                    <a:srgbClr val="000000"/>
                  </a:outerShdw>
                </a:effectLst>
              </a:rPr>
              <a:t>, δ</a:t>
            </a:r>
            <a:r>
              <a:rPr lang="en-US" altLang="zh-CN" baseline="-25000">
                <a:effectLst>
                  <a:outerShdw blurRad="38100" dist="38100" dir="2700000" algn="tl">
                    <a:srgbClr val="000000"/>
                  </a:outerShdw>
                </a:effectLst>
              </a:rPr>
              <a:t>2</a:t>
            </a:r>
            <a:r>
              <a:rPr lang="en-US" altLang="zh-CN">
                <a:effectLst>
                  <a:outerShdw blurRad="38100" dist="38100" dir="2700000" algn="tl">
                    <a:srgbClr val="000000"/>
                  </a:outerShdw>
                </a:effectLst>
              </a:rPr>
              <a:t>)</a:t>
            </a:r>
            <a:r>
              <a:rPr lang="en-US" altLang="zh-CN"/>
              <a:t>=2</a:t>
            </a:r>
          </a:p>
        </p:txBody>
      </p:sp>
      <p:grpSp>
        <p:nvGrpSpPr>
          <p:cNvPr id="320517" name="Group 5"/>
          <p:cNvGrpSpPr>
            <a:grpSpLocks/>
          </p:cNvGrpSpPr>
          <p:nvPr/>
        </p:nvGrpSpPr>
        <p:grpSpPr bwMode="auto">
          <a:xfrm>
            <a:off x="250825" y="2852738"/>
            <a:ext cx="8201025" cy="2940050"/>
            <a:chOff x="158" y="1797"/>
            <a:chExt cx="5166" cy="1852"/>
          </a:xfrm>
        </p:grpSpPr>
        <p:grpSp>
          <p:nvGrpSpPr>
            <p:cNvPr id="320518" name="Group 6"/>
            <p:cNvGrpSpPr>
              <a:grpSpLocks/>
            </p:cNvGrpSpPr>
            <p:nvPr/>
          </p:nvGrpSpPr>
          <p:grpSpPr bwMode="auto">
            <a:xfrm>
              <a:off x="600" y="1797"/>
              <a:ext cx="4724" cy="1852"/>
              <a:chOff x="600" y="1797"/>
              <a:chExt cx="4724" cy="1852"/>
            </a:xfrm>
          </p:grpSpPr>
          <p:grpSp>
            <p:nvGrpSpPr>
              <p:cNvPr id="320519" name="Group 7"/>
              <p:cNvGrpSpPr>
                <a:grpSpLocks/>
              </p:cNvGrpSpPr>
              <p:nvPr/>
            </p:nvGrpSpPr>
            <p:grpSpPr bwMode="auto">
              <a:xfrm>
                <a:off x="600" y="1797"/>
                <a:ext cx="4724" cy="1852"/>
                <a:chOff x="282" y="2069"/>
                <a:chExt cx="4724" cy="1852"/>
              </a:xfrm>
            </p:grpSpPr>
            <p:sp>
              <p:nvSpPr>
                <p:cNvPr id="320520" name="Oval 8"/>
                <p:cNvSpPr>
                  <a:spLocks noChangeArrowheads="1"/>
                </p:cNvSpPr>
                <p:nvPr/>
              </p:nvSpPr>
              <p:spPr bwMode="auto">
                <a:xfrm>
                  <a:off x="1247" y="2614"/>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21" name="Oval 9"/>
                <p:cNvSpPr>
                  <a:spLocks noChangeArrowheads="1"/>
                </p:cNvSpPr>
                <p:nvPr/>
              </p:nvSpPr>
              <p:spPr bwMode="auto">
                <a:xfrm>
                  <a:off x="476" y="343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22" name="Oval 10"/>
                <p:cNvSpPr>
                  <a:spLocks noChangeArrowheads="1"/>
                </p:cNvSpPr>
                <p:nvPr/>
              </p:nvSpPr>
              <p:spPr bwMode="auto">
                <a:xfrm>
                  <a:off x="1973" y="3385"/>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23" name="Oval 11"/>
                <p:cNvSpPr>
                  <a:spLocks noChangeArrowheads="1"/>
                </p:cNvSpPr>
                <p:nvPr/>
              </p:nvSpPr>
              <p:spPr bwMode="auto">
                <a:xfrm>
                  <a:off x="3651" y="343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24" name="Oval 12"/>
                <p:cNvSpPr>
                  <a:spLocks noChangeArrowheads="1"/>
                </p:cNvSpPr>
                <p:nvPr/>
              </p:nvSpPr>
              <p:spPr bwMode="auto">
                <a:xfrm>
                  <a:off x="4649" y="2387"/>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25" name="Line 13"/>
                <p:cNvSpPr>
                  <a:spLocks noChangeShapeType="1"/>
                </p:cNvSpPr>
                <p:nvPr/>
              </p:nvSpPr>
              <p:spPr bwMode="auto">
                <a:xfrm flipV="1">
                  <a:off x="567" y="2704"/>
                  <a:ext cx="68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6" name="Line 14"/>
                <p:cNvSpPr>
                  <a:spLocks noChangeShapeType="1"/>
                </p:cNvSpPr>
                <p:nvPr/>
              </p:nvSpPr>
              <p:spPr bwMode="auto">
                <a:xfrm flipH="1" flipV="1">
                  <a:off x="1338" y="2704"/>
                  <a:ext cx="680" cy="681"/>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7" name="Line 15"/>
                <p:cNvSpPr>
                  <a:spLocks noChangeShapeType="1"/>
                </p:cNvSpPr>
                <p:nvPr/>
              </p:nvSpPr>
              <p:spPr bwMode="auto">
                <a:xfrm flipV="1">
                  <a:off x="2064" y="2478"/>
                  <a:ext cx="907" cy="95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8" name="Line 16"/>
                <p:cNvSpPr>
                  <a:spLocks noChangeShapeType="1"/>
                </p:cNvSpPr>
                <p:nvPr/>
              </p:nvSpPr>
              <p:spPr bwMode="auto">
                <a:xfrm>
                  <a:off x="3016" y="2478"/>
                  <a:ext cx="635" cy="95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29" name="Oval 17"/>
                <p:cNvSpPr>
                  <a:spLocks noChangeArrowheads="1"/>
                </p:cNvSpPr>
                <p:nvPr/>
              </p:nvSpPr>
              <p:spPr bwMode="auto">
                <a:xfrm>
                  <a:off x="2925" y="2387"/>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30" name="Line 18"/>
                <p:cNvSpPr>
                  <a:spLocks noChangeShapeType="1"/>
                </p:cNvSpPr>
                <p:nvPr/>
              </p:nvSpPr>
              <p:spPr bwMode="auto">
                <a:xfrm flipV="1">
                  <a:off x="3742" y="2478"/>
                  <a:ext cx="907" cy="99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531" name="Text Box 19"/>
                <p:cNvSpPr txBox="1">
                  <a:spLocks noChangeArrowheads="1"/>
                </p:cNvSpPr>
                <p:nvPr/>
              </p:nvSpPr>
              <p:spPr bwMode="auto">
                <a:xfrm>
                  <a:off x="282" y="363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20532" name="Text Box 20"/>
                <p:cNvSpPr txBox="1">
                  <a:spLocks noChangeArrowheads="1"/>
                </p:cNvSpPr>
                <p:nvPr/>
              </p:nvSpPr>
              <p:spPr bwMode="auto">
                <a:xfrm>
                  <a:off x="975" y="2341"/>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i</a:t>
                  </a:r>
                  <a:r>
                    <a:rPr lang="en-US" altLang="zh-CN" b="1" baseline="-25000"/>
                    <a:t>1</a:t>
                  </a:r>
                </a:p>
              </p:txBody>
            </p:sp>
            <p:sp>
              <p:nvSpPr>
                <p:cNvPr id="320533" name="Text Box 21"/>
                <p:cNvSpPr txBox="1">
                  <a:spLocks noChangeArrowheads="1"/>
                </p:cNvSpPr>
                <p:nvPr/>
              </p:nvSpPr>
              <p:spPr bwMode="auto">
                <a:xfrm>
                  <a:off x="1882" y="3521"/>
                  <a:ext cx="2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i</a:t>
                  </a:r>
                  <a:r>
                    <a:rPr lang="en-US" altLang="zh-CN" b="1" baseline="-25000"/>
                    <a:t>2</a:t>
                  </a:r>
                </a:p>
              </p:txBody>
            </p:sp>
            <p:sp>
              <p:nvSpPr>
                <p:cNvPr id="320534" name="Text Box 22"/>
                <p:cNvSpPr txBox="1">
                  <a:spLocks noChangeArrowheads="1"/>
                </p:cNvSpPr>
                <p:nvPr/>
              </p:nvSpPr>
              <p:spPr bwMode="auto">
                <a:xfrm>
                  <a:off x="2835" y="2069"/>
                  <a:ext cx="2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i</a:t>
                  </a:r>
                  <a:r>
                    <a:rPr lang="en-US" altLang="zh-CN" b="1" baseline="-25000"/>
                    <a:t>j</a:t>
                  </a:r>
                </a:p>
              </p:txBody>
            </p:sp>
            <p:sp>
              <p:nvSpPr>
                <p:cNvPr id="320535" name="Text Box 23"/>
                <p:cNvSpPr txBox="1">
                  <a:spLocks noChangeArrowheads="1"/>
                </p:cNvSpPr>
                <p:nvPr/>
              </p:nvSpPr>
              <p:spPr bwMode="auto">
                <a:xfrm>
                  <a:off x="3606" y="3612"/>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i</a:t>
                  </a:r>
                  <a:r>
                    <a:rPr lang="en-US" altLang="zh-CN" b="1" baseline="-25000"/>
                    <a:t>k</a:t>
                  </a:r>
                </a:p>
              </p:txBody>
            </p:sp>
            <p:sp>
              <p:nvSpPr>
                <p:cNvPr id="320536" name="Text Box 24"/>
                <p:cNvSpPr txBox="1">
                  <a:spLocks noChangeArrowheads="1"/>
                </p:cNvSpPr>
                <p:nvPr/>
              </p:nvSpPr>
              <p:spPr bwMode="auto">
                <a:xfrm>
                  <a:off x="4830" y="21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grpSp>
          <p:sp>
            <p:nvSpPr>
              <p:cNvPr id="320537" name="Text Box 25"/>
              <p:cNvSpPr txBox="1">
                <a:spLocks noChangeArrowheads="1"/>
              </p:cNvSpPr>
              <p:nvPr/>
            </p:nvSpPr>
            <p:spPr bwMode="auto">
              <a:xfrm>
                <a:off x="748" y="2523"/>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(4,1)</a:t>
                </a:r>
              </a:p>
            </p:txBody>
          </p:sp>
          <p:sp>
            <p:nvSpPr>
              <p:cNvPr id="320538" name="Text Box 26"/>
              <p:cNvSpPr txBox="1">
                <a:spLocks noChangeArrowheads="1"/>
              </p:cNvSpPr>
              <p:nvPr/>
            </p:nvSpPr>
            <p:spPr bwMode="auto">
              <a:xfrm>
                <a:off x="1519" y="2795"/>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(3,2)</a:t>
                </a:r>
              </a:p>
            </p:txBody>
          </p:sp>
          <p:sp>
            <p:nvSpPr>
              <p:cNvPr id="320539" name="Text Box 27"/>
              <p:cNvSpPr txBox="1">
                <a:spLocks noChangeArrowheads="1"/>
              </p:cNvSpPr>
              <p:nvPr/>
            </p:nvSpPr>
            <p:spPr bwMode="auto">
              <a:xfrm>
                <a:off x="2789" y="270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(3,0)</a:t>
                </a:r>
              </a:p>
            </p:txBody>
          </p:sp>
          <p:sp>
            <p:nvSpPr>
              <p:cNvPr id="320540" name="Text Box 28"/>
              <p:cNvSpPr txBox="1">
                <a:spLocks noChangeArrowheads="1"/>
              </p:cNvSpPr>
              <p:nvPr/>
            </p:nvSpPr>
            <p:spPr bwMode="auto">
              <a:xfrm>
                <a:off x="3651" y="2296"/>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(5,1)</a:t>
                </a:r>
              </a:p>
            </p:txBody>
          </p:sp>
          <p:sp>
            <p:nvSpPr>
              <p:cNvPr id="320541" name="Text Box 29"/>
              <p:cNvSpPr txBox="1">
                <a:spLocks noChangeArrowheads="1"/>
              </p:cNvSpPr>
              <p:nvPr/>
            </p:nvSpPr>
            <p:spPr bwMode="auto">
              <a:xfrm>
                <a:off x="4649" y="2659"/>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(6,2)</a:t>
                </a:r>
              </a:p>
            </p:txBody>
          </p:sp>
        </p:grpSp>
        <p:sp>
          <p:nvSpPr>
            <p:cNvPr id="320542" name="Text Box 30"/>
            <p:cNvSpPr txBox="1">
              <a:spLocks noChangeArrowheads="1"/>
            </p:cNvSpPr>
            <p:nvPr/>
          </p:nvSpPr>
          <p:spPr bwMode="auto">
            <a:xfrm>
              <a:off x="158" y="2568"/>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(c</a:t>
              </a:r>
              <a:r>
                <a:rPr lang="en-US" altLang="zh-CN" baseline="-25000"/>
                <a:t>ij</a:t>
              </a:r>
              <a:r>
                <a:rPr lang="en-US" altLang="zh-CN"/>
                <a:t>,f</a:t>
              </a:r>
              <a:r>
                <a:rPr lang="en-US" altLang="zh-CN" baseline="-25000"/>
                <a:t>ij</a:t>
              </a:r>
              <a:r>
                <a:rPr lang="en-US" altLang="zh-CN"/>
                <a:t>)</a:t>
              </a:r>
            </a:p>
          </p:txBody>
        </p:sp>
      </p:grpSp>
      <p:grpSp>
        <p:nvGrpSpPr>
          <p:cNvPr id="320543" name="Group 31"/>
          <p:cNvGrpSpPr>
            <a:grpSpLocks/>
          </p:cNvGrpSpPr>
          <p:nvPr/>
        </p:nvGrpSpPr>
        <p:grpSpPr bwMode="auto">
          <a:xfrm>
            <a:off x="1187450" y="3644900"/>
            <a:ext cx="6907213" cy="1249363"/>
            <a:chOff x="748" y="2296"/>
            <a:chExt cx="4351" cy="787"/>
          </a:xfrm>
        </p:grpSpPr>
        <p:sp useBgFill="1">
          <p:nvSpPr>
            <p:cNvPr id="320544" name="Text Box 32"/>
            <p:cNvSpPr txBox="1">
              <a:spLocks noChangeArrowheads="1"/>
            </p:cNvSpPr>
            <p:nvPr/>
          </p:nvSpPr>
          <p:spPr bwMode="auto">
            <a:xfrm>
              <a:off x="748" y="2523"/>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(4,</a:t>
              </a:r>
              <a:r>
                <a:rPr lang="en-US" altLang="zh-CN">
                  <a:solidFill>
                    <a:schemeClr val="hlink"/>
                  </a:solidFill>
                </a:rPr>
                <a:t>3</a:t>
              </a:r>
              <a:r>
                <a:rPr lang="en-US" altLang="zh-CN"/>
                <a:t>)</a:t>
              </a:r>
            </a:p>
          </p:txBody>
        </p:sp>
        <p:sp useBgFill="1">
          <p:nvSpPr>
            <p:cNvPr id="320545" name="Text Box 33"/>
            <p:cNvSpPr txBox="1">
              <a:spLocks noChangeArrowheads="1"/>
            </p:cNvSpPr>
            <p:nvPr/>
          </p:nvSpPr>
          <p:spPr bwMode="auto">
            <a:xfrm>
              <a:off x="1519" y="2795"/>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a:t>
              </a:r>
              <a:r>
                <a:rPr lang="en-US" altLang="zh-CN">
                  <a:solidFill>
                    <a:schemeClr val="hlink"/>
                  </a:solidFill>
                </a:rPr>
                <a:t>0</a:t>
              </a:r>
              <a:r>
                <a:rPr lang="en-US" altLang="zh-CN"/>
                <a:t>)</a:t>
              </a:r>
            </a:p>
          </p:txBody>
        </p:sp>
        <p:sp useBgFill="1">
          <p:nvSpPr>
            <p:cNvPr id="320546" name="Text Box 34"/>
            <p:cNvSpPr txBox="1">
              <a:spLocks noChangeArrowheads="1"/>
            </p:cNvSpPr>
            <p:nvPr/>
          </p:nvSpPr>
          <p:spPr bwMode="auto">
            <a:xfrm>
              <a:off x="2838" y="2704"/>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a:t>
              </a:r>
              <a:r>
                <a:rPr lang="en-US" altLang="zh-CN">
                  <a:solidFill>
                    <a:schemeClr val="hlink"/>
                  </a:solidFill>
                </a:rPr>
                <a:t>2</a:t>
              </a:r>
              <a:r>
                <a:rPr lang="en-US" altLang="zh-CN"/>
                <a:t>)</a:t>
              </a:r>
            </a:p>
          </p:txBody>
        </p:sp>
        <p:sp useBgFill="1">
          <p:nvSpPr>
            <p:cNvPr id="320547" name="Text Box 35"/>
            <p:cNvSpPr txBox="1">
              <a:spLocks noChangeArrowheads="1"/>
            </p:cNvSpPr>
            <p:nvPr/>
          </p:nvSpPr>
          <p:spPr bwMode="auto">
            <a:xfrm>
              <a:off x="3651" y="2296"/>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(5,</a:t>
              </a:r>
              <a:r>
                <a:rPr lang="en-US" altLang="zh-CN">
                  <a:solidFill>
                    <a:schemeClr val="hlink"/>
                  </a:solidFill>
                </a:rPr>
                <a:t>3</a:t>
              </a:r>
              <a:r>
                <a:rPr lang="en-US" altLang="zh-CN"/>
                <a:t>)</a:t>
              </a:r>
            </a:p>
          </p:txBody>
        </p:sp>
        <p:sp useBgFill="1">
          <p:nvSpPr>
            <p:cNvPr id="320548" name="Text Box 36"/>
            <p:cNvSpPr txBox="1">
              <a:spLocks noChangeArrowheads="1"/>
            </p:cNvSpPr>
            <p:nvPr/>
          </p:nvSpPr>
          <p:spPr bwMode="auto">
            <a:xfrm>
              <a:off x="4649" y="2659"/>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(6,</a:t>
              </a:r>
              <a:r>
                <a:rPr lang="en-US" altLang="zh-CN">
                  <a:solidFill>
                    <a:schemeClr val="hlink"/>
                  </a:solidFill>
                </a:rPr>
                <a:t>4</a:t>
              </a:r>
              <a:r>
                <a:rPr lang="en-US" altLang="zh-CN"/>
                <a:t>)</a:t>
              </a:r>
            </a:p>
          </p:txBody>
        </p:sp>
      </p:grpSp>
      <p:sp>
        <p:nvSpPr>
          <p:cNvPr id="2" name="标题 1"/>
          <p:cNvSpPr>
            <a:spLocks noGrp="1"/>
          </p:cNvSpPr>
          <p:nvPr>
            <p:ph type="title"/>
          </p:nvPr>
        </p:nvSpPr>
        <p:spPr/>
        <p:txBody>
          <a:bodyPr/>
          <a:lstStyle/>
          <a:p>
            <a:endParaRPr lang="zh-CN" altLang="en-US"/>
          </a:p>
        </p:txBody>
      </p:sp>
      <p:sp>
        <p:nvSpPr>
          <p:cNvPr id="38" name="AutoShape 22"/>
          <p:cNvSpPr>
            <a:spLocks noChangeArrowheads="1"/>
          </p:cNvSpPr>
          <p:nvPr/>
        </p:nvSpPr>
        <p:spPr bwMode="auto">
          <a:xfrm>
            <a:off x="2701131" y="3375213"/>
            <a:ext cx="1871663" cy="754063"/>
          </a:xfrm>
          <a:prstGeom prst="cloudCallout">
            <a:avLst>
              <a:gd name="adj1" fmla="val -27949"/>
              <a:gd name="adj2" fmla="val 99051"/>
            </a:avLst>
          </a:prstGeom>
          <a:solidFill>
            <a:srgbClr val="FF99CC"/>
          </a:solidFill>
          <a:ln w="38100">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a:solidFill>
                  <a:schemeClr val="bg2"/>
                </a:solidFill>
              </a:rPr>
              <a:t>后退边</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156</a:t>
            </a:fld>
            <a:endParaRPr lang="en-GB" dirty="0"/>
          </a:p>
        </p:txBody>
      </p:sp>
    </p:spTree>
    <p:extLst>
      <p:ext uri="{BB962C8B-B14F-4D97-AF65-F5344CB8AC3E}">
        <p14:creationId xmlns:p14="http://schemas.microsoft.com/office/powerpoint/2010/main" val="66936366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0517"/>
                                        </p:tgtEl>
                                        <p:attrNameLst>
                                          <p:attrName>style.visibility</p:attrName>
                                        </p:attrNameLst>
                                      </p:cBhvr>
                                      <p:to>
                                        <p:strVal val="visible"/>
                                      </p:to>
                                    </p:set>
                                    <p:animEffect transition="in" filter="blinds(horizontal)">
                                      <p:cBhvr>
                                        <p:cTn id="7" dur="500"/>
                                        <p:tgtEl>
                                          <p:spTgt spid="320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20516"/>
                                        </p:tgtEl>
                                        <p:attrNameLst>
                                          <p:attrName>style.visibility</p:attrName>
                                        </p:attrNameLst>
                                      </p:cBhvr>
                                      <p:to>
                                        <p:strVal val="visible"/>
                                      </p:to>
                                    </p:set>
                                    <p:anim calcmode="lin" valueType="num">
                                      <p:cBhvr additive="base">
                                        <p:cTn id="18" dur="500" fill="hold"/>
                                        <p:tgtEl>
                                          <p:spTgt spid="320516"/>
                                        </p:tgtEl>
                                        <p:attrNameLst>
                                          <p:attrName>ppt_x</p:attrName>
                                        </p:attrNameLst>
                                      </p:cBhvr>
                                      <p:tavLst>
                                        <p:tav tm="0">
                                          <p:val>
                                            <p:strVal val="#ppt_x"/>
                                          </p:val>
                                        </p:tav>
                                        <p:tav tm="100000">
                                          <p:val>
                                            <p:strVal val="#ppt_x"/>
                                          </p:val>
                                        </p:tav>
                                      </p:tavLst>
                                    </p:anim>
                                    <p:anim calcmode="lin" valueType="num">
                                      <p:cBhvr additive="base">
                                        <p:cTn id="19" dur="500" fill="hold"/>
                                        <p:tgtEl>
                                          <p:spTgt spid="3205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20543"/>
                                        </p:tgtEl>
                                        <p:attrNameLst>
                                          <p:attrName>style.visibility</p:attrName>
                                        </p:attrNameLst>
                                      </p:cBhvr>
                                      <p:to>
                                        <p:strVal val="visible"/>
                                      </p:to>
                                    </p:set>
                                    <p:anim calcmode="lin" valueType="num">
                                      <p:cBhvr additive="base">
                                        <p:cTn id="24" dur="500" fill="hold"/>
                                        <p:tgtEl>
                                          <p:spTgt spid="320543"/>
                                        </p:tgtEl>
                                        <p:attrNameLst>
                                          <p:attrName>ppt_x</p:attrName>
                                        </p:attrNameLst>
                                      </p:cBhvr>
                                      <p:tavLst>
                                        <p:tav tm="0">
                                          <p:val>
                                            <p:strVal val="#ppt_x"/>
                                          </p:val>
                                        </p:tav>
                                        <p:tav tm="100000">
                                          <p:val>
                                            <p:strVal val="#ppt_x"/>
                                          </p:val>
                                        </p:tav>
                                      </p:tavLst>
                                    </p:anim>
                                    <p:anim calcmode="lin" valueType="num">
                                      <p:cBhvr additive="base">
                                        <p:cTn id="25" dur="500" fill="hold"/>
                                        <p:tgtEl>
                                          <p:spTgt spid="3205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p:bldP spid="3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type="body" idx="1"/>
          </p:nvPr>
        </p:nvSpPr>
        <p:spPr>
          <a:xfrm>
            <a:off x="1258888" y="333375"/>
            <a:ext cx="5483225" cy="676275"/>
          </a:xfrm>
        </p:spPr>
        <p:txBody>
          <a:bodyPr/>
          <a:lstStyle/>
          <a:p>
            <a:pPr>
              <a:buFont typeface="Wingdings" pitchFamily="2" charset="2"/>
              <a:buNone/>
            </a:pPr>
            <a:r>
              <a:rPr lang="zh-CN" altLang="en-US"/>
              <a:t>求下图的最大流。</a:t>
            </a:r>
          </a:p>
        </p:txBody>
      </p:sp>
      <p:sp>
        <p:nvSpPr>
          <p:cNvPr id="321540"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例</a:t>
            </a:r>
          </a:p>
        </p:txBody>
      </p:sp>
      <p:grpSp>
        <p:nvGrpSpPr>
          <p:cNvPr id="321577" name="Group 41"/>
          <p:cNvGrpSpPr>
            <a:grpSpLocks/>
          </p:cNvGrpSpPr>
          <p:nvPr/>
        </p:nvGrpSpPr>
        <p:grpSpPr bwMode="auto">
          <a:xfrm>
            <a:off x="1989138" y="1892300"/>
            <a:ext cx="5094287" cy="3794125"/>
            <a:chOff x="1253" y="1192"/>
            <a:chExt cx="3209" cy="2390"/>
          </a:xfrm>
        </p:grpSpPr>
        <p:sp>
          <p:nvSpPr>
            <p:cNvPr id="321544" name="Oval 8"/>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545" name="Oval 9"/>
            <p:cNvSpPr>
              <a:spLocks noChangeArrowheads="1"/>
            </p:cNvSpPr>
            <p:nvPr/>
          </p:nvSpPr>
          <p:spPr bwMode="auto">
            <a:xfrm>
              <a:off x="1493"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546" name="Oval 10"/>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547" name="Oval 11"/>
            <p:cNvSpPr>
              <a:spLocks noChangeArrowheads="1"/>
            </p:cNvSpPr>
            <p:nvPr/>
          </p:nvSpPr>
          <p:spPr bwMode="auto">
            <a:xfrm>
              <a:off x="4157"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548" name="Oval 12"/>
            <p:cNvSpPr>
              <a:spLocks noChangeArrowheads="1"/>
            </p:cNvSpPr>
            <p:nvPr/>
          </p:nvSpPr>
          <p:spPr bwMode="auto">
            <a:xfrm>
              <a:off x="3340" y="3188"/>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549" name="Line 13"/>
            <p:cNvSpPr>
              <a:spLocks noChangeShapeType="1"/>
            </p:cNvSpPr>
            <p:nvPr/>
          </p:nvSpPr>
          <p:spPr bwMode="auto">
            <a:xfrm flipV="1">
              <a:off x="1584" y="1600"/>
              <a:ext cx="68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1550" name="Line 14"/>
            <p:cNvSpPr>
              <a:spLocks noChangeShapeType="1"/>
            </p:cNvSpPr>
            <p:nvPr/>
          </p:nvSpPr>
          <p:spPr bwMode="auto">
            <a:xfrm>
              <a:off x="2387" y="1600"/>
              <a:ext cx="953"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1551" name="Line 15"/>
            <p:cNvSpPr>
              <a:spLocks noChangeShapeType="1"/>
            </p:cNvSpPr>
            <p:nvPr/>
          </p:nvSpPr>
          <p:spPr bwMode="auto">
            <a:xfrm>
              <a:off x="2433" y="2371"/>
              <a:ext cx="86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1552" name="Line 16"/>
            <p:cNvSpPr>
              <a:spLocks noChangeShapeType="1"/>
            </p:cNvSpPr>
            <p:nvPr/>
          </p:nvSpPr>
          <p:spPr bwMode="auto">
            <a:xfrm flipV="1">
              <a:off x="3385" y="2371"/>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1553" name="Oval 17"/>
            <p:cNvSpPr>
              <a:spLocks noChangeArrowheads="1"/>
            </p:cNvSpPr>
            <p:nvPr/>
          </p:nvSpPr>
          <p:spPr bwMode="auto">
            <a:xfrm>
              <a:off x="3294"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554" name="Line 18"/>
            <p:cNvSpPr>
              <a:spLocks noChangeShapeType="1"/>
            </p:cNvSpPr>
            <p:nvPr/>
          </p:nvSpPr>
          <p:spPr bwMode="auto">
            <a:xfrm>
              <a:off x="1616" y="2370"/>
              <a:ext cx="726" cy="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1555" name="Text Box 19"/>
            <p:cNvSpPr txBox="1">
              <a:spLocks noChangeArrowheads="1"/>
            </p:cNvSpPr>
            <p:nvPr/>
          </p:nvSpPr>
          <p:spPr bwMode="auto">
            <a:xfrm>
              <a:off x="1253" y="2235"/>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21556" name="Text Box 20"/>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21557" name="Text Box 21"/>
            <p:cNvSpPr txBox="1">
              <a:spLocks noChangeArrowheads="1"/>
            </p:cNvSpPr>
            <p:nvPr/>
          </p:nvSpPr>
          <p:spPr bwMode="auto">
            <a:xfrm>
              <a:off x="3243" y="2387"/>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21558" name="Text Box 22"/>
            <p:cNvSpPr txBox="1">
              <a:spLocks noChangeArrowheads="1"/>
            </p:cNvSpPr>
            <p:nvPr/>
          </p:nvSpPr>
          <p:spPr bwMode="auto">
            <a:xfrm>
              <a:off x="2245" y="2387"/>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21559" name="Text Box 23"/>
            <p:cNvSpPr txBox="1">
              <a:spLocks noChangeArrowheads="1"/>
            </p:cNvSpPr>
            <p:nvPr/>
          </p:nvSpPr>
          <p:spPr bwMode="auto">
            <a:xfrm>
              <a:off x="3249" y="329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321560" name="Text Box 24"/>
            <p:cNvSpPr txBox="1">
              <a:spLocks noChangeArrowheads="1"/>
            </p:cNvSpPr>
            <p:nvPr/>
          </p:nvSpPr>
          <p:spPr bwMode="auto">
            <a:xfrm>
              <a:off x="4286"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21567" name="Line 31"/>
            <p:cNvSpPr>
              <a:spLocks noChangeShapeType="1"/>
            </p:cNvSpPr>
            <p:nvPr/>
          </p:nvSpPr>
          <p:spPr bwMode="auto">
            <a:xfrm>
              <a:off x="2433" y="2416"/>
              <a:ext cx="907"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1568" name="Line 32"/>
            <p:cNvSpPr>
              <a:spLocks noChangeShapeType="1"/>
            </p:cNvSpPr>
            <p:nvPr/>
          </p:nvSpPr>
          <p:spPr bwMode="auto">
            <a:xfrm flipV="1">
              <a:off x="3430" y="2416"/>
              <a:ext cx="772"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1569" name="Text Box 33"/>
            <p:cNvSpPr txBox="1">
              <a:spLocks noChangeArrowheads="1"/>
            </p:cNvSpPr>
            <p:nvPr/>
          </p:nvSpPr>
          <p:spPr bwMode="auto">
            <a:xfrm>
              <a:off x="1571" y="173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1</a:t>
              </a:r>
            </a:p>
          </p:txBody>
        </p:sp>
        <p:sp>
          <p:nvSpPr>
            <p:cNvPr id="321570" name="Text Box 34"/>
            <p:cNvSpPr txBox="1">
              <a:spLocks noChangeArrowheads="1"/>
            </p:cNvSpPr>
            <p:nvPr/>
          </p:nvSpPr>
          <p:spPr bwMode="auto">
            <a:xfrm>
              <a:off x="2841" y="1645"/>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1</a:t>
              </a:r>
            </a:p>
          </p:txBody>
        </p:sp>
        <p:sp>
          <p:nvSpPr>
            <p:cNvPr id="321571" name="Text Box 35"/>
            <p:cNvSpPr txBox="1">
              <a:spLocks noChangeArrowheads="1"/>
            </p:cNvSpPr>
            <p:nvPr/>
          </p:nvSpPr>
          <p:spPr bwMode="auto">
            <a:xfrm>
              <a:off x="3703" y="2053"/>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2</a:t>
              </a:r>
            </a:p>
          </p:txBody>
        </p:sp>
        <p:sp>
          <p:nvSpPr>
            <p:cNvPr id="321572" name="Text Box 36"/>
            <p:cNvSpPr txBox="1">
              <a:spLocks noChangeArrowheads="1"/>
            </p:cNvSpPr>
            <p:nvPr/>
          </p:nvSpPr>
          <p:spPr bwMode="auto">
            <a:xfrm>
              <a:off x="2659" y="2054"/>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2</a:t>
              </a:r>
            </a:p>
          </p:txBody>
        </p:sp>
        <p:sp>
          <p:nvSpPr>
            <p:cNvPr id="321573" name="Text Box 37"/>
            <p:cNvSpPr txBox="1">
              <a:spLocks noChangeArrowheads="1"/>
            </p:cNvSpPr>
            <p:nvPr/>
          </p:nvSpPr>
          <p:spPr bwMode="auto">
            <a:xfrm>
              <a:off x="1979" y="2054"/>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2</a:t>
              </a:r>
            </a:p>
          </p:txBody>
        </p:sp>
        <p:sp>
          <p:nvSpPr>
            <p:cNvPr id="321574" name="Text Box 38"/>
            <p:cNvSpPr txBox="1">
              <a:spLocks noChangeArrowheads="1"/>
            </p:cNvSpPr>
            <p:nvPr/>
          </p:nvSpPr>
          <p:spPr bwMode="auto">
            <a:xfrm>
              <a:off x="2569" y="2779"/>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1</a:t>
              </a:r>
            </a:p>
          </p:txBody>
        </p:sp>
        <p:sp>
          <p:nvSpPr>
            <p:cNvPr id="321575" name="Text Box 39"/>
            <p:cNvSpPr txBox="1">
              <a:spLocks noChangeArrowheads="1"/>
            </p:cNvSpPr>
            <p:nvPr/>
          </p:nvSpPr>
          <p:spPr bwMode="auto">
            <a:xfrm>
              <a:off x="3793" y="2825"/>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1</a:t>
              </a:r>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157</a:t>
            </a:fld>
            <a:endParaRPr lang="en-GB" dirty="0"/>
          </a:p>
        </p:txBody>
      </p:sp>
    </p:spTree>
    <p:extLst>
      <p:ext uri="{BB962C8B-B14F-4D97-AF65-F5344CB8AC3E}">
        <p14:creationId xmlns:p14="http://schemas.microsoft.com/office/powerpoint/2010/main" val="3170264969"/>
      </p:ext>
    </p:extLst>
  </p:cSld>
  <p:clrMapOvr>
    <a:masterClrMapping/>
  </p:clrMapOvr>
  <p:transition spd="slow">
    <p:random/>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Grp="1" noChangeArrowheads="1"/>
          </p:cNvSpPr>
          <p:nvPr>
            <p:ph type="body" idx="1"/>
          </p:nvPr>
        </p:nvSpPr>
        <p:spPr>
          <a:xfrm>
            <a:off x="1258888" y="404813"/>
            <a:ext cx="7885112" cy="676275"/>
          </a:xfrm>
        </p:spPr>
        <p:txBody>
          <a:bodyPr/>
          <a:lstStyle/>
          <a:p>
            <a:pPr>
              <a:buFont typeface="Wingdings" pitchFamily="2" charset="2"/>
              <a:buNone/>
            </a:pPr>
            <a:r>
              <a:rPr lang="zh-CN" altLang="en-US" sz="2400"/>
              <a:t>如果最初的</a:t>
            </a:r>
            <a:r>
              <a:rPr lang="en-US" altLang="zh-CN" sz="2400"/>
              <a:t>f</a:t>
            </a:r>
            <a:r>
              <a:rPr lang="en-US" altLang="zh-CN" sz="2400" baseline="-25000"/>
              <a:t>ij</a:t>
            </a:r>
            <a:r>
              <a:rPr lang="zh-CN" altLang="en-US" sz="2400"/>
              <a:t>＝</a:t>
            </a:r>
            <a:r>
              <a:rPr lang="en-US" altLang="zh-CN" sz="2400"/>
              <a:t>0</a:t>
            </a:r>
            <a:r>
              <a:rPr lang="zh-CN" altLang="en-US" sz="2400"/>
              <a:t>，即</a:t>
            </a:r>
            <a:r>
              <a:rPr lang="en-US" altLang="zh-CN" sz="2400"/>
              <a:t>w</a:t>
            </a:r>
            <a:r>
              <a:rPr lang="zh-CN" altLang="en-US" sz="2400"/>
              <a:t>＝</a:t>
            </a:r>
            <a:r>
              <a:rPr lang="en-US" altLang="zh-CN" sz="2400"/>
              <a:t>0</a:t>
            </a:r>
            <a:r>
              <a:rPr lang="zh-CN" altLang="en-US" sz="2400"/>
              <a:t>，如下图所示：</a:t>
            </a:r>
          </a:p>
        </p:txBody>
      </p:sp>
      <p:sp>
        <p:nvSpPr>
          <p:cNvPr id="324612"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24645" name="Group 37"/>
          <p:cNvGrpSpPr>
            <a:grpSpLocks/>
          </p:cNvGrpSpPr>
          <p:nvPr/>
        </p:nvGrpSpPr>
        <p:grpSpPr bwMode="auto">
          <a:xfrm>
            <a:off x="1989138" y="1963738"/>
            <a:ext cx="5094287" cy="3722687"/>
            <a:chOff x="1253" y="1237"/>
            <a:chExt cx="3209" cy="2345"/>
          </a:xfrm>
        </p:grpSpPr>
        <p:sp>
          <p:nvSpPr>
            <p:cNvPr id="324619" name="Oval 11"/>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20" name="Oval 12"/>
            <p:cNvSpPr>
              <a:spLocks noChangeArrowheads="1"/>
            </p:cNvSpPr>
            <p:nvPr/>
          </p:nvSpPr>
          <p:spPr bwMode="auto">
            <a:xfrm>
              <a:off x="1493"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21" name="Oval 13"/>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22" name="Oval 14"/>
            <p:cNvSpPr>
              <a:spLocks noChangeArrowheads="1"/>
            </p:cNvSpPr>
            <p:nvPr/>
          </p:nvSpPr>
          <p:spPr bwMode="auto">
            <a:xfrm>
              <a:off x="4157"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23" name="Oval 15"/>
            <p:cNvSpPr>
              <a:spLocks noChangeArrowheads="1"/>
            </p:cNvSpPr>
            <p:nvPr/>
          </p:nvSpPr>
          <p:spPr bwMode="auto">
            <a:xfrm>
              <a:off x="3340" y="3188"/>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24" name="Line 16"/>
            <p:cNvSpPr>
              <a:spLocks noChangeShapeType="1"/>
            </p:cNvSpPr>
            <p:nvPr/>
          </p:nvSpPr>
          <p:spPr bwMode="auto">
            <a:xfrm flipV="1">
              <a:off x="1584" y="1600"/>
              <a:ext cx="68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4625" name="Line 17"/>
            <p:cNvSpPr>
              <a:spLocks noChangeShapeType="1"/>
            </p:cNvSpPr>
            <p:nvPr/>
          </p:nvSpPr>
          <p:spPr bwMode="auto">
            <a:xfrm>
              <a:off x="2387" y="1600"/>
              <a:ext cx="953"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4626" name="Line 18"/>
            <p:cNvSpPr>
              <a:spLocks noChangeShapeType="1"/>
            </p:cNvSpPr>
            <p:nvPr/>
          </p:nvSpPr>
          <p:spPr bwMode="auto">
            <a:xfrm>
              <a:off x="2433" y="2371"/>
              <a:ext cx="86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4627" name="Line 19"/>
            <p:cNvSpPr>
              <a:spLocks noChangeShapeType="1"/>
            </p:cNvSpPr>
            <p:nvPr/>
          </p:nvSpPr>
          <p:spPr bwMode="auto">
            <a:xfrm flipV="1">
              <a:off x="3385" y="2371"/>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4628" name="Oval 20"/>
            <p:cNvSpPr>
              <a:spLocks noChangeArrowheads="1"/>
            </p:cNvSpPr>
            <p:nvPr/>
          </p:nvSpPr>
          <p:spPr bwMode="auto">
            <a:xfrm>
              <a:off x="3294"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29" name="Line 21"/>
            <p:cNvSpPr>
              <a:spLocks noChangeShapeType="1"/>
            </p:cNvSpPr>
            <p:nvPr/>
          </p:nvSpPr>
          <p:spPr bwMode="auto">
            <a:xfrm>
              <a:off x="1616" y="2370"/>
              <a:ext cx="726" cy="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4630" name="Text Box 22"/>
            <p:cNvSpPr txBox="1">
              <a:spLocks noChangeArrowheads="1"/>
            </p:cNvSpPr>
            <p:nvPr/>
          </p:nvSpPr>
          <p:spPr bwMode="auto">
            <a:xfrm>
              <a:off x="1253" y="2235"/>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24631" name="Text Box 23"/>
            <p:cNvSpPr txBox="1">
              <a:spLocks noChangeArrowheads="1"/>
            </p:cNvSpPr>
            <p:nvPr/>
          </p:nvSpPr>
          <p:spPr bwMode="auto">
            <a:xfrm>
              <a:off x="2206" y="1237"/>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24632" name="Text Box 24"/>
            <p:cNvSpPr txBox="1">
              <a:spLocks noChangeArrowheads="1"/>
            </p:cNvSpPr>
            <p:nvPr/>
          </p:nvSpPr>
          <p:spPr bwMode="auto">
            <a:xfrm>
              <a:off x="3243" y="2432"/>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24633" name="Text Box 25"/>
            <p:cNvSpPr txBox="1">
              <a:spLocks noChangeArrowheads="1"/>
            </p:cNvSpPr>
            <p:nvPr/>
          </p:nvSpPr>
          <p:spPr bwMode="auto">
            <a:xfrm>
              <a:off x="2200" y="2432"/>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24634" name="Text Box 26"/>
            <p:cNvSpPr txBox="1">
              <a:spLocks noChangeArrowheads="1"/>
            </p:cNvSpPr>
            <p:nvPr/>
          </p:nvSpPr>
          <p:spPr bwMode="auto">
            <a:xfrm>
              <a:off x="3249" y="329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324635" name="Text Box 27"/>
            <p:cNvSpPr txBox="1">
              <a:spLocks noChangeArrowheads="1"/>
            </p:cNvSpPr>
            <p:nvPr/>
          </p:nvSpPr>
          <p:spPr bwMode="auto">
            <a:xfrm>
              <a:off x="4286"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24636" name="Line 28"/>
            <p:cNvSpPr>
              <a:spLocks noChangeShapeType="1"/>
            </p:cNvSpPr>
            <p:nvPr/>
          </p:nvSpPr>
          <p:spPr bwMode="auto">
            <a:xfrm>
              <a:off x="2433" y="2416"/>
              <a:ext cx="907"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4637" name="Line 29"/>
            <p:cNvSpPr>
              <a:spLocks noChangeShapeType="1"/>
            </p:cNvSpPr>
            <p:nvPr/>
          </p:nvSpPr>
          <p:spPr bwMode="auto">
            <a:xfrm flipV="1">
              <a:off x="3430" y="2416"/>
              <a:ext cx="772"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4638" name="Text Box 30"/>
            <p:cNvSpPr txBox="1">
              <a:spLocks noChangeArrowheads="1"/>
            </p:cNvSpPr>
            <p:nvPr/>
          </p:nvSpPr>
          <p:spPr bwMode="auto">
            <a:xfrm>
              <a:off x="1523" y="1736"/>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(1,0)</a:t>
              </a:r>
            </a:p>
          </p:txBody>
        </p:sp>
        <p:sp>
          <p:nvSpPr>
            <p:cNvPr id="324639" name="Text Box 31"/>
            <p:cNvSpPr txBox="1">
              <a:spLocks noChangeArrowheads="1"/>
            </p:cNvSpPr>
            <p:nvPr/>
          </p:nvSpPr>
          <p:spPr bwMode="auto">
            <a:xfrm>
              <a:off x="2841" y="1645"/>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(1,0)</a:t>
              </a:r>
            </a:p>
          </p:txBody>
        </p:sp>
        <p:sp>
          <p:nvSpPr>
            <p:cNvPr id="324640" name="Text Box 32"/>
            <p:cNvSpPr txBox="1">
              <a:spLocks noChangeArrowheads="1"/>
            </p:cNvSpPr>
            <p:nvPr/>
          </p:nvSpPr>
          <p:spPr bwMode="auto">
            <a:xfrm>
              <a:off x="3515" y="2053"/>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(2,0)</a:t>
              </a:r>
            </a:p>
          </p:txBody>
        </p:sp>
        <p:sp>
          <p:nvSpPr>
            <p:cNvPr id="324641" name="Text Box 33"/>
            <p:cNvSpPr txBox="1">
              <a:spLocks noChangeArrowheads="1"/>
            </p:cNvSpPr>
            <p:nvPr/>
          </p:nvSpPr>
          <p:spPr bwMode="auto">
            <a:xfrm>
              <a:off x="2562" y="205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(2,0)</a:t>
              </a:r>
            </a:p>
          </p:txBody>
        </p:sp>
        <p:sp>
          <p:nvSpPr>
            <p:cNvPr id="324642" name="Text Box 34"/>
            <p:cNvSpPr txBox="1">
              <a:spLocks noChangeArrowheads="1"/>
            </p:cNvSpPr>
            <p:nvPr/>
          </p:nvSpPr>
          <p:spPr bwMode="auto">
            <a:xfrm>
              <a:off x="1746" y="205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(2,0)</a:t>
              </a:r>
            </a:p>
          </p:txBody>
        </p:sp>
        <p:sp>
          <p:nvSpPr>
            <p:cNvPr id="324643" name="Text Box 35"/>
            <p:cNvSpPr txBox="1">
              <a:spLocks noChangeArrowheads="1"/>
            </p:cNvSpPr>
            <p:nvPr/>
          </p:nvSpPr>
          <p:spPr bwMode="auto">
            <a:xfrm>
              <a:off x="2569" y="2779"/>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(1,0)</a:t>
              </a:r>
            </a:p>
          </p:txBody>
        </p:sp>
        <p:sp>
          <p:nvSpPr>
            <p:cNvPr id="324644" name="Text Box 36"/>
            <p:cNvSpPr txBox="1">
              <a:spLocks noChangeArrowheads="1"/>
            </p:cNvSpPr>
            <p:nvPr/>
          </p:nvSpPr>
          <p:spPr bwMode="auto">
            <a:xfrm>
              <a:off x="3787" y="2750"/>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(1,0)</a:t>
              </a:r>
            </a:p>
          </p:txBody>
        </p:sp>
      </p:grpSp>
      <p:sp>
        <p:nvSpPr>
          <p:cNvPr id="2" name="标题 1"/>
          <p:cNvSpPr>
            <a:spLocks noGrp="1"/>
          </p:cNvSpPr>
          <p:nvPr>
            <p:ph type="title"/>
          </p:nvPr>
        </p:nvSpPr>
        <p:spPr/>
        <p:txBody>
          <a:bodyPr/>
          <a:lstStyle/>
          <a:p>
            <a:endParaRPr lang="zh-CN" altLang="en-US" sz="3200" dirty="0"/>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158</a:t>
            </a:fld>
            <a:endParaRPr lang="en-GB" dirty="0"/>
          </a:p>
        </p:txBody>
      </p:sp>
    </p:spTree>
    <p:extLst>
      <p:ext uri="{BB962C8B-B14F-4D97-AF65-F5344CB8AC3E}">
        <p14:creationId xmlns:p14="http://schemas.microsoft.com/office/powerpoint/2010/main" val="67099113"/>
      </p:ext>
    </p:extLst>
  </p:cSld>
  <p:clrMapOvr>
    <a:masterClrMapping/>
  </p:clrMapOvr>
  <p:transition spd="slow">
    <p:random/>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type="body" idx="1"/>
          </p:nvPr>
        </p:nvSpPr>
        <p:spPr>
          <a:xfrm>
            <a:off x="1258888" y="404813"/>
            <a:ext cx="7634287" cy="863600"/>
          </a:xfrm>
        </p:spPr>
        <p:txBody>
          <a:bodyPr/>
          <a:lstStyle/>
          <a:p>
            <a:pPr>
              <a:buFont typeface="Wingdings" pitchFamily="2" charset="2"/>
              <a:buNone/>
            </a:pPr>
            <a:r>
              <a:rPr lang="zh-CN" altLang="en-US" sz="2400" dirty="0"/>
              <a:t>则发现的第一条增流路径可以是</a:t>
            </a:r>
            <a:r>
              <a:rPr lang="zh-CN" altLang="en-US" sz="2400" dirty="0">
                <a:sym typeface="Wingdings" pitchFamily="2" charset="2"/>
              </a:rPr>
              <a:t>：</a:t>
            </a:r>
            <a:r>
              <a:rPr lang="en-US" altLang="zh-CN" sz="2400" dirty="0"/>
              <a:t>(</a:t>
            </a:r>
            <a:r>
              <a:rPr lang="en-US" altLang="zh-CN" sz="2400" dirty="0" err="1"/>
              <a:t>s,c,b,t</a:t>
            </a:r>
            <a:r>
              <a:rPr lang="en-US" altLang="zh-CN" sz="2400" dirty="0"/>
              <a:t>)</a:t>
            </a:r>
          </a:p>
        </p:txBody>
      </p:sp>
      <p:sp>
        <p:nvSpPr>
          <p:cNvPr id="325636"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25642" name="Group 10"/>
          <p:cNvGrpSpPr>
            <a:grpSpLocks/>
          </p:cNvGrpSpPr>
          <p:nvPr/>
        </p:nvGrpSpPr>
        <p:grpSpPr bwMode="auto">
          <a:xfrm>
            <a:off x="1979613" y="1989138"/>
            <a:ext cx="5094287" cy="3722687"/>
            <a:chOff x="1253" y="1237"/>
            <a:chExt cx="3209" cy="2345"/>
          </a:xfrm>
        </p:grpSpPr>
        <p:sp>
          <p:nvSpPr>
            <p:cNvPr id="325643" name="Oval 11"/>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5644" name="Oval 12"/>
            <p:cNvSpPr>
              <a:spLocks noChangeArrowheads="1"/>
            </p:cNvSpPr>
            <p:nvPr/>
          </p:nvSpPr>
          <p:spPr bwMode="auto">
            <a:xfrm>
              <a:off x="1493"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5645" name="Oval 13"/>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5646" name="Oval 14"/>
            <p:cNvSpPr>
              <a:spLocks noChangeArrowheads="1"/>
            </p:cNvSpPr>
            <p:nvPr/>
          </p:nvSpPr>
          <p:spPr bwMode="auto">
            <a:xfrm>
              <a:off x="4157"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5647" name="Oval 15"/>
            <p:cNvSpPr>
              <a:spLocks noChangeArrowheads="1"/>
            </p:cNvSpPr>
            <p:nvPr/>
          </p:nvSpPr>
          <p:spPr bwMode="auto">
            <a:xfrm>
              <a:off x="3340" y="3188"/>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5648" name="Line 16"/>
            <p:cNvSpPr>
              <a:spLocks noChangeShapeType="1"/>
            </p:cNvSpPr>
            <p:nvPr/>
          </p:nvSpPr>
          <p:spPr bwMode="auto">
            <a:xfrm flipV="1">
              <a:off x="1584" y="1600"/>
              <a:ext cx="68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649" name="Line 17"/>
            <p:cNvSpPr>
              <a:spLocks noChangeShapeType="1"/>
            </p:cNvSpPr>
            <p:nvPr/>
          </p:nvSpPr>
          <p:spPr bwMode="auto">
            <a:xfrm>
              <a:off x="2387" y="1600"/>
              <a:ext cx="953"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650" name="Line 18"/>
            <p:cNvSpPr>
              <a:spLocks noChangeShapeType="1"/>
            </p:cNvSpPr>
            <p:nvPr/>
          </p:nvSpPr>
          <p:spPr bwMode="auto">
            <a:xfrm>
              <a:off x="2433" y="2371"/>
              <a:ext cx="86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651" name="Line 19"/>
            <p:cNvSpPr>
              <a:spLocks noChangeShapeType="1"/>
            </p:cNvSpPr>
            <p:nvPr/>
          </p:nvSpPr>
          <p:spPr bwMode="auto">
            <a:xfrm flipV="1">
              <a:off x="3385" y="2371"/>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652" name="Oval 20"/>
            <p:cNvSpPr>
              <a:spLocks noChangeArrowheads="1"/>
            </p:cNvSpPr>
            <p:nvPr/>
          </p:nvSpPr>
          <p:spPr bwMode="auto">
            <a:xfrm>
              <a:off x="3294"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5653" name="Line 21"/>
            <p:cNvSpPr>
              <a:spLocks noChangeShapeType="1"/>
            </p:cNvSpPr>
            <p:nvPr/>
          </p:nvSpPr>
          <p:spPr bwMode="auto">
            <a:xfrm>
              <a:off x="1616" y="2370"/>
              <a:ext cx="726" cy="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654" name="Text Box 22"/>
            <p:cNvSpPr txBox="1">
              <a:spLocks noChangeArrowheads="1"/>
            </p:cNvSpPr>
            <p:nvPr/>
          </p:nvSpPr>
          <p:spPr bwMode="auto">
            <a:xfrm>
              <a:off x="1253" y="2235"/>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25655" name="Text Box 23"/>
            <p:cNvSpPr txBox="1">
              <a:spLocks noChangeArrowheads="1"/>
            </p:cNvSpPr>
            <p:nvPr/>
          </p:nvSpPr>
          <p:spPr bwMode="auto">
            <a:xfrm>
              <a:off x="2206" y="1237"/>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25656" name="Text Box 24"/>
            <p:cNvSpPr txBox="1">
              <a:spLocks noChangeArrowheads="1"/>
            </p:cNvSpPr>
            <p:nvPr/>
          </p:nvSpPr>
          <p:spPr bwMode="auto">
            <a:xfrm>
              <a:off x="3243" y="2432"/>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25657" name="Text Box 25"/>
            <p:cNvSpPr txBox="1">
              <a:spLocks noChangeArrowheads="1"/>
            </p:cNvSpPr>
            <p:nvPr/>
          </p:nvSpPr>
          <p:spPr bwMode="auto">
            <a:xfrm>
              <a:off x="2200" y="2432"/>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25658" name="Text Box 26"/>
            <p:cNvSpPr txBox="1">
              <a:spLocks noChangeArrowheads="1"/>
            </p:cNvSpPr>
            <p:nvPr/>
          </p:nvSpPr>
          <p:spPr bwMode="auto">
            <a:xfrm>
              <a:off x="3249" y="329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325659" name="Text Box 27"/>
            <p:cNvSpPr txBox="1">
              <a:spLocks noChangeArrowheads="1"/>
            </p:cNvSpPr>
            <p:nvPr/>
          </p:nvSpPr>
          <p:spPr bwMode="auto">
            <a:xfrm>
              <a:off x="4286"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25660" name="Line 28"/>
            <p:cNvSpPr>
              <a:spLocks noChangeShapeType="1"/>
            </p:cNvSpPr>
            <p:nvPr/>
          </p:nvSpPr>
          <p:spPr bwMode="auto">
            <a:xfrm>
              <a:off x="2433" y="2416"/>
              <a:ext cx="907"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661" name="Line 29"/>
            <p:cNvSpPr>
              <a:spLocks noChangeShapeType="1"/>
            </p:cNvSpPr>
            <p:nvPr/>
          </p:nvSpPr>
          <p:spPr bwMode="auto">
            <a:xfrm flipV="1">
              <a:off x="3430" y="2416"/>
              <a:ext cx="772"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662" name="Text Box 30"/>
            <p:cNvSpPr txBox="1">
              <a:spLocks noChangeArrowheads="1"/>
            </p:cNvSpPr>
            <p:nvPr/>
          </p:nvSpPr>
          <p:spPr bwMode="auto">
            <a:xfrm>
              <a:off x="1523" y="1736"/>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(1,0)</a:t>
              </a:r>
            </a:p>
          </p:txBody>
        </p:sp>
        <p:sp>
          <p:nvSpPr>
            <p:cNvPr id="325663" name="Text Box 31"/>
            <p:cNvSpPr txBox="1">
              <a:spLocks noChangeArrowheads="1"/>
            </p:cNvSpPr>
            <p:nvPr/>
          </p:nvSpPr>
          <p:spPr bwMode="auto">
            <a:xfrm>
              <a:off x="2841" y="1645"/>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(1,0)</a:t>
              </a:r>
            </a:p>
          </p:txBody>
        </p:sp>
        <p:sp>
          <p:nvSpPr>
            <p:cNvPr id="325664" name="Text Box 32"/>
            <p:cNvSpPr txBox="1">
              <a:spLocks noChangeArrowheads="1"/>
            </p:cNvSpPr>
            <p:nvPr/>
          </p:nvSpPr>
          <p:spPr bwMode="auto">
            <a:xfrm>
              <a:off x="3515" y="2053"/>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(2,0)</a:t>
              </a:r>
            </a:p>
          </p:txBody>
        </p:sp>
        <p:sp>
          <p:nvSpPr>
            <p:cNvPr id="325665" name="Text Box 33"/>
            <p:cNvSpPr txBox="1">
              <a:spLocks noChangeArrowheads="1"/>
            </p:cNvSpPr>
            <p:nvPr/>
          </p:nvSpPr>
          <p:spPr bwMode="auto">
            <a:xfrm>
              <a:off x="2562" y="205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(2,0)</a:t>
              </a:r>
            </a:p>
          </p:txBody>
        </p:sp>
        <p:sp>
          <p:nvSpPr>
            <p:cNvPr id="325666" name="Text Box 34"/>
            <p:cNvSpPr txBox="1">
              <a:spLocks noChangeArrowheads="1"/>
            </p:cNvSpPr>
            <p:nvPr/>
          </p:nvSpPr>
          <p:spPr bwMode="auto">
            <a:xfrm>
              <a:off x="1746" y="205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(2,0)</a:t>
              </a:r>
            </a:p>
          </p:txBody>
        </p:sp>
        <p:sp>
          <p:nvSpPr>
            <p:cNvPr id="325667" name="Text Box 35"/>
            <p:cNvSpPr txBox="1">
              <a:spLocks noChangeArrowheads="1"/>
            </p:cNvSpPr>
            <p:nvPr/>
          </p:nvSpPr>
          <p:spPr bwMode="auto">
            <a:xfrm>
              <a:off x="2569" y="2779"/>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(1,0)</a:t>
              </a:r>
            </a:p>
          </p:txBody>
        </p:sp>
        <p:sp>
          <p:nvSpPr>
            <p:cNvPr id="325668" name="Text Box 36"/>
            <p:cNvSpPr txBox="1">
              <a:spLocks noChangeArrowheads="1"/>
            </p:cNvSpPr>
            <p:nvPr/>
          </p:nvSpPr>
          <p:spPr bwMode="auto">
            <a:xfrm>
              <a:off x="3787" y="2750"/>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(1,0)</a:t>
              </a:r>
            </a:p>
          </p:txBody>
        </p:sp>
      </p:grpSp>
      <p:grpSp>
        <p:nvGrpSpPr>
          <p:cNvPr id="325678" name="Group 46"/>
          <p:cNvGrpSpPr>
            <a:grpSpLocks/>
          </p:cNvGrpSpPr>
          <p:nvPr/>
        </p:nvGrpSpPr>
        <p:grpSpPr bwMode="auto">
          <a:xfrm>
            <a:off x="3148013" y="3211513"/>
            <a:ext cx="3224212" cy="530225"/>
            <a:chOff x="1983" y="2023"/>
            <a:chExt cx="2031" cy="334"/>
          </a:xfrm>
        </p:grpSpPr>
        <p:grpSp>
          <p:nvGrpSpPr>
            <p:cNvPr id="325676" name="Group 44"/>
            <p:cNvGrpSpPr>
              <a:grpSpLocks/>
            </p:cNvGrpSpPr>
            <p:nvPr/>
          </p:nvGrpSpPr>
          <p:grpSpPr bwMode="auto">
            <a:xfrm>
              <a:off x="1983" y="2069"/>
              <a:ext cx="2031" cy="288"/>
              <a:chOff x="1983" y="2069"/>
              <a:chExt cx="2031" cy="288"/>
            </a:xfrm>
          </p:grpSpPr>
          <p:sp useBgFill="1">
            <p:nvSpPr>
              <p:cNvPr id="325674" name="Text Box 42"/>
              <p:cNvSpPr txBox="1">
                <a:spLocks noChangeArrowheads="1"/>
              </p:cNvSpPr>
              <p:nvPr/>
            </p:nvSpPr>
            <p:spPr bwMode="auto">
              <a:xfrm>
                <a:off x="2799" y="2069"/>
                <a:ext cx="262"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66FF"/>
                    </a:solidFill>
                  </a:rPr>
                  <a:t>2</a:t>
                </a:r>
                <a:r>
                  <a:rPr lang="en-US" altLang="zh-CN"/>
                  <a:t>)</a:t>
                </a:r>
                <a:endParaRPr lang="zh-CN" altLang="en-US"/>
              </a:p>
            </p:txBody>
          </p:sp>
          <p:sp useBgFill="1">
            <p:nvSpPr>
              <p:cNvPr id="325639" name="Text Box 7"/>
              <p:cNvSpPr txBox="1">
                <a:spLocks noChangeArrowheads="1"/>
              </p:cNvSpPr>
              <p:nvPr/>
            </p:nvSpPr>
            <p:spPr bwMode="auto">
              <a:xfrm>
                <a:off x="1983" y="2069"/>
                <a:ext cx="262"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66FF"/>
                    </a:solidFill>
                  </a:rPr>
                  <a:t>2</a:t>
                </a:r>
                <a:r>
                  <a:rPr lang="en-US" altLang="zh-CN"/>
                  <a:t>)</a:t>
                </a:r>
                <a:endParaRPr lang="zh-CN" altLang="en-US"/>
              </a:p>
            </p:txBody>
          </p:sp>
          <p:sp useBgFill="1">
            <p:nvSpPr>
              <p:cNvPr id="325675" name="Text Box 43"/>
              <p:cNvSpPr txBox="1">
                <a:spLocks noChangeArrowheads="1"/>
              </p:cNvSpPr>
              <p:nvPr/>
            </p:nvSpPr>
            <p:spPr bwMode="auto">
              <a:xfrm>
                <a:off x="3752" y="2069"/>
                <a:ext cx="262"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66FF"/>
                    </a:solidFill>
                  </a:rPr>
                  <a:t>2</a:t>
                </a:r>
                <a:r>
                  <a:rPr lang="en-US" altLang="zh-CN"/>
                  <a:t>)</a:t>
                </a:r>
                <a:endParaRPr lang="zh-CN" altLang="en-US"/>
              </a:p>
            </p:txBody>
          </p:sp>
        </p:grpSp>
        <p:sp>
          <p:nvSpPr>
            <p:cNvPr id="325677" name="Line 45"/>
            <p:cNvSpPr>
              <a:spLocks noChangeShapeType="1"/>
            </p:cNvSpPr>
            <p:nvPr/>
          </p:nvSpPr>
          <p:spPr bwMode="auto">
            <a:xfrm>
              <a:off x="2925" y="2023"/>
              <a:ext cx="182" cy="137"/>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672" name="Group 40"/>
          <p:cNvGrpSpPr>
            <a:grpSpLocks/>
          </p:cNvGrpSpPr>
          <p:nvPr/>
        </p:nvGrpSpPr>
        <p:grpSpPr bwMode="auto">
          <a:xfrm>
            <a:off x="2555875" y="3789363"/>
            <a:ext cx="4032250" cy="0"/>
            <a:chOff x="1610" y="2387"/>
            <a:chExt cx="2540" cy="0"/>
          </a:xfrm>
        </p:grpSpPr>
        <p:sp>
          <p:nvSpPr>
            <p:cNvPr id="325669" name="Line 37"/>
            <p:cNvSpPr>
              <a:spLocks noChangeShapeType="1"/>
            </p:cNvSpPr>
            <p:nvPr/>
          </p:nvSpPr>
          <p:spPr bwMode="auto">
            <a:xfrm>
              <a:off x="1610" y="2387"/>
              <a:ext cx="726" cy="0"/>
            </a:xfrm>
            <a:prstGeom prst="line">
              <a:avLst/>
            </a:prstGeom>
            <a:noFill/>
            <a:ln w="50800">
              <a:solidFill>
                <a:srgbClr val="FF99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670" name="Line 38"/>
            <p:cNvSpPr>
              <a:spLocks noChangeShapeType="1"/>
            </p:cNvSpPr>
            <p:nvPr/>
          </p:nvSpPr>
          <p:spPr bwMode="auto">
            <a:xfrm>
              <a:off x="2472" y="2387"/>
              <a:ext cx="816" cy="0"/>
            </a:xfrm>
            <a:prstGeom prst="line">
              <a:avLst/>
            </a:prstGeom>
            <a:noFill/>
            <a:ln w="50800">
              <a:solidFill>
                <a:srgbClr val="FF99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5671" name="Line 39"/>
            <p:cNvSpPr>
              <a:spLocks noChangeShapeType="1"/>
            </p:cNvSpPr>
            <p:nvPr/>
          </p:nvSpPr>
          <p:spPr bwMode="auto">
            <a:xfrm>
              <a:off x="3379" y="2387"/>
              <a:ext cx="771" cy="0"/>
            </a:xfrm>
            <a:prstGeom prst="line">
              <a:avLst/>
            </a:prstGeom>
            <a:noFill/>
            <a:ln w="50800">
              <a:solidFill>
                <a:srgbClr val="FF99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5681" name="Text Box 49"/>
          <p:cNvSpPr txBox="1">
            <a:spLocks noChangeArrowheads="1"/>
          </p:cNvSpPr>
          <p:nvPr/>
        </p:nvSpPr>
        <p:spPr bwMode="auto">
          <a:xfrm>
            <a:off x="900113" y="5805488"/>
            <a:ext cx="77041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t>它全部由向前边组成，且</a:t>
            </a:r>
            <a:r>
              <a:rPr lang="en-US" altLang="zh-CN" sz="2800"/>
              <a:t>δ</a:t>
            </a:r>
            <a:r>
              <a:rPr lang="zh-CN" altLang="en-US" sz="2800"/>
              <a:t>＝</a:t>
            </a:r>
            <a:r>
              <a:rPr lang="en-US" altLang="zh-CN" sz="2800"/>
              <a:t>2</a:t>
            </a:r>
            <a:r>
              <a:rPr lang="zh-CN" altLang="en-US" sz="2800"/>
              <a:t>，所以可增流</a:t>
            </a:r>
            <a:r>
              <a:rPr lang="en-US" altLang="zh-CN" sz="2800"/>
              <a:t>2</a:t>
            </a:r>
            <a:r>
              <a:rPr lang="zh-CN" altLang="en-US" sz="2800"/>
              <a:t>。</a:t>
            </a:r>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159</a:t>
            </a:fld>
            <a:endParaRPr lang="en-GB" dirty="0"/>
          </a:p>
        </p:txBody>
      </p:sp>
    </p:spTree>
    <p:extLst>
      <p:ext uri="{BB962C8B-B14F-4D97-AF65-F5344CB8AC3E}">
        <p14:creationId xmlns:p14="http://schemas.microsoft.com/office/powerpoint/2010/main" val="14403671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5672"/>
                                        </p:tgtEl>
                                        <p:attrNameLst>
                                          <p:attrName>style.visibility</p:attrName>
                                        </p:attrNameLst>
                                      </p:cBhvr>
                                      <p:to>
                                        <p:strVal val="visible"/>
                                      </p:to>
                                    </p:set>
                                    <p:animEffect transition="in" filter="dissolve">
                                      <p:cBhvr>
                                        <p:cTn id="7" dur="500"/>
                                        <p:tgtEl>
                                          <p:spTgt spid="3256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5681"/>
                                        </p:tgtEl>
                                        <p:attrNameLst>
                                          <p:attrName>style.visibility</p:attrName>
                                        </p:attrNameLst>
                                      </p:cBhvr>
                                      <p:to>
                                        <p:strVal val="visible"/>
                                      </p:to>
                                    </p:set>
                                    <p:anim calcmode="lin" valueType="num">
                                      <p:cBhvr additive="base">
                                        <p:cTn id="12" dur="500" fill="hold"/>
                                        <p:tgtEl>
                                          <p:spTgt spid="325681"/>
                                        </p:tgtEl>
                                        <p:attrNameLst>
                                          <p:attrName>ppt_x</p:attrName>
                                        </p:attrNameLst>
                                      </p:cBhvr>
                                      <p:tavLst>
                                        <p:tav tm="0">
                                          <p:val>
                                            <p:strVal val="#ppt_x"/>
                                          </p:val>
                                        </p:tav>
                                        <p:tav tm="100000">
                                          <p:val>
                                            <p:strVal val="#ppt_x"/>
                                          </p:val>
                                        </p:tav>
                                      </p:tavLst>
                                    </p:anim>
                                    <p:anim calcmode="lin" valueType="num">
                                      <p:cBhvr additive="base">
                                        <p:cTn id="13" dur="500" fill="hold"/>
                                        <p:tgtEl>
                                          <p:spTgt spid="32568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325678"/>
                                        </p:tgtEl>
                                        <p:attrNameLst>
                                          <p:attrName>style.visibility</p:attrName>
                                        </p:attrNameLst>
                                      </p:cBhvr>
                                      <p:to>
                                        <p:strVal val="visible"/>
                                      </p:to>
                                    </p:set>
                                    <p:animEffect transition="in" filter="dissolve">
                                      <p:cBhvr>
                                        <p:cTn id="18" dur="500"/>
                                        <p:tgtEl>
                                          <p:spTgt spid="325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3923928" y="958457"/>
            <a:ext cx="5220072" cy="5134839"/>
          </a:xfrm>
          <a:prstGeom prst="rect">
            <a:avLst/>
          </a:prstGeom>
          <a:noFill/>
          <a:ln w="9525">
            <a:noFill/>
            <a:miter lim="800000"/>
            <a:headEnd/>
            <a:tailEnd/>
          </a:ln>
        </p:spPr>
      </p:pic>
      <p:sp>
        <p:nvSpPr>
          <p:cNvPr id="11267" name="Rectangle 4"/>
          <p:cNvSpPr txBox="1">
            <a:spLocks noChangeArrowheads="1"/>
          </p:cNvSpPr>
          <p:nvPr/>
        </p:nvSpPr>
        <p:spPr bwMode="auto">
          <a:xfrm>
            <a:off x="179512" y="1224136"/>
            <a:ext cx="3249488" cy="5877272"/>
          </a:xfrm>
          <a:prstGeom prst="rect">
            <a:avLst/>
          </a:prstGeom>
          <a:noFill/>
          <a:ln w="9525">
            <a:noFill/>
            <a:miter lim="800000"/>
            <a:headEnd/>
            <a:tailEnd/>
          </a:ln>
        </p:spPr>
        <p:txBody>
          <a:bodyPr/>
          <a:lstStyle/>
          <a:p>
            <a:pPr marL="365125" indent="-282575" eaLnBrk="0" hangingPunct="0">
              <a:lnSpc>
                <a:spcPct val="80000"/>
              </a:lnSpc>
              <a:spcBef>
                <a:spcPts val="600"/>
              </a:spcBef>
              <a:buClr>
                <a:schemeClr val="accent1"/>
              </a:buClr>
              <a:buSzPct val="80000"/>
            </a:pPr>
            <a:r>
              <a:rPr lang="en-US" altLang="zh-CN" sz="2400" b="1" dirty="0">
                <a:solidFill>
                  <a:srgbClr val="00B050"/>
                </a:solidFill>
                <a:latin typeface="宋体" pitchFamily="2" charset="-122"/>
              </a:rPr>
              <a:t>(a)</a:t>
            </a:r>
            <a:r>
              <a:rPr lang="zh-CN" altLang="en-US" sz="2400" b="1" dirty="0">
                <a:solidFill>
                  <a:srgbClr val="00B050"/>
                </a:solidFill>
                <a:latin typeface="宋体" pitchFamily="2" charset="-122"/>
              </a:rPr>
              <a:t>为有向图</a:t>
            </a:r>
            <a:r>
              <a:rPr lang="en-US" altLang="zh-CN" sz="2400" b="1" dirty="0">
                <a:solidFill>
                  <a:srgbClr val="00B050"/>
                </a:solidFill>
                <a:latin typeface="宋体" pitchFamily="2" charset="-122"/>
              </a:rPr>
              <a:t>G</a:t>
            </a:r>
            <a:r>
              <a:rPr lang="zh-CN" altLang="en-US" sz="2400" b="1" dirty="0">
                <a:solidFill>
                  <a:srgbClr val="00B050"/>
                </a:solidFill>
                <a:latin typeface="宋体" pitchFamily="2" charset="-122"/>
              </a:rPr>
              <a:t>，其中的阴影部分是</a:t>
            </a:r>
            <a:r>
              <a:rPr lang="en-US" altLang="zh-CN" sz="2400" b="1" dirty="0">
                <a:solidFill>
                  <a:srgbClr val="00B050"/>
                </a:solidFill>
                <a:latin typeface="宋体" pitchFamily="2" charset="-122"/>
              </a:rPr>
              <a:t>G</a:t>
            </a:r>
            <a:r>
              <a:rPr lang="zh-CN" altLang="en-US" sz="2400" b="1" dirty="0">
                <a:solidFill>
                  <a:srgbClr val="00B050"/>
                </a:solidFill>
                <a:latin typeface="宋体" pitchFamily="2" charset="-122"/>
              </a:rPr>
              <a:t>的强连通分支，对每个顶点都标出了</a:t>
            </a:r>
            <a:r>
              <a:rPr lang="zh-CN" altLang="en-US" sz="2400" b="1" dirty="0" smtClean="0">
                <a:solidFill>
                  <a:srgbClr val="00B050"/>
                </a:solidFill>
                <a:latin typeface="宋体" pitchFamily="2" charset="-122"/>
              </a:rPr>
              <a:t>其</a:t>
            </a:r>
            <a:r>
              <a:rPr lang="zh-CN" altLang="en-US" sz="2400" b="1" dirty="0">
                <a:solidFill>
                  <a:srgbClr val="00B050"/>
                </a:solidFill>
                <a:latin typeface="宋体" pitchFamily="2" charset="-122"/>
              </a:rPr>
              <a:t>开始</a:t>
            </a:r>
            <a:r>
              <a:rPr lang="zh-CN" altLang="en-US" sz="2400" b="1" dirty="0" smtClean="0">
                <a:solidFill>
                  <a:srgbClr val="00B050"/>
                </a:solidFill>
                <a:latin typeface="宋体" pitchFamily="2" charset="-122"/>
              </a:rPr>
              <a:t>时刻</a:t>
            </a:r>
            <a:r>
              <a:rPr lang="zh-CN" altLang="en-US" sz="2400" b="1" dirty="0">
                <a:solidFill>
                  <a:srgbClr val="00B050"/>
                </a:solidFill>
                <a:latin typeface="宋体" pitchFamily="2" charset="-122"/>
              </a:rPr>
              <a:t>与完成时刻，黑色边为深度优先搜索的</a:t>
            </a:r>
            <a:r>
              <a:rPr lang="zh-CN" altLang="en-US" sz="2400" b="1" dirty="0" smtClean="0">
                <a:solidFill>
                  <a:srgbClr val="00B050"/>
                </a:solidFill>
                <a:latin typeface="宋体" pitchFamily="2" charset="-122"/>
              </a:rPr>
              <a:t>树枝</a:t>
            </a:r>
            <a:r>
              <a:rPr lang="zh-CN" altLang="en-US" sz="2400" b="1" dirty="0">
                <a:solidFill>
                  <a:srgbClr val="00B050"/>
                </a:solidFill>
                <a:latin typeface="宋体" pitchFamily="2" charset="-122"/>
              </a:rPr>
              <a:t>；</a:t>
            </a:r>
            <a:endParaRPr lang="en-US" altLang="zh-CN" sz="2400" b="1" dirty="0">
              <a:solidFill>
                <a:srgbClr val="00B050"/>
              </a:solidFill>
              <a:latin typeface="宋体" pitchFamily="2" charset="-122"/>
            </a:endParaRPr>
          </a:p>
          <a:p>
            <a:pPr marL="365125" indent="-282575" eaLnBrk="0" hangingPunct="0">
              <a:lnSpc>
                <a:spcPct val="80000"/>
              </a:lnSpc>
              <a:spcBef>
                <a:spcPts val="600"/>
              </a:spcBef>
              <a:buClr>
                <a:schemeClr val="accent1"/>
              </a:buClr>
              <a:buSzPct val="80000"/>
            </a:pPr>
            <a:endParaRPr lang="en-US" altLang="zh-CN" sz="2400" b="1" dirty="0">
              <a:solidFill>
                <a:srgbClr val="00B050"/>
              </a:solidFill>
              <a:latin typeface="宋体" pitchFamily="2" charset="-122"/>
            </a:endParaRPr>
          </a:p>
          <a:p>
            <a:pPr marL="365125" indent="-282575" eaLnBrk="0" hangingPunct="0">
              <a:lnSpc>
                <a:spcPct val="80000"/>
              </a:lnSpc>
              <a:spcBef>
                <a:spcPts val="600"/>
              </a:spcBef>
              <a:buClr>
                <a:schemeClr val="accent1"/>
              </a:buClr>
              <a:buSzPct val="80000"/>
            </a:pPr>
            <a:r>
              <a:rPr lang="en-US" altLang="zh-CN" sz="2400" b="1" dirty="0">
                <a:solidFill>
                  <a:srgbClr val="00B050"/>
                </a:solidFill>
                <a:latin typeface="宋体" pitchFamily="2" charset="-122"/>
              </a:rPr>
              <a:t>(b)G</a:t>
            </a:r>
            <a:r>
              <a:rPr lang="zh-CN" altLang="en-US" sz="2400" b="1" dirty="0">
                <a:solidFill>
                  <a:srgbClr val="00B050"/>
                </a:solidFill>
                <a:latin typeface="宋体" pitchFamily="2" charset="-122"/>
              </a:rPr>
              <a:t>的转置图</a:t>
            </a:r>
            <a:r>
              <a:rPr lang="en-US" altLang="zh-CN" sz="2400" b="1" dirty="0">
                <a:solidFill>
                  <a:srgbClr val="00B050"/>
                </a:solidFill>
                <a:latin typeface="宋体" pitchFamily="2" charset="-122"/>
              </a:rPr>
              <a:t>G</a:t>
            </a:r>
            <a:r>
              <a:rPr lang="en-US" altLang="zh-CN" sz="2400" b="1" baseline="30000" dirty="0">
                <a:solidFill>
                  <a:srgbClr val="00B050"/>
                </a:solidFill>
                <a:latin typeface="宋体" pitchFamily="2" charset="-122"/>
              </a:rPr>
              <a:t>T</a:t>
            </a:r>
            <a:r>
              <a:rPr lang="en-US" altLang="zh-CN" sz="2400" b="1" dirty="0">
                <a:solidFill>
                  <a:srgbClr val="00B050"/>
                </a:solidFill>
                <a:latin typeface="宋体" pitchFamily="2" charset="-122"/>
              </a:rPr>
              <a:t> </a:t>
            </a:r>
            <a:r>
              <a:rPr lang="zh-CN" altLang="en-US" sz="2400" b="1" dirty="0">
                <a:solidFill>
                  <a:srgbClr val="00B050"/>
                </a:solidFill>
                <a:latin typeface="宋体" pitchFamily="2" charset="-122"/>
              </a:rPr>
              <a:t>依次以</a:t>
            </a:r>
            <a:r>
              <a:rPr lang="en-US" altLang="zh-CN" sz="2400" b="1" dirty="0" err="1">
                <a:solidFill>
                  <a:srgbClr val="00B050"/>
                </a:solidFill>
                <a:latin typeface="宋体" pitchFamily="2" charset="-122"/>
              </a:rPr>
              <a:t>b,c,g,h</a:t>
            </a:r>
            <a:r>
              <a:rPr lang="zh-CN" altLang="en-US" sz="2400" b="1" dirty="0">
                <a:solidFill>
                  <a:srgbClr val="00B050"/>
                </a:solidFill>
                <a:latin typeface="宋体" pitchFamily="2" charset="-122"/>
              </a:rPr>
              <a:t>为起点做</a:t>
            </a:r>
            <a:r>
              <a:rPr lang="en-US" altLang="zh-CN" sz="2400" b="1" dirty="0">
                <a:solidFill>
                  <a:srgbClr val="00B050"/>
                </a:solidFill>
                <a:latin typeface="宋体" pitchFamily="2" charset="-122"/>
              </a:rPr>
              <a:t>DFS, </a:t>
            </a:r>
            <a:r>
              <a:rPr lang="zh-CN" altLang="en-US" sz="2400" b="1" dirty="0">
                <a:solidFill>
                  <a:srgbClr val="00B050"/>
                </a:solidFill>
                <a:latin typeface="宋体" pitchFamily="2" charset="-122"/>
              </a:rPr>
              <a:t>得到</a:t>
            </a:r>
            <a:r>
              <a:rPr lang="en-US" altLang="zh-CN" sz="2400" b="1" dirty="0">
                <a:solidFill>
                  <a:srgbClr val="00B050"/>
                </a:solidFill>
                <a:latin typeface="宋体" pitchFamily="2" charset="-122"/>
              </a:rPr>
              <a:t>4</a:t>
            </a:r>
            <a:r>
              <a:rPr lang="zh-CN" altLang="en-US" sz="2400" b="1" dirty="0">
                <a:solidFill>
                  <a:srgbClr val="00B050"/>
                </a:solidFill>
                <a:latin typeface="宋体" pitchFamily="2" charset="-122"/>
              </a:rPr>
              <a:t>个强连通分量</a:t>
            </a:r>
            <a:endParaRPr lang="en-US" altLang="zh-CN" sz="2400" b="1" dirty="0">
              <a:solidFill>
                <a:srgbClr val="00B050"/>
              </a:solidFill>
              <a:latin typeface="宋体" pitchFamily="2" charset="-122"/>
            </a:endParaRPr>
          </a:p>
          <a:p>
            <a:pPr marL="365125" indent="-282575" eaLnBrk="0" hangingPunct="0">
              <a:lnSpc>
                <a:spcPct val="80000"/>
              </a:lnSpc>
              <a:spcBef>
                <a:spcPts val="600"/>
              </a:spcBef>
              <a:buClr>
                <a:schemeClr val="accent1"/>
              </a:buClr>
              <a:buSzPct val="80000"/>
            </a:pPr>
            <a:endParaRPr lang="zh-CN" altLang="zh-CN" sz="2400" b="1" dirty="0">
              <a:solidFill>
                <a:srgbClr val="00B050"/>
              </a:solidFill>
              <a:latin typeface="宋体" pitchFamily="2" charset="-122"/>
            </a:endParaRPr>
          </a:p>
        </p:txBody>
      </p:sp>
      <p:sp>
        <p:nvSpPr>
          <p:cNvPr id="5" name="Rectangle 2"/>
          <p:cNvSpPr>
            <a:spLocks noGrp="1" noChangeArrowheads="1"/>
          </p:cNvSpPr>
          <p:nvPr>
            <p:ph type="title"/>
          </p:nvPr>
        </p:nvSpPr>
        <p:spPr>
          <a:xfrm>
            <a:off x="428625" y="357188"/>
            <a:ext cx="7143750" cy="623887"/>
          </a:xfrm>
        </p:spPr>
        <p:txBody>
          <a:bodyPr/>
          <a:lstStyle/>
          <a:p>
            <a:r>
              <a:rPr lang="en-US" altLang="zh-CN" dirty="0" smtClean="0">
                <a:ea typeface="宋体" charset="-122"/>
              </a:rPr>
              <a:t>SCC Algorithm</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16</a:t>
            </a:fld>
            <a:endParaRPr lang="en-GB" dirty="0"/>
          </a:p>
        </p:txBody>
      </p:sp>
    </p:spTree>
    <p:extLst>
      <p:ext uri="{BB962C8B-B14F-4D97-AF65-F5344CB8AC3E}">
        <p14:creationId xmlns:p14="http://schemas.microsoft.com/office/powerpoint/2010/main" val="326521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7">
                                            <p:txEl>
                                              <p:pRg st="0" end="0"/>
                                            </p:txEl>
                                          </p:spTgt>
                                        </p:tgtEl>
                                        <p:attrNameLst>
                                          <p:attrName>style.visibility</p:attrName>
                                        </p:attrNameLst>
                                      </p:cBhvr>
                                      <p:to>
                                        <p:strVal val="visible"/>
                                      </p:to>
                                    </p:set>
                                    <p:anim calcmode="lin" valueType="num">
                                      <p:cBhvr additive="base">
                                        <p:cTn id="13"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Rectangle 3"/>
          <p:cNvSpPr>
            <a:spLocks noGrp="1" noChangeArrowheads="1"/>
          </p:cNvSpPr>
          <p:nvPr>
            <p:ph type="body" idx="1"/>
          </p:nvPr>
        </p:nvSpPr>
        <p:spPr>
          <a:xfrm>
            <a:off x="1331913" y="476250"/>
            <a:ext cx="7634287" cy="576263"/>
          </a:xfrm>
        </p:spPr>
        <p:txBody>
          <a:bodyPr/>
          <a:lstStyle/>
          <a:p>
            <a:pPr>
              <a:lnSpc>
                <a:spcPct val="90000"/>
              </a:lnSpc>
              <a:buFont typeface="Wingdings" pitchFamily="2" charset="2"/>
              <a:buNone/>
            </a:pPr>
            <a:r>
              <a:rPr lang="zh-CN" altLang="en-US"/>
              <a:t>第二条增流路径是</a:t>
            </a:r>
            <a:r>
              <a:rPr lang="zh-CN" altLang="en-US">
                <a:sym typeface="Wingdings" pitchFamily="2" charset="2"/>
              </a:rPr>
              <a:t>：</a:t>
            </a:r>
            <a:r>
              <a:rPr lang="en-US" altLang="zh-CN"/>
              <a:t>(s,a,b,c,d,t)</a:t>
            </a:r>
          </a:p>
        </p:txBody>
      </p:sp>
      <p:sp>
        <p:nvSpPr>
          <p:cNvPr id="326660"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26661" name="Group 5"/>
          <p:cNvGrpSpPr>
            <a:grpSpLocks/>
          </p:cNvGrpSpPr>
          <p:nvPr/>
        </p:nvGrpSpPr>
        <p:grpSpPr bwMode="auto">
          <a:xfrm>
            <a:off x="1979613" y="1772816"/>
            <a:ext cx="5094287" cy="3722687"/>
            <a:chOff x="1253" y="1237"/>
            <a:chExt cx="3209" cy="2345"/>
          </a:xfrm>
        </p:grpSpPr>
        <p:sp>
          <p:nvSpPr>
            <p:cNvPr id="326662"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6663" name="Oval 7"/>
            <p:cNvSpPr>
              <a:spLocks noChangeArrowheads="1"/>
            </p:cNvSpPr>
            <p:nvPr/>
          </p:nvSpPr>
          <p:spPr bwMode="auto">
            <a:xfrm>
              <a:off x="1493"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6664"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6665" name="Oval 9"/>
            <p:cNvSpPr>
              <a:spLocks noChangeArrowheads="1"/>
            </p:cNvSpPr>
            <p:nvPr/>
          </p:nvSpPr>
          <p:spPr bwMode="auto">
            <a:xfrm>
              <a:off x="4157"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6666" name="Oval 10"/>
            <p:cNvSpPr>
              <a:spLocks noChangeArrowheads="1"/>
            </p:cNvSpPr>
            <p:nvPr/>
          </p:nvSpPr>
          <p:spPr bwMode="auto">
            <a:xfrm>
              <a:off x="3340" y="3188"/>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6667" name="Line 11"/>
            <p:cNvSpPr>
              <a:spLocks noChangeShapeType="1"/>
            </p:cNvSpPr>
            <p:nvPr/>
          </p:nvSpPr>
          <p:spPr bwMode="auto">
            <a:xfrm flipV="1">
              <a:off x="1584" y="1600"/>
              <a:ext cx="68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68" name="Line 12"/>
            <p:cNvSpPr>
              <a:spLocks noChangeShapeType="1"/>
            </p:cNvSpPr>
            <p:nvPr/>
          </p:nvSpPr>
          <p:spPr bwMode="auto">
            <a:xfrm>
              <a:off x="2387" y="1600"/>
              <a:ext cx="953"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69" name="Line 13"/>
            <p:cNvSpPr>
              <a:spLocks noChangeShapeType="1"/>
            </p:cNvSpPr>
            <p:nvPr/>
          </p:nvSpPr>
          <p:spPr bwMode="auto">
            <a:xfrm>
              <a:off x="2433" y="2371"/>
              <a:ext cx="86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70" name="Line 14"/>
            <p:cNvSpPr>
              <a:spLocks noChangeShapeType="1"/>
            </p:cNvSpPr>
            <p:nvPr/>
          </p:nvSpPr>
          <p:spPr bwMode="auto">
            <a:xfrm flipV="1">
              <a:off x="3385" y="2371"/>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71" name="Oval 15"/>
            <p:cNvSpPr>
              <a:spLocks noChangeArrowheads="1"/>
            </p:cNvSpPr>
            <p:nvPr/>
          </p:nvSpPr>
          <p:spPr bwMode="auto">
            <a:xfrm>
              <a:off x="3294"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6672" name="Line 16"/>
            <p:cNvSpPr>
              <a:spLocks noChangeShapeType="1"/>
            </p:cNvSpPr>
            <p:nvPr/>
          </p:nvSpPr>
          <p:spPr bwMode="auto">
            <a:xfrm>
              <a:off x="1616" y="2370"/>
              <a:ext cx="726" cy="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73" name="Text Box 17"/>
            <p:cNvSpPr txBox="1">
              <a:spLocks noChangeArrowheads="1"/>
            </p:cNvSpPr>
            <p:nvPr/>
          </p:nvSpPr>
          <p:spPr bwMode="auto">
            <a:xfrm>
              <a:off x="1253" y="2235"/>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26674" name="Text Box 18"/>
            <p:cNvSpPr txBox="1">
              <a:spLocks noChangeArrowheads="1"/>
            </p:cNvSpPr>
            <p:nvPr/>
          </p:nvSpPr>
          <p:spPr bwMode="auto">
            <a:xfrm>
              <a:off x="2206" y="1237"/>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26675" name="Text Box 19"/>
            <p:cNvSpPr txBox="1">
              <a:spLocks noChangeArrowheads="1"/>
            </p:cNvSpPr>
            <p:nvPr/>
          </p:nvSpPr>
          <p:spPr bwMode="auto">
            <a:xfrm>
              <a:off x="3243" y="2432"/>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26676" name="Text Box 20"/>
            <p:cNvSpPr txBox="1">
              <a:spLocks noChangeArrowheads="1"/>
            </p:cNvSpPr>
            <p:nvPr/>
          </p:nvSpPr>
          <p:spPr bwMode="auto">
            <a:xfrm>
              <a:off x="2200" y="2432"/>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26677" name="Text Box 21"/>
            <p:cNvSpPr txBox="1">
              <a:spLocks noChangeArrowheads="1"/>
            </p:cNvSpPr>
            <p:nvPr/>
          </p:nvSpPr>
          <p:spPr bwMode="auto">
            <a:xfrm>
              <a:off x="3249" y="329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326678" name="Text Box 22"/>
            <p:cNvSpPr txBox="1">
              <a:spLocks noChangeArrowheads="1"/>
            </p:cNvSpPr>
            <p:nvPr/>
          </p:nvSpPr>
          <p:spPr bwMode="auto">
            <a:xfrm>
              <a:off x="4286"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26679" name="Line 23"/>
            <p:cNvSpPr>
              <a:spLocks noChangeShapeType="1"/>
            </p:cNvSpPr>
            <p:nvPr/>
          </p:nvSpPr>
          <p:spPr bwMode="auto">
            <a:xfrm>
              <a:off x="2433" y="2416"/>
              <a:ext cx="907"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80" name="Line 24"/>
            <p:cNvSpPr>
              <a:spLocks noChangeShapeType="1"/>
            </p:cNvSpPr>
            <p:nvPr/>
          </p:nvSpPr>
          <p:spPr bwMode="auto">
            <a:xfrm flipV="1">
              <a:off x="3430" y="2416"/>
              <a:ext cx="772"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81" name="Text Box 25"/>
            <p:cNvSpPr txBox="1">
              <a:spLocks noChangeArrowheads="1"/>
            </p:cNvSpPr>
            <p:nvPr/>
          </p:nvSpPr>
          <p:spPr bwMode="auto">
            <a:xfrm>
              <a:off x="1523" y="1736"/>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(1,0)</a:t>
              </a:r>
            </a:p>
          </p:txBody>
        </p:sp>
        <p:sp>
          <p:nvSpPr>
            <p:cNvPr id="326682" name="Text Box 26"/>
            <p:cNvSpPr txBox="1">
              <a:spLocks noChangeArrowheads="1"/>
            </p:cNvSpPr>
            <p:nvPr/>
          </p:nvSpPr>
          <p:spPr bwMode="auto">
            <a:xfrm>
              <a:off x="2841" y="1645"/>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(1,0)</a:t>
              </a:r>
            </a:p>
          </p:txBody>
        </p:sp>
        <p:sp>
          <p:nvSpPr>
            <p:cNvPr id="326683" name="Text Box 27"/>
            <p:cNvSpPr txBox="1">
              <a:spLocks noChangeArrowheads="1"/>
            </p:cNvSpPr>
            <p:nvPr/>
          </p:nvSpPr>
          <p:spPr bwMode="auto">
            <a:xfrm>
              <a:off x="3515" y="2053"/>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(2,2)</a:t>
              </a:r>
            </a:p>
          </p:txBody>
        </p:sp>
        <p:sp>
          <p:nvSpPr>
            <p:cNvPr id="326684" name="Text Box 28"/>
            <p:cNvSpPr txBox="1">
              <a:spLocks noChangeArrowheads="1"/>
            </p:cNvSpPr>
            <p:nvPr/>
          </p:nvSpPr>
          <p:spPr bwMode="auto">
            <a:xfrm>
              <a:off x="2562" y="205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(2,2)</a:t>
              </a:r>
            </a:p>
          </p:txBody>
        </p:sp>
        <p:sp>
          <p:nvSpPr>
            <p:cNvPr id="326685" name="Text Box 29"/>
            <p:cNvSpPr txBox="1">
              <a:spLocks noChangeArrowheads="1"/>
            </p:cNvSpPr>
            <p:nvPr/>
          </p:nvSpPr>
          <p:spPr bwMode="auto">
            <a:xfrm>
              <a:off x="1746" y="205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(2,2)</a:t>
              </a:r>
            </a:p>
          </p:txBody>
        </p:sp>
        <p:sp>
          <p:nvSpPr>
            <p:cNvPr id="326686" name="Text Box 30"/>
            <p:cNvSpPr txBox="1">
              <a:spLocks noChangeArrowheads="1"/>
            </p:cNvSpPr>
            <p:nvPr/>
          </p:nvSpPr>
          <p:spPr bwMode="auto">
            <a:xfrm>
              <a:off x="2569" y="2779"/>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(1,0)</a:t>
              </a:r>
            </a:p>
          </p:txBody>
        </p:sp>
        <p:sp>
          <p:nvSpPr>
            <p:cNvPr id="326687" name="Text Box 31"/>
            <p:cNvSpPr txBox="1">
              <a:spLocks noChangeArrowheads="1"/>
            </p:cNvSpPr>
            <p:nvPr/>
          </p:nvSpPr>
          <p:spPr bwMode="auto">
            <a:xfrm>
              <a:off x="3787" y="2750"/>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(1,0)</a:t>
              </a:r>
            </a:p>
          </p:txBody>
        </p:sp>
      </p:grpSp>
      <p:sp>
        <p:nvSpPr>
          <p:cNvPr id="326704" name="Text Box 48"/>
          <p:cNvSpPr txBox="1">
            <a:spLocks noChangeArrowheads="1"/>
          </p:cNvSpPr>
          <p:nvPr/>
        </p:nvSpPr>
        <p:spPr bwMode="auto">
          <a:xfrm>
            <a:off x="1403350" y="1052513"/>
            <a:ext cx="5060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t>它由向前边和后退边组成。</a:t>
            </a:r>
          </a:p>
        </p:txBody>
      </p:sp>
      <p:sp>
        <p:nvSpPr>
          <p:cNvPr id="326705" name="Text Box 49"/>
          <p:cNvSpPr txBox="1">
            <a:spLocks noChangeArrowheads="1"/>
          </p:cNvSpPr>
          <p:nvPr/>
        </p:nvSpPr>
        <p:spPr bwMode="auto">
          <a:xfrm>
            <a:off x="1577975" y="5287402"/>
            <a:ext cx="62642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t>δ</a:t>
            </a:r>
            <a:r>
              <a:rPr lang="en-US" altLang="zh-CN" sz="2800" baseline="-25000" dirty="0"/>
              <a:t>1</a:t>
            </a:r>
            <a:r>
              <a:rPr lang="en-US" altLang="zh-CN" sz="2800" dirty="0"/>
              <a:t>=1 </a:t>
            </a:r>
            <a:r>
              <a:rPr lang="zh-CN" altLang="en-US" sz="2800" dirty="0"/>
              <a:t>，</a:t>
            </a:r>
            <a:r>
              <a:rPr lang="en-US" altLang="zh-CN" sz="2800" dirty="0"/>
              <a:t>δ</a:t>
            </a:r>
            <a:r>
              <a:rPr lang="en-US" altLang="zh-CN" sz="2800" baseline="-25000" dirty="0"/>
              <a:t>2</a:t>
            </a:r>
            <a:r>
              <a:rPr lang="en-US" altLang="zh-CN" sz="2800" dirty="0"/>
              <a:t>=2 </a:t>
            </a:r>
            <a:r>
              <a:rPr lang="zh-CN" altLang="en-US" sz="2800" dirty="0"/>
              <a:t>， </a:t>
            </a:r>
            <a:r>
              <a:rPr lang="en-US" altLang="zh-CN" sz="2800" dirty="0"/>
              <a:t>δ=min(δ</a:t>
            </a:r>
            <a:r>
              <a:rPr lang="en-US" altLang="zh-CN" sz="2800" baseline="-25000" dirty="0"/>
              <a:t>1</a:t>
            </a:r>
            <a:r>
              <a:rPr lang="en-US" altLang="zh-CN" sz="2800" dirty="0"/>
              <a:t>, δ</a:t>
            </a:r>
            <a:r>
              <a:rPr lang="en-US" altLang="zh-CN" sz="2800" baseline="-25000" dirty="0"/>
              <a:t>2</a:t>
            </a:r>
            <a:r>
              <a:rPr lang="en-US" altLang="zh-CN" sz="2800" dirty="0"/>
              <a:t>)=1</a:t>
            </a:r>
            <a:r>
              <a:rPr lang="zh-CN" altLang="en-US" sz="2800" dirty="0"/>
              <a:t>，所以此路径可增流</a:t>
            </a:r>
            <a:r>
              <a:rPr lang="en-US" altLang="zh-CN" sz="2800" dirty="0"/>
              <a:t>1</a:t>
            </a:r>
            <a:r>
              <a:rPr lang="zh-CN" altLang="en-US" sz="2800" dirty="0"/>
              <a:t>。</a:t>
            </a:r>
          </a:p>
        </p:txBody>
      </p:sp>
      <p:grpSp>
        <p:nvGrpSpPr>
          <p:cNvPr id="326717" name="Group 61"/>
          <p:cNvGrpSpPr>
            <a:grpSpLocks/>
          </p:cNvGrpSpPr>
          <p:nvPr/>
        </p:nvGrpSpPr>
        <p:grpSpPr bwMode="auto">
          <a:xfrm>
            <a:off x="2411413" y="2491953"/>
            <a:ext cx="4314825" cy="2257425"/>
            <a:chOff x="1519" y="1706"/>
            <a:chExt cx="2718" cy="1422"/>
          </a:xfrm>
        </p:grpSpPr>
        <p:sp useBgFill="1">
          <p:nvSpPr>
            <p:cNvPr id="326696" name="Text Box 40"/>
            <p:cNvSpPr txBox="1">
              <a:spLocks noChangeArrowheads="1"/>
            </p:cNvSpPr>
            <p:nvPr/>
          </p:nvSpPr>
          <p:spPr bwMode="auto">
            <a:xfrm>
              <a:off x="1519" y="1752"/>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a:t>
              </a:r>
              <a:r>
                <a:rPr lang="en-US" altLang="zh-CN">
                  <a:solidFill>
                    <a:srgbClr val="FF66FF"/>
                  </a:solidFill>
                </a:rPr>
                <a:t>1</a:t>
              </a:r>
              <a:r>
                <a:rPr lang="en-US" altLang="zh-CN"/>
                <a:t>)</a:t>
              </a:r>
              <a:endParaRPr lang="zh-CN" altLang="en-US"/>
            </a:p>
          </p:txBody>
        </p:sp>
        <p:sp useBgFill="1">
          <p:nvSpPr>
            <p:cNvPr id="326707" name="Text Box 51"/>
            <p:cNvSpPr txBox="1">
              <a:spLocks noChangeArrowheads="1"/>
            </p:cNvSpPr>
            <p:nvPr/>
          </p:nvSpPr>
          <p:spPr bwMode="auto">
            <a:xfrm>
              <a:off x="2835" y="1706"/>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a:t>
              </a:r>
              <a:r>
                <a:rPr lang="en-US" altLang="zh-CN">
                  <a:solidFill>
                    <a:srgbClr val="FF66FF"/>
                  </a:solidFill>
                </a:rPr>
                <a:t>1</a:t>
              </a:r>
              <a:r>
                <a:rPr lang="en-US" altLang="zh-CN"/>
                <a:t>)</a:t>
              </a:r>
              <a:endParaRPr lang="zh-CN" altLang="en-US"/>
            </a:p>
          </p:txBody>
        </p:sp>
        <p:sp useBgFill="1">
          <p:nvSpPr>
            <p:cNvPr id="326709" name="Text Box 53"/>
            <p:cNvSpPr txBox="1">
              <a:spLocks noChangeArrowheads="1"/>
            </p:cNvSpPr>
            <p:nvPr/>
          </p:nvSpPr>
          <p:spPr bwMode="auto">
            <a:xfrm>
              <a:off x="2517" y="2069"/>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a:t>
              </a:r>
              <a:r>
                <a:rPr lang="en-US" altLang="zh-CN">
                  <a:solidFill>
                    <a:srgbClr val="FF66FF"/>
                  </a:solidFill>
                </a:rPr>
                <a:t>1</a:t>
              </a:r>
              <a:r>
                <a:rPr lang="en-US" altLang="zh-CN"/>
                <a:t>)</a:t>
              </a:r>
              <a:endParaRPr lang="zh-CN" altLang="en-US"/>
            </a:p>
          </p:txBody>
        </p:sp>
        <p:sp useBgFill="1">
          <p:nvSpPr>
            <p:cNvPr id="326711" name="Text Box 55"/>
            <p:cNvSpPr txBox="1">
              <a:spLocks noChangeArrowheads="1"/>
            </p:cNvSpPr>
            <p:nvPr/>
          </p:nvSpPr>
          <p:spPr bwMode="auto">
            <a:xfrm>
              <a:off x="2517" y="2840"/>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a:t>
              </a:r>
              <a:r>
                <a:rPr lang="en-US" altLang="zh-CN">
                  <a:solidFill>
                    <a:srgbClr val="FF66FF"/>
                  </a:solidFill>
                </a:rPr>
                <a:t>1</a:t>
              </a:r>
              <a:r>
                <a:rPr lang="en-US" altLang="zh-CN"/>
                <a:t>)</a:t>
              </a:r>
              <a:endParaRPr lang="zh-CN" altLang="en-US"/>
            </a:p>
          </p:txBody>
        </p:sp>
        <p:sp useBgFill="1">
          <p:nvSpPr>
            <p:cNvPr id="326715" name="Text Box 59"/>
            <p:cNvSpPr txBox="1">
              <a:spLocks noChangeArrowheads="1"/>
            </p:cNvSpPr>
            <p:nvPr/>
          </p:nvSpPr>
          <p:spPr bwMode="auto">
            <a:xfrm>
              <a:off x="3787" y="2795"/>
              <a:ext cx="450" cy="288"/>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a:t>
              </a:r>
              <a:r>
                <a:rPr lang="en-US" altLang="zh-CN">
                  <a:solidFill>
                    <a:srgbClr val="FF66FF"/>
                  </a:solidFill>
                </a:rPr>
                <a:t>1</a:t>
              </a:r>
              <a:r>
                <a:rPr lang="en-US" altLang="zh-CN"/>
                <a:t>)</a:t>
              </a:r>
              <a:endParaRPr lang="zh-CN" altLang="en-US"/>
            </a:p>
          </p:txBody>
        </p:sp>
      </p:grpSp>
      <p:grpSp>
        <p:nvGrpSpPr>
          <p:cNvPr id="326716" name="Group 60"/>
          <p:cNvGrpSpPr>
            <a:grpSpLocks/>
          </p:cNvGrpSpPr>
          <p:nvPr/>
        </p:nvGrpSpPr>
        <p:grpSpPr bwMode="auto">
          <a:xfrm>
            <a:off x="2484438" y="2349078"/>
            <a:ext cx="4175125" cy="2519363"/>
            <a:chOff x="1565" y="1616"/>
            <a:chExt cx="2630" cy="1587"/>
          </a:xfrm>
        </p:grpSpPr>
        <p:sp>
          <p:nvSpPr>
            <p:cNvPr id="326689" name="Line 33"/>
            <p:cNvSpPr>
              <a:spLocks noChangeShapeType="1"/>
            </p:cNvSpPr>
            <p:nvPr/>
          </p:nvSpPr>
          <p:spPr bwMode="auto">
            <a:xfrm flipV="1">
              <a:off x="1565" y="1616"/>
              <a:ext cx="680" cy="725"/>
            </a:xfrm>
            <a:prstGeom prst="line">
              <a:avLst/>
            </a:prstGeom>
            <a:noFill/>
            <a:ln w="50800">
              <a:solidFill>
                <a:srgbClr val="FF99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91" name="Line 35"/>
            <p:cNvSpPr>
              <a:spLocks noChangeShapeType="1"/>
            </p:cNvSpPr>
            <p:nvPr/>
          </p:nvSpPr>
          <p:spPr bwMode="auto">
            <a:xfrm>
              <a:off x="2426" y="2387"/>
              <a:ext cx="862" cy="0"/>
            </a:xfrm>
            <a:prstGeom prst="line">
              <a:avLst/>
            </a:prstGeom>
            <a:noFill/>
            <a:ln w="50800">
              <a:solidFill>
                <a:srgbClr val="FF99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90" name="Line 34"/>
            <p:cNvSpPr>
              <a:spLocks noChangeShapeType="1"/>
            </p:cNvSpPr>
            <p:nvPr/>
          </p:nvSpPr>
          <p:spPr bwMode="auto">
            <a:xfrm>
              <a:off x="2382" y="1616"/>
              <a:ext cx="952" cy="725"/>
            </a:xfrm>
            <a:prstGeom prst="line">
              <a:avLst/>
            </a:prstGeom>
            <a:noFill/>
            <a:ln w="50800">
              <a:solidFill>
                <a:srgbClr val="FF99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714" name="Line 58"/>
            <p:cNvSpPr>
              <a:spLocks noChangeShapeType="1"/>
            </p:cNvSpPr>
            <p:nvPr/>
          </p:nvSpPr>
          <p:spPr bwMode="auto">
            <a:xfrm>
              <a:off x="2426" y="2432"/>
              <a:ext cx="908" cy="771"/>
            </a:xfrm>
            <a:prstGeom prst="line">
              <a:avLst/>
            </a:prstGeom>
            <a:noFill/>
            <a:ln w="50800">
              <a:solidFill>
                <a:srgbClr val="FF99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6699" name="Line 43"/>
            <p:cNvSpPr>
              <a:spLocks noChangeShapeType="1"/>
            </p:cNvSpPr>
            <p:nvPr/>
          </p:nvSpPr>
          <p:spPr bwMode="auto">
            <a:xfrm flipV="1">
              <a:off x="3424" y="2432"/>
              <a:ext cx="771" cy="771"/>
            </a:xfrm>
            <a:prstGeom prst="line">
              <a:avLst/>
            </a:prstGeom>
            <a:noFill/>
            <a:ln w="50800">
              <a:solidFill>
                <a:srgbClr val="FF99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160</a:t>
            </a:fld>
            <a:endParaRPr lang="en-GB" dirty="0"/>
          </a:p>
        </p:txBody>
      </p:sp>
    </p:spTree>
    <p:extLst>
      <p:ext uri="{BB962C8B-B14F-4D97-AF65-F5344CB8AC3E}">
        <p14:creationId xmlns:p14="http://schemas.microsoft.com/office/powerpoint/2010/main" val="593362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6704"/>
                                        </p:tgtEl>
                                        <p:attrNameLst>
                                          <p:attrName>style.visibility</p:attrName>
                                        </p:attrNameLst>
                                      </p:cBhvr>
                                      <p:to>
                                        <p:strVal val="visible"/>
                                      </p:to>
                                    </p:set>
                                    <p:anim calcmode="lin" valueType="num">
                                      <p:cBhvr additive="base">
                                        <p:cTn id="7" dur="500" fill="hold"/>
                                        <p:tgtEl>
                                          <p:spTgt spid="326704"/>
                                        </p:tgtEl>
                                        <p:attrNameLst>
                                          <p:attrName>ppt_x</p:attrName>
                                        </p:attrNameLst>
                                      </p:cBhvr>
                                      <p:tavLst>
                                        <p:tav tm="0">
                                          <p:val>
                                            <p:strVal val="#ppt_x"/>
                                          </p:val>
                                        </p:tav>
                                        <p:tav tm="100000">
                                          <p:val>
                                            <p:strVal val="#ppt_x"/>
                                          </p:val>
                                        </p:tav>
                                      </p:tavLst>
                                    </p:anim>
                                    <p:anim calcmode="lin" valueType="num">
                                      <p:cBhvr additive="base">
                                        <p:cTn id="8" dur="500" fill="hold"/>
                                        <p:tgtEl>
                                          <p:spTgt spid="3267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26716"/>
                                        </p:tgtEl>
                                        <p:attrNameLst>
                                          <p:attrName>style.visibility</p:attrName>
                                        </p:attrNameLst>
                                      </p:cBhvr>
                                      <p:to>
                                        <p:strVal val="visible"/>
                                      </p:to>
                                    </p:set>
                                    <p:animEffect transition="in" filter="dissolve">
                                      <p:cBhvr>
                                        <p:cTn id="13" dur="500"/>
                                        <p:tgtEl>
                                          <p:spTgt spid="3267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26705"/>
                                        </p:tgtEl>
                                        <p:attrNameLst>
                                          <p:attrName>style.visibility</p:attrName>
                                        </p:attrNameLst>
                                      </p:cBhvr>
                                      <p:to>
                                        <p:strVal val="visible"/>
                                      </p:to>
                                    </p:set>
                                    <p:anim calcmode="lin" valueType="num">
                                      <p:cBhvr additive="base">
                                        <p:cTn id="18" dur="500" fill="hold"/>
                                        <p:tgtEl>
                                          <p:spTgt spid="326705"/>
                                        </p:tgtEl>
                                        <p:attrNameLst>
                                          <p:attrName>ppt_x</p:attrName>
                                        </p:attrNameLst>
                                      </p:cBhvr>
                                      <p:tavLst>
                                        <p:tav tm="0">
                                          <p:val>
                                            <p:strVal val="#ppt_x"/>
                                          </p:val>
                                        </p:tav>
                                        <p:tav tm="100000">
                                          <p:val>
                                            <p:strVal val="#ppt_x"/>
                                          </p:val>
                                        </p:tav>
                                      </p:tavLst>
                                    </p:anim>
                                    <p:anim calcmode="lin" valueType="num">
                                      <p:cBhvr additive="base">
                                        <p:cTn id="19" dur="500" fill="hold"/>
                                        <p:tgtEl>
                                          <p:spTgt spid="32670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4" presetClass="entr" presetSubtype="10" fill="hold" nodeType="clickEffect">
                                  <p:stCondLst>
                                    <p:cond delay="0"/>
                                  </p:stCondLst>
                                  <p:childTnLst>
                                    <p:set>
                                      <p:cBhvr>
                                        <p:cTn id="23" dur="1" fill="hold">
                                          <p:stCondLst>
                                            <p:cond delay="0"/>
                                          </p:stCondLst>
                                        </p:cTn>
                                        <p:tgtEl>
                                          <p:spTgt spid="326717"/>
                                        </p:tgtEl>
                                        <p:attrNameLst>
                                          <p:attrName>style.visibility</p:attrName>
                                        </p:attrNameLst>
                                      </p:cBhvr>
                                      <p:to>
                                        <p:strVal val="visible"/>
                                      </p:to>
                                    </p:set>
                                    <p:animEffect transition="in" filter="randombar(horizontal)">
                                      <p:cBhvr>
                                        <p:cTn id="24" dur="500"/>
                                        <p:tgtEl>
                                          <p:spTgt spid="326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704" grpId="0"/>
      <p:bldP spid="32670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p:cNvSpPr>
            <a:spLocks noGrp="1" noChangeArrowheads="1"/>
          </p:cNvSpPr>
          <p:nvPr>
            <p:ph type="body" idx="1"/>
          </p:nvPr>
        </p:nvSpPr>
        <p:spPr>
          <a:xfrm>
            <a:off x="597693" y="1146175"/>
            <a:ext cx="7634287" cy="1512888"/>
          </a:xfrm>
        </p:spPr>
        <p:txBody>
          <a:bodyPr/>
          <a:lstStyle/>
          <a:p>
            <a:pPr>
              <a:buFont typeface="Wingdings" pitchFamily="2" charset="2"/>
              <a:buNone/>
            </a:pPr>
            <a:r>
              <a:rPr lang="zh-CN" altLang="en-US" dirty="0"/>
              <a:t>           在图中再也找不到增流路径，所以这时的网络流最大流量</a:t>
            </a:r>
            <a:r>
              <a:rPr lang="en-US" altLang="zh-CN" dirty="0"/>
              <a:t>w</a:t>
            </a:r>
            <a:r>
              <a:rPr lang="zh-CN" altLang="en-US" dirty="0"/>
              <a:t>＝</a:t>
            </a:r>
            <a:r>
              <a:rPr lang="en-US" altLang="zh-CN" dirty="0"/>
              <a:t>3</a:t>
            </a:r>
            <a:r>
              <a:rPr lang="zh-CN" altLang="en-US" dirty="0"/>
              <a:t>。</a:t>
            </a:r>
          </a:p>
        </p:txBody>
      </p:sp>
      <p:sp>
        <p:nvSpPr>
          <p:cNvPr id="328708"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28709" name="Group 5"/>
          <p:cNvGrpSpPr>
            <a:grpSpLocks/>
          </p:cNvGrpSpPr>
          <p:nvPr/>
        </p:nvGrpSpPr>
        <p:grpSpPr bwMode="auto">
          <a:xfrm>
            <a:off x="1979613" y="2659063"/>
            <a:ext cx="5094287" cy="3722687"/>
            <a:chOff x="1253" y="1237"/>
            <a:chExt cx="3209" cy="2345"/>
          </a:xfrm>
        </p:grpSpPr>
        <p:sp>
          <p:nvSpPr>
            <p:cNvPr id="328710"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1" name="Oval 7"/>
            <p:cNvSpPr>
              <a:spLocks noChangeArrowheads="1"/>
            </p:cNvSpPr>
            <p:nvPr/>
          </p:nvSpPr>
          <p:spPr bwMode="auto">
            <a:xfrm>
              <a:off x="1493"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2"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3" name="Oval 9"/>
            <p:cNvSpPr>
              <a:spLocks noChangeArrowheads="1"/>
            </p:cNvSpPr>
            <p:nvPr/>
          </p:nvSpPr>
          <p:spPr bwMode="auto">
            <a:xfrm>
              <a:off x="4157"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4" name="Oval 10"/>
            <p:cNvSpPr>
              <a:spLocks noChangeArrowheads="1"/>
            </p:cNvSpPr>
            <p:nvPr/>
          </p:nvSpPr>
          <p:spPr bwMode="auto">
            <a:xfrm>
              <a:off x="3340" y="3188"/>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5" name="Line 11"/>
            <p:cNvSpPr>
              <a:spLocks noChangeShapeType="1"/>
            </p:cNvSpPr>
            <p:nvPr/>
          </p:nvSpPr>
          <p:spPr bwMode="auto">
            <a:xfrm flipV="1">
              <a:off x="1584" y="1600"/>
              <a:ext cx="68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16" name="Line 12"/>
            <p:cNvSpPr>
              <a:spLocks noChangeShapeType="1"/>
            </p:cNvSpPr>
            <p:nvPr/>
          </p:nvSpPr>
          <p:spPr bwMode="auto">
            <a:xfrm>
              <a:off x="2387" y="1600"/>
              <a:ext cx="953"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17" name="Line 13"/>
            <p:cNvSpPr>
              <a:spLocks noChangeShapeType="1"/>
            </p:cNvSpPr>
            <p:nvPr/>
          </p:nvSpPr>
          <p:spPr bwMode="auto">
            <a:xfrm>
              <a:off x="2433" y="2371"/>
              <a:ext cx="86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18" name="Line 14"/>
            <p:cNvSpPr>
              <a:spLocks noChangeShapeType="1"/>
            </p:cNvSpPr>
            <p:nvPr/>
          </p:nvSpPr>
          <p:spPr bwMode="auto">
            <a:xfrm flipV="1">
              <a:off x="3385" y="2371"/>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19" name="Oval 15"/>
            <p:cNvSpPr>
              <a:spLocks noChangeArrowheads="1"/>
            </p:cNvSpPr>
            <p:nvPr/>
          </p:nvSpPr>
          <p:spPr bwMode="auto">
            <a:xfrm>
              <a:off x="3294"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0" name="Line 16"/>
            <p:cNvSpPr>
              <a:spLocks noChangeShapeType="1"/>
            </p:cNvSpPr>
            <p:nvPr/>
          </p:nvSpPr>
          <p:spPr bwMode="auto">
            <a:xfrm>
              <a:off x="1616" y="2370"/>
              <a:ext cx="726" cy="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1" name="Text Box 17"/>
            <p:cNvSpPr txBox="1">
              <a:spLocks noChangeArrowheads="1"/>
            </p:cNvSpPr>
            <p:nvPr/>
          </p:nvSpPr>
          <p:spPr bwMode="auto">
            <a:xfrm>
              <a:off x="1253" y="2235"/>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28722" name="Text Box 18"/>
            <p:cNvSpPr txBox="1">
              <a:spLocks noChangeArrowheads="1"/>
            </p:cNvSpPr>
            <p:nvPr/>
          </p:nvSpPr>
          <p:spPr bwMode="auto">
            <a:xfrm>
              <a:off x="2206" y="1237"/>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28723" name="Text Box 19"/>
            <p:cNvSpPr txBox="1">
              <a:spLocks noChangeArrowheads="1"/>
            </p:cNvSpPr>
            <p:nvPr/>
          </p:nvSpPr>
          <p:spPr bwMode="auto">
            <a:xfrm>
              <a:off x="3243" y="2432"/>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28724" name="Text Box 20"/>
            <p:cNvSpPr txBox="1">
              <a:spLocks noChangeArrowheads="1"/>
            </p:cNvSpPr>
            <p:nvPr/>
          </p:nvSpPr>
          <p:spPr bwMode="auto">
            <a:xfrm>
              <a:off x="2200" y="2432"/>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28725" name="Text Box 21"/>
            <p:cNvSpPr txBox="1">
              <a:spLocks noChangeArrowheads="1"/>
            </p:cNvSpPr>
            <p:nvPr/>
          </p:nvSpPr>
          <p:spPr bwMode="auto">
            <a:xfrm>
              <a:off x="3249" y="329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328726" name="Text Box 22"/>
            <p:cNvSpPr txBox="1">
              <a:spLocks noChangeArrowheads="1"/>
            </p:cNvSpPr>
            <p:nvPr/>
          </p:nvSpPr>
          <p:spPr bwMode="auto">
            <a:xfrm>
              <a:off x="4286"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28727" name="Line 23"/>
            <p:cNvSpPr>
              <a:spLocks noChangeShapeType="1"/>
            </p:cNvSpPr>
            <p:nvPr/>
          </p:nvSpPr>
          <p:spPr bwMode="auto">
            <a:xfrm>
              <a:off x="2433" y="2416"/>
              <a:ext cx="907"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8" name="Line 24"/>
            <p:cNvSpPr>
              <a:spLocks noChangeShapeType="1"/>
            </p:cNvSpPr>
            <p:nvPr/>
          </p:nvSpPr>
          <p:spPr bwMode="auto">
            <a:xfrm flipV="1">
              <a:off x="3430" y="2416"/>
              <a:ext cx="772"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9" name="Text Box 25"/>
            <p:cNvSpPr txBox="1">
              <a:spLocks noChangeArrowheads="1"/>
            </p:cNvSpPr>
            <p:nvPr/>
          </p:nvSpPr>
          <p:spPr bwMode="auto">
            <a:xfrm>
              <a:off x="1523" y="1736"/>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(1,1)</a:t>
              </a:r>
            </a:p>
          </p:txBody>
        </p:sp>
        <p:sp>
          <p:nvSpPr>
            <p:cNvPr id="328730" name="Text Box 26"/>
            <p:cNvSpPr txBox="1">
              <a:spLocks noChangeArrowheads="1"/>
            </p:cNvSpPr>
            <p:nvPr/>
          </p:nvSpPr>
          <p:spPr bwMode="auto">
            <a:xfrm>
              <a:off x="2841" y="1645"/>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(1,1)</a:t>
              </a:r>
            </a:p>
          </p:txBody>
        </p:sp>
        <p:sp>
          <p:nvSpPr>
            <p:cNvPr id="328731" name="Text Box 27"/>
            <p:cNvSpPr txBox="1">
              <a:spLocks noChangeArrowheads="1"/>
            </p:cNvSpPr>
            <p:nvPr/>
          </p:nvSpPr>
          <p:spPr bwMode="auto">
            <a:xfrm>
              <a:off x="3515" y="2053"/>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(2,2)</a:t>
              </a:r>
            </a:p>
          </p:txBody>
        </p:sp>
        <p:sp>
          <p:nvSpPr>
            <p:cNvPr id="328732" name="Text Box 28"/>
            <p:cNvSpPr txBox="1">
              <a:spLocks noChangeArrowheads="1"/>
            </p:cNvSpPr>
            <p:nvPr/>
          </p:nvSpPr>
          <p:spPr bwMode="auto">
            <a:xfrm>
              <a:off x="2562" y="205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(2,1)</a:t>
              </a:r>
            </a:p>
          </p:txBody>
        </p:sp>
        <p:sp>
          <p:nvSpPr>
            <p:cNvPr id="328733" name="Text Box 29"/>
            <p:cNvSpPr txBox="1">
              <a:spLocks noChangeArrowheads="1"/>
            </p:cNvSpPr>
            <p:nvPr/>
          </p:nvSpPr>
          <p:spPr bwMode="auto">
            <a:xfrm>
              <a:off x="1746" y="2054"/>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(2,2)</a:t>
              </a:r>
            </a:p>
          </p:txBody>
        </p:sp>
        <p:sp>
          <p:nvSpPr>
            <p:cNvPr id="328734" name="Text Box 30"/>
            <p:cNvSpPr txBox="1">
              <a:spLocks noChangeArrowheads="1"/>
            </p:cNvSpPr>
            <p:nvPr/>
          </p:nvSpPr>
          <p:spPr bwMode="auto">
            <a:xfrm>
              <a:off x="2569" y="2779"/>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(1,1)</a:t>
              </a:r>
            </a:p>
          </p:txBody>
        </p:sp>
        <p:sp>
          <p:nvSpPr>
            <p:cNvPr id="328735" name="Text Box 31"/>
            <p:cNvSpPr txBox="1">
              <a:spLocks noChangeArrowheads="1"/>
            </p:cNvSpPr>
            <p:nvPr/>
          </p:nvSpPr>
          <p:spPr bwMode="auto">
            <a:xfrm>
              <a:off x="3787" y="2750"/>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(1,1)</a:t>
              </a:r>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161</a:t>
            </a:fld>
            <a:endParaRPr lang="en-GB" dirty="0"/>
          </a:p>
        </p:txBody>
      </p:sp>
    </p:spTree>
    <p:extLst>
      <p:ext uri="{BB962C8B-B14F-4D97-AF65-F5344CB8AC3E}">
        <p14:creationId xmlns:p14="http://schemas.microsoft.com/office/powerpoint/2010/main" val="629825359"/>
      </p:ext>
    </p:extLst>
  </p:cSld>
  <p:clrMapOvr>
    <a:masterClrMapping/>
  </p:clrMapOvr>
  <p:transition spd="slow">
    <p:random/>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6787" name="Rectangle 3"/>
          <p:cNvSpPr>
            <a:spLocks noGrp="1" noChangeArrowheads="1"/>
          </p:cNvSpPr>
          <p:nvPr>
            <p:ph type="body" idx="1"/>
          </p:nvPr>
        </p:nvSpPr>
        <p:spPr>
          <a:xfrm>
            <a:off x="467544" y="979579"/>
            <a:ext cx="8424936" cy="5761038"/>
          </a:xfrm>
        </p:spPr>
        <p:txBody>
          <a:bodyPr/>
          <a:lstStyle/>
          <a:p>
            <a:pPr>
              <a:buFontTx/>
              <a:buNone/>
            </a:pPr>
            <a:r>
              <a:rPr lang="zh-CN" altLang="en-US" sz="2800" b="1" dirty="0">
                <a:solidFill>
                  <a:srgbClr val="FF0000"/>
                </a:solidFill>
                <a:ea typeface="华文中宋" panose="02010600040101010101" pitchFamily="2" charset="-122"/>
              </a:rPr>
              <a:t>为寻找增广路，可定义剩余网络，剩余网络中存在从源到汇的路径，则这条路径就是增广路。</a:t>
            </a:r>
          </a:p>
          <a:p>
            <a:pPr>
              <a:lnSpc>
                <a:spcPct val="120000"/>
              </a:lnSpc>
              <a:buFontTx/>
              <a:buNone/>
            </a:pPr>
            <a:r>
              <a:rPr lang="zh-CN" altLang="en-US" sz="2800" b="1" dirty="0">
                <a:solidFill>
                  <a:srgbClr val="FF0000"/>
                </a:solidFill>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流的</a:t>
            </a:r>
            <a:r>
              <a:rPr lang="zh-CN" altLang="en-US" sz="2400" b="1" dirty="0">
                <a:solidFill>
                  <a:srgbClr val="FF0000"/>
                </a:solidFill>
                <a:latin typeface="华文中宋" panose="02010600040101010101" pitchFamily="2" charset="-122"/>
                <a:ea typeface="华文中宋" panose="02010600040101010101" pitchFamily="2" charset="-122"/>
              </a:rPr>
              <a:t>剩余网络</a:t>
            </a:r>
            <a:r>
              <a:rPr lang="zh-CN" altLang="en-US" sz="2400" b="1" dirty="0">
                <a:latin typeface="华文中宋" panose="02010600040101010101" pitchFamily="2" charset="-122"/>
                <a:ea typeface="华文中宋" panose="02010600040101010101" pitchFamily="2" charset="-122"/>
              </a:rPr>
              <a:t>与原始流网络</a:t>
            </a:r>
            <a:r>
              <a:rPr lang="en-US" altLang="zh-CN" sz="2400" b="1" dirty="0">
                <a:latin typeface="华文中宋" panose="02010600040101010101" pitchFamily="2" charset="-122"/>
                <a:ea typeface="华文中宋" panose="02010600040101010101" pitchFamily="2" charset="-122"/>
              </a:rPr>
              <a:t>G</a:t>
            </a:r>
            <a:r>
              <a:rPr lang="zh-CN" altLang="en-US" sz="2400" b="1" dirty="0">
                <a:latin typeface="华文中宋" panose="02010600040101010101" pitchFamily="2" charset="-122"/>
                <a:ea typeface="华文中宋" panose="02010600040101010101" pitchFamily="2" charset="-122"/>
              </a:rPr>
              <a:t>有</a:t>
            </a:r>
            <a:r>
              <a:rPr lang="zh-CN" altLang="en-US" sz="2400" b="1" dirty="0">
                <a:solidFill>
                  <a:srgbClr val="FF0000"/>
                </a:solidFill>
                <a:latin typeface="华文中宋" panose="02010600040101010101" pitchFamily="2" charset="-122"/>
                <a:ea typeface="华文中宋" panose="02010600040101010101" pitchFamily="2" charset="-122"/>
              </a:rPr>
              <a:t>相同顶点</a:t>
            </a:r>
            <a:r>
              <a:rPr lang="zh-CN" altLang="en-US" sz="2400" b="1" dirty="0">
                <a:latin typeface="华文中宋" panose="02010600040101010101" pitchFamily="2" charset="-122"/>
                <a:ea typeface="华文中宋" panose="02010600040101010101" pitchFamily="2" charset="-122"/>
              </a:rPr>
              <a:t>，原始网络每条边（</a:t>
            </a:r>
            <a:r>
              <a:rPr lang="en-US" altLang="zh-CN" sz="2400" b="1" dirty="0" err="1">
                <a:latin typeface="华文中宋" panose="02010600040101010101" pitchFamily="2" charset="-122"/>
                <a:ea typeface="华文中宋" panose="02010600040101010101" pitchFamily="2" charset="-122"/>
              </a:rPr>
              <a:t>i</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j)</a:t>
            </a:r>
            <a:r>
              <a:rPr lang="zh-CN" altLang="en-US" sz="2400" b="1" dirty="0">
                <a:latin typeface="华文中宋" panose="02010600040101010101" pitchFamily="2" charset="-122"/>
                <a:ea typeface="华文中宋" panose="02010600040101010101" pitchFamily="2" charset="-122"/>
              </a:rPr>
              <a:t>在</a:t>
            </a:r>
            <a:r>
              <a:rPr lang="zh-CN" altLang="en-US" sz="2400" b="1" dirty="0">
                <a:solidFill>
                  <a:srgbClr val="FF0000"/>
                </a:solidFill>
                <a:latin typeface="华文中宋" panose="02010600040101010101" pitchFamily="2" charset="-122"/>
                <a:ea typeface="华文中宋" panose="02010600040101010101" pitchFamily="2" charset="-122"/>
              </a:rPr>
              <a:t>剩余网络中对应一条或两条边</a:t>
            </a:r>
            <a:r>
              <a:rPr lang="zh-CN" altLang="en-US" sz="2400" b="1" dirty="0">
                <a:latin typeface="华文中宋" panose="02010600040101010101" pitchFamily="2" charset="-122"/>
                <a:ea typeface="华文中宋" panose="02010600040101010101" pitchFamily="2" charset="-122"/>
              </a:rPr>
              <a:t>：</a:t>
            </a:r>
          </a:p>
          <a:p>
            <a:pPr>
              <a:lnSpc>
                <a:spcPct val="120000"/>
              </a:lnSpc>
              <a:buFontTx/>
              <a:buNone/>
            </a:pPr>
            <a:r>
              <a:rPr lang="zh-CN" altLang="en-US" sz="2400" b="1" dirty="0">
                <a:latin typeface="华文中宋" panose="02010600040101010101" pitchFamily="2" charset="-122"/>
                <a:ea typeface="华文中宋" panose="02010600040101010101" pitchFamily="2" charset="-122"/>
              </a:rPr>
              <a:t>       令（</a:t>
            </a:r>
            <a:r>
              <a:rPr lang="en-US" altLang="zh-CN" sz="2400" b="1" dirty="0" err="1">
                <a:latin typeface="华文中宋" panose="02010600040101010101" pitchFamily="2" charset="-122"/>
                <a:ea typeface="华文中宋" panose="02010600040101010101" pitchFamily="2" charset="-122"/>
              </a:rPr>
              <a:t>i</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j)</a:t>
            </a:r>
            <a:r>
              <a:rPr lang="zh-CN" altLang="en-US" sz="2400" b="1" dirty="0">
                <a:latin typeface="华文中宋" panose="02010600040101010101" pitchFamily="2" charset="-122"/>
                <a:ea typeface="华文中宋" panose="02010600040101010101" pitchFamily="2" charset="-122"/>
              </a:rPr>
              <a:t>的流量为</a:t>
            </a:r>
            <a:r>
              <a:rPr lang="en-US" altLang="zh-CN" sz="2400" b="1" dirty="0">
                <a:latin typeface="华文中宋" panose="02010600040101010101" pitchFamily="2" charset="-122"/>
                <a:ea typeface="华文中宋" panose="02010600040101010101" pitchFamily="2" charset="-122"/>
              </a:rPr>
              <a:t>f,</a:t>
            </a:r>
            <a:r>
              <a:rPr lang="zh-CN" altLang="en-US" sz="2400" b="1" dirty="0">
                <a:latin typeface="华文中宋" panose="02010600040101010101" pitchFamily="2" charset="-122"/>
                <a:ea typeface="华文中宋" panose="02010600040101010101" pitchFamily="2" charset="-122"/>
              </a:rPr>
              <a:t>容量为</a:t>
            </a:r>
            <a:r>
              <a:rPr lang="en-US" altLang="zh-CN" sz="2400" b="1" dirty="0">
                <a:latin typeface="华文中宋" panose="02010600040101010101" pitchFamily="2" charset="-122"/>
                <a:ea typeface="华文中宋" panose="02010600040101010101" pitchFamily="2" charset="-122"/>
              </a:rPr>
              <a:t>c</a:t>
            </a:r>
            <a:r>
              <a:rPr lang="zh-CN" altLang="en-US" sz="2400" b="1" dirty="0">
                <a:latin typeface="华文中宋" panose="02010600040101010101" pitchFamily="2" charset="-122"/>
                <a:ea typeface="华文中宋" panose="02010600040101010101" pitchFamily="2" charset="-122"/>
              </a:rPr>
              <a:t>。</a:t>
            </a:r>
          </a:p>
          <a:p>
            <a:pPr>
              <a:lnSpc>
                <a:spcPct val="12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）若</a:t>
            </a:r>
            <a:r>
              <a:rPr lang="en-US" altLang="zh-CN" sz="2400" b="1" dirty="0">
                <a:latin typeface="华文中宋" panose="02010600040101010101" pitchFamily="2" charset="-122"/>
                <a:ea typeface="华文中宋" panose="02010600040101010101" pitchFamily="2" charset="-122"/>
              </a:rPr>
              <a:t>(</a:t>
            </a:r>
            <a:r>
              <a:rPr lang="en-US" altLang="zh-CN" sz="2400" b="1" dirty="0" err="1">
                <a:latin typeface="华文中宋" panose="02010600040101010101" pitchFamily="2" charset="-122"/>
                <a:ea typeface="华文中宋" panose="02010600040101010101" pitchFamily="2" charset="-122"/>
              </a:rPr>
              <a:t>i,j</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是不饱和边，</a:t>
            </a:r>
            <a:r>
              <a:rPr lang="en-US" altLang="zh-CN" sz="2400" b="1" dirty="0">
                <a:latin typeface="华文中宋" panose="02010600040101010101" pitchFamily="2" charset="-122"/>
                <a:ea typeface="华文中宋" panose="02010600040101010101" pitchFamily="2" charset="-122"/>
              </a:rPr>
              <a:t>f&lt;c,</a:t>
            </a:r>
            <a:r>
              <a:rPr lang="zh-CN" altLang="en-US" sz="2400" b="1" dirty="0">
                <a:latin typeface="华文中宋" panose="02010600040101010101" pitchFamily="2" charset="-122"/>
                <a:ea typeface="华文中宋" panose="02010600040101010101" pitchFamily="2" charset="-122"/>
              </a:rPr>
              <a:t>则剩余网络中包含边（</a:t>
            </a:r>
            <a:r>
              <a:rPr lang="en-US" altLang="zh-CN" sz="2400" b="1" dirty="0" err="1">
                <a:latin typeface="华文中宋" panose="02010600040101010101" pitchFamily="2" charset="-122"/>
                <a:ea typeface="华文中宋" panose="02010600040101010101" pitchFamily="2" charset="-122"/>
              </a:rPr>
              <a:t>i</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j),</a:t>
            </a:r>
            <a:r>
              <a:rPr lang="zh-CN" altLang="en-US" sz="2400" b="1" dirty="0">
                <a:latin typeface="华文中宋" panose="02010600040101010101" pitchFamily="2" charset="-122"/>
                <a:ea typeface="华文中宋" panose="02010600040101010101" pitchFamily="2" charset="-122"/>
              </a:rPr>
              <a:t>其容量为</a:t>
            </a:r>
            <a:r>
              <a:rPr lang="en-US" altLang="zh-CN" sz="2400" b="1" dirty="0">
                <a:latin typeface="华文中宋" panose="02010600040101010101" pitchFamily="2" charset="-122"/>
                <a:ea typeface="华文中宋" panose="02010600040101010101" pitchFamily="2" charset="-122"/>
              </a:rPr>
              <a:t>c-f</a:t>
            </a:r>
          </a:p>
          <a:p>
            <a:pPr>
              <a:lnSpc>
                <a:spcPct val="12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）若</a:t>
            </a:r>
            <a:r>
              <a:rPr lang="en-US" altLang="zh-CN" sz="2400" b="1" dirty="0">
                <a:latin typeface="华文中宋" panose="02010600040101010101" pitchFamily="2" charset="-122"/>
                <a:ea typeface="华文中宋" panose="02010600040101010101" pitchFamily="2" charset="-122"/>
              </a:rPr>
              <a:t>(</a:t>
            </a:r>
            <a:r>
              <a:rPr lang="en-US" altLang="zh-CN" sz="2400" b="1" dirty="0" err="1">
                <a:latin typeface="华文中宋" panose="02010600040101010101" pitchFamily="2" charset="-122"/>
                <a:ea typeface="华文中宋" panose="02010600040101010101" pitchFamily="2" charset="-122"/>
              </a:rPr>
              <a:t>i,j</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是非零流边，</a:t>
            </a:r>
            <a:r>
              <a:rPr lang="en-US" altLang="zh-CN" sz="2400" b="1" dirty="0">
                <a:latin typeface="华文中宋" panose="02010600040101010101" pitchFamily="2" charset="-122"/>
                <a:ea typeface="华文中宋" panose="02010600040101010101" pitchFamily="2" charset="-122"/>
              </a:rPr>
              <a:t>f&gt;0,</a:t>
            </a:r>
            <a:r>
              <a:rPr lang="zh-CN" altLang="en-US" sz="2400" b="1" dirty="0">
                <a:latin typeface="华文中宋" panose="02010600040101010101" pitchFamily="2" charset="-122"/>
                <a:ea typeface="华文中宋" panose="02010600040101010101" pitchFamily="2" charset="-122"/>
              </a:rPr>
              <a:t>则剩余网络中包含边（</a:t>
            </a:r>
            <a:r>
              <a:rPr lang="en-US" altLang="zh-CN" sz="2400" b="1" dirty="0">
                <a:latin typeface="华文中宋" panose="02010600040101010101" pitchFamily="2" charset="-122"/>
                <a:ea typeface="华文中宋" panose="02010600040101010101" pitchFamily="2" charset="-122"/>
              </a:rPr>
              <a:t>j</a:t>
            </a:r>
            <a:r>
              <a:rPr lang="zh-CN" altLang="en-US" sz="2400" b="1" dirty="0">
                <a:latin typeface="华文中宋" panose="02010600040101010101" pitchFamily="2" charset="-122"/>
                <a:ea typeface="华文中宋" panose="02010600040101010101" pitchFamily="2" charset="-122"/>
              </a:rPr>
              <a:t>，</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其容量为</a:t>
            </a:r>
            <a:r>
              <a:rPr lang="en-US" altLang="zh-CN" sz="2400" b="1" dirty="0">
                <a:latin typeface="华文中宋" panose="02010600040101010101" pitchFamily="2" charset="-122"/>
                <a:ea typeface="华文中宋" panose="02010600040101010101" pitchFamily="2" charset="-122"/>
              </a:rPr>
              <a:t>f</a:t>
            </a:r>
            <a:endParaRPr lang="zh-CN" altLang="en-US" sz="2400" b="1" dirty="0">
              <a:latin typeface="华文中宋" panose="02010600040101010101" pitchFamily="2" charset="-122"/>
              <a:ea typeface="华文中宋" panose="02010600040101010101" pitchFamily="2" charset="-122"/>
            </a:endParaRPr>
          </a:p>
        </p:txBody>
      </p:sp>
      <p:sp>
        <p:nvSpPr>
          <p:cNvPr id="7" name="灯片编号占位符 6"/>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162</a:t>
            </a:fld>
            <a:endParaRPr lang="en-GB" dirty="0"/>
          </a:p>
        </p:txBody>
      </p:sp>
    </p:spTree>
    <p:extLst>
      <p:ext uri="{BB962C8B-B14F-4D97-AF65-F5344CB8AC3E}">
        <p14:creationId xmlns:p14="http://schemas.microsoft.com/office/powerpoint/2010/main" val="1948280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7035" name="Rectangle 43"/>
          <p:cNvSpPr>
            <a:spLocks noGrp="1" noChangeArrowheads="1"/>
          </p:cNvSpPr>
          <p:nvPr>
            <p:ph type="body" idx="1"/>
          </p:nvPr>
        </p:nvSpPr>
        <p:spPr>
          <a:xfrm>
            <a:off x="250825" y="404813"/>
            <a:ext cx="8893175" cy="6453187"/>
          </a:xfrm>
          <a:noFill/>
          <a:ln/>
        </p:spPr>
        <p:txBody>
          <a:bodyPr/>
          <a:lstStyle/>
          <a:p>
            <a:pPr>
              <a:lnSpc>
                <a:spcPct val="90000"/>
              </a:lnSpc>
              <a:buClr>
                <a:srgbClr val="3333CC"/>
              </a:buClr>
              <a:buSzPct val="75000"/>
              <a:buFont typeface="Wingdings" panose="05000000000000000000" pitchFamily="2" charset="2"/>
              <a:buChar char="n"/>
            </a:pPr>
            <a:r>
              <a:rPr lang="zh-CN" altLang="en-US" b="1">
                <a:solidFill>
                  <a:srgbClr val="FF0000"/>
                </a:solidFill>
                <a:latin typeface="华文新魏" panose="02010800040101010101" pitchFamily="2" charset="-122"/>
                <a:ea typeface="华文新魏" panose="02010800040101010101" pitchFamily="2" charset="-122"/>
              </a:rPr>
              <a:t>最大流增广路算法</a:t>
            </a:r>
            <a:r>
              <a:rPr lang="en-US" altLang="zh-CN" b="1">
                <a:solidFill>
                  <a:srgbClr val="FF0000"/>
                </a:solidFill>
                <a:latin typeface="华文新魏" panose="02010800040101010101" pitchFamily="2" charset="-122"/>
                <a:ea typeface="华文新魏" panose="02010800040101010101" pitchFamily="2" charset="-122"/>
              </a:rPr>
              <a:t>(Ford Fulkerson)</a:t>
            </a:r>
          </a:p>
          <a:p>
            <a:pPr>
              <a:lnSpc>
                <a:spcPct val="120000"/>
              </a:lnSpc>
              <a:buClr>
                <a:srgbClr val="3333CC"/>
              </a:buClr>
              <a:buSzPct val="75000"/>
              <a:buFont typeface="Wingdings" panose="05000000000000000000" pitchFamily="2" charset="2"/>
              <a:buNone/>
            </a:pPr>
            <a:r>
              <a:rPr lang="zh-CN" altLang="en-US" sz="2800" b="1">
                <a:latin typeface="华文新魏" panose="02010800040101010101" pitchFamily="2" charset="-122"/>
                <a:ea typeface="华文新魏" panose="02010800040101010101" pitchFamily="2" charset="-122"/>
              </a:rPr>
              <a:t>       设</a:t>
            </a:r>
            <a:r>
              <a:rPr lang="en-US" altLang="zh-CN" sz="2800" b="1">
                <a:latin typeface="华文新魏" panose="02010800040101010101" pitchFamily="2" charset="-122"/>
                <a:ea typeface="华文新魏" panose="02010800040101010101" pitchFamily="2" charset="-122"/>
              </a:rPr>
              <a:t>f</a:t>
            </a:r>
            <a:r>
              <a:rPr lang="zh-CN" altLang="en-US" sz="2800" b="1">
                <a:latin typeface="华文新魏" panose="02010800040101010101" pitchFamily="2" charset="-122"/>
                <a:ea typeface="华文新魏" panose="02010800040101010101" pitchFamily="2" charset="-122"/>
              </a:rPr>
              <a:t>是网络</a:t>
            </a:r>
            <a:r>
              <a:rPr lang="en-US" altLang="zh-CN" sz="2800" b="1">
                <a:latin typeface="华文新魏" panose="02010800040101010101" pitchFamily="2" charset="-122"/>
                <a:ea typeface="华文新魏" panose="02010800040101010101" pitchFamily="2" charset="-122"/>
              </a:rPr>
              <a:t>G</a:t>
            </a:r>
            <a:r>
              <a:rPr lang="zh-CN" altLang="en-US" sz="2800" b="1">
                <a:latin typeface="华文新魏" panose="02010800040101010101" pitchFamily="2" charset="-122"/>
                <a:ea typeface="华文新魏" panose="02010800040101010101" pitchFamily="2" charset="-122"/>
              </a:rPr>
              <a:t>的一个可行流，如果</a:t>
            </a:r>
            <a:r>
              <a:rPr lang="zh-CN" altLang="en-US" sz="2800" b="1">
                <a:solidFill>
                  <a:srgbClr val="3333CC"/>
                </a:solidFill>
                <a:latin typeface="华文新魏" panose="02010800040101010101" pitchFamily="2" charset="-122"/>
                <a:ea typeface="华文新魏" panose="02010800040101010101" pitchFamily="2" charset="-122"/>
              </a:rPr>
              <a:t>不存在从</a:t>
            </a:r>
            <a:r>
              <a:rPr lang="en-US" altLang="zh-CN" sz="2800" b="1">
                <a:solidFill>
                  <a:srgbClr val="3333CC"/>
                </a:solidFill>
                <a:latin typeface="华文新魏" panose="02010800040101010101" pitchFamily="2" charset="-122"/>
                <a:ea typeface="华文新魏" panose="02010800040101010101" pitchFamily="2" charset="-122"/>
              </a:rPr>
              <a:t>s</a:t>
            </a:r>
            <a:r>
              <a:rPr lang="zh-CN" altLang="en-US" sz="2800" b="1">
                <a:solidFill>
                  <a:srgbClr val="3333CC"/>
                </a:solidFill>
                <a:latin typeface="华文新魏" panose="02010800040101010101" pitchFamily="2" charset="-122"/>
                <a:ea typeface="华文新魏" panose="02010800040101010101" pitchFamily="2" charset="-122"/>
              </a:rPr>
              <a:t>到</a:t>
            </a:r>
            <a:r>
              <a:rPr lang="en-US" altLang="zh-CN" sz="2800" b="1">
                <a:solidFill>
                  <a:srgbClr val="3333CC"/>
                </a:solidFill>
                <a:latin typeface="华文新魏" panose="02010800040101010101" pitchFamily="2" charset="-122"/>
                <a:ea typeface="华文新魏" panose="02010800040101010101" pitchFamily="2" charset="-122"/>
              </a:rPr>
              <a:t>t</a:t>
            </a:r>
            <a:r>
              <a:rPr lang="zh-CN" altLang="en-US" sz="2800" b="1">
                <a:solidFill>
                  <a:srgbClr val="3333CC"/>
                </a:solidFill>
                <a:latin typeface="华文新魏" panose="02010800040101010101" pitchFamily="2" charset="-122"/>
                <a:ea typeface="华文新魏" panose="02010800040101010101" pitchFamily="2" charset="-122"/>
              </a:rPr>
              <a:t>关于</a:t>
            </a:r>
            <a:r>
              <a:rPr lang="en-US" altLang="zh-CN" sz="2800" b="1">
                <a:solidFill>
                  <a:srgbClr val="3333CC"/>
                </a:solidFill>
                <a:latin typeface="华文新魏" panose="02010800040101010101" pitchFamily="2" charset="-122"/>
                <a:ea typeface="华文新魏" panose="02010800040101010101" pitchFamily="2" charset="-122"/>
              </a:rPr>
              <a:t>f</a:t>
            </a:r>
            <a:r>
              <a:rPr lang="zh-CN" altLang="en-US" sz="2800" b="1">
                <a:solidFill>
                  <a:srgbClr val="3333CC"/>
                </a:solidFill>
                <a:latin typeface="华文新魏" panose="02010800040101010101" pitchFamily="2" charset="-122"/>
                <a:ea typeface="华文新魏" panose="02010800040101010101" pitchFamily="2" charset="-122"/>
              </a:rPr>
              <a:t>的可改进路</a:t>
            </a:r>
            <a:r>
              <a:rPr lang="en-US" altLang="zh-CN" sz="2800" b="1">
                <a:solidFill>
                  <a:srgbClr val="3333CC"/>
                </a:solidFill>
                <a:latin typeface="华文新魏" panose="02010800040101010101" pitchFamily="2" charset="-122"/>
                <a:ea typeface="华文新魏" panose="02010800040101010101" pitchFamily="2" charset="-122"/>
              </a:rPr>
              <a:t>p</a:t>
            </a:r>
            <a:r>
              <a:rPr lang="zh-CN" altLang="en-US" sz="2800" b="1">
                <a:latin typeface="华文新魏" panose="02010800040101010101" pitchFamily="2" charset="-122"/>
                <a:ea typeface="华文新魏" panose="02010800040101010101" pitchFamily="2" charset="-122"/>
              </a:rPr>
              <a:t>，则</a:t>
            </a:r>
            <a:r>
              <a:rPr lang="en-US" altLang="zh-CN" sz="2800" b="1">
                <a:latin typeface="华文新魏" panose="02010800040101010101" pitchFamily="2" charset="-122"/>
                <a:ea typeface="华文新魏" panose="02010800040101010101" pitchFamily="2" charset="-122"/>
              </a:rPr>
              <a:t>f</a:t>
            </a:r>
            <a:r>
              <a:rPr lang="zh-CN" altLang="en-US" sz="2800" b="1">
                <a:latin typeface="华文新魏" panose="02010800040101010101" pitchFamily="2" charset="-122"/>
                <a:ea typeface="华文新魏" panose="02010800040101010101" pitchFamily="2" charset="-122"/>
              </a:rPr>
              <a:t>一定是最大流。</a:t>
            </a:r>
          </a:p>
          <a:p>
            <a:pPr>
              <a:lnSpc>
                <a:spcPct val="120000"/>
              </a:lnSpc>
              <a:buClr>
                <a:srgbClr val="3333CC"/>
              </a:buClr>
              <a:buSzPct val="75000"/>
              <a:buFont typeface="Wingdings" panose="05000000000000000000" pitchFamily="2" charset="2"/>
              <a:buNone/>
            </a:pPr>
            <a:r>
              <a:rPr lang="zh-CN" altLang="en-US" sz="2800" b="1">
                <a:latin typeface="华文新魏" panose="02010800040101010101" pitchFamily="2" charset="-122"/>
                <a:ea typeface="华文新魏" panose="02010800040101010101" pitchFamily="2" charset="-122"/>
              </a:rPr>
              <a:t>       增广路方法</a:t>
            </a:r>
            <a:r>
              <a:rPr lang="zh-CN" altLang="en-US" sz="2800" b="1">
                <a:latin typeface="华文新魏" panose="02010800040101010101" pitchFamily="2" charset="-122"/>
                <a:ea typeface="华文新魏" panose="02010800040101010101" pitchFamily="2" charset="-122"/>
                <a:sym typeface="Wingdings" panose="05000000000000000000" pitchFamily="2" charset="2"/>
              </a:rPr>
              <a:t>：</a:t>
            </a:r>
          </a:p>
          <a:p>
            <a:pPr>
              <a:lnSpc>
                <a:spcPct val="120000"/>
              </a:lnSpc>
              <a:buClr>
                <a:srgbClr val="3333CC"/>
              </a:buClr>
              <a:buSzPct val="75000"/>
              <a:buFont typeface="Wingdings" panose="05000000000000000000" pitchFamily="2" charset="2"/>
              <a:buNone/>
            </a:pPr>
            <a:r>
              <a:rPr lang="zh-CN" altLang="en-US" sz="2800" b="1">
                <a:latin typeface="华文新魏" panose="02010800040101010101" pitchFamily="2" charset="-122"/>
                <a:ea typeface="华文新魏" panose="02010800040101010101" pitchFamily="2" charset="-122"/>
                <a:sym typeface="Wingdings" panose="05000000000000000000" pitchFamily="2" charset="2"/>
              </a:rPr>
              <a:t>         （</a:t>
            </a:r>
            <a:r>
              <a:rPr lang="en-US" altLang="zh-CN" sz="2400" b="1">
                <a:latin typeface="华文新魏" panose="02010800040101010101" pitchFamily="2" charset="-122"/>
                <a:ea typeface="华文新魏" panose="02010800040101010101" pitchFamily="2" charset="-122"/>
                <a:sym typeface="Wingdings" panose="05000000000000000000" pitchFamily="2" charset="2"/>
              </a:rPr>
              <a:t>1</a:t>
            </a:r>
            <a:r>
              <a:rPr lang="zh-CN" altLang="en-US" sz="2400" b="1">
                <a:latin typeface="华文新魏" panose="02010800040101010101" pitchFamily="2" charset="-122"/>
                <a:ea typeface="华文新魏" panose="02010800040101010101" pitchFamily="2" charset="-122"/>
                <a:sym typeface="Wingdings" panose="05000000000000000000" pitchFamily="2" charset="2"/>
              </a:rPr>
              <a:t>）置</a:t>
            </a:r>
            <a:r>
              <a:rPr lang="en-US" altLang="zh-CN" sz="2400" b="1">
                <a:latin typeface="华文新魏" panose="02010800040101010101" pitchFamily="2" charset="-122"/>
                <a:ea typeface="华文新魏" panose="02010800040101010101" pitchFamily="2" charset="-122"/>
                <a:sym typeface="Wingdings" panose="05000000000000000000" pitchFamily="2" charset="2"/>
              </a:rPr>
              <a:t>f=0</a:t>
            </a:r>
            <a:r>
              <a:rPr lang="zh-CN" altLang="en-US" sz="2400" b="1">
                <a:latin typeface="华文新魏" panose="02010800040101010101" pitchFamily="2" charset="-122"/>
                <a:ea typeface="华文新魏" panose="02010800040101010101" pitchFamily="2" charset="-122"/>
                <a:sym typeface="Wingdings" panose="05000000000000000000" pitchFamily="2" charset="2"/>
              </a:rPr>
              <a:t>为初始可行流；</a:t>
            </a:r>
          </a:p>
          <a:p>
            <a:pPr>
              <a:lnSpc>
                <a:spcPct val="120000"/>
              </a:lnSpc>
              <a:buClr>
                <a:srgbClr val="3333CC"/>
              </a:buClr>
              <a:buSzPct val="75000"/>
              <a:buFont typeface="Wingdings" panose="05000000000000000000" pitchFamily="2" charset="2"/>
              <a:buNone/>
            </a:pPr>
            <a:r>
              <a:rPr lang="zh-CN" altLang="en-US" sz="2400" b="1">
                <a:latin typeface="华文新魏" panose="02010800040101010101" pitchFamily="2" charset="-122"/>
                <a:ea typeface="华文新魏" panose="02010800040101010101" pitchFamily="2" charset="-122"/>
                <a:sym typeface="Wingdings" panose="05000000000000000000" pitchFamily="2" charset="2"/>
              </a:rPr>
              <a:t>           （</a:t>
            </a:r>
            <a:r>
              <a:rPr lang="en-US" altLang="zh-CN" sz="2400" b="1">
                <a:latin typeface="华文新魏" panose="02010800040101010101" pitchFamily="2" charset="-122"/>
                <a:ea typeface="华文新魏" panose="02010800040101010101" pitchFamily="2" charset="-122"/>
                <a:sym typeface="Wingdings" panose="05000000000000000000" pitchFamily="2" charset="2"/>
              </a:rPr>
              <a:t>2</a:t>
            </a:r>
            <a:r>
              <a:rPr lang="zh-CN" altLang="en-US" sz="2400" b="1">
                <a:latin typeface="华文新魏" panose="02010800040101010101" pitchFamily="2" charset="-122"/>
                <a:ea typeface="华文新魏" panose="02010800040101010101" pitchFamily="2" charset="-122"/>
                <a:sym typeface="Wingdings" panose="05000000000000000000" pitchFamily="2" charset="2"/>
              </a:rPr>
              <a:t>）</a:t>
            </a:r>
            <a:r>
              <a:rPr lang="en-US" altLang="zh-CN" sz="2400" b="1">
                <a:latin typeface="华文新魏" panose="02010800040101010101" pitchFamily="2" charset="-122"/>
                <a:ea typeface="华文新魏" panose="02010800040101010101" pitchFamily="2" charset="-122"/>
                <a:sym typeface="Wingdings" panose="05000000000000000000" pitchFamily="2" charset="2"/>
              </a:rPr>
              <a:t>while (</a:t>
            </a:r>
            <a:r>
              <a:rPr lang="zh-CN" altLang="en-US" sz="2400" b="1">
                <a:latin typeface="华文新魏" panose="02010800040101010101" pitchFamily="2" charset="-122"/>
                <a:ea typeface="华文新魏" panose="02010800040101010101" pitchFamily="2" charset="-122"/>
                <a:sym typeface="Wingdings" panose="05000000000000000000" pitchFamily="2" charset="2"/>
              </a:rPr>
              <a:t>存在从</a:t>
            </a:r>
            <a:r>
              <a:rPr lang="en-US" altLang="zh-CN" sz="2400" b="1">
                <a:latin typeface="华文新魏" panose="02010800040101010101" pitchFamily="2" charset="-122"/>
                <a:ea typeface="华文新魏" panose="02010800040101010101" pitchFamily="2" charset="-122"/>
                <a:sym typeface="Wingdings" panose="05000000000000000000" pitchFamily="2" charset="2"/>
              </a:rPr>
              <a:t>s</a:t>
            </a:r>
            <a:r>
              <a:rPr lang="zh-CN" altLang="en-US" sz="2400" b="1">
                <a:latin typeface="华文新魏" panose="02010800040101010101" pitchFamily="2" charset="-122"/>
                <a:ea typeface="华文新魏" panose="02010800040101010101" pitchFamily="2" charset="-122"/>
                <a:sym typeface="Wingdings" panose="05000000000000000000" pitchFamily="2" charset="2"/>
              </a:rPr>
              <a:t>到</a:t>
            </a:r>
            <a:r>
              <a:rPr lang="en-US" altLang="zh-CN" sz="2400" b="1">
                <a:latin typeface="华文新魏" panose="02010800040101010101" pitchFamily="2" charset="-122"/>
                <a:ea typeface="华文新魏" panose="02010800040101010101" pitchFamily="2" charset="-122"/>
                <a:sym typeface="Wingdings" panose="05000000000000000000" pitchFamily="2" charset="2"/>
              </a:rPr>
              <a:t>t</a:t>
            </a:r>
            <a:r>
              <a:rPr lang="zh-CN" altLang="en-US" sz="2400" b="1">
                <a:latin typeface="华文新魏" panose="02010800040101010101" pitchFamily="2" charset="-122"/>
                <a:ea typeface="华文新魏" panose="02010800040101010101" pitchFamily="2" charset="-122"/>
                <a:sym typeface="Wingdings" panose="05000000000000000000" pitchFamily="2" charset="2"/>
              </a:rPr>
              <a:t>关于</a:t>
            </a:r>
            <a:r>
              <a:rPr lang="en-US" altLang="zh-CN" sz="2400" b="1">
                <a:latin typeface="华文新魏" panose="02010800040101010101" pitchFamily="2" charset="-122"/>
                <a:ea typeface="华文新魏" panose="02010800040101010101" pitchFamily="2" charset="-122"/>
                <a:sym typeface="Wingdings" panose="05000000000000000000" pitchFamily="2" charset="2"/>
              </a:rPr>
              <a:t>f</a:t>
            </a:r>
            <a:r>
              <a:rPr lang="zh-CN" altLang="en-US" sz="2400" b="1">
                <a:latin typeface="华文新魏" panose="02010800040101010101" pitchFamily="2" charset="-122"/>
                <a:ea typeface="华文新魏" panose="02010800040101010101" pitchFamily="2" charset="-122"/>
                <a:sym typeface="Wingdings" panose="05000000000000000000" pitchFamily="2" charset="2"/>
              </a:rPr>
              <a:t>的可改进路）</a:t>
            </a:r>
            <a:r>
              <a:rPr lang="en-US" altLang="zh-CN" sz="2400" b="1">
                <a:latin typeface="华文新魏" panose="02010800040101010101" pitchFamily="2" charset="-122"/>
                <a:ea typeface="华文新魏" panose="02010800040101010101" pitchFamily="2" charset="-122"/>
                <a:sym typeface="Wingdings" panose="05000000000000000000" pitchFamily="2" charset="2"/>
              </a:rPr>
              <a:t>do</a:t>
            </a:r>
          </a:p>
          <a:p>
            <a:pPr>
              <a:lnSpc>
                <a:spcPct val="120000"/>
              </a:lnSpc>
              <a:buClr>
                <a:srgbClr val="3333CC"/>
              </a:buClr>
              <a:buSzPct val="75000"/>
              <a:buFont typeface="Wingdings" panose="05000000000000000000" pitchFamily="2" charset="2"/>
              <a:buNone/>
            </a:pPr>
            <a:r>
              <a:rPr lang="en-US" altLang="zh-CN" sz="2400" b="1">
                <a:latin typeface="华文新魏" panose="02010800040101010101" pitchFamily="2" charset="-122"/>
                <a:ea typeface="华文新魏" panose="02010800040101010101" pitchFamily="2" charset="-122"/>
                <a:sym typeface="Wingdings" panose="05000000000000000000" pitchFamily="2" charset="2"/>
              </a:rPr>
              <a:t>               begin</a:t>
            </a:r>
          </a:p>
          <a:p>
            <a:pPr>
              <a:lnSpc>
                <a:spcPct val="120000"/>
              </a:lnSpc>
              <a:buClr>
                <a:srgbClr val="3333CC"/>
              </a:buClr>
              <a:buSzPct val="75000"/>
              <a:buFont typeface="Wingdings" panose="05000000000000000000" pitchFamily="2" charset="2"/>
              <a:buNone/>
            </a:pPr>
            <a:r>
              <a:rPr lang="en-US" altLang="zh-CN" sz="2400" b="1">
                <a:latin typeface="华文新魏" panose="02010800040101010101" pitchFamily="2" charset="-122"/>
                <a:ea typeface="华文新魏" panose="02010800040101010101" pitchFamily="2" charset="-122"/>
                <a:sym typeface="Wingdings" panose="05000000000000000000" pitchFamily="2" charset="2"/>
              </a:rPr>
              <a:t>                   </a:t>
            </a:r>
            <a:r>
              <a:rPr lang="zh-CN" altLang="en-US" sz="2400" b="1">
                <a:latin typeface="华文新魏" panose="02010800040101010101" pitchFamily="2" charset="-122"/>
                <a:ea typeface="华文新魏" panose="02010800040101010101" pitchFamily="2" charset="-122"/>
                <a:sym typeface="Wingdings" panose="05000000000000000000" pitchFamily="2" charset="2"/>
              </a:rPr>
              <a:t>找出一条从</a:t>
            </a:r>
            <a:r>
              <a:rPr lang="en-US" altLang="zh-CN" sz="2400" b="1">
                <a:latin typeface="华文新魏" panose="02010800040101010101" pitchFamily="2" charset="-122"/>
                <a:ea typeface="华文新魏" panose="02010800040101010101" pitchFamily="2" charset="-122"/>
                <a:sym typeface="Wingdings" panose="05000000000000000000" pitchFamily="2" charset="2"/>
              </a:rPr>
              <a:t>s</a:t>
            </a:r>
            <a:r>
              <a:rPr lang="zh-CN" altLang="en-US" sz="2400" b="1">
                <a:latin typeface="华文新魏" panose="02010800040101010101" pitchFamily="2" charset="-122"/>
                <a:ea typeface="华文新魏" panose="02010800040101010101" pitchFamily="2" charset="-122"/>
                <a:sym typeface="Wingdings" panose="05000000000000000000" pitchFamily="2" charset="2"/>
              </a:rPr>
              <a:t>到</a:t>
            </a:r>
            <a:r>
              <a:rPr lang="en-US" altLang="zh-CN" sz="2400" b="1">
                <a:latin typeface="华文新魏" panose="02010800040101010101" pitchFamily="2" charset="-122"/>
                <a:ea typeface="华文新魏" panose="02010800040101010101" pitchFamily="2" charset="-122"/>
                <a:sym typeface="Wingdings" panose="05000000000000000000" pitchFamily="2" charset="2"/>
              </a:rPr>
              <a:t>t</a:t>
            </a:r>
            <a:r>
              <a:rPr lang="zh-CN" altLang="en-US" sz="2400" b="1">
                <a:latin typeface="华文新魏" panose="02010800040101010101" pitchFamily="2" charset="-122"/>
                <a:ea typeface="华文新魏" panose="02010800040101010101" pitchFamily="2" charset="-122"/>
                <a:sym typeface="Wingdings" panose="05000000000000000000" pitchFamily="2" charset="2"/>
              </a:rPr>
              <a:t>关于</a:t>
            </a:r>
            <a:r>
              <a:rPr lang="en-US" altLang="zh-CN" sz="2400" b="1">
                <a:latin typeface="华文新魏" panose="02010800040101010101" pitchFamily="2" charset="-122"/>
                <a:ea typeface="华文新魏" panose="02010800040101010101" pitchFamily="2" charset="-122"/>
                <a:sym typeface="Wingdings" panose="05000000000000000000" pitchFamily="2" charset="2"/>
              </a:rPr>
              <a:t>f</a:t>
            </a:r>
            <a:r>
              <a:rPr lang="zh-CN" altLang="en-US" sz="2400" b="1">
                <a:latin typeface="华文新魏" panose="02010800040101010101" pitchFamily="2" charset="-122"/>
                <a:ea typeface="华文新魏" panose="02010800040101010101" pitchFamily="2" charset="-122"/>
                <a:sym typeface="Wingdings" panose="05000000000000000000" pitchFamily="2" charset="2"/>
              </a:rPr>
              <a:t>的可改进路</a:t>
            </a:r>
            <a:r>
              <a:rPr lang="en-US" altLang="zh-CN" sz="2400" b="1">
                <a:latin typeface="华文新魏" panose="02010800040101010101" pitchFamily="2" charset="-122"/>
                <a:ea typeface="华文新魏" panose="02010800040101010101" pitchFamily="2" charset="-122"/>
                <a:sym typeface="Wingdings" panose="05000000000000000000" pitchFamily="2" charset="2"/>
              </a:rPr>
              <a:t>p;</a:t>
            </a:r>
          </a:p>
          <a:p>
            <a:pPr>
              <a:lnSpc>
                <a:spcPct val="120000"/>
              </a:lnSpc>
              <a:buClr>
                <a:srgbClr val="3333CC"/>
              </a:buClr>
              <a:buSzPct val="75000"/>
              <a:buFont typeface="Wingdings" panose="05000000000000000000" pitchFamily="2" charset="2"/>
              <a:buNone/>
            </a:pPr>
            <a:r>
              <a:rPr lang="en-US" altLang="zh-CN" sz="2400" b="1">
                <a:latin typeface="华文新魏" panose="02010800040101010101" pitchFamily="2" charset="-122"/>
                <a:ea typeface="华文新魏" panose="02010800040101010101" pitchFamily="2" charset="-122"/>
                <a:sym typeface="Wingdings" panose="05000000000000000000" pitchFamily="2" charset="2"/>
              </a:rPr>
              <a:t>                   </a:t>
            </a:r>
            <a:r>
              <a:rPr lang="zh-CN" altLang="en-US" sz="2400" b="1">
                <a:latin typeface="华文新魏" panose="02010800040101010101" pitchFamily="2" charset="-122"/>
                <a:ea typeface="华文新魏" panose="02010800040101010101" pitchFamily="2" charset="-122"/>
                <a:sym typeface="Wingdings" panose="05000000000000000000" pitchFamily="2" charset="2"/>
              </a:rPr>
              <a:t>计算关于</a:t>
            </a:r>
            <a:r>
              <a:rPr lang="en-US" altLang="zh-CN" sz="2400" b="1">
                <a:latin typeface="华文新魏" panose="02010800040101010101" pitchFamily="2" charset="-122"/>
                <a:ea typeface="华文新魏" panose="02010800040101010101" pitchFamily="2" charset="-122"/>
                <a:sym typeface="Wingdings" panose="05000000000000000000" pitchFamily="2" charset="2"/>
              </a:rPr>
              <a:t>f</a:t>
            </a:r>
            <a:r>
              <a:rPr lang="zh-CN" altLang="en-US" sz="2400" b="1">
                <a:latin typeface="华文新魏" panose="02010800040101010101" pitchFamily="2" charset="-122"/>
                <a:ea typeface="华文新魏" panose="02010800040101010101" pitchFamily="2" charset="-122"/>
                <a:sym typeface="Wingdings" panose="05000000000000000000" pitchFamily="2" charset="2"/>
              </a:rPr>
              <a:t>的可改进路</a:t>
            </a:r>
            <a:r>
              <a:rPr lang="en-US" altLang="zh-CN" sz="2400" b="1">
                <a:latin typeface="华文新魏" panose="02010800040101010101" pitchFamily="2" charset="-122"/>
                <a:ea typeface="华文新魏" panose="02010800040101010101" pitchFamily="2" charset="-122"/>
                <a:sym typeface="Wingdings" panose="05000000000000000000" pitchFamily="2" charset="2"/>
              </a:rPr>
              <a:t>p</a:t>
            </a:r>
            <a:r>
              <a:rPr lang="zh-CN" altLang="en-US" sz="2400" b="1">
                <a:latin typeface="华文新魏" panose="02010800040101010101" pitchFamily="2" charset="-122"/>
                <a:ea typeface="华文新魏" panose="02010800040101010101" pitchFamily="2" charset="-122"/>
                <a:sym typeface="Wingdings" panose="05000000000000000000" pitchFamily="2" charset="2"/>
              </a:rPr>
              <a:t>的可改进量</a:t>
            </a:r>
            <a:r>
              <a:rPr lang="en-US" altLang="zh-CN" sz="2400" b="1">
                <a:latin typeface="华文新魏" panose="02010800040101010101" pitchFamily="2" charset="-122"/>
                <a:ea typeface="华文新魏" panose="02010800040101010101" pitchFamily="2" charset="-122"/>
                <a:sym typeface="Wingdings" panose="05000000000000000000" pitchFamily="2" charset="2"/>
              </a:rPr>
              <a:t>a;</a:t>
            </a:r>
          </a:p>
          <a:p>
            <a:pPr>
              <a:lnSpc>
                <a:spcPct val="120000"/>
              </a:lnSpc>
              <a:buClr>
                <a:srgbClr val="3333CC"/>
              </a:buClr>
              <a:buSzPct val="75000"/>
              <a:buFont typeface="Wingdings" panose="05000000000000000000" pitchFamily="2" charset="2"/>
              <a:buNone/>
            </a:pPr>
            <a:r>
              <a:rPr lang="en-US" altLang="zh-CN" sz="2400" b="1">
                <a:latin typeface="华文新魏" panose="02010800040101010101" pitchFamily="2" charset="-122"/>
                <a:ea typeface="华文新魏" panose="02010800040101010101" pitchFamily="2" charset="-122"/>
                <a:sym typeface="Wingdings" panose="05000000000000000000" pitchFamily="2" charset="2"/>
              </a:rPr>
              <a:t>                   </a:t>
            </a:r>
            <a:r>
              <a:rPr lang="zh-CN" altLang="en-US" sz="2400" b="1">
                <a:latin typeface="华文新魏" panose="02010800040101010101" pitchFamily="2" charset="-122"/>
                <a:ea typeface="华文新魏" panose="02010800040101010101" pitchFamily="2" charset="-122"/>
                <a:sym typeface="Wingdings" panose="05000000000000000000" pitchFamily="2" charset="2"/>
              </a:rPr>
              <a:t>根据可改进量</a:t>
            </a:r>
            <a:r>
              <a:rPr lang="en-US" altLang="zh-CN" sz="2400" b="1">
                <a:latin typeface="华文新魏" panose="02010800040101010101" pitchFamily="2" charset="-122"/>
                <a:ea typeface="华文新魏" panose="02010800040101010101" pitchFamily="2" charset="-122"/>
                <a:sym typeface="Wingdings" panose="05000000000000000000" pitchFamily="2" charset="2"/>
              </a:rPr>
              <a:t>a</a:t>
            </a:r>
            <a:r>
              <a:rPr lang="zh-CN" altLang="en-US" sz="2400" b="1">
                <a:latin typeface="华文新魏" panose="02010800040101010101" pitchFamily="2" charset="-122"/>
                <a:ea typeface="华文新魏" panose="02010800040101010101" pitchFamily="2" charset="-122"/>
                <a:sym typeface="Wingdings" panose="05000000000000000000" pitchFamily="2" charset="2"/>
              </a:rPr>
              <a:t>改进当前可行流的流量</a:t>
            </a:r>
            <a:endParaRPr lang="en-US" altLang="zh-CN" sz="2400" b="1">
              <a:latin typeface="华文新魏" panose="02010800040101010101" pitchFamily="2" charset="-122"/>
              <a:ea typeface="华文新魏" panose="02010800040101010101" pitchFamily="2" charset="-122"/>
              <a:sym typeface="Wingdings" panose="05000000000000000000" pitchFamily="2" charset="2"/>
            </a:endParaRPr>
          </a:p>
          <a:p>
            <a:pPr>
              <a:lnSpc>
                <a:spcPct val="120000"/>
              </a:lnSpc>
              <a:buClr>
                <a:srgbClr val="3333CC"/>
              </a:buClr>
              <a:buSzPct val="75000"/>
              <a:buFont typeface="Wingdings" panose="05000000000000000000" pitchFamily="2" charset="2"/>
              <a:buNone/>
            </a:pPr>
            <a:r>
              <a:rPr lang="en-US" altLang="zh-CN" sz="2400" b="1">
                <a:latin typeface="华文新魏" panose="02010800040101010101" pitchFamily="2" charset="-122"/>
                <a:ea typeface="华文新魏" panose="02010800040101010101" pitchFamily="2" charset="-122"/>
                <a:sym typeface="Wingdings" panose="05000000000000000000" pitchFamily="2" charset="2"/>
              </a:rPr>
              <a:t>               end;</a:t>
            </a:r>
          </a:p>
        </p:txBody>
      </p:sp>
      <p:sp>
        <p:nvSpPr>
          <p:cNvPr id="597036" name="Rectangle 44"/>
          <p:cNvSpPr>
            <a:spLocks noChangeArrowheads="1"/>
          </p:cNvSpPr>
          <p:nvPr/>
        </p:nvSpPr>
        <p:spPr bwMode="auto">
          <a:xfrm>
            <a:off x="1258888" y="3141663"/>
            <a:ext cx="7416800" cy="310673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163</a:t>
            </a:fld>
            <a:endParaRPr lang="en-GB" dirty="0"/>
          </a:p>
        </p:txBody>
      </p:sp>
    </p:spTree>
    <p:extLst>
      <p:ext uri="{BB962C8B-B14F-4D97-AF65-F5344CB8AC3E}">
        <p14:creationId xmlns:p14="http://schemas.microsoft.com/office/powerpoint/2010/main" val="2938698691"/>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2451" name="Text Box 3"/>
          <p:cNvSpPr txBox="1">
            <a:spLocks noChangeArrowheads="1"/>
          </p:cNvSpPr>
          <p:nvPr/>
        </p:nvSpPr>
        <p:spPr bwMode="auto">
          <a:xfrm>
            <a:off x="5102225" y="9906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72452" name="Text Box 4"/>
          <p:cNvSpPr txBox="1">
            <a:spLocks noChangeArrowheads="1"/>
          </p:cNvSpPr>
          <p:nvPr/>
        </p:nvSpPr>
        <p:spPr bwMode="auto">
          <a:xfrm>
            <a:off x="7086600" y="18288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2453" name="Text Box 5"/>
          <p:cNvSpPr txBox="1">
            <a:spLocks noChangeArrowheads="1"/>
          </p:cNvSpPr>
          <p:nvPr/>
        </p:nvSpPr>
        <p:spPr bwMode="auto">
          <a:xfrm>
            <a:off x="5638800" y="17526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2454" name="Text Box 6"/>
          <p:cNvSpPr txBox="1">
            <a:spLocks noChangeArrowheads="1"/>
          </p:cNvSpPr>
          <p:nvPr/>
        </p:nvSpPr>
        <p:spPr bwMode="auto">
          <a:xfrm>
            <a:off x="6326188" y="24384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2455" name="Text Box 7"/>
          <p:cNvSpPr txBox="1">
            <a:spLocks noChangeArrowheads="1"/>
          </p:cNvSpPr>
          <p:nvPr/>
        </p:nvSpPr>
        <p:spPr bwMode="auto">
          <a:xfrm>
            <a:off x="6096000" y="31242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2456" name="Text Box 8"/>
          <p:cNvSpPr txBox="1">
            <a:spLocks noChangeArrowheads="1"/>
          </p:cNvSpPr>
          <p:nvPr/>
        </p:nvSpPr>
        <p:spPr bwMode="auto">
          <a:xfrm>
            <a:off x="4800600" y="3352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2457" name="Text Box 9"/>
          <p:cNvSpPr txBox="1">
            <a:spLocks noChangeArrowheads="1"/>
          </p:cNvSpPr>
          <p:nvPr/>
        </p:nvSpPr>
        <p:spPr bwMode="auto">
          <a:xfrm>
            <a:off x="3657600" y="24384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2458" name="Text Box 10"/>
          <p:cNvSpPr txBox="1">
            <a:spLocks noChangeArrowheads="1"/>
          </p:cNvSpPr>
          <p:nvPr/>
        </p:nvSpPr>
        <p:spPr bwMode="auto">
          <a:xfrm>
            <a:off x="3276600" y="1828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2459" name="Text Box 11"/>
          <p:cNvSpPr txBox="1">
            <a:spLocks noChangeArrowheads="1"/>
          </p:cNvSpPr>
          <p:nvPr/>
        </p:nvSpPr>
        <p:spPr bwMode="auto">
          <a:xfrm>
            <a:off x="3806825" y="3108325"/>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2460" name="Text Box 12"/>
          <p:cNvSpPr txBox="1">
            <a:spLocks noChangeArrowheads="1"/>
          </p:cNvSpPr>
          <p:nvPr/>
        </p:nvSpPr>
        <p:spPr bwMode="auto">
          <a:xfrm>
            <a:off x="4953000" y="1828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2461" name="Oval 1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72462" name="Oval 1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72463" name="Oval 1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72464" name="Oval 1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72465" name="Oval 1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72466" name="Oval 1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72467" name="Line 1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68" name="Line 2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69" name="Line 2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70" name="Line 2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71" name="Line 2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72" name="Line 2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73" name="Line 2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74" name="Line 2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75" name="Line 2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76" name="Text Box 28"/>
          <p:cNvSpPr txBox="1">
            <a:spLocks noChangeArrowheads="1"/>
          </p:cNvSpPr>
          <p:nvPr/>
        </p:nvSpPr>
        <p:spPr bwMode="auto">
          <a:xfrm>
            <a:off x="2411413" y="4724400"/>
            <a:ext cx="5056187" cy="13700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这是初始网络以及初始剩余网络</a:t>
            </a:r>
            <a:r>
              <a:rPr lang="en-US" altLang="zh-CN" sz="2400" b="1">
                <a:latin typeface="Arial" panose="020B0604020202020204" pitchFamily="34" charset="0"/>
              </a:rPr>
              <a:t>.</a:t>
            </a:r>
          </a:p>
          <a:p>
            <a:pPr algn="l" eaLnBrk="0" hangingPunct="0">
              <a:spcBef>
                <a:spcPct val="50000"/>
              </a:spcBef>
            </a:pPr>
            <a:r>
              <a:rPr lang="zh-CN" altLang="en-US" sz="2400" b="1"/>
              <a:t>剩余网络</a:t>
            </a:r>
            <a:r>
              <a:rPr lang="en-US" altLang="zh-CN" sz="2400" b="1"/>
              <a:t>N</a:t>
            </a:r>
            <a:r>
              <a:rPr lang="zh-CN" altLang="en-US" sz="2400" b="1"/>
              <a:t>中任何一条从</a:t>
            </a:r>
            <a:r>
              <a:rPr lang="en-US" altLang="zh-CN" sz="2400" b="1"/>
              <a:t>s</a:t>
            </a:r>
            <a:r>
              <a:rPr lang="zh-CN" altLang="en-US" sz="2400" b="1"/>
              <a:t>到</a:t>
            </a:r>
            <a:r>
              <a:rPr lang="en-US" altLang="zh-CN" sz="2400" b="1"/>
              <a:t>t</a:t>
            </a:r>
            <a:r>
              <a:rPr lang="zh-CN" altLang="en-US" sz="2400" b="1"/>
              <a:t>的路径都是增广路</a:t>
            </a:r>
            <a:endParaRPr lang="en-US" altLang="zh-CN" sz="2400" b="1"/>
          </a:p>
        </p:txBody>
      </p:sp>
      <p:sp>
        <p:nvSpPr>
          <p:cNvPr id="872477" name="Line 29"/>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2481" name="Rectangle 33"/>
          <p:cNvSpPr>
            <a:spLocks noGrp="1" noChangeArrowheads="1"/>
          </p:cNvSpPr>
          <p:nvPr>
            <p:ph type="title"/>
          </p:nvPr>
        </p:nvSpPr>
        <p:spPr>
          <a:xfrm>
            <a:off x="1042988" y="188913"/>
            <a:ext cx="6870700" cy="808037"/>
          </a:xfrm>
          <a:noFill/>
          <a:ln/>
        </p:spPr>
        <p:txBody>
          <a:bodyPr/>
          <a:lstStyle/>
          <a:p>
            <a:r>
              <a:rPr lang="en-US" altLang="zh-CN">
                <a:solidFill>
                  <a:srgbClr val="FF0000"/>
                </a:solidFill>
              </a:rPr>
              <a:t>Ford-Fulkerson </a:t>
            </a:r>
            <a:r>
              <a:rPr lang="zh-CN" altLang="en-US">
                <a:solidFill>
                  <a:srgbClr val="FF0000"/>
                </a:solidFill>
              </a:rPr>
              <a:t>最大流</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164</a:t>
            </a:fld>
            <a:endParaRPr lang="en-US" altLang="zh-CN" dirty="0"/>
          </a:p>
        </p:txBody>
      </p:sp>
    </p:spTree>
    <p:extLst>
      <p:ext uri="{BB962C8B-B14F-4D97-AF65-F5344CB8AC3E}">
        <p14:creationId xmlns:p14="http://schemas.microsoft.com/office/powerpoint/2010/main" val="234149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3474"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73475" name="Text Box 3"/>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3476" name="Text Box 4"/>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3477" name="Text Box 5"/>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3478" name="Text Box 6"/>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3479" name="Text Box 7"/>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3480" name="Text Box 8"/>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3481"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3482" name="Text Box 10"/>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3483" name="Text Box 11"/>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3485" name="Text Box 13"/>
          <p:cNvSpPr txBox="1">
            <a:spLocks noChangeArrowheads="1"/>
          </p:cNvSpPr>
          <p:nvPr/>
        </p:nvSpPr>
        <p:spPr bwMode="auto">
          <a:xfrm>
            <a:off x="2971800" y="4724400"/>
            <a:ext cx="44958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在</a:t>
            </a:r>
            <a:r>
              <a:rPr lang="en-US" altLang="zh-CN" sz="2400" b="1">
                <a:latin typeface="Arial" panose="020B0604020202020204" pitchFamily="34" charset="0"/>
              </a:rPr>
              <a:t>G(x)</a:t>
            </a:r>
            <a:r>
              <a:rPr lang="zh-CN" altLang="en-US" sz="2400" b="1">
                <a:latin typeface="Arial" panose="020B0604020202020204" pitchFamily="34" charset="0"/>
              </a:rPr>
              <a:t>中寻找任何</a:t>
            </a:r>
            <a:r>
              <a:rPr lang="en-US" altLang="zh-CN" sz="2400" b="1">
                <a:latin typeface="Arial" panose="020B0604020202020204" pitchFamily="34" charset="0"/>
              </a:rPr>
              <a:t>s-t </a:t>
            </a:r>
            <a:r>
              <a:rPr lang="zh-CN" altLang="en-US" sz="2400" b="1">
                <a:latin typeface="Arial" panose="020B0604020202020204" pitchFamily="34" charset="0"/>
              </a:rPr>
              <a:t>路径</a:t>
            </a:r>
            <a:r>
              <a:rPr lang="en-US" altLang="zh-CN" sz="2400" b="1">
                <a:latin typeface="Arial" panose="020B0604020202020204" pitchFamily="34" charset="0"/>
              </a:rPr>
              <a:t>.</a:t>
            </a:r>
          </a:p>
        </p:txBody>
      </p:sp>
      <p:sp>
        <p:nvSpPr>
          <p:cNvPr id="873486" name="Oval 14"/>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73487" name="Oval 15"/>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73488" name="Oval 16"/>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73489" name="Oval 17"/>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73490" name="Oval 18"/>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73491" name="Oval 19"/>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73492" name="Line 20"/>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493" name="Line 21"/>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494" name="Line 22"/>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495" name="Line 2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496" name="Line 2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497" name="Line 2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498" name="Line 26"/>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499" name="Line 27"/>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500" name="Line 28"/>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501" name="Line 29"/>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502" name="Line 30"/>
          <p:cNvSpPr>
            <a:spLocks noChangeShapeType="1"/>
          </p:cNvSpPr>
          <p:nvPr/>
        </p:nvSpPr>
        <p:spPr bwMode="auto">
          <a:xfrm>
            <a:off x="3276600" y="3048000"/>
            <a:ext cx="15240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503" name="Line 31"/>
          <p:cNvSpPr>
            <a:spLocks noChangeShapeType="1"/>
          </p:cNvSpPr>
          <p:nvPr/>
        </p:nvSpPr>
        <p:spPr bwMode="auto">
          <a:xfrm>
            <a:off x="5791200" y="2819400"/>
            <a:ext cx="17526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3504" name="Line 32"/>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165</a:t>
            </a:fld>
            <a:endParaRPr lang="en-US" altLang="zh-CN" dirty="0"/>
          </a:p>
        </p:txBody>
      </p:sp>
    </p:spTree>
    <p:extLst>
      <p:ext uri="{BB962C8B-B14F-4D97-AF65-F5344CB8AC3E}">
        <p14:creationId xmlns:p14="http://schemas.microsoft.com/office/powerpoint/2010/main" val="772549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3485"/>
                                        </p:tgtEl>
                                        <p:attrNameLst>
                                          <p:attrName>style.visibility</p:attrName>
                                        </p:attrNameLst>
                                      </p:cBhvr>
                                      <p:to>
                                        <p:strVal val="visible"/>
                                      </p:to>
                                    </p:set>
                                    <p:animEffect transition="in" filter="wipe(left)">
                                      <p:cBhvr>
                                        <p:cTn id="7" dur="500"/>
                                        <p:tgtEl>
                                          <p:spTgt spid="8734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3502"/>
                                        </p:tgtEl>
                                        <p:attrNameLst>
                                          <p:attrName>style.visibility</p:attrName>
                                        </p:attrNameLst>
                                      </p:cBhvr>
                                      <p:to>
                                        <p:strVal val="visible"/>
                                      </p:to>
                                    </p:set>
                                    <p:animEffect transition="in" filter="wipe(left)">
                                      <p:cBhvr>
                                        <p:cTn id="12" dur="500"/>
                                        <p:tgtEl>
                                          <p:spTgt spid="8735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3504"/>
                                        </p:tgtEl>
                                        <p:attrNameLst>
                                          <p:attrName>style.visibility</p:attrName>
                                        </p:attrNameLst>
                                      </p:cBhvr>
                                      <p:to>
                                        <p:strVal val="visible"/>
                                      </p:to>
                                    </p:set>
                                    <p:animEffect transition="in" filter="wipe(left)">
                                      <p:cBhvr>
                                        <p:cTn id="17" dur="500"/>
                                        <p:tgtEl>
                                          <p:spTgt spid="8735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3503"/>
                                        </p:tgtEl>
                                        <p:attrNameLst>
                                          <p:attrName>style.visibility</p:attrName>
                                        </p:attrNameLst>
                                      </p:cBhvr>
                                      <p:to>
                                        <p:strVal val="visible"/>
                                      </p:to>
                                    </p:set>
                                    <p:animEffect transition="in" filter="wipe(left)">
                                      <p:cBhvr>
                                        <p:cTn id="22" dur="500"/>
                                        <p:tgtEl>
                                          <p:spTgt spid="873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85" grpId="0" animBg="1" autoUpdateAnimBg="0"/>
      <p:bldP spid="873502" grpId="0" animBg="1"/>
      <p:bldP spid="873503" grpId="0" animBg="1"/>
      <p:bldP spid="873504"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4498"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74499" name="Text Box 3"/>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4500" name="Text Box 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4501"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4502" name="Text Box 6"/>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4503" name="Text Box 7"/>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4505" name="Text Box 9"/>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判定路径的可改经量</a:t>
            </a:r>
            <a:r>
              <a:rPr lang="en-US" altLang="zh-CN" sz="2400" b="1">
                <a:latin typeface="Symbol" panose="05050102010706020507" pitchFamily="18" charset="2"/>
              </a:rPr>
              <a:t>a.</a:t>
            </a:r>
            <a:endParaRPr lang="en-US" altLang="zh-CN" sz="2400" b="1">
              <a:latin typeface="Arial" panose="020B0604020202020204" pitchFamily="34" charset="0"/>
            </a:endParaRPr>
          </a:p>
        </p:txBody>
      </p:sp>
      <p:sp>
        <p:nvSpPr>
          <p:cNvPr id="874506" name="Text Box 10"/>
          <p:cNvSpPr txBox="1">
            <a:spLocks noChangeArrowheads="1"/>
          </p:cNvSpPr>
          <p:nvPr/>
        </p:nvSpPr>
        <p:spPr bwMode="auto">
          <a:xfrm>
            <a:off x="2438400" y="5243512"/>
            <a:ext cx="57912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dirty="0">
                <a:latin typeface="Arial" panose="020B0604020202020204" pitchFamily="34" charset="0"/>
              </a:rPr>
              <a:t>在路径上发送 </a:t>
            </a:r>
            <a:r>
              <a:rPr lang="en-US" altLang="zh-CN" sz="2400" b="1" dirty="0">
                <a:latin typeface="Symbol" panose="05050102010706020507" pitchFamily="18" charset="2"/>
              </a:rPr>
              <a:t>a</a:t>
            </a:r>
            <a:r>
              <a:rPr lang="zh-CN" altLang="en-US" sz="2400" b="1" dirty="0">
                <a:latin typeface="Arial" panose="020B0604020202020204" pitchFamily="34" charset="0"/>
              </a:rPr>
              <a:t>单位的流</a:t>
            </a:r>
            <a:r>
              <a:rPr lang="en-US" altLang="zh-CN" sz="2400" b="1" dirty="0">
                <a:latin typeface="Arial" panose="020B0604020202020204" pitchFamily="34" charset="0"/>
              </a:rPr>
              <a:t>.</a:t>
            </a:r>
          </a:p>
          <a:p>
            <a:pPr algn="l" eaLnBrk="0" hangingPunct="0">
              <a:spcBef>
                <a:spcPct val="50000"/>
              </a:spcBef>
            </a:pPr>
            <a:r>
              <a:rPr lang="zh-CN" altLang="en-US" sz="2400" b="1" dirty="0">
                <a:latin typeface="Arial" panose="020B0604020202020204" pitchFamily="34" charset="0"/>
              </a:rPr>
              <a:t>更新剩余容量</a:t>
            </a:r>
            <a:r>
              <a:rPr lang="en-US" altLang="zh-CN" sz="2400" b="1" dirty="0">
                <a:latin typeface="Arial" panose="020B0604020202020204" pitchFamily="34" charset="0"/>
              </a:rPr>
              <a:t>.</a:t>
            </a:r>
          </a:p>
        </p:txBody>
      </p:sp>
      <p:sp>
        <p:nvSpPr>
          <p:cNvPr id="874507" name="Text Box 11"/>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4508" name="Text Box 1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4509" name="Text Box 13"/>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4510" name="Text Box 14"/>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4511" name="Text Box 15"/>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4512" name="Text Box 16"/>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4513" name="Text Box 17"/>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4514" name="Text Box 18"/>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4515" name="Text Box 19"/>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4516" name="Oval 20"/>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74517" name="Oval 21"/>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74518" name="Oval 22"/>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74519" name="Oval 23"/>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74520" name="Oval 24"/>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74521" name="Oval 25"/>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74522" name="Line 26"/>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23" name="Line 27"/>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24" name="Line 28"/>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25" name="Line 29"/>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26" name="Line 30"/>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27" name="Line 31"/>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28" name="Line 32"/>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29" name="Line 33"/>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30" name="Line 34"/>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31" name="Line 35"/>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32" name="Line 36"/>
          <p:cNvSpPr>
            <a:spLocks noChangeShapeType="1"/>
          </p:cNvSpPr>
          <p:nvPr/>
        </p:nvSpPr>
        <p:spPr bwMode="auto">
          <a:xfrm>
            <a:off x="3276600" y="3048000"/>
            <a:ext cx="15240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33" name="Line 37"/>
          <p:cNvSpPr>
            <a:spLocks noChangeShapeType="1"/>
          </p:cNvSpPr>
          <p:nvPr/>
        </p:nvSpPr>
        <p:spPr bwMode="auto">
          <a:xfrm>
            <a:off x="5791200" y="2819400"/>
            <a:ext cx="17526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34"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35"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36" name="Line 40"/>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37" name="Line 41"/>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4538" name="Line 42"/>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166</a:t>
            </a:fld>
            <a:endParaRPr lang="en-US" altLang="zh-CN" dirty="0"/>
          </a:p>
        </p:txBody>
      </p:sp>
    </p:spTree>
    <p:extLst>
      <p:ext uri="{BB962C8B-B14F-4D97-AF65-F5344CB8AC3E}">
        <p14:creationId xmlns:p14="http://schemas.microsoft.com/office/powerpoint/2010/main" val="4269564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4505"/>
                                        </p:tgtEl>
                                        <p:attrNameLst>
                                          <p:attrName>style.visibility</p:attrName>
                                        </p:attrNameLst>
                                      </p:cBhvr>
                                      <p:to>
                                        <p:strVal val="visible"/>
                                      </p:to>
                                    </p:set>
                                    <p:animEffect transition="in" filter="wipe(left)">
                                      <p:cBhvr>
                                        <p:cTn id="7" dur="500"/>
                                        <p:tgtEl>
                                          <p:spTgt spid="8745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4506"/>
                                        </p:tgtEl>
                                        <p:attrNameLst>
                                          <p:attrName>style.visibility</p:attrName>
                                        </p:attrNameLst>
                                      </p:cBhvr>
                                      <p:to>
                                        <p:strVal val="visible"/>
                                      </p:to>
                                    </p:set>
                                    <p:animEffect transition="in" filter="wipe(left)">
                                      <p:cBhvr>
                                        <p:cTn id="12" dur="500"/>
                                        <p:tgtEl>
                                          <p:spTgt spid="8745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74514"/>
                                        </p:tgtEl>
                                        <p:attrNameLst>
                                          <p:attrName>style.visibility</p:attrName>
                                        </p:attrNameLst>
                                      </p:cBhvr>
                                      <p:to>
                                        <p:strVal val="visible"/>
                                      </p:to>
                                    </p:set>
                                    <p:animEffect transition="in" filter="dissolve">
                                      <p:cBhvr>
                                        <p:cTn id="17" dur="500"/>
                                        <p:tgtEl>
                                          <p:spTgt spid="8745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74536"/>
                                        </p:tgtEl>
                                        <p:attrNameLst>
                                          <p:attrName>style.visibility</p:attrName>
                                        </p:attrNameLst>
                                      </p:cBhvr>
                                      <p:to>
                                        <p:strVal val="visible"/>
                                      </p:to>
                                    </p:set>
                                    <p:animEffect transition="in" filter="dissolve">
                                      <p:cBhvr>
                                        <p:cTn id="22" dur="500"/>
                                        <p:tgtEl>
                                          <p:spTgt spid="8745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74500"/>
                                        </p:tgtEl>
                                        <p:attrNameLst>
                                          <p:attrName>style.visibility</p:attrName>
                                        </p:attrNameLst>
                                      </p:cBhvr>
                                      <p:to>
                                        <p:strVal val="visible"/>
                                      </p:to>
                                    </p:set>
                                    <p:animEffect transition="in" filter="dissolve">
                                      <p:cBhvr>
                                        <p:cTn id="27" dur="500"/>
                                        <p:tgtEl>
                                          <p:spTgt spid="8745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74538"/>
                                        </p:tgtEl>
                                        <p:attrNameLst>
                                          <p:attrName>style.visibility</p:attrName>
                                        </p:attrNameLst>
                                      </p:cBhvr>
                                      <p:to>
                                        <p:strVal val="visible"/>
                                      </p:to>
                                    </p:set>
                                    <p:animEffect transition="in" filter="wipe(left)">
                                      <p:cBhvr>
                                        <p:cTn id="32" dur="500"/>
                                        <p:tgtEl>
                                          <p:spTgt spid="8745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74535"/>
                                        </p:tgtEl>
                                        <p:attrNameLst>
                                          <p:attrName>style.visibility</p:attrName>
                                        </p:attrNameLst>
                                      </p:cBhvr>
                                      <p:to>
                                        <p:strVal val="visible"/>
                                      </p:to>
                                    </p:set>
                                    <p:animEffect transition="in" filter="dissolve">
                                      <p:cBhvr>
                                        <p:cTn id="37" dur="500"/>
                                        <p:tgtEl>
                                          <p:spTgt spid="87453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74511"/>
                                        </p:tgtEl>
                                        <p:attrNameLst>
                                          <p:attrName>style.visibility</p:attrName>
                                        </p:attrNameLst>
                                      </p:cBhvr>
                                      <p:to>
                                        <p:strVal val="visible"/>
                                      </p:to>
                                    </p:set>
                                    <p:animEffect transition="in" filter="dissolve">
                                      <p:cBhvr>
                                        <p:cTn id="42" dur="500"/>
                                        <p:tgtEl>
                                          <p:spTgt spid="8745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74509"/>
                                        </p:tgtEl>
                                        <p:attrNameLst>
                                          <p:attrName>style.visibility</p:attrName>
                                        </p:attrNameLst>
                                      </p:cBhvr>
                                      <p:to>
                                        <p:strVal val="visible"/>
                                      </p:to>
                                    </p:set>
                                    <p:animEffect transition="in" filter="dissolve">
                                      <p:cBhvr>
                                        <p:cTn id="47" dur="500"/>
                                        <p:tgtEl>
                                          <p:spTgt spid="87450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74537"/>
                                        </p:tgtEl>
                                        <p:attrNameLst>
                                          <p:attrName>style.visibility</p:attrName>
                                        </p:attrNameLst>
                                      </p:cBhvr>
                                      <p:to>
                                        <p:strVal val="visible"/>
                                      </p:to>
                                    </p:set>
                                    <p:animEffect transition="in" filter="dissolve">
                                      <p:cBhvr>
                                        <p:cTn id="52" dur="500"/>
                                        <p:tgtEl>
                                          <p:spTgt spid="8745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74499"/>
                                        </p:tgtEl>
                                        <p:attrNameLst>
                                          <p:attrName>style.visibility</p:attrName>
                                        </p:attrNameLst>
                                      </p:cBhvr>
                                      <p:to>
                                        <p:strVal val="visible"/>
                                      </p:to>
                                    </p:set>
                                    <p:animEffect transition="in" filter="dissolve">
                                      <p:cBhvr>
                                        <p:cTn id="57" dur="500"/>
                                        <p:tgtEl>
                                          <p:spTgt spid="874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499" grpId="0" animBg="1" autoUpdateAnimBg="0"/>
      <p:bldP spid="874500" grpId="0" animBg="1" autoUpdateAnimBg="0"/>
      <p:bldP spid="874505" grpId="0" animBg="1" autoUpdateAnimBg="0"/>
      <p:bldP spid="874506" grpId="0" animBg="1" autoUpdateAnimBg="0"/>
      <p:bldP spid="874509" grpId="0" animBg="1" autoUpdateAnimBg="0"/>
      <p:bldP spid="874511" grpId="0" animBg="1" autoUpdateAnimBg="0"/>
      <p:bldP spid="874514" grpId="0" animBg="1" autoUpdateAnimBg="0"/>
      <p:bldP spid="874535" grpId="0" animBg="1"/>
      <p:bldP spid="874536" grpId="0" animBg="1"/>
      <p:bldP spid="874537" grpId="0" animBg="1"/>
      <p:bldP spid="874538" grpId="0" animBg="1"/>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5522"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75523" name="Text Box 3"/>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5524" name="Text Box 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5525"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5526" name="Text Box 6"/>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5527" name="Text Box 7"/>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5529" name="Text Box 9"/>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寻找任何</a:t>
            </a:r>
            <a:r>
              <a:rPr lang="en-US" altLang="zh-CN" sz="2400" b="1">
                <a:latin typeface="Arial" panose="020B0604020202020204" pitchFamily="34" charset="0"/>
              </a:rPr>
              <a:t>s-t </a:t>
            </a:r>
            <a:r>
              <a:rPr lang="zh-CN" altLang="en-US" sz="2400" b="1">
                <a:latin typeface="Arial" panose="020B0604020202020204" pitchFamily="34" charset="0"/>
              </a:rPr>
              <a:t>路径   </a:t>
            </a:r>
          </a:p>
        </p:txBody>
      </p:sp>
      <p:sp>
        <p:nvSpPr>
          <p:cNvPr id="875530" name="Text Box 10"/>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5531" name="Text Box 11"/>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5532" name="Text Box 12"/>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5533" name="Text Box 13"/>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5534" name="Text Box 14"/>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5535" name="Text Box 15"/>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5536" name="Text Box 16"/>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5537" name="Text Box 17"/>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5538" name="Text Box 18"/>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5539" name="Oval 19"/>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75540" name="Oval 20"/>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75541" name="Oval 21"/>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75542" name="Oval 22"/>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75543" name="Oval 23"/>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75544" name="Oval 24"/>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75545" name="Line 25"/>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46" name="Line 26"/>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47" name="Line 27"/>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48" name="Line 28"/>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49" name="Line 29"/>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0" name="Line 30"/>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1" name="Line 31"/>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2" name="Line 32"/>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3" name="Line 33"/>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4" name="Line 3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5" name="Line 35"/>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6" name="Line 36"/>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7" name="Line 37"/>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8" name="Line 38"/>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59" name="Line 39"/>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60" name="Line 40"/>
          <p:cNvSpPr>
            <a:spLocks noChangeShapeType="1"/>
          </p:cNvSpPr>
          <p:nvPr/>
        </p:nvSpPr>
        <p:spPr bwMode="auto">
          <a:xfrm>
            <a:off x="3200400" y="2819400"/>
            <a:ext cx="22098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61" name="Line 41"/>
          <p:cNvSpPr>
            <a:spLocks noChangeShapeType="1"/>
          </p:cNvSpPr>
          <p:nvPr/>
        </p:nvSpPr>
        <p:spPr bwMode="auto">
          <a:xfrm flipV="1">
            <a:off x="5181600" y="3048000"/>
            <a:ext cx="2362200" cy="1066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5562"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167</a:t>
            </a:fld>
            <a:endParaRPr lang="en-US" altLang="zh-CN" dirty="0"/>
          </a:p>
        </p:txBody>
      </p:sp>
    </p:spTree>
    <p:extLst>
      <p:ext uri="{BB962C8B-B14F-4D97-AF65-F5344CB8AC3E}">
        <p14:creationId xmlns:p14="http://schemas.microsoft.com/office/powerpoint/2010/main" val="132012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5529"/>
                                        </p:tgtEl>
                                        <p:attrNameLst>
                                          <p:attrName>style.visibility</p:attrName>
                                        </p:attrNameLst>
                                      </p:cBhvr>
                                      <p:to>
                                        <p:strVal val="visible"/>
                                      </p:to>
                                    </p:set>
                                    <p:animEffect transition="in" filter="wipe(left)">
                                      <p:cBhvr>
                                        <p:cTn id="7" dur="500"/>
                                        <p:tgtEl>
                                          <p:spTgt spid="8755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5560"/>
                                        </p:tgtEl>
                                        <p:attrNameLst>
                                          <p:attrName>style.visibility</p:attrName>
                                        </p:attrNameLst>
                                      </p:cBhvr>
                                      <p:to>
                                        <p:strVal val="visible"/>
                                      </p:to>
                                    </p:set>
                                    <p:animEffect transition="in" filter="wipe(left)">
                                      <p:cBhvr>
                                        <p:cTn id="12" dur="500"/>
                                        <p:tgtEl>
                                          <p:spTgt spid="8755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5562"/>
                                        </p:tgtEl>
                                        <p:attrNameLst>
                                          <p:attrName>style.visibility</p:attrName>
                                        </p:attrNameLst>
                                      </p:cBhvr>
                                      <p:to>
                                        <p:strVal val="visible"/>
                                      </p:to>
                                    </p:set>
                                    <p:animEffect transition="in" filter="wipe(left)">
                                      <p:cBhvr>
                                        <p:cTn id="17" dur="500"/>
                                        <p:tgtEl>
                                          <p:spTgt spid="8755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5561"/>
                                        </p:tgtEl>
                                        <p:attrNameLst>
                                          <p:attrName>style.visibility</p:attrName>
                                        </p:attrNameLst>
                                      </p:cBhvr>
                                      <p:to>
                                        <p:strVal val="visible"/>
                                      </p:to>
                                    </p:set>
                                    <p:animEffect transition="in" filter="wipe(left)">
                                      <p:cBhvr>
                                        <p:cTn id="22" dur="500"/>
                                        <p:tgtEl>
                                          <p:spTgt spid="875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9" grpId="0" animBg="1" autoUpdateAnimBg="0"/>
      <p:bldP spid="875560" grpId="0" animBg="1"/>
      <p:bldP spid="875561" grpId="0" animBg="1"/>
      <p:bldP spid="875562"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6546"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76547" name="Text Box 3"/>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6548" name="Text Box 4"/>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6549" name="Text Box 5"/>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6550" name="Text Box 6"/>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6551" name="Text Box 7"/>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6552" name="Text Box 8"/>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6553" name="Text Box 9"/>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6554" name="Text Box 10"/>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6555" name="Text Box 11"/>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6556" name="Text Box 12"/>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6557" name="Text Box 13"/>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6558" name="Text Box 1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6560" name="Text Box 16"/>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6561" name="Text Box 17"/>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6562" name="Text Box 18"/>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6563" name="Text Box 19"/>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6564" name="Text Box 20"/>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6565" name="Text Box 21"/>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6566" name="Text Box 22"/>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6567" name="Oval 2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76568" name="Oval 2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76569" name="Oval 2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76570" name="Oval 2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76571" name="Oval 2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76572" name="Oval 2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76573" name="Line 2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74" name="Line 3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75" name="Line 3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76" name="Line 3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77" name="Line 3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78" name="Line 3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79" name="Line 3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0" name="Line 3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1" name="Line 3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2" name="Line 3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3" name="Line 39"/>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4" name="Line 40"/>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5" name="Line 41"/>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6" name="Line 42"/>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7" name="Line 43"/>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8" name="Line 44"/>
          <p:cNvSpPr>
            <a:spLocks noChangeShapeType="1"/>
          </p:cNvSpPr>
          <p:nvPr/>
        </p:nvSpPr>
        <p:spPr bwMode="auto">
          <a:xfrm>
            <a:off x="3200400" y="2819400"/>
            <a:ext cx="22098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89" name="Line 45"/>
          <p:cNvSpPr>
            <a:spLocks noChangeShapeType="1"/>
          </p:cNvSpPr>
          <p:nvPr/>
        </p:nvSpPr>
        <p:spPr bwMode="auto">
          <a:xfrm flipV="1">
            <a:off x="5181600" y="3048000"/>
            <a:ext cx="2362200" cy="1066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90" name="Line 46"/>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91" name="Text Box 47"/>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判定路径的可改进量</a:t>
            </a:r>
            <a:r>
              <a:rPr lang="en-US" altLang="zh-CN" sz="2400" b="1">
                <a:latin typeface="Arial" panose="020B0604020202020204" pitchFamily="34" charset="0"/>
              </a:rPr>
              <a:t> </a:t>
            </a:r>
            <a:r>
              <a:rPr lang="en-US" altLang="zh-CN" sz="2400" b="1">
                <a:latin typeface="Symbol" panose="05050102010706020507" pitchFamily="18" charset="2"/>
              </a:rPr>
              <a:t>a</a:t>
            </a:r>
            <a:r>
              <a:rPr lang="en-US" altLang="zh-CN" sz="2400" b="1">
                <a:latin typeface="Arial" panose="020B0604020202020204" pitchFamily="34" charset="0"/>
              </a:rPr>
              <a:t>   </a:t>
            </a:r>
          </a:p>
        </p:txBody>
      </p:sp>
      <p:sp>
        <p:nvSpPr>
          <p:cNvPr id="876592" name="Text Box 48"/>
          <p:cNvSpPr txBox="1">
            <a:spLocks noChangeArrowheads="1"/>
          </p:cNvSpPr>
          <p:nvPr/>
        </p:nvSpPr>
        <p:spPr bwMode="auto">
          <a:xfrm>
            <a:off x="2438400" y="5212556"/>
            <a:ext cx="57912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在路径中发送</a:t>
            </a:r>
            <a:r>
              <a:rPr lang="en-US" altLang="zh-CN" sz="2400" b="1">
                <a:latin typeface="Arial" panose="020B0604020202020204" pitchFamily="34" charset="0"/>
              </a:rPr>
              <a:t> </a:t>
            </a:r>
            <a:r>
              <a:rPr lang="en-US" altLang="zh-CN" sz="2400" b="1">
                <a:latin typeface="Symbol" panose="05050102010706020507" pitchFamily="18" charset="2"/>
              </a:rPr>
              <a:t>a</a:t>
            </a:r>
            <a:r>
              <a:rPr lang="en-US" altLang="zh-CN" sz="2400" b="1">
                <a:latin typeface="Arial" panose="020B0604020202020204" pitchFamily="34" charset="0"/>
              </a:rPr>
              <a:t> </a:t>
            </a:r>
            <a:r>
              <a:rPr lang="zh-CN" altLang="en-US" sz="2400" b="1">
                <a:latin typeface="Arial" panose="020B0604020202020204" pitchFamily="34" charset="0"/>
              </a:rPr>
              <a:t>单位的流</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更新剩余网络</a:t>
            </a:r>
            <a:endParaRPr lang="en-US" altLang="zh-CN" sz="2400" b="1">
              <a:latin typeface="Arial" panose="020B0604020202020204" pitchFamily="34" charset="0"/>
            </a:endParaRPr>
          </a:p>
        </p:txBody>
      </p:sp>
      <p:sp>
        <p:nvSpPr>
          <p:cNvPr id="876593" name="Line 49"/>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94" name="Line 50"/>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95" name="Line 51"/>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6596" name="Line 52"/>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168</a:t>
            </a:fld>
            <a:endParaRPr lang="en-US" altLang="zh-CN" dirty="0"/>
          </a:p>
        </p:txBody>
      </p:sp>
    </p:spTree>
    <p:extLst>
      <p:ext uri="{BB962C8B-B14F-4D97-AF65-F5344CB8AC3E}">
        <p14:creationId xmlns:p14="http://schemas.microsoft.com/office/powerpoint/2010/main" val="145209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6591"/>
                                        </p:tgtEl>
                                        <p:attrNameLst>
                                          <p:attrName>style.visibility</p:attrName>
                                        </p:attrNameLst>
                                      </p:cBhvr>
                                      <p:to>
                                        <p:strVal val="visible"/>
                                      </p:to>
                                    </p:set>
                                    <p:animEffect transition="in" filter="wipe(left)">
                                      <p:cBhvr>
                                        <p:cTn id="7" dur="500"/>
                                        <p:tgtEl>
                                          <p:spTgt spid="8765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6592"/>
                                        </p:tgtEl>
                                        <p:attrNameLst>
                                          <p:attrName>style.visibility</p:attrName>
                                        </p:attrNameLst>
                                      </p:cBhvr>
                                      <p:to>
                                        <p:strVal val="visible"/>
                                      </p:to>
                                    </p:set>
                                    <p:animEffect transition="in" filter="wipe(left)">
                                      <p:cBhvr>
                                        <p:cTn id="12" dur="500"/>
                                        <p:tgtEl>
                                          <p:spTgt spid="8765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76563"/>
                                        </p:tgtEl>
                                        <p:attrNameLst>
                                          <p:attrName>style.visibility</p:attrName>
                                        </p:attrNameLst>
                                      </p:cBhvr>
                                      <p:to>
                                        <p:strVal val="visible"/>
                                      </p:to>
                                    </p:set>
                                    <p:animEffect transition="in" filter="dissolve">
                                      <p:cBhvr>
                                        <p:cTn id="17" dur="500"/>
                                        <p:tgtEl>
                                          <p:spTgt spid="8765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876593"/>
                                        </p:tgtEl>
                                        <p:attrNameLst>
                                          <p:attrName>style.visibility</p:attrName>
                                        </p:attrNameLst>
                                      </p:cBhvr>
                                      <p:to>
                                        <p:strVal val="visible"/>
                                      </p:to>
                                    </p:set>
                                    <p:animEffect transition="in" filter="wipe(right)">
                                      <p:cBhvr>
                                        <p:cTn id="22" dur="500"/>
                                        <p:tgtEl>
                                          <p:spTgt spid="8765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76549"/>
                                        </p:tgtEl>
                                        <p:attrNameLst>
                                          <p:attrName>style.visibility</p:attrName>
                                        </p:attrNameLst>
                                      </p:cBhvr>
                                      <p:to>
                                        <p:strVal val="visible"/>
                                      </p:to>
                                    </p:set>
                                    <p:animEffect transition="in" filter="dissolve">
                                      <p:cBhvr>
                                        <p:cTn id="27" dur="500"/>
                                        <p:tgtEl>
                                          <p:spTgt spid="8765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76596"/>
                                        </p:tgtEl>
                                        <p:attrNameLst>
                                          <p:attrName>style.visibility</p:attrName>
                                        </p:attrNameLst>
                                      </p:cBhvr>
                                      <p:to>
                                        <p:strVal val="visible"/>
                                      </p:to>
                                    </p:set>
                                    <p:animEffect transition="in" filter="dissolve">
                                      <p:cBhvr>
                                        <p:cTn id="32" dur="500"/>
                                        <p:tgtEl>
                                          <p:spTgt spid="87659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76594"/>
                                        </p:tgtEl>
                                        <p:attrNameLst>
                                          <p:attrName>style.visibility</p:attrName>
                                        </p:attrNameLst>
                                      </p:cBhvr>
                                      <p:to>
                                        <p:strVal val="visible"/>
                                      </p:to>
                                    </p:set>
                                    <p:animEffect transition="in" filter="wipe(left)">
                                      <p:cBhvr>
                                        <p:cTn id="37" dur="500"/>
                                        <p:tgtEl>
                                          <p:spTgt spid="87659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76557"/>
                                        </p:tgtEl>
                                        <p:attrNameLst>
                                          <p:attrName>style.visibility</p:attrName>
                                        </p:attrNameLst>
                                      </p:cBhvr>
                                      <p:to>
                                        <p:strVal val="visible"/>
                                      </p:to>
                                    </p:set>
                                    <p:animEffect transition="in" filter="dissolve">
                                      <p:cBhvr>
                                        <p:cTn id="42" dur="500"/>
                                        <p:tgtEl>
                                          <p:spTgt spid="87655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76562"/>
                                        </p:tgtEl>
                                        <p:attrNameLst>
                                          <p:attrName>style.visibility</p:attrName>
                                        </p:attrNameLst>
                                      </p:cBhvr>
                                      <p:to>
                                        <p:strVal val="visible"/>
                                      </p:to>
                                    </p:set>
                                    <p:animEffect transition="in" filter="dissolve">
                                      <p:cBhvr>
                                        <p:cTn id="47" dur="500"/>
                                        <p:tgtEl>
                                          <p:spTgt spid="87656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876595"/>
                                        </p:tgtEl>
                                        <p:attrNameLst>
                                          <p:attrName>style.visibility</p:attrName>
                                        </p:attrNameLst>
                                      </p:cBhvr>
                                      <p:to>
                                        <p:strVal val="visible"/>
                                      </p:to>
                                    </p:set>
                                    <p:animEffect transition="in" filter="wipe(right)">
                                      <p:cBhvr>
                                        <p:cTn id="52" dur="500"/>
                                        <p:tgtEl>
                                          <p:spTgt spid="87659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76548"/>
                                        </p:tgtEl>
                                        <p:attrNameLst>
                                          <p:attrName>style.visibility</p:attrName>
                                        </p:attrNameLst>
                                      </p:cBhvr>
                                      <p:to>
                                        <p:strVal val="visible"/>
                                      </p:to>
                                    </p:set>
                                    <p:animEffect transition="in" filter="dissolve">
                                      <p:cBhvr>
                                        <p:cTn id="57" dur="500"/>
                                        <p:tgtEl>
                                          <p:spTgt spid="876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548" grpId="0" animBg="1" autoUpdateAnimBg="0"/>
      <p:bldP spid="876549" grpId="0" animBg="1" autoUpdateAnimBg="0"/>
      <p:bldP spid="876557" grpId="0" animBg="1" autoUpdateAnimBg="0"/>
      <p:bldP spid="876562" grpId="0" animBg="1" autoUpdateAnimBg="0"/>
      <p:bldP spid="876563" grpId="0" animBg="1" autoUpdateAnimBg="0"/>
      <p:bldP spid="876591" grpId="0" animBg="1" autoUpdateAnimBg="0"/>
      <p:bldP spid="876592" grpId="0" animBg="1" autoUpdateAnimBg="0"/>
      <p:bldP spid="876593" grpId="0" animBg="1"/>
      <p:bldP spid="876594" grpId="0" animBg="1"/>
      <p:bldP spid="876595" grpId="0" animBg="1"/>
      <p:bldP spid="876596" grpId="0" animBg="1"/>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7570"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77571" name="Text Box 3"/>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7572" name="Text Box 4"/>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7573" name="Text Box 5"/>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7574" name="Text Box 6"/>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7575" name="Text Box 7"/>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7576" name="Text Box 8"/>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7577" name="Text Box 9"/>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7578" name="Text Box 10"/>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7579" name="Text Box 11"/>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7580" name="Text Box 12"/>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7581" name="Text Box 13"/>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7582" name="Text Box 1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7584" name="Text Box 16"/>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7585" name="Text Box 17"/>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7586" name="Text Box 18"/>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7587" name="Text Box 19"/>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7588" name="Text Box 20"/>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7589" name="Text Box 21"/>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7590" name="Text Box 22"/>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7591" name="Oval 2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77592" name="Oval 2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77593" name="Oval 2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77594" name="Oval 2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77595" name="Oval 2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77596" name="Oval 2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77597" name="Line 2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598" name="Line 3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599" name="Line 3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0" name="Line 3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1" name="Line 3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2" name="Line 3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3" name="Line 3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4" name="Line 3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5" name="Line 3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6" name="Line 3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7" name="Line 39"/>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8" name="Line 40"/>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09" name="Line 41"/>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10" name="Line 42"/>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11" name="Line 43"/>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12" name="Line 44"/>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13" name="Text Box 45"/>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寻找任何</a:t>
            </a:r>
            <a:r>
              <a:rPr lang="en-US" altLang="zh-CN" sz="2400" b="1">
                <a:latin typeface="Arial" panose="020B0604020202020204" pitchFamily="34" charset="0"/>
              </a:rPr>
              <a:t> s-t </a:t>
            </a:r>
            <a:r>
              <a:rPr lang="zh-CN" altLang="en-US" sz="2400" b="1">
                <a:latin typeface="Arial" panose="020B0604020202020204" pitchFamily="34" charset="0"/>
              </a:rPr>
              <a:t>路径</a:t>
            </a:r>
            <a:endParaRPr lang="en-US" altLang="zh-CN" sz="2400" b="1">
              <a:latin typeface="Arial" panose="020B0604020202020204" pitchFamily="34" charset="0"/>
            </a:endParaRPr>
          </a:p>
        </p:txBody>
      </p:sp>
      <p:sp>
        <p:nvSpPr>
          <p:cNvPr id="877614" name="Line 46"/>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15" name="Line 4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16" name="Line 48"/>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17" name="Line 49"/>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18" name="Line 50"/>
          <p:cNvSpPr>
            <a:spLocks noChangeShapeType="1"/>
          </p:cNvSpPr>
          <p:nvPr/>
        </p:nvSpPr>
        <p:spPr bwMode="auto">
          <a:xfrm>
            <a:off x="3200400" y="2819400"/>
            <a:ext cx="22098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7619" name="Line 51"/>
          <p:cNvSpPr>
            <a:spLocks noChangeShapeType="1"/>
          </p:cNvSpPr>
          <p:nvPr/>
        </p:nvSpPr>
        <p:spPr bwMode="auto">
          <a:xfrm>
            <a:off x="5791200" y="2819400"/>
            <a:ext cx="17526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169</a:t>
            </a:fld>
            <a:endParaRPr lang="en-US" altLang="zh-CN" dirty="0"/>
          </a:p>
        </p:txBody>
      </p:sp>
    </p:spTree>
    <p:extLst>
      <p:ext uri="{BB962C8B-B14F-4D97-AF65-F5344CB8AC3E}">
        <p14:creationId xmlns:p14="http://schemas.microsoft.com/office/powerpoint/2010/main" val="3676674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7613"/>
                                        </p:tgtEl>
                                        <p:attrNameLst>
                                          <p:attrName>style.visibility</p:attrName>
                                        </p:attrNameLst>
                                      </p:cBhvr>
                                      <p:to>
                                        <p:strVal val="visible"/>
                                      </p:to>
                                    </p:set>
                                    <p:animEffect transition="in" filter="wipe(left)">
                                      <p:cBhvr>
                                        <p:cTn id="7" dur="500"/>
                                        <p:tgtEl>
                                          <p:spTgt spid="8776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7618"/>
                                        </p:tgtEl>
                                        <p:attrNameLst>
                                          <p:attrName>style.visibility</p:attrName>
                                        </p:attrNameLst>
                                      </p:cBhvr>
                                      <p:to>
                                        <p:strVal val="visible"/>
                                      </p:to>
                                    </p:set>
                                    <p:animEffect transition="in" filter="wipe(left)">
                                      <p:cBhvr>
                                        <p:cTn id="12" dur="500"/>
                                        <p:tgtEl>
                                          <p:spTgt spid="8776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7619"/>
                                        </p:tgtEl>
                                        <p:attrNameLst>
                                          <p:attrName>style.visibility</p:attrName>
                                        </p:attrNameLst>
                                      </p:cBhvr>
                                      <p:to>
                                        <p:strVal val="visible"/>
                                      </p:to>
                                    </p:set>
                                    <p:animEffect transition="in" filter="wipe(left)">
                                      <p:cBhvr>
                                        <p:cTn id="17" dur="500"/>
                                        <p:tgtEl>
                                          <p:spTgt spid="877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613" grpId="0" animBg="1" autoUpdateAnimBg="0"/>
      <p:bldP spid="877618" grpId="0" animBg="1"/>
      <p:bldP spid="8776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p:spPr>
        <p:txBody>
          <a:bodyPr/>
          <a:lstStyle/>
          <a:p>
            <a:r>
              <a:rPr lang="en-US" altLang="zh-CN">
                <a:ea typeface="宋体" pitchFamily="2" charset="-122"/>
              </a:rPr>
              <a:t>Compute Start Time</a:t>
            </a:r>
          </a:p>
        </p:txBody>
      </p:sp>
      <p:sp>
        <p:nvSpPr>
          <p:cNvPr id="8195" name="Rectangle 3"/>
          <p:cNvSpPr>
            <a:spLocks noGrp="1" noChangeArrowheads="1"/>
          </p:cNvSpPr>
          <p:nvPr>
            <p:ph type="body" idx="1"/>
          </p:nvPr>
        </p:nvSpPr>
        <p:spPr>
          <a:noFill/>
          <a:ln/>
        </p:spPr>
        <p:txBody>
          <a:bodyPr/>
          <a:lstStyle/>
          <a:p>
            <a:pPr>
              <a:spcBef>
                <a:spcPct val="0"/>
              </a:spcBef>
              <a:buFont typeface="Monotype Sorts" pitchFamily="7" charset="2"/>
              <a:buNone/>
            </a:pPr>
            <a:r>
              <a:rPr lang="en-US" altLang="zh-CN" sz="2400" dirty="0">
                <a:ea typeface="宋体" pitchFamily="2" charset="-122"/>
              </a:rPr>
              <a:t>DFS(</a:t>
            </a:r>
            <a:r>
              <a:rPr lang="en-US" altLang="zh-CN" sz="2400" dirty="0" err="1">
                <a:ea typeface="宋体" pitchFamily="2" charset="-122"/>
              </a:rPr>
              <a:t>v:Integer</a:t>
            </a:r>
            <a:r>
              <a:rPr lang="en-US" altLang="zh-CN" sz="2400" dirty="0">
                <a:ea typeface="宋体" pitchFamily="2" charset="-122"/>
              </a:rPr>
              <a:t>)</a:t>
            </a:r>
          </a:p>
          <a:p>
            <a:pPr>
              <a:spcBef>
                <a:spcPct val="0"/>
              </a:spcBef>
              <a:buFont typeface="Monotype Sorts" pitchFamily="7" charset="2"/>
              <a:buNone/>
            </a:pPr>
            <a:r>
              <a:rPr lang="en-US" altLang="zh-CN" sz="2400" dirty="0">
                <a:ea typeface="宋体" pitchFamily="2" charset="-122"/>
              </a:rPr>
              <a:t>	</a:t>
            </a:r>
            <a:r>
              <a:rPr lang="en-US" altLang="zh-CN" sz="2400" dirty="0" err="1">
                <a:solidFill>
                  <a:srgbClr val="00B0F0"/>
                </a:solidFill>
                <a:ea typeface="宋体" pitchFamily="2" charset="-122"/>
              </a:rPr>
              <a:t>Start_Time</a:t>
            </a:r>
            <a:r>
              <a:rPr lang="en-US" altLang="zh-CN" sz="2400" dirty="0">
                <a:solidFill>
                  <a:srgbClr val="00B0F0"/>
                </a:solidFill>
                <a:ea typeface="宋体" pitchFamily="2" charset="-122"/>
              </a:rPr>
              <a:t> := </a:t>
            </a:r>
            <a:r>
              <a:rPr lang="en-US" altLang="zh-CN" sz="2400" dirty="0" err="1">
                <a:solidFill>
                  <a:srgbClr val="00B0F0"/>
                </a:solidFill>
                <a:ea typeface="宋体" pitchFamily="2" charset="-122"/>
              </a:rPr>
              <a:t>Start_Time</a:t>
            </a:r>
            <a:r>
              <a:rPr lang="en-US" altLang="zh-CN" sz="2400" dirty="0">
                <a:solidFill>
                  <a:srgbClr val="00B0F0"/>
                </a:solidFill>
                <a:ea typeface="宋体" pitchFamily="2" charset="-122"/>
              </a:rPr>
              <a:t> + 1;</a:t>
            </a:r>
          </a:p>
          <a:p>
            <a:pPr>
              <a:spcBef>
                <a:spcPct val="0"/>
              </a:spcBef>
              <a:buFont typeface="Monotype Sorts" pitchFamily="7" charset="2"/>
              <a:buNone/>
            </a:pPr>
            <a:r>
              <a:rPr lang="en-US" altLang="zh-CN" sz="2400" dirty="0">
                <a:solidFill>
                  <a:srgbClr val="00B0F0"/>
                </a:solidFill>
                <a:ea typeface="宋体" pitchFamily="2" charset="-122"/>
              </a:rPr>
              <a:t>	d[v] := </a:t>
            </a:r>
            <a:r>
              <a:rPr lang="en-US" altLang="zh-CN" sz="2400" dirty="0" err="1">
                <a:solidFill>
                  <a:srgbClr val="00B0F0"/>
                </a:solidFill>
                <a:ea typeface="宋体" pitchFamily="2" charset="-122"/>
              </a:rPr>
              <a:t>Start_time</a:t>
            </a:r>
            <a:r>
              <a:rPr lang="en-US" altLang="zh-CN" sz="2400" dirty="0">
                <a:solidFill>
                  <a:srgbClr val="00B0F0"/>
                </a:solidFill>
                <a:ea typeface="宋体" pitchFamily="2" charset="-122"/>
              </a:rPr>
              <a:t>;</a:t>
            </a:r>
          </a:p>
          <a:p>
            <a:pPr>
              <a:spcBef>
                <a:spcPct val="0"/>
              </a:spcBef>
              <a:buFont typeface="Monotype Sorts" pitchFamily="7" charset="2"/>
              <a:buNone/>
            </a:pPr>
            <a:r>
              <a:rPr lang="en-US" altLang="zh-CN" sz="2400" dirty="0">
                <a:ea typeface="宋体" pitchFamily="2" charset="-122"/>
              </a:rPr>
              <a:t>	visit and mark v;</a:t>
            </a:r>
          </a:p>
          <a:p>
            <a:pPr>
              <a:spcBef>
                <a:spcPct val="0"/>
              </a:spcBef>
              <a:buFont typeface="Monotype Sorts" pitchFamily="7" charset="2"/>
              <a:buNone/>
            </a:pPr>
            <a:r>
              <a:rPr lang="en-US" altLang="zh-CN" sz="2400" dirty="0">
                <a:ea typeface="宋体" pitchFamily="2" charset="-122"/>
              </a:rPr>
              <a:t>	while </a:t>
            </a:r>
            <a:r>
              <a:rPr lang="en-US" altLang="zh-CN" sz="2400" dirty="0" smtClean="0">
                <a:ea typeface="宋体" pitchFamily="2" charset="-122"/>
              </a:rPr>
              <a:t>there </a:t>
            </a:r>
            <a:r>
              <a:rPr lang="en-US" altLang="zh-CN" sz="2400" dirty="0">
                <a:ea typeface="宋体" pitchFamily="2" charset="-122"/>
              </a:rPr>
              <a:t>is an unmarked vertex w adjacent to v do</a:t>
            </a:r>
          </a:p>
          <a:p>
            <a:pPr>
              <a:spcBef>
                <a:spcPct val="0"/>
              </a:spcBef>
              <a:buFont typeface="Monotype Sorts" pitchFamily="7" charset="2"/>
              <a:buNone/>
            </a:pPr>
            <a:r>
              <a:rPr lang="en-US" altLang="zh-CN" sz="2400" dirty="0">
                <a:ea typeface="宋体" pitchFamily="2" charset="-122"/>
              </a:rPr>
              <a:t>		DFS(w);</a:t>
            </a:r>
          </a:p>
          <a:p>
            <a:pPr>
              <a:spcBef>
                <a:spcPct val="0"/>
              </a:spcBef>
              <a:buFont typeface="Monotype Sorts" pitchFamily="7" charset="2"/>
              <a:buNone/>
            </a:pPr>
            <a:r>
              <a:rPr lang="en-US" altLang="zh-CN" sz="2400" dirty="0">
                <a:ea typeface="宋体" pitchFamily="2" charset="-122"/>
              </a:rPr>
              <a:t>	</a:t>
            </a:r>
            <a:r>
              <a:rPr lang="en-US" altLang="zh-CN" sz="2400" dirty="0" err="1">
                <a:ea typeface="宋体" pitchFamily="2" charset="-122"/>
              </a:rPr>
              <a:t>endwhile</a:t>
            </a:r>
            <a:endParaRPr lang="en-US" altLang="zh-CN" sz="2400" dirty="0">
              <a:ea typeface="宋体" pitchFamily="2" charset="-122"/>
            </a:endParaRPr>
          </a:p>
          <a:p>
            <a:pPr>
              <a:spcBef>
                <a:spcPct val="0"/>
              </a:spcBef>
              <a:buFont typeface="Monotype Sorts" pitchFamily="7" charset="2"/>
              <a:buNone/>
            </a:pPr>
            <a:r>
              <a:rPr lang="en-US" altLang="zh-CN" sz="2400" dirty="0">
                <a:ea typeface="宋体" pitchFamily="2" charset="-122"/>
              </a:rPr>
              <a:t>end DFS</a:t>
            </a:r>
          </a:p>
          <a:p>
            <a:pPr>
              <a:spcBef>
                <a:spcPct val="0"/>
              </a:spcBef>
              <a:buFont typeface="Monotype Sorts" pitchFamily="7" charset="2"/>
              <a:buNone/>
            </a:pPr>
            <a:endParaRPr lang="en-US" altLang="zh-CN" sz="2400" dirty="0">
              <a:ea typeface="宋体" pitchFamily="2" charset="-122"/>
            </a:endParaRPr>
          </a:p>
          <a:p>
            <a:pPr>
              <a:spcBef>
                <a:spcPct val="0"/>
              </a:spcBef>
              <a:buFont typeface="Monotype Sorts" pitchFamily="7" charset="2"/>
              <a:buNone/>
            </a:pPr>
            <a:r>
              <a:rPr lang="en-US" altLang="zh-CN" sz="2400" dirty="0">
                <a:ea typeface="宋体" pitchFamily="2" charset="-122"/>
              </a:rPr>
              <a:t>{</a:t>
            </a:r>
            <a:r>
              <a:rPr lang="en-US" altLang="zh-CN" sz="2400" dirty="0" err="1">
                <a:ea typeface="宋体" pitchFamily="2" charset="-122"/>
              </a:rPr>
              <a:t>Start_Time</a:t>
            </a:r>
            <a:r>
              <a:rPr lang="en-US" altLang="zh-CN" sz="2400" dirty="0">
                <a:ea typeface="宋体" pitchFamily="2" charset="-122"/>
              </a:rPr>
              <a:t> and </a:t>
            </a:r>
            <a:r>
              <a:rPr lang="en-US" altLang="zh-CN" sz="2400" dirty="0" err="1">
                <a:ea typeface="宋体" pitchFamily="2" charset="-122"/>
              </a:rPr>
              <a:t>AdjacencyList</a:t>
            </a:r>
            <a:r>
              <a:rPr lang="en-US" altLang="zh-CN" sz="2400" dirty="0">
                <a:ea typeface="宋体" pitchFamily="2" charset="-122"/>
              </a:rPr>
              <a:t> are global}</a:t>
            </a:r>
          </a:p>
        </p:txBody>
      </p:sp>
      <p:sp>
        <p:nvSpPr>
          <p:cNvPr id="3" name="文本框 2"/>
          <p:cNvSpPr txBox="1"/>
          <p:nvPr/>
        </p:nvSpPr>
        <p:spPr>
          <a:xfrm>
            <a:off x="2411760" y="5373216"/>
            <a:ext cx="5288564" cy="523220"/>
          </a:xfrm>
          <a:prstGeom prst="rect">
            <a:avLst/>
          </a:prstGeom>
          <a:noFill/>
        </p:spPr>
        <p:txBody>
          <a:bodyPr wrap="none" rtlCol="0">
            <a:spAutoFit/>
          </a:bodyPr>
          <a:lstStyle/>
          <a:p>
            <a:r>
              <a:rPr lang="en-US" altLang="zh-CN" sz="2800" b="1" dirty="0" smtClean="0">
                <a:solidFill>
                  <a:srgbClr val="00B0F0"/>
                </a:solidFill>
              </a:rPr>
              <a:t>How to compute Finish Time?</a:t>
            </a:r>
            <a:endParaRPr lang="zh-CN" altLang="en-US" sz="2800" b="1" dirty="0">
              <a:solidFill>
                <a:srgbClr val="00B0F0"/>
              </a:solidFill>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17</a:t>
            </a:fld>
            <a:endParaRPr lang="en-GB"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 calcmode="lin" valueType="num">
                                      <p:cBhvr additive="base">
                                        <p:cTn id="11"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19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 calcmode="lin" valueType="num">
                                      <p:cBhvr additive="base">
                                        <p:cTn id="15"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19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 calcmode="lin" valueType="num">
                                      <p:cBhvr additive="base">
                                        <p:cTn id="19"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 calcmode="lin" valueType="num">
                                      <p:cBhvr additive="base">
                                        <p:cTn id="23"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19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anim calcmode="lin" valueType="num">
                                      <p:cBhvr additive="base">
                                        <p:cTn id="2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19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195">
                                            <p:txEl>
                                              <p:pRg st="6" end="6"/>
                                            </p:txEl>
                                          </p:spTgt>
                                        </p:tgtEl>
                                        <p:attrNameLst>
                                          <p:attrName>style.visibility</p:attrName>
                                        </p:attrNameLst>
                                      </p:cBhvr>
                                      <p:to>
                                        <p:strVal val="visible"/>
                                      </p:to>
                                    </p:set>
                                    <p:anim calcmode="lin" valueType="num">
                                      <p:cBhvr additive="base">
                                        <p:cTn id="31"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195">
                                            <p:txEl>
                                              <p:pRg st="7" end="7"/>
                                            </p:txEl>
                                          </p:spTgt>
                                        </p:tgtEl>
                                        <p:attrNameLst>
                                          <p:attrName>style.visibility</p:attrName>
                                        </p:attrNameLst>
                                      </p:cBhvr>
                                      <p:to>
                                        <p:strVal val="visible"/>
                                      </p:to>
                                    </p:set>
                                    <p:anim calcmode="lin" valueType="num">
                                      <p:cBhvr additive="base">
                                        <p:cTn id="35"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195">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195">
                                            <p:txEl>
                                              <p:pRg st="9" end="9"/>
                                            </p:txEl>
                                          </p:spTgt>
                                        </p:tgtEl>
                                        <p:attrNameLst>
                                          <p:attrName>style.visibility</p:attrName>
                                        </p:attrNameLst>
                                      </p:cBhvr>
                                      <p:to>
                                        <p:strVal val="visible"/>
                                      </p:to>
                                    </p:set>
                                    <p:anim calcmode="lin" valueType="num">
                                      <p:cBhvr additive="base">
                                        <p:cTn id="39" dur="500" fill="hold"/>
                                        <p:tgtEl>
                                          <p:spTgt spid="8195">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19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P spid="3" grpId="0"/>
    </p:bldLst>
  </p:timing>
</p:sld>
</file>

<file path=ppt/slides/slide1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8594" name="Text Box 2"/>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8595" name="Text Box 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8596" name="Text Box 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8597"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8598" name="Text Box 6"/>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8599"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78600" name="Text Box 8"/>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8601" name="Text Box 9"/>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78602" name="Text Box 10"/>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8603" name="Text Box 11"/>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8604" name="Text Box 12"/>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78605" name="Text Box 13"/>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8606" name="Text Box 14"/>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78607" name="Text Box 15"/>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8608" name="Text Box 16"/>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8610" name="Text Box 1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8611" name="Text Box 19"/>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8612" name="Text Box 20"/>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8613" name="Text Box 21"/>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8614" name="Text Box 22"/>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8615" name="Oval 2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78616" name="Oval 2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78617" name="Oval 2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78618" name="Oval 2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78619" name="Oval 2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78620" name="Oval 2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78621" name="Line 2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22" name="Line 3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23" name="Line 3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24" name="Line 3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25" name="Line 3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26" name="Line 3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27" name="Line 3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28" name="Line 3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29" name="Line 3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0" name="Line 3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1" name="Line 39"/>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2" name="Line 40"/>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3" name="Line 41"/>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4" name="Line 42"/>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5" name="Line 43"/>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6" name="Line 44"/>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7" name="Line 45"/>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8" name="Line 46"/>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39" name="Line 47"/>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40" name="Line 48"/>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41" name="Line 49"/>
          <p:cNvSpPr>
            <a:spLocks noChangeShapeType="1"/>
          </p:cNvSpPr>
          <p:nvPr/>
        </p:nvSpPr>
        <p:spPr bwMode="auto">
          <a:xfrm>
            <a:off x="3200400" y="2819400"/>
            <a:ext cx="22098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42" name="Line 50"/>
          <p:cNvSpPr>
            <a:spLocks noChangeShapeType="1"/>
          </p:cNvSpPr>
          <p:nvPr/>
        </p:nvSpPr>
        <p:spPr bwMode="auto">
          <a:xfrm>
            <a:off x="5791200" y="2819400"/>
            <a:ext cx="17526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43" name="Line 51"/>
          <p:cNvSpPr>
            <a:spLocks noChangeShapeType="1"/>
          </p:cNvSpPr>
          <p:nvPr/>
        </p:nvSpPr>
        <p:spPr bwMode="auto">
          <a:xfrm>
            <a:off x="3200400" y="2819400"/>
            <a:ext cx="2209800" cy="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44" name="Line 52"/>
          <p:cNvSpPr>
            <a:spLocks noChangeShapeType="1"/>
          </p:cNvSpPr>
          <p:nvPr/>
        </p:nvSpPr>
        <p:spPr bwMode="auto">
          <a:xfrm>
            <a:off x="5791200" y="2819400"/>
            <a:ext cx="1752600" cy="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45" name="Text Box 53"/>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78646" name="Text Box 54"/>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判定路径的可改进量 </a:t>
            </a:r>
            <a:r>
              <a:rPr lang="en-US" altLang="zh-CN" sz="2400" b="1">
                <a:latin typeface="Symbol" panose="05050102010706020507" pitchFamily="18" charset="2"/>
              </a:rPr>
              <a:t>a</a:t>
            </a:r>
            <a:r>
              <a:rPr lang="en-US" altLang="zh-CN" sz="2400" b="1">
                <a:latin typeface="Arial" panose="020B0604020202020204" pitchFamily="34" charset="0"/>
              </a:rPr>
              <a:t>   </a:t>
            </a:r>
          </a:p>
        </p:txBody>
      </p:sp>
      <p:sp>
        <p:nvSpPr>
          <p:cNvPr id="878647" name="Text Box 55"/>
          <p:cNvSpPr txBox="1">
            <a:spLocks noChangeArrowheads="1"/>
          </p:cNvSpPr>
          <p:nvPr/>
        </p:nvSpPr>
        <p:spPr bwMode="auto">
          <a:xfrm>
            <a:off x="2438400" y="5212556"/>
            <a:ext cx="57912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在路径中发送</a:t>
            </a:r>
            <a:r>
              <a:rPr lang="en-US" altLang="zh-CN" sz="2400" b="1">
                <a:latin typeface="Arial" panose="020B0604020202020204" pitchFamily="34" charset="0"/>
              </a:rPr>
              <a:t> </a:t>
            </a:r>
            <a:r>
              <a:rPr lang="en-US" altLang="zh-CN" sz="2400" b="1">
                <a:latin typeface="Symbol" panose="05050102010706020507" pitchFamily="18" charset="2"/>
              </a:rPr>
              <a:t>a</a:t>
            </a:r>
            <a:r>
              <a:rPr lang="zh-CN" altLang="en-US" sz="2400" b="1">
                <a:latin typeface="Arial" panose="020B0604020202020204" pitchFamily="34" charset="0"/>
              </a:rPr>
              <a:t>单位的流</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更新剩余网络</a:t>
            </a:r>
            <a:endParaRPr lang="en-US" altLang="zh-CN" sz="2400" b="1">
              <a:latin typeface="Arial" panose="020B0604020202020204" pitchFamily="34" charset="0"/>
            </a:endParaRP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170</a:t>
            </a:fld>
            <a:endParaRPr lang="en-US" altLang="zh-CN" dirty="0"/>
          </a:p>
        </p:txBody>
      </p:sp>
    </p:spTree>
    <p:extLst>
      <p:ext uri="{BB962C8B-B14F-4D97-AF65-F5344CB8AC3E}">
        <p14:creationId xmlns:p14="http://schemas.microsoft.com/office/powerpoint/2010/main" val="4243215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8643"/>
                                        </p:tgtEl>
                                        <p:attrNameLst>
                                          <p:attrName>style.visibility</p:attrName>
                                        </p:attrNameLst>
                                      </p:cBhvr>
                                      <p:to>
                                        <p:strVal val="visible"/>
                                      </p:to>
                                    </p:set>
                                    <p:animEffect transition="in" filter="wipe(left)">
                                      <p:cBhvr>
                                        <p:cTn id="7" dur="500"/>
                                        <p:tgtEl>
                                          <p:spTgt spid="8786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8645"/>
                                        </p:tgtEl>
                                        <p:attrNameLst>
                                          <p:attrName>style.visibility</p:attrName>
                                        </p:attrNameLst>
                                      </p:cBhvr>
                                      <p:to>
                                        <p:strVal val="visible"/>
                                      </p:to>
                                    </p:set>
                                    <p:animEffect transition="in" filter="dissolve">
                                      <p:cBhvr>
                                        <p:cTn id="12" dur="500"/>
                                        <p:tgtEl>
                                          <p:spTgt spid="8786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78601"/>
                                        </p:tgtEl>
                                        <p:attrNameLst>
                                          <p:attrName>style.visibility</p:attrName>
                                        </p:attrNameLst>
                                      </p:cBhvr>
                                      <p:to>
                                        <p:strVal val="visible"/>
                                      </p:to>
                                    </p:set>
                                    <p:animEffect transition="in" filter="dissolve">
                                      <p:cBhvr>
                                        <p:cTn id="17" dur="500"/>
                                        <p:tgtEl>
                                          <p:spTgt spid="8786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8644"/>
                                        </p:tgtEl>
                                        <p:attrNameLst>
                                          <p:attrName>style.visibility</p:attrName>
                                        </p:attrNameLst>
                                      </p:cBhvr>
                                      <p:to>
                                        <p:strVal val="visible"/>
                                      </p:to>
                                    </p:set>
                                    <p:animEffect transition="in" filter="wipe(left)">
                                      <p:cBhvr>
                                        <p:cTn id="22" dur="500"/>
                                        <p:tgtEl>
                                          <p:spTgt spid="8786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78606"/>
                                        </p:tgtEl>
                                        <p:attrNameLst>
                                          <p:attrName>style.visibility</p:attrName>
                                        </p:attrNameLst>
                                      </p:cBhvr>
                                      <p:to>
                                        <p:strVal val="visible"/>
                                      </p:to>
                                    </p:set>
                                    <p:animEffect transition="in" filter="dissolve">
                                      <p:cBhvr>
                                        <p:cTn id="27" dur="500"/>
                                        <p:tgtEl>
                                          <p:spTgt spid="8786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78604"/>
                                        </p:tgtEl>
                                        <p:attrNameLst>
                                          <p:attrName>style.visibility</p:attrName>
                                        </p:attrNameLst>
                                      </p:cBhvr>
                                      <p:to>
                                        <p:strVal val="visible"/>
                                      </p:to>
                                    </p:set>
                                    <p:animEffect transition="in" filter="dissolve">
                                      <p:cBhvr>
                                        <p:cTn id="32" dur="500"/>
                                        <p:tgtEl>
                                          <p:spTgt spid="8786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78646"/>
                                        </p:tgtEl>
                                        <p:attrNameLst>
                                          <p:attrName>style.visibility</p:attrName>
                                        </p:attrNameLst>
                                      </p:cBhvr>
                                      <p:to>
                                        <p:strVal val="visible"/>
                                      </p:to>
                                    </p:set>
                                    <p:animEffect transition="in" filter="wipe(left)">
                                      <p:cBhvr>
                                        <p:cTn id="37" dur="500"/>
                                        <p:tgtEl>
                                          <p:spTgt spid="87864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78647"/>
                                        </p:tgtEl>
                                        <p:attrNameLst>
                                          <p:attrName>style.visibility</p:attrName>
                                        </p:attrNameLst>
                                      </p:cBhvr>
                                      <p:to>
                                        <p:strVal val="visible"/>
                                      </p:to>
                                    </p:set>
                                    <p:animEffect transition="in" filter="wipe(left)">
                                      <p:cBhvr>
                                        <p:cTn id="42" dur="500"/>
                                        <p:tgtEl>
                                          <p:spTgt spid="878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601" grpId="0" animBg="1" autoUpdateAnimBg="0"/>
      <p:bldP spid="878604" grpId="0" animBg="1" autoUpdateAnimBg="0"/>
      <p:bldP spid="878606" grpId="0" animBg="1" autoUpdateAnimBg="0"/>
      <p:bldP spid="878643" grpId="0" animBg="1"/>
      <p:bldP spid="878644" grpId="0" animBg="1"/>
      <p:bldP spid="878645" grpId="0" animBg="1" autoUpdateAnimBg="0"/>
      <p:bldP spid="878646" grpId="0" animBg="1" autoUpdateAnimBg="0"/>
      <p:bldP spid="878647"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9618" name="Text Box 2"/>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9619" name="Text Box 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9620" name="Text Box 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9621"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9622" name="Text Box 6"/>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9623"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79624" name="Text Box 8"/>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9625" name="Text Box 9"/>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79626" name="Text Box 10"/>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9627" name="Text Box 11"/>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9628" name="Text Box 12"/>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9629" name="Text Box 13"/>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79630" name="Text Box 1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79631" name="Text Box 1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79632" name="Text Box 16"/>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9633" name="Text Box 17"/>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9635" name="Text Box 19"/>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9636" name="Text Box 20"/>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9637" name="Text Box 21"/>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79638" name="Text Box 22"/>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79639" name="Text Box 23"/>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79640" name="Text Box 24"/>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79641"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79642"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79643"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79644"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79645"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79646"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79647"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48"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49"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0"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1"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2" name="Line 3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3" name="Line 3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4" name="Line 3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5" name="Line 39"/>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6" name="Line 40"/>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7" name="Line 41"/>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8" name="Line 42"/>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59" name="Line 43"/>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60" name="Line 44"/>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61" name="Line 45"/>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62" name="Line 46"/>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63" name="Line 47"/>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64" name="Line 48"/>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65" name="Text Box 49"/>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Times New Roman" panose="02020603050405020304" pitchFamily="18" charset="0"/>
              </a:rPr>
              <a:t>寻找任何</a:t>
            </a:r>
            <a:r>
              <a:rPr lang="en-US" altLang="zh-CN" sz="2400" b="1">
                <a:latin typeface="Times New Roman" panose="02020603050405020304" pitchFamily="18" charset="0"/>
              </a:rPr>
              <a:t> s-t </a:t>
            </a:r>
            <a:r>
              <a:rPr lang="zh-CN" altLang="en-US" sz="2400" b="1">
                <a:latin typeface="Times New Roman" panose="02020603050405020304" pitchFamily="18" charset="0"/>
              </a:rPr>
              <a:t>路径</a:t>
            </a:r>
            <a:endParaRPr lang="en-US" altLang="zh-CN" sz="2400" b="1">
              <a:latin typeface="Times New Roman" panose="02020603050405020304" pitchFamily="18" charset="0"/>
            </a:endParaRPr>
          </a:p>
        </p:txBody>
      </p:sp>
      <p:sp>
        <p:nvSpPr>
          <p:cNvPr id="879666" name="Line 50"/>
          <p:cNvSpPr>
            <a:spLocks noChangeShapeType="1"/>
          </p:cNvSpPr>
          <p:nvPr/>
        </p:nvSpPr>
        <p:spPr bwMode="auto">
          <a:xfrm>
            <a:off x="3276600" y="3048000"/>
            <a:ext cx="15240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9667" name="Line 51"/>
          <p:cNvSpPr>
            <a:spLocks noChangeShapeType="1"/>
          </p:cNvSpPr>
          <p:nvPr/>
        </p:nvSpPr>
        <p:spPr bwMode="auto">
          <a:xfrm flipV="1">
            <a:off x="5181600" y="3048000"/>
            <a:ext cx="2362200" cy="1066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171</a:t>
            </a:fld>
            <a:endParaRPr lang="en-US" altLang="zh-CN" dirty="0"/>
          </a:p>
        </p:txBody>
      </p:sp>
    </p:spTree>
    <p:extLst>
      <p:ext uri="{BB962C8B-B14F-4D97-AF65-F5344CB8AC3E}">
        <p14:creationId xmlns:p14="http://schemas.microsoft.com/office/powerpoint/2010/main" val="3822527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9665"/>
                                        </p:tgtEl>
                                        <p:attrNameLst>
                                          <p:attrName>style.visibility</p:attrName>
                                        </p:attrNameLst>
                                      </p:cBhvr>
                                      <p:to>
                                        <p:strVal val="visible"/>
                                      </p:to>
                                    </p:set>
                                    <p:animEffect transition="in" filter="wipe(left)">
                                      <p:cBhvr>
                                        <p:cTn id="7" dur="500"/>
                                        <p:tgtEl>
                                          <p:spTgt spid="8796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9666"/>
                                        </p:tgtEl>
                                        <p:attrNameLst>
                                          <p:attrName>style.visibility</p:attrName>
                                        </p:attrNameLst>
                                      </p:cBhvr>
                                      <p:to>
                                        <p:strVal val="visible"/>
                                      </p:to>
                                    </p:set>
                                    <p:animEffect transition="in" filter="wipe(left)">
                                      <p:cBhvr>
                                        <p:cTn id="12" dur="500"/>
                                        <p:tgtEl>
                                          <p:spTgt spid="8796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9667"/>
                                        </p:tgtEl>
                                        <p:attrNameLst>
                                          <p:attrName>style.visibility</p:attrName>
                                        </p:attrNameLst>
                                      </p:cBhvr>
                                      <p:to>
                                        <p:strVal val="visible"/>
                                      </p:to>
                                    </p:set>
                                    <p:animEffect transition="in" filter="wipe(left)">
                                      <p:cBhvr>
                                        <p:cTn id="17" dur="500"/>
                                        <p:tgtEl>
                                          <p:spTgt spid="879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65" grpId="0" animBg="1" autoUpdateAnimBg="0"/>
      <p:bldP spid="879666" grpId="0" animBg="1"/>
      <p:bldP spid="879667" grpId="0" animBg="1"/>
    </p:bldLst>
  </p:timing>
</p:sld>
</file>

<file path=ppt/slides/slide1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80642" name="Text Box 2"/>
          <p:cNvSpPr txBox="1">
            <a:spLocks noChangeArrowheads="1"/>
          </p:cNvSpPr>
          <p:nvPr/>
        </p:nvSpPr>
        <p:spPr bwMode="auto">
          <a:xfrm>
            <a:off x="6096000" y="3140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0643" name="Text Box 3"/>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0644" name="Text Box 4"/>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0645" name="Text Box 5"/>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0646" name="Text Box 6"/>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80647" name="Text Box 7"/>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0648" name="Text Box 8"/>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0649" name="Text Box 9"/>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0650" name="Text Box 10"/>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0651" name="Text Box 11"/>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80652" name="Text Box 12"/>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0653" name="Text Box 1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0654" name="Text Box 14"/>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0655" name="Text Box 15"/>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0656" name="Text Box 16"/>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0657" name="Text Box 17"/>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0658" name="Text Box 18"/>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80659" name="Text Box 19"/>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0661" name="Text Box 21"/>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0662" name="Text Box 2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0663" name="Text Box 23"/>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80664" name="Text Box 24"/>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0665" name="Text Box 25"/>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0666" name="Text Box 26"/>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0667" name="Oval 27"/>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80668" name="Oval 28"/>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80669" name="Oval 29"/>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80670" name="Oval 30"/>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80671" name="Oval 31"/>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80672" name="Oval 32"/>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80673" name="Line 33"/>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74" name="Line 34"/>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75" name="Line 35"/>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76" name="Line 36"/>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77" name="Line 37"/>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78" name="Line 38"/>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79" name="Line 39"/>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0" name="Line 40"/>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1" name="Line 41"/>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2" name="Line 42"/>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3" name="Line 43"/>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4" name="Line 44"/>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5" name="Line 45"/>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6" name="Line 46"/>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7" name="Line 4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8" name="Line 48"/>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89" name="Line 49"/>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90" name="Line 50"/>
          <p:cNvSpPr>
            <a:spLocks noChangeShapeType="1"/>
          </p:cNvSpPr>
          <p:nvPr/>
        </p:nvSpPr>
        <p:spPr bwMode="auto">
          <a:xfrm>
            <a:off x="3276600" y="3048000"/>
            <a:ext cx="15240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91" name="Line 51"/>
          <p:cNvSpPr>
            <a:spLocks noChangeShapeType="1"/>
          </p:cNvSpPr>
          <p:nvPr/>
        </p:nvSpPr>
        <p:spPr bwMode="auto">
          <a:xfrm flipV="1">
            <a:off x="5181600" y="3048000"/>
            <a:ext cx="2362200" cy="1066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92" name="Text Box 52"/>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0693" name="Line 53"/>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94" name="Line 54"/>
          <p:cNvSpPr>
            <a:spLocks noChangeShapeType="1"/>
          </p:cNvSpPr>
          <p:nvPr/>
        </p:nvSpPr>
        <p:spPr bwMode="auto">
          <a:xfrm flipV="1">
            <a:off x="5181600" y="3048000"/>
            <a:ext cx="2362200" cy="1066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695" name="Text Box 55"/>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判定路径的</a:t>
            </a:r>
            <a:r>
              <a:rPr lang="zh-CN" altLang="en-US" sz="2400" b="1"/>
              <a:t>可改进量 </a:t>
            </a:r>
            <a:r>
              <a:rPr lang="en-US" altLang="zh-CN" sz="2400" b="1"/>
              <a:t>a</a:t>
            </a:r>
            <a:r>
              <a:rPr lang="en-US" altLang="zh-CN"/>
              <a:t> </a:t>
            </a:r>
          </a:p>
        </p:txBody>
      </p:sp>
      <p:sp>
        <p:nvSpPr>
          <p:cNvPr id="880696" name="Text Box 56"/>
          <p:cNvSpPr txBox="1">
            <a:spLocks noChangeArrowheads="1"/>
          </p:cNvSpPr>
          <p:nvPr/>
        </p:nvSpPr>
        <p:spPr bwMode="auto">
          <a:xfrm>
            <a:off x="2474912" y="5247904"/>
            <a:ext cx="57912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在路径中发送</a:t>
            </a:r>
            <a:r>
              <a:rPr lang="en-US" altLang="zh-CN" sz="2400" b="1">
                <a:latin typeface="Arial" panose="020B0604020202020204" pitchFamily="34" charset="0"/>
              </a:rPr>
              <a:t> </a:t>
            </a:r>
            <a:r>
              <a:rPr lang="en-US" altLang="zh-CN" sz="2400" b="1">
                <a:latin typeface="Symbol" panose="05050102010706020507" pitchFamily="18" charset="2"/>
              </a:rPr>
              <a:t>a</a:t>
            </a:r>
            <a:r>
              <a:rPr lang="en-US" altLang="zh-CN" sz="2400" b="1">
                <a:latin typeface="Arial" panose="020B0604020202020204" pitchFamily="34" charset="0"/>
              </a:rPr>
              <a:t> </a:t>
            </a:r>
            <a:r>
              <a:rPr lang="zh-CN" altLang="en-US" sz="2400" b="1">
                <a:latin typeface="Arial" panose="020B0604020202020204" pitchFamily="34" charset="0"/>
              </a:rPr>
              <a:t>单位的流</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更新剩余网络</a:t>
            </a:r>
            <a:endParaRPr lang="en-US" altLang="zh-CN" sz="2400" b="1">
              <a:latin typeface="Arial" panose="020B0604020202020204" pitchFamily="34" charset="0"/>
            </a:endParaRP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172</a:t>
            </a:fld>
            <a:endParaRPr lang="en-US" altLang="zh-CN" dirty="0"/>
          </a:p>
        </p:txBody>
      </p:sp>
    </p:spTree>
    <p:extLst>
      <p:ext uri="{BB962C8B-B14F-4D97-AF65-F5344CB8AC3E}">
        <p14:creationId xmlns:p14="http://schemas.microsoft.com/office/powerpoint/2010/main" val="2920766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0665"/>
                                        </p:tgtEl>
                                        <p:attrNameLst>
                                          <p:attrName>style.visibility</p:attrName>
                                        </p:attrNameLst>
                                      </p:cBhvr>
                                      <p:to>
                                        <p:strVal val="visible"/>
                                      </p:to>
                                    </p:set>
                                    <p:animEffect transition="in" filter="dissolve">
                                      <p:cBhvr>
                                        <p:cTn id="7" dur="500"/>
                                        <p:tgtEl>
                                          <p:spTgt spid="8806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80692"/>
                                        </p:tgtEl>
                                        <p:attrNameLst>
                                          <p:attrName>style.visibility</p:attrName>
                                        </p:attrNameLst>
                                      </p:cBhvr>
                                      <p:to>
                                        <p:strVal val="visible"/>
                                      </p:to>
                                    </p:set>
                                    <p:animEffect transition="in" filter="dissolve">
                                      <p:cBhvr>
                                        <p:cTn id="12" dur="500"/>
                                        <p:tgtEl>
                                          <p:spTgt spid="880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0694"/>
                                        </p:tgtEl>
                                        <p:attrNameLst>
                                          <p:attrName>style.visibility</p:attrName>
                                        </p:attrNameLst>
                                      </p:cBhvr>
                                      <p:to>
                                        <p:strVal val="visible"/>
                                      </p:to>
                                    </p:set>
                                    <p:animEffect transition="in" filter="wipe(left)">
                                      <p:cBhvr>
                                        <p:cTn id="17" dur="500"/>
                                        <p:tgtEl>
                                          <p:spTgt spid="8806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80646"/>
                                        </p:tgtEl>
                                        <p:attrNameLst>
                                          <p:attrName>style.visibility</p:attrName>
                                        </p:attrNameLst>
                                      </p:cBhvr>
                                      <p:to>
                                        <p:strVal val="visible"/>
                                      </p:to>
                                    </p:set>
                                    <p:animEffect transition="in" filter="dissolve">
                                      <p:cBhvr>
                                        <p:cTn id="22" dur="500"/>
                                        <p:tgtEl>
                                          <p:spTgt spid="8806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80652"/>
                                        </p:tgtEl>
                                        <p:attrNameLst>
                                          <p:attrName>style.visibility</p:attrName>
                                        </p:attrNameLst>
                                      </p:cBhvr>
                                      <p:to>
                                        <p:strVal val="visible"/>
                                      </p:to>
                                    </p:set>
                                    <p:animEffect transition="in" filter="dissolve">
                                      <p:cBhvr>
                                        <p:cTn id="27" dur="500"/>
                                        <p:tgtEl>
                                          <p:spTgt spid="8806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80695"/>
                                        </p:tgtEl>
                                        <p:attrNameLst>
                                          <p:attrName>style.visibility</p:attrName>
                                        </p:attrNameLst>
                                      </p:cBhvr>
                                      <p:to>
                                        <p:strVal val="visible"/>
                                      </p:to>
                                    </p:set>
                                    <p:animEffect transition="in" filter="wipe(left)">
                                      <p:cBhvr>
                                        <p:cTn id="32" dur="500"/>
                                        <p:tgtEl>
                                          <p:spTgt spid="880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80696"/>
                                        </p:tgtEl>
                                        <p:attrNameLst>
                                          <p:attrName>style.visibility</p:attrName>
                                        </p:attrNameLst>
                                      </p:cBhvr>
                                      <p:to>
                                        <p:strVal val="visible"/>
                                      </p:to>
                                    </p:set>
                                    <p:animEffect transition="in" filter="wipe(left)">
                                      <p:cBhvr>
                                        <p:cTn id="37" dur="500"/>
                                        <p:tgtEl>
                                          <p:spTgt spid="88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6" grpId="0" animBg="1" autoUpdateAnimBg="0"/>
      <p:bldP spid="880652" grpId="0" animBg="1" autoUpdateAnimBg="0"/>
      <p:bldP spid="880665" grpId="0" animBg="1" autoUpdateAnimBg="0"/>
      <p:bldP spid="880692" grpId="0" animBg="1" autoUpdateAnimBg="0"/>
      <p:bldP spid="880694" grpId="0" animBg="1"/>
      <p:bldP spid="880695" grpId="0" animBg="1" autoUpdateAnimBg="0"/>
      <p:bldP spid="880696" grpId="0" animBg="1"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81666" name="Text Box 2"/>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1667" name="Text Box 3"/>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1668" name="Text Box 4"/>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1669" name="Text Box 5"/>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1670" name="Text Box 6"/>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1671" name="Text Box 7"/>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1672" name="Text Box 8"/>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1673" name="Text Box 9"/>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81674" name="Text Box 10"/>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1675" name="Text Box 11"/>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1676" name="Text Box 12"/>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1677" name="Text Box 13"/>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1678" name="Text Box 14"/>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1679" name="Text Box 15"/>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1680" name="Text Box 16"/>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81681" name="Text Box 17"/>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1683" name="Text Box 19"/>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1684" name="Text Box 20"/>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1685" name="Text Box 21"/>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81686" name="Text Box 22"/>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1687" name="Text Box 23"/>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1688" name="Text Box 24"/>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1689"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81690"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81691"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81692"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81693"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81694"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81695"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696"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697"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698"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699"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0" name="Line 36"/>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1" name="Line 3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2"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3"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4" name="Line 40"/>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5" name="Line 41"/>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6"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7" name="Line 43"/>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8" name="Line 4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09" name="Line 45"/>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10" name="Line 46"/>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11" name="Text Box 47"/>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Times New Roman" panose="02020603050405020304" pitchFamily="18" charset="0"/>
              </a:rPr>
              <a:t>寻找任何</a:t>
            </a:r>
            <a:r>
              <a:rPr lang="en-US" altLang="zh-CN" sz="2400" b="1">
                <a:latin typeface="Times New Roman" panose="02020603050405020304" pitchFamily="18" charset="0"/>
              </a:rPr>
              <a:t> s-t </a:t>
            </a:r>
            <a:r>
              <a:rPr lang="zh-CN" altLang="en-US" sz="2400" b="1">
                <a:latin typeface="Times New Roman" panose="02020603050405020304" pitchFamily="18" charset="0"/>
              </a:rPr>
              <a:t>路径</a:t>
            </a:r>
            <a:endParaRPr lang="en-US" altLang="zh-CN" sz="2400" b="1">
              <a:latin typeface="Times New Roman" panose="02020603050405020304" pitchFamily="18" charset="0"/>
            </a:endParaRPr>
          </a:p>
        </p:txBody>
      </p:sp>
      <p:sp>
        <p:nvSpPr>
          <p:cNvPr id="881712" name="Text Box 48"/>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1713" name="Line 49"/>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14" name="Line 50"/>
          <p:cNvSpPr>
            <a:spLocks noChangeShapeType="1"/>
          </p:cNvSpPr>
          <p:nvPr/>
        </p:nvSpPr>
        <p:spPr bwMode="auto">
          <a:xfrm flipV="1">
            <a:off x="3048000" y="1600200"/>
            <a:ext cx="990600" cy="1143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15" name="Line 51"/>
          <p:cNvSpPr>
            <a:spLocks noChangeShapeType="1"/>
          </p:cNvSpPr>
          <p:nvPr/>
        </p:nvSpPr>
        <p:spPr bwMode="auto">
          <a:xfrm>
            <a:off x="4572000" y="1371600"/>
            <a:ext cx="16764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716" name="Line 52"/>
          <p:cNvSpPr>
            <a:spLocks noChangeShapeType="1"/>
          </p:cNvSpPr>
          <p:nvPr/>
        </p:nvSpPr>
        <p:spPr bwMode="auto">
          <a:xfrm>
            <a:off x="6781800" y="1752600"/>
            <a:ext cx="8382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173</a:t>
            </a:fld>
            <a:endParaRPr lang="en-US" altLang="zh-CN" dirty="0"/>
          </a:p>
        </p:txBody>
      </p:sp>
    </p:spTree>
    <p:extLst>
      <p:ext uri="{BB962C8B-B14F-4D97-AF65-F5344CB8AC3E}">
        <p14:creationId xmlns:p14="http://schemas.microsoft.com/office/powerpoint/2010/main" val="4004160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1711"/>
                                        </p:tgtEl>
                                        <p:attrNameLst>
                                          <p:attrName>style.visibility</p:attrName>
                                        </p:attrNameLst>
                                      </p:cBhvr>
                                      <p:to>
                                        <p:strVal val="visible"/>
                                      </p:to>
                                    </p:set>
                                    <p:animEffect transition="in" filter="wipe(left)">
                                      <p:cBhvr>
                                        <p:cTn id="7" dur="500"/>
                                        <p:tgtEl>
                                          <p:spTgt spid="8817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1714"/>
                                        </p:tgtEl>
                                        <p:attrNameLst>
                                          <p:attrName>style.visibility</p:attrName>
                                        </p:attrNameLst>
                                      </p:cBhvr>
                                      <p:to>
                                        <p:strVal val="visible"/>
                                      </p:to>
                                    </p:set>
                                    <p:animEffect transition="in" filter="wipe(left)">
                                      <p:cBhvr>
                                        <p:cTn id="12" dur="500"/>
                                        <p:tgtEl>
                                          <p:spTgt spid="8817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1715"/>
                                        </p:tgtEl>
                                        <p:attrNameLst>
                                          <p:attrName>style.visibility</p:attrName>
                                        </p:attrNameLst>
                                      </p:cBhvr>
                                      <p:to>
                                        <p:strVal val="visible"/>
                                      </p:to>
                                    </p:set>
                                    <p:animEffect transition="in" filter="wipe(left)">
                                      <p:cBhvr>
                                        <p:cTn id="17" dur="500"/>
                                        <p:tgtEl>
                                          <p:spTgt spid="8817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81716"/>
                                        </p:tgtEl>
                                        <p:attrNameLst>
                                          <p:attrName>style.visibility</p:attrName>
                                        </p:attrNameLst>
                                      </p:cBhvr>
                                      <p:to>
                                        <p:strVal val="visible"/>
                                      </p:to>
                                    </p:set>
                                    <p:animEffect transition="in" filter="wipe(left)">
                                      <p:cBhvr>
                                        <p:cTn id="22" dur="500"/>
                                        <p:tgtEl>
                                          <p:spTgt spid="881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711" grpId="0" animBg="1" autoUpdateAnimBg="0"/>
      <p:bldP spid="881714" grpId="0" animBg="1"/>
      <p:bldP spid="881715" grpId="0" animBg="1"/>
      <p:bldP spid="881716" grpId="0" animBg="1"/>
    </p:bldLst>
  </p:timing>
</p:sld>
</file>

<file path=ppt/slides/slide17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82690" name="Text Box 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2691" name="Text Box 3"/>
          <p:cNvSpPr txBox="1">
            <a:spLocks noChangeArrowheads="1"/>
          </p:cNvSpPr>
          <p:nvPr/>
        </p:nvSpPr>
        <p:spPr bwMode="auto">
          <a:xfrm>
            <a:off x="4949825"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2692" name="Text Box 4"/>
          <p:cNvSpPr txBox="1">
            <a:spLocks noChangeArrowheads="1"/>
          </p:cNvSpPr>
          <p:nvPr/>
        </p:nvSpPr>
        <p:spPr bwMode="auto">
          <a:xfrm>
            <a:off x="5254625" y="15240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2693" name="Text Box 5"/>
          <p:cNvSpPr txBox="1">
            <a:spLocks noChangeArrowheads="1"/>
          </p:cNvSpPr>
          <p:nvPr/>
        </p:nvSpPr>
        <p:spPr bwMode="auto">
          <a:xfrm>
            <a:off x="6705600" y="22860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2694" name="Text Box 6"/>
          <p:cNvSpPr txBox="1">
            <a:spLocks noChangeArrowheads="1"/>
          </p:cNvSpPr>
          <p:nvPr/>
        </p:nvSpPr>
        <p:spPr bwMode="auto">
          <a:xfrm>
            <a:off x="3733800" y="2133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2695"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82696" name="Text Box 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2697"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2698" name="Text Box 10"/>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2699" name="Text Box 11"/>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2700" name="Text Box 12"/>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2701" name="Text Box 1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2702" name="Text Box 1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2703" name="Text Box 15"/>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2704" name="Text Box 16"/>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2705" name="Text Box 17"/>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2706" name="Text Box 18"/>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2707" name="Text Box 19"/>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2708" name="Text Box 20"/>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2710" name="Text Box 22"/>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82711" name="Text Box 23"/>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2712" name="Text Box 2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2713"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82714"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82715"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82716"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82717"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82718"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82719"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0"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1"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2"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3"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4" name="Line 36"/>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5" name="Line 3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6"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7"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8" name="Line 40"/>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29" name="Line 41"/>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30"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31" name="Line 43"/>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32" name="Line 4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33" name="Line 45"/>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34" name="Line 46"/>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35" name="Text Box 47"/>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2736" name="Line 48"/>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37" name="Line 49"/>
          <p:cNvSpPr>
            <a:spLocks noChangeShapeType="1"/>
          </p:cNvSpPr>
          <p:nvPr/>
        </p:nvSpPr>
        <p:spPr bwMode="auto">
          <a:xfrm flipV="1">
            <a:off x="3048000" y="1600200"/>
            <a:ext cx="990600" cy="1143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38" name="Line 50"/>
          <p:cNvSpPr>
            <a:spLocks noChangeShapeType="1"/>
          </p:cNvSpPr>
          <p:nvPr/>
        </p:nvSpPr>
        <p:spPr bwMode="auto">
          <a:xfrm>
            <a:off x="4572000" y="1371600"/>
            <a:ext cx="16764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39" name="Line 51"/>
          <p:cNvSpPr>
            <a:spLocks noChangeShapeType="1"/>
          </p:cNvSpPr>
          <p:nvPr/>
        </p:nvSpPr>
        <p:spPr bwMode="auto">
          <a:xfrm>
            <a:off x="6781800" y="1752600"/>
            <a:ext cx="8382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40" name="Line 52"/>
          <p:cNvSpPr>
            <a:spLocks noChangeShapeType="1"/>
          </p:cNvSpPr>
          <p:nvPr/>
        </p:nvSpPr>
        <p:spPr bwMode="auto">
          <a:xfrm flipH="1">
            <a:off x="3276600" y="1828800"/>
            <a:ext cx="858838"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41" name="Line 53"/>
          <p:cNvSpPr>
            <a:spLocks noChangeShapeType="1"/>
          </p:cNvSpPr>
          <p:nvPr/>
        </p:nvSpPr>
        <p:spPr bwMode="auto">
          <a:xfrm flipH="1" flipV="1">
            <a:off x="4572000" y="16002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42" name="Line 54"/>
          <p:cNvSpPr>
            <a:spLocks noChangeShapeType="1"/>
          </p:cNvSpPr>
          <p:nvPr/>
        </p:nvSpPr>
        <p:spPr bwMode="auto">
          <a:xfrm flipH="1" flipV="1">
            <a:off x="6629400" y="1905000"/>
            <a:ext cx="8382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43" name="Line 55"/>
          <p:cNvSpPr>
            <a:spLocks noChangeShapeType="1"/>
          </p:cNvSpPr>
          <p:nvPr/>
        </p:nvSpPr>
        <p:spPr bwMode="auto">
          <a:xfrm>
            <a:off x="6781800" y="1752600"/>
            <a:ext cx="838200" cy="9906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744" name="Text Box 56"/>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判定路径的</a:t>
            </a:r>
            <a:r>
              <a:rPr lang="zh-CN" altLang="en-US" sz="2400" b="1"/>
              <a:t>可改进量 </a:t>
            </a:r>
            <a:r>
              <a:rPr lang="en-US" altLang="zh-CN" sz="2400" b="1"/>
              <a:t>a</a:t>
            </a:r>
            <a:r>
              <a:rPr lang="en-US" altLang="zh-CN" sz="2400"/>
              <a:t> </a:t>
            </a:r>
          </a:p>
        </p:txBody>
      </p:sp>
      <p:sp>
        <p:nvSpPr>
          <p:cNvPr id="882745" name="Text Box 57"/>
          <p:cNvSpPr txBox="1">
            <a:spLocks noChangeArrowheads="1"/>
          </p:cNvSpPr>
          <p:nvPr/>
        </p:nvSpPr>
        <p:spPr bwMode="auto">
          <a:xfrm>
            <a:off x="2444750" y="5257800"/>
            <a:ext cx="57912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在路径中发送</a:t>
            </a:r>
            <a:r>
              <a:rPr lang="en-US" altLang="zh-CN" sz="2400" b="1">
                <a:latin typeface="Arial" panose="020B0604020202020204" pitchFamily="34" charset="0"/>
              </a:rPr>
              <a:t> </a:t>
            </a:r>
            <a:r>
              <a:rPr lang="en-US" altLang="zh-CN" sz="2400" b="1">
                <a:latin typeface="Symbol" panose="05050102010706020507" pitchFamily="18" charset="2"/>
              </a:rPr>
              <a:t>a</a:t>
            </a:r>
            <a:r>
              <a:rPr lang="zh-CN" altLang="en-US" sz="2400" b="1">
                <a:latin typeface="Arial" panose="020B0604020202020204" pitchFamily="34" charset="0"/>
              </a:rPr>
              <a:t>单位的流</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更新剩余网络</a:t>
            </a:r>
            <a:endParaRPr lang="en-US" altLang="zh-CN" sz="2400" b="1">
              <a:latin typeface="Arial" panose="020B0604020202020204" pitchFamily="34" charset="0"/>
            </a:endParaRP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174</a:t>
            </a:fld>
            <a:endParaRPr lang="en-US" altLang="zh-CN" dirty="0"/>
          </a:p>
        </p:txBody>
      </p:sp>
    </p:spTree>
    <p:extLst>
      <p:ext uri="{BB962C8B-B14F-4D97-AF65-F5344CB8AC3E}">
        <p14:creationId xmlns:p14="http://schemas.microsoft.com/office/powerpoint/2010/main" val="382711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2711"/>
                                        </p:tgtEl>
                                        <p:attrNameLst>
                                          <p:attrName>style.visibility</p:attrName>
                                        </p:attrNameLst>
                                      </p:cBhvr>
                                      <p:to>
                                        <p:strVal val="visible"/>
                                      </p:to>
                                    </p:set>
                                    <p:animEffect transition="in" filter="dissolve">
                                      <p:cBhvr>
                                        <p:cTn id="7" dur="500"/>
                                        <p:tgtEl>
                                          <p:spTgt spid="8827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82740"/>
                                        </p:tgtEl>
                                        <p:attrNameLst>
                                          <p:attrName>style.visibility</p:attrName>
                                        </p:attrNameLst>
                                      </p:cBhvr>
                                      <p:to>
                                        <p:strVal val="visible"/>
                                      </p:to>
                                    </p:set>
                                    <p:animEffect transition="in" filter="wipe(right)">
                                      <p:cBhvr>
                                        <p:cTn id="12" dur="500"/>
                                        <p:tgtEl>
                                          <p:spTgt spid="8827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82694"/>
                                        </p:tgtEl>
                                        <p:attrNameLst>
                                          <p:attrName>style.visibility</p:attrName>
                                        </p:attrNameLst>
                                      </p:cBhvr>
                                      <p:to>
                                        <p:strVal val="visible"/>
                                      </p:to>
                                    </p:set>
                                    <p:animEffect transition="in" filter="dissolve">
                                      <p:cBhvr>
                                        <p:cTn id="17" dur="500"/>
                                        <p:tgtEl>
                                          <p:spTgt spid="8826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82703"/>
                                        </p:tgtEl>
                                        <p:attrNameLst>
                                          <p:attrName>style.visibility</p:attrName>
                                        </p:attrNameLst>
                                      </p:cBhvr>
                                      <p:to>
                                        <p:strVal val="visible"/>
                                      </p:to>
                                    </p:set>
                                    <p:animEffect transition="in" filter="dissolve">
                                      <p:cBhvr>
                                        <p:cTn id="22" dur="500"/>
                                        <p:tgtEl>
                                          <p:spTgt spid="8827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882741"/>
                                        </p:tgtEl>
                                        <p:attrNameLst>
                                          <p:attrName>style.visibility</p:attrName>
                                        </p:attrNameLst>
                                      </p:cBhvr>
                                      <p:to>
                                        <p:strVal val="visible"/>
                                      </p:to>
                                    </p:set>
                                    <p:animEffect transition="in" filter="wipe(right)">
                                      <p:cBhvr>
                                        <p:cTn id="27" dur="500"/>
                                        <p:tgtEl>
                                          <p:spTgt spid="8827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82692"/>
                                        </p:tgtEl>
                                        <p:attrNameLst>
                                          <p:attrName>style.visibility</p:attrName>
                                        </p:attrNameLst>
                                      </p:cBhvr>
                                      <p:to>
                                        <p:strVal val="visible"/>
                                      </p:to>
                                    </p:set>
                                    <p:animEffect transition="in" filter="dissolve">
                                      <p:cBhvr>
                                        <p:cTn id="32" dur="500"/>
                                        <p:tgtEl>
                                          <p:spTgt spid="8826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82743"/>
                                        </p:tgtEl>
                                        <p:attrNameLst>
                                          <p:attrName>style.visibility</p:attrName>
                                        </p:attrNameLst>
                                      </p:cBhvr>
                                      <p:to>
                                        <p:strVal val="visible"/>
                                      </p:to>
                                    </p:set>
                                    <p:animEffect transition="in" filter="wipe(left)">
                                      <p:cBhvr>
                                        <p:cTn id="37" dur="500"/>
                                        <p:tgtEl>
                                          <p:spTgt spid="88274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2710"/>
                                        </p:tgtEl>
                                        <p:attrNameLst>
                                          <p:attrName>style.visibility</p:attrName>
                                        </p:attrNameLst>
                                      </p:cBhvr>
                                      <p:to>
                                        <p:strVal val="visible"/>
                                      </p:to>
                                    </p:set>
                                    <p:animEffect transition="in" filter="dissolve">
                                      <p:cBhvr>
                                        <p:cTn id="42" dur="500"/>
                                        <p:tgtEl>
                                          <p:spTgt spid="8827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882742"/>
                                        </p:tgtEl>
                                        <p:attrNameLst>
                                          <p:attrName>style.visibility</p:attrName>
                                        </p:attrNameLst>
                                      </p:cBhvr>
                                      <p:to>
                                        <p:strVal val="visible"/>
                                      </p:to>
                                    </p:set>
                                    <p:animEffect transition="in" filter="wipe(right)">
                                      <p:cBhvr>
                                        <p:cTn id="47" dur="500"/>
                                        <p:tgtEl>
                                          <p:spTgt spid="8827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82693"/>
                                        </p:tgtEl>
                                        <p:attrNameLst>
                                          <p:attrName>style.visibility</p:attrName>
                                        </p:attrNameLst>
                                      </p:cBhvr>
                                      <p:to>
                                        <p:strVal val="visible"/>
                                      </p:to>
                                    </p:set>
                                    <p:animEffect transition="in" filter="dissolve">
                                      <p:cBhvr>
                                        <p:cTn id="52" dur="500"/>
                                        <p:tgtEl>
                                          <p:spTgt spid="88269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82744"/>
                                        </p:tgtEl>
                                        <p:attrNameLst>
                                          <p:attrName>style.visibility</p:attrName>
                                        </p:attrNameLst>
                                      </p:cBhvr>
                                      <p:to>
                                        <p:strVal val="visible"/>
                                      </p:to>
                                    </p:set>
                                    <p:animEffect transition="in" filter="wipe(left)">
                                      <p:cBhvr>
                                        <p:cTn id="57" dur="500"/>
                                        <p:tgtEl>
                                          <p:spTgt spid="88274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82745"/>
                                        </p:tgtEl>
                                        <p:attrNameLst>
                                          <p:attrName>style.visibility</p:attrName>
                                        </p:attrNameLst>
                                      </p:cBhvr>
                                      <p:to>
                                        <p:strVal val="visible"/>
                                      </p:to>
                                    </p:set>
                                    <p:animEffect transition="in" filter="wipe(left)">
                                      <p:cBhvr>
                                        <p:cTn id="62" dur="500"/>
                                        <p:tgtEl>
                                          <p:spTgt spid="882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2" grpId="0" animBg="1" autoUpdateAnimBg="0"/>
      <p:bldP spid="882693" grpId="0" animBg="1" autoUpdateAnimBg="0"/>
      <p:bldP spid="882694" grpId="0" animBg="1" autoUpdateAnimBg="0"/>
      <p:bldP spid="882703" grpId="0" animBg="1" autoUpdateAnimBg="0"/>
      <p:bldP spid="882710" grpId="0" animBg="1" autoUpdateAnimBg="0"/>
      <p:bldP spid="882711" grpId="0" animBg="1" autoUpdateAnimBg="0"/>
      <p:bldP spid="882740" grpId="0" animBg="1"/>
      <p:bldP spid="882741" grpId="0" animBg="1"/>
      <p:bldP spid="882742" grpId="0" animBg="1"/>
      <p:bldP spid="882743" grpId="0" animBg="1"/>
      <p:bldP spid="882744" grpId="0" animBg="1" autoUpdateAnimBg="0"/>
      <p:bldP spid="882745" grpId="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83714" name="Text Box 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3715" name="Text Box 3"/>
          <p:cNvSpPr txBox="1">
            <a:spLocks noChangeArrowheads="1"/>
          </p:cNvSpPr>
          <p:nvPr/>
        </p:nvSpPr>
        <p:spPr bwMode="auto">
          <a:xfrm>
            <a:off x="4949825"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3716" name="Text Box 4"/>
          <p:cNvSpPr txBox="1">
            <a:spLocks noChangeArrowheads="1"/>
          </p:cNvSpPr>
          <p:nvPr/>
        </p:nvSpPr>
        <p:spPr bwMode="auto">
          <a:xfrm>
            <a:off x="5254625" y="15240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3717" name="Text Box 5"/>
          <p:cNvSpPr txBox="1">
            <a:spLocks noChangeArrowheads="1"/>
          </p:cNvSpPr>
          <p:nvPr/>
        </p:nvSpPr>
        <p:spPr bwMode="auto">
          <a:xfrm>
            <a:off x="6705600" y="22860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3718" name="Text Box 6"/>
          <p:cNvSpPr txBox="1">
            <a:spLocks noChangeArrowheads="1"/>
          </p:cNvSpPr>
          <p:nvPr/>
        </p:nvSpPr>
        <p:spPr bwMode="auto">
          <a:xfrm>
            <a:off x="3733800" y="2133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3719"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83720" name="Text Box 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3721"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3722" name="Text Box 10"/>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3723" name="Text Box 11"/>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3724" name="Text Box 12"/>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3725" name="Text Box 1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3726" name="Text Box 1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3727" name="Text Box 15"/>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3728" name="Text Box 16"/>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3729" name="Text Box 17"/>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3730" name="Text Box 18"/>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3731" name="Text Box 19"/>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3732" name="Text Box 20"/>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3734" name="Text Box 22"/>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83735" name="Text Box 23"/>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3736" name="Text Box 2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3737"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83738"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83739"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83740"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83741"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83742"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83743"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44"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45"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46"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47"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48" name="Line 36"/>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49" name="Line 3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0"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1"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2" name="Line 40"/>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3" name="Line 41"/>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4"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5" name="Line 43"/>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6" name="Line 4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7" name="Line 45"/>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8" name="Line 46"/>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59" name="Text Box 47"/>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3760" name="Line 48"/>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61" name="Line 49"/>
          <p:cNvSpPr>
            <a:spLocks noChangeShapeType="1"/>
          </p:cNvSpPr>
          <p:nvPr/>
        </p:nvSpPr>
        <p:spPr bwMode="auto">
          <a:xfrm>
            <a:off x="6781800" y="1752600"/>
            <a:ext cx="8382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62" name="Line 50"/>
          <p:cNvSpPr>
            <a:spLocks noChangeShapeType="1"/>
          </p:cNvSpPr>
          <p:nvPr/>
        </p:nvSpPr>
        <p:spPr bwMode="auto">
          <a:xfrm flipH="1">
            <a:off x="3276600" y="1828800"/>
            <a:ext cx="858838"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63" name="Line 51"/>
          <p:cNvSpPr>
            <a:spLocks noChangeShapeType="1"/>
          </p:cNvSpPr>
          <p:nvPr/>
        </p:nvSpPr>
        <p:spPr bwMode="auto">
          <a:xfrm flipH="1" flipV="1">
            <a:off x="4572000" y="16002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64" name="Line 52"/>
          <p:cNvSpPr>
            <a:spLocks noChangeShapeType="1"/>
          </p:cNvSpPr>
          <p:nvPr/>
        </p:nvSpPr>
        <p:spPr bwMode="auto">
          <a:xfrm flipH="1" flipV="1">
            <a:off x="6629400" y="1905000"/>
            <a:ext cx="8382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3765" name="Text Box 53"/>
          <p:cNvSpPr txBox="1">
            <a:spLocks noChangeArrowheads="1"/>
          </p:cNvSpPr>
          <p:nvPr/>
        </p:nvSpPr>
        <p:spPr bwMode="auto">
          <a:xfrm>
            <a:off x="2438400" y="4724400"/>
            <a:ext cx="58674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在剩余网络中没有 </a:t>
            </a:r>
            <a:r>
              <a:rPr lang="en-US" altLang="zh-CN" sz="2400" b="1">
                <a:latin typeface="Arial" panose="020B0604020202020204" pitchFamily="34" charset="0"/>
              </a:rPr>
              <a:t> s-t </a:t>
            </a:r>
            <a:r>
              <a:rPr lang="zh-CN" altLang="en-US" sz="2400" b="1">
                <a:latin typeface="Arial" panose="020B0604020202020204" pitchFamily="34" charset="0"/>
              </a:rPr>
              <a:t>路径</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此流是最优的</a:t>
            </a:r>
            <a:r>
              <a:rPr lang="en-US" altLang="zh-CN" sz="2400" b="1">
                <a:latin typeface="Arial" panose="020B0604020202020204" pitchFamily="34" charset="0"/>
              </a:rPr>
              <a:t>.</a:t>
            </a:r>
          </a:p>
        </p:txBody>
      </p:sp>
      <p:sp>
        <p:nvSpPr>
          <p:cNvPr id="883766" name="Line 54"/>
          <p:cNvSpPr>
            <a:spLocks noChangeShapeType="1"/>
          </p:cNvSpPr>
          <p:nvPr/>
        </p:nvSpPr>
        <p:spPr bwMode="auto">
          <a:xfrm>
            <a:off x="6781800" y="1752600"/>
            <a:ext cx="838200" cy="9906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175</a:t>
            </a:fld>
            <a:endParaRPr lang="en-US" altLang="zh-CN" dirty="0"/>
          </a:p>
        </p:txBody>
      </p:sp>
    </p:spTree>
    <p:extLst>
      <p:ext uri="{BB962C8B-B14F-4D97-AF65-F5344CB8AC3E}">
        <p14:creationId xmlns:p14="http://schemas.microsoft.com/office/powerpoint/2010/main" val="1799782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3765"/>
                                        </p:tgtEl>
                                        <p:attrNameLst>
                                          <p:attrName>style.visibility</p:attrName>
                                        </p:attrNameLst>
                                      </p:cBhvr>
                                      <p:to>
                                        <p:strVal val="visible"/>
                                      </p:to>
                                    </p:set>
                                    <p:animEffect transition="in" filter="wipe(left)">
                                      <p:cBhvr>
                                        <p:cTn id="7" dur="500"/>
                                        <p:tgtEl>
                                          <p:spTgt spid="883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65" grpId="0" animBg="1"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84738" name="Text Box 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4739" name="Text Box 3"/>
          <p:cNvSpPr txBox="1">
            <a:spLocks noChangeArrowheads="1"/>
          </p:cNvSpPr>
          <p:nvPr/>
        </p:nvSpPr>
        <p:spPr bwMode="auto">
          <a:xfrm>
            <a:off x="4949825"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4740" name="Text Box 4"/>
          <p:cNvSpPr txBox="1">
            <a:spLocks noChangeArrowheads="1"/>
          </p:cNvSpPr>
          <p:nvPr/>
        </p:nvSpPr>
        <p:spPr bwMode="auto">
          <a:xfrm>
            <a:off x="5254625" y="15240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4741" name="Text Box 5"/>
          <p:cNvSpPr txBox="1">
            <a:spLocks noChangeArrowheads="1"/>
          </p:cNvSpPr>
          <p:nvPr/>
        </p:nvSpPr>
        <p:spPr bwMode="auto">
          <a:xfrm>
            <a:off x="6705600" y="22860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4742" name="Text Box 6"/>
          <p:cNvSpPr txBox="1">
            <a:spLocks noChangeArrowheads="1"/>
          </p:cNvSpPr>
          <p:nvPr/>
        </p:nvSpPr>
        <p:spPr bwMode="auto">
          <a:xfrm>
            <a:off x="3733800" y="2133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4743"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84744" name="Text Box 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4745"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4746" name="Text Box 10"/>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4747" name="Text Box 11"/>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4748" name="Text Box 12"/>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4749" name="Text Box 1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4750" name="Text Box 1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4751" name="Text Box 15"/>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4752" name="Text Box 16"/>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4753" name="Text Box 17"/>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4754" name="Text Box 18"/>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884755" name="Text Box 19"/>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4756" name="Text Box 20"/>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4758" name="Text Box 22"/>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884759" name="Text Box 23"/>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4760" name="Text Box 2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4761"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84762"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84763"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84764"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84765"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84766"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84767"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68"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69"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0"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1"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2" name="Line 36"/>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3" name="Line 3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4"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5"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6" name="Line 40"/>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7" name="Line 41"/>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8"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79" name="Line 43"/>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80" name="Line 4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81" name="Line 45"/>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82" name="Line 46"/>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83" name="Text Box 47"/>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84784" name="Line 48"/>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85" name="Line 49"/>
          <p:cNvSpPr>
            <a:spLocks noChangeShapeType="1"/>
          </p:cNvSpPr>
          <p:nvPr/>
        </p:nvSpPr>
        <p:spPr bwMode="auto">
          <a:xfrm>
            <a:off x="6781800" y="1752600"/>
            <a:ext cx="8382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86" name="Line 50"/>
          <p:cNvSpPr>
            <a:spLocks noChangeShapeType="1"/>
          </p:cNvSpPr>
          <p:nvPr/>
        </p:nvSpPr>
        <p:spPr bwMode="auto">
          <a:xfrm flipH="1">
            <a:off x="3276600" y="1828800"/>
            <a:ext cx="858838"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87" name="Line 51"/>
          <p:cNvSpPr>
            <a:spLocks noChangeShapeType="1"/>
          </p:cNvSpPr>
          <p:nvPr/>
        </p:nvSpPr>
        <p:spPr bwMode="auto">
          <a:xfrm flipH="1" flipV="1">
            <a:off x="4572000" y="16002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88" name="Line 52"/>
          <p:cNvSpPr>
            <a:spLocks noChangeShapeType="1"/>
          </p:cNvSpPr>
          <p:nvPr/>
        </p:nvSpPr>
        <p:spPr bwMode="auto">
          <a:xfrm flipH="1" flipV="1">
            <a:off x="6629400" y="1905000"/>
            <a:ext cx="8382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89" name="Text Box 53"/>
          <p:cNvSpPr txBox="1">
            <a:spLocks noChangeArrowheads="1"/>
          </p:cNvSpPr>
          <p:nvPr/>
        </p:nvSpPr>
        <p:spPr bwMode="auto">
          <a:xfrm>
            <a:off x="2438400" y="4724400"/>
            <a:ext cx="58674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这些是从结点 </a:t>
            </a:r>
            <a:r>
              <a:rPr lang="en-US" altLang="zh-CN" sz="2400" b="1">
                <a:latin typeface="Arial" panose="020B0604020202020204" pitchFamily="34" charset="0"/>
              </a:rPr>
              <a:t>s </a:t>
            </a:r>
            <a:r>
              <a:rPr lang="zh-CN" altLang="en-US" sz="2400" b="1">
                <a:latin typeface="Arial" panose="020B0604020202020204" pitchFamily="34" charset="0"/>
              </a:rPr>
              <a:t>可达的结点</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最小截量</a:t>
            </a:r>
            <a:r>
              <a:rPr lang="en-US" altLang="zh-CN" sz="2400" b="1">
                <a:latin typeface="Arial" panose="020B0604020202020204" pitchFamily="34" charset="0"/>
              </a:rPr>
              <a:t>=5    V1={s,2,3,4,5},V2={t}</a:t>
            </a:r>
            <a:endParaRPr lang="zh-CN" altLang="en-US" sz="2400" b="1">
              <a:latin typeface="Arial" panose="020B0604020202020204" pitchFamily="34" charset="0"/>
            </a:endParaRPr>
          </a:p>
        </p:txBody>
      </p:sp>
      <p:sp>
        <p:nvSpPr>
          <p:cNvPr id="884790" name="Line 54"/>
          <p:cNvSpPr>
            <a:spLocks noChangeShapeType="1"/>
          </p:cNvSpPr>
          <p:nvPr/>
        </p:nvSpPr>
        <p:spPr bwMode="auto">
          <a:xfrm>
            <a:off x="6781800" y="1752600"/>
            <a:ext cx="838200" cy="9906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791" name="Oval 55"/>
          <p:cNvSpPr>
            <a:spLocks noChangeArrowheads="1"/>
          </p:cNvSpPr>
          <p:nvPr/>
        </p:nvSpPr>
        <p:spPr bwMode="auto">
          <a:xfrm>
            <a:off x="2743200" y="27432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84792" name="Oval 56"/>
          <p:cNvSpPr>
            <a:spLocks noChangeArrowheads="1"/>
          </p:cNvSpPr>
          <p:nvPr/>
        </p:nvSpPr>
        <p:spPr bwMode="auto">
          <a:xfrm>
            <a:off x="4038600" y="12954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84793" name="Oval 57"/>
          <p:cNvSpPr>
            <a:spLocks noChangeArrowheads="1"/>
          </p:cNvSpPr>
          <p:nvPr/>
        </p:nvSpPr>
        <p:spPr bwMode="auto">
          <a:xfrm>
            <a:off x="5334000" y="27432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84794" name="Oval 58"/>
          <p:cNvSpPr>
            <a:spLocks noChangeArrowheads="1"/>
          </p:cNvSpPr>
          <p:nvPr/>
        </p:nvSpPr>
        <p:spPr bwMode="auto">
          <a:xfrm>
            <a:off x="6248400" y="12954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84795" name="Oval 59"/>
          <p:cNvSpPr>
            <a:spLocks noChangeArrowheads="1"/>
          </p:cNvSpPr>
          <p:nvPr/>
        </p:nvSpPr>
        <p:spPr bwMode="auto">
          <a:xfrm>
            <a:off x="4724400" y="39624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176</a:t>
            </a:fld>
            <a:endParaRPr lang="en-US" altLang="zh-CN" dirty="0"/>
          </a:p>
        </p:txBody>
      </p:sp>
    </p:spTree>
    <p:extLst>
      <p:ext uri="{BB962C8B-B14F-4D97-AF65-F5344CB8AC3E}">
        <p14:creationId xmlns:p14="http://schemas.microsoft.com/office/powerpoint/2010/main" val="4144967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4789"/>
                                        </p:tgtEl>
                                        <p:attrNameLst>
                                          <p:attrName>style.visibility</p:attrName>
                                        </p:attrNameLst>
                                      </p:cBhvr>
                                      <p:to>
                                        <p:strVal val="visible"/>
                                      </p:to>
                                    </p:set>
                                    <p:animEffect transition="in" filter="wipe(left)">
                                      <p:cBhvr>
                                        <p:cTn id="7" dur="500"/>
                                        <p:tgtEl>
                                          <p:spTgt spid="8847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84791"/>
                                        </p:tgtEl>
                                        <p:attrNameLst>
                                          <p:attrName>style.visibility</p:attrName>
                                        </p:attrNameLst>
                                      </p:cBhvr>
                                      <p:to>
                                        <p:strVal val="visible"/>
                                      </p:to>
                                    </p:set>
                                    <p:animEffect transition="in" filter="dissolve">
                                      <p:cBhvr>
                                        <p:cTn id="12" dur="500"/>
                                        <p:tgtEl>
                                          <p:spTgt spid="8847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84792"/>
                                        </p:tgtEl>
                                        <p:attrNameLst>
                                          <p:attrName>style.visibility</p:attrName>
                                        </p:attrNameLst>
                                      </p:cBhvr>
                                      <p:to>
                                        <p:strVal val="visible"/>
                                      </p:to>
                                    </p:set>
                                    <p:animEffect transition="in" filter="dissolve">
                                      <p:cBhvr>
                                        <p:cTn id="17" dur="500"/>
                                        <p:tgtEl>
                                          <p:spTgt spid="8847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84793"/>
                                        </p:tgtEl>
                                        <p:attrNameLst>
                                          <p:attrName>style.visibility</p:attrName>
                                        </p:attrNameLst>
                                      </p:cBhvr>
                                      <p:to>
                                        <p:strVal val="visible"/>
                                      </p:to>
                                    </p:set>
                                    <p:animEffect transition="in" filter="dissolve">
                                      <p:cBhvr>
                                        <p:cTn id="22" dur="500"/>
                                        <p:tgtEl>
                                          <p:spTgt spid="8847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84794"/>
                                        </p:tgtEl>
                                        <p:attrNameLst>
                                          <p:attrName>style.visibility</p:attrName>
                                        </p:attrNameLst>
                                      </p:cBhvr>
                                      <p:to>
                                        <p:strVal val="visible"/>
                                      </p:to>
                                    </p:set>
                                    <p:animEffect transition="in" filter="dissolve">
                                      <p:cBhvr>
                                        <p:cTn id="27" dur="500"/>
                                        <p:tgtEl>
                                          <p:spTgt spid="88479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84795"/>
                                        </p:tgtEl>
                                        <p:attrNameLst>
                                          <p:attrName>style.visibility</p:attrName>
                                        </p:attrNameLst>
                                      </p:cBhvr>
                                      <p:to>
                                        <p:strVal val="visible"/>
                                      </p:to>
                                    </p:set>
                                    <p:animEffect transition="in" filter="dissolve">
                                      <p:cBhvr>
                                        <p:cTn id="32" dur="500"/>
                                        <p:tgtEl>
                                          <p:spTgt spid="884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89" grpId="0" animBg="1" autoUpdateAnimBg="0"/>
      <p:bldP spid="884791" grpId="0" animBg="1" autoUpdateAnimBg="0"/>
      <p:bldP spid="884792" grpId="0" animBg="1" autoUpdateAnimBg="0"/>
      <p:bldP spid="884793" grpId="0" animBg="1" autoUpdateAnimBg="0"/>
      <p:bldP spid="884794" grpId="0" animBg="1" autoUpdateAnimBg="0"/>
      <p:bldP spid="884795" grpId="0" animBg="1"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5763" name="Group 3"/>
          <p:cNvGrpSpPr>
            <a:grpSpLocks/>
          </p:cNvGrpSpPr>
          <p:nvPr/>
        </p:nvGrpSpPr>
        <p:grpSpPr bwMode="auto">
          <a:xfrm>
            <a:off x="2743200" y="990600"/>
            <a:ext cx="5334000" cy="3505200"/>
            <a:chOff x="1728" y="624"/>
            <a:chExt cx="3360" cy="2208"/>
          </a:xfrm>
        </p:grpSpPr>
        <p:sp>
          <p:nvSpPr>
            <p:cNvPr id="885764" name="Text Box 4"/>
            <p:cNvSpPr txBox="1">
              <a:spLocks noChangeArrowheads="1"/>
            </p:cNvSpPr>
            <p:nvPr/>
          </p:nvSpPr>
          <p:spPr bwMode="auto">
            <a:xfrm>
              <a:off x="3214" y="624"/>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grpSp>
          <p:nvGrpSpPr>
            <p:cNvPr id="885765" name="Group 5"/>
            <p:cNvGrpSpPr>
              <a:grpSpLocks/>
            </p:cNvGrpSpPr>
            <p:nvPr/>
          </p:nvGrpSpPr>
          <p:grpSpPr bwMode="auto">
            <a:xfrm>
              <a:off x="1728" y="816"/>
              <a:ext cx="3360" cy="2016"/>
              <a:chOff x="1728" y="816"/>
              <a:chExt cx="3360" cy="2016"/>
            </a:xfrm>
          </p:grpSpPr>
          <p:sp>
            <p:nvSpPr>
              <p:cNvPr id="885766" name="Text Box 6"/>
              <p:cNvSpPr txBox="1">
                <a:spLocks noChangeArrowheads="1"/>
              </p:cNvSpPr>
              <p:nvPr/>
            </p:nvSpPr>
            <p:spPr bwMode="auto">
              <a:xfrm>
                <a:off x="4464" y="1152"/>
                <a:ext cx="3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5767" name="Text Box 7"/>
              <p:cNvSpPr txBox="1">
                <a:spLocks noChangeArrowheads="1"/>
              </p:cNvSpPr>
              <p:nvPr/>
            </p:nvSpPr>
            <p:spPr bwMode="auto">
              <a:xfrm>
                <a:off x="3985" y="1536"/>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5768" name="Text Box 8"/>
              <p:cNvSpPr txBox="1">
                <a:spLocks noChangeArrowheads="1"/>
              </p:cNvSpPr>
              <p:nvPr/>
            </p:nvSpPr>
            <p:spPr bwMode="auto">
              <a:xfrm>
                <a:off x="3840" y="1968"/>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5769" name="Text Box 9"/>
              <p:cNvSpPr txBox="1">
                <a:spLocks noChangeArrowheads="1"/>
              </p:cNvSpPr>
              <p:nvPr/>
            </p:nvSpPr>
            <p:spPr bwMode="auto">
              <a:xfrm>
                <a:off x="2304" y="1536"/>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5770" name="Text Box 10"/>
              <p:cNvSpPr txBox="1">
                <a:spLocks noChangeArrowheads="1"/>
              </p:cNvSpPr>
              <p:nvPr/>
            </p:nvSpPr>
            <p:spPr bwMode="auto">
              <a:xfrm>
                <a:off x="2064" y="1152"/>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5771" name="Text Box 11"/>
              <p:cNvSpPr txBox="1">
                <a:spLocks noChangeArrowheads="1"/>
              </p:cNvSpPr>
              <p:nvPr/>
            </p:nvSpPr>
            <p:spPr bwMode="auto">
              <a:xfrm>
                <a:off x="2398" y="1958"/>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5772" name="Oval 12"/>
              <p:cNvSpPr>
                <a:spLocks noChangeArrowheads="1"/>
              </p:cNvSpPr>
              <p:nvPr/>
            </p:nvSpPr>
            <p:spPr bwMode="auto">
              <a:xfrm>
                <a:off x="1728" y="1728"/>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85773" name="Oval 13"/>
              <p:cNvSpPr>
                <a:spLocks noChangeArrowheads="1"/>
              </p:cNvSpPr>
              <p:nvPr/>
            </p:nvSpPr>
            <p:spPr bwMode="auto">
              <a:xfrm>
                <a:off x="2544" y="816"/>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85774" name="Oval 14"/>
              <p:cNvSpPr>
                <a:spLocks noChangeArrowheads="1"/>
              </p:cNvSpPr>
              <p:nvPr/>
            </p:nvSpPr>
            <p:spPr bwMode="auto">
              <a:xfrm>
                <a:off x="3360" y="1728"/>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85775" name="Oval 15"/>
              <p:cNvSpPr>
                <a:spLocks noChangeArrowheads="1"/>
              </p:cNvSpPr>
              <p:nvPr/>
            </p:nvSpPr>
            <p:spPr bwMode="auto">
              <a:xfrm>
                <a:off x="3936" y="816"/>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85776" name="Oval 16"/>
              <p:cNvSpPr>
                <a:spLocks noChangeArrowheads="1"/>
              </p:cNvSpPr>
              <p:nvPr/>
            </p:nvSpPr>
            <p:spPr bwMode="auto">
              <a:xfrm>
                <a:off x="2976" y="2496"/>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85777" name="Oval 17"/>
              <p:cNvSpPr>
                <a:spLocks noChangeArrowheads="1"/>
              </p:cNvSpPr>
              <p:nvPr/>
            </p:nvSpPr>
            <p:spPr bwMode="auto">
              <a:xfrm>
                <a:off x="4752" y="1728"/>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85778" name="Line 18"/>
              <p:cNvSpPr>
                <a:spLocks noChangeShapeType="1"/>
              </p:cNvSpPr>
              <p:nvPr/>
            </p:nvSpPr>
            <p:spPr bwMode="auto">
              <a:xfrm>
                <a:off x="2064" y="1920"/>
                <a:ext cx="960" cy="624"/>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5779" name="Line 19"/>
              <p:cNvSpPr>
                <a:spLocks noChangeShapeType="1"/>
              </p:cNvSpPr>
              <p:nvPr/>
            </p:nvSpPr>
            <p:spPr bwMode="auto">
              <a:xfrm flipV="1">
                <a:off x="1920" y="1008"/>
                <a:ext cx="624" cy="72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5780" name="Line 20"/>
              <p:cNvSpPr>
                <a:spLocks noChangeShapeType="1"/>
              </p:cNvSpPr>
              <p:nvPr/>
            </p:nvSpPr>
            <p:spPr bwMode="auto">
              <a:xfrm>
                <a:off x="2016" y="1776"/>
                <a:ext cx="139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5781" name="Line 21"/>
              <p:cNvSpPr>
                <a:spLocks noChangeShapeType="1"/>
              </p:cNvSpPr>
              <p:nvPr/>
            </p:nvSpPr>
            <p:spPr bwMode="auto">
              <a:xfrm>
                <a:off x="2880" y="864"/>
                <a:ext cx="1056"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5782" name="Line 22"/>
              <p:cNvSpPr>
                <a:spLocks noChangeShapeType="1"/>
              </p:cNvSpPr>
              <p:nvPr/>
            </p:nvSpPr>
            <p:spPr bwMode="auto">
              <a:xfrm>
                <a:off x="3648" y="1776"/>
                <a:ext cx="1104"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5783" name="Line 23"/>
              <p:cNvSpPr>
                <a:spLocks noChangeShapeType="1"/>
              </p:cNvSpPr>
              <p:nvPr/>
            </p:nvSpPr>
            <p:spPr bwMode="auto">
              <a:xfrm flipV="1">
                <a:off x="3264" y="1920"/>
                <a:ext cx="1488" cy="67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5784" name="Line 24"/>
              <p:cNvSpPr>
                <a:spLocks noChangeShapeType="1"/>
              </p:cNvSpPr>
              <p:nvPr/>
            </p:nvSpPr>
            <p:spPr bwMode="auto">
              <a:xfrm>
                <a:off x="4272" y="1104"/>
                <a:ext cx="528" cy="624"/>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885785" name="Text Box 25"/>
          <p:cNvSpPr txBox="1">
            <a:spLocks noChangeArrowheads="1"/>
          </p:cNvSpPr>
          <p:nvPr/>
        </p:nvSpPr>
        <p:spPr bwMode="auto">
          <a:xfrm>
            <a:off x="2971800" y="4724400"/>
            <a:ext cx="44958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这是最优流</a:t>
            </a:r>
            <a:r>
              <a:rPr lang="en-US" altLang="zh-CN" sz="2400" b="1">
                <a:latin typeface="Arial" panose="020B0604020202020204" pitchFamily="34" charset="0"/>
              </a:rPr>
              <a:t>.</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177</a:t>
            </a:fld>
            <a:endParaRPr lang="en-US" altLang="zh-CN" dirty="0"/>
          </a:p>
        </p:txBody>
      </p:sp>
    </p:spTree>
    <p:extLst>
      <p:ext uri="{BB962C8B-B14F-4D97-AF65-F5344CB8AC3E}">
        <p14:creationId xmlns:p14="http://schemas.microsoft.com/office/powerpoint/2010/main" val="288743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5785"/>
                                        </p:tgtEl>
                                        <p:attrNameLst>
                                          <p:attrName>style.visibility</p:attrName>
                                        </p:attrNameLst>
                                      </p:cBhvr>
                                      <p:to>
                                        <p:strVal val="visible"/>
                                      </p:to>
                                    </p:set>
                                    <p:animEffect transition="in" filter="wipe(left)">
                                      <p:cBhvr>
                                        <p:cTn id="7" dur="500"/>
                                        <p:tgtEl>
                                          <p:spTgt spid="8857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85763"/>
                                        </p:tgtEl>
                                        <p:attrNameLst>
                                          <p:attrName>style.visibility</p:attrName>
                                        </p:attrNameLst>
                                      </p:cBhvr>
                                      <p:to>
                                        <p:strVal val="visible"/>
                                      </p:to>
                                    </p:set>
                                    <p:animEffect transition="in" filter="wipe(left)">
                                      <p:cBhvr>
                                        <p:cTn id="12" dur="500"/>
                                        <p:tgtEl>
                                          <p:spTgt spid="885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85" grpId="0" animBg="1"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9858" name="Text Box 2"/>
          <p:cNvSpPr txBox="1">
            <a:spLocks noChangeArrowheads="1"/>
          </p:cNvSpPr>
          <p:nvPr/>
        </p:nvSpPr>
        <p:spPr bwMode="auto">
          <a:xfrm>
            <a:off x="5102225" y="9906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89859" name="Text Box 3"/>
          <p:cNvSpPr txBox="1">
            <a:spLocks noChangeArrowheads="1"/>
          </p:cNvSpPr>
          <p:nvPr/>
        </p:nvSpPr>
        <p:spPr bwMode="auto">
          <a:xfrm>
            <a:off x="7086600" y="18288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9860" name="Text Box 4"/>
          <p:cNvSpPr txBox="1">
            <a:spLocks noChangeArrowheads="1"/>
          </p:cNvSpPr>
          <p:nvPr/>
        </p:nvSpPr>
        <p:spPr bwMode="auto">
          <a:xfrm>
            <a:off x="5638800" y="17526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9861" name="Text Box 5"/>
          <p:cNvSpPr txBox="1">
            <a:spLocks noChangeArrowheads="1"/>
          </p:cNvSpPr>
          <p:nvPr/>
        </p:nvSpPr>
        <p:spPr bwMode="auto">
          <a:xfrm>
            <a:off x="6326188" y="24384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9862" name="Text Box 6"/>
          <p:cNvSpPr txBox="1">
            <a:spLocks noChangeArrowheads="1"/>
          </p:cNvSpPr>
          <p:nvPr/>
        </p:nvSpPr>
        <p:spPr bwMode="auto">
          <a:xfrm>
            <a:off x="6096000" y="31242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9863" name="Text Box 7"/>
          <p:cNvSpPr txBox="1">
            <a:spLocks noChangeArrowheads="1"/>
          </p:cNvSpPr>
          <p:nvPr/>
        </p:nvSpPr>
        <p:spPr bwMode="auto">
          <a:xfrm>
            <a:off x="4800600" y="3352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9864" name="Text Box 8"/>
          <p:cNvSpPr txBox="1">
            <a:spLocks noChangeArrowheads="1"/>
          </p:cNvSpPr>
          <p:nvPr/>
        </p:nvSpPr>
        <p:spPr bwMode="auto">
          <a:xfrm>
            <a:off x="3657600" y="24384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89865" name="Text Box 9"/>
          <p:cNvSpPr txBox="1">
            <a:spLocks noChangeArrowheads="1"/>
          </p:cNvSpPr>
          <p:nvPr/>
        </p:nvSpPr>
        <p:spPr bwMode="auto">
          <a:xfrm>
            <a:off x="3276600" y="1828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9866" name="Text Box 10"/>
          <p:cNvSpPr txBox="1">
            <a:spLocks noChangeArrowheads="1"/>
          </p:cNvSpPr>
          <p:nvPr/>
        </p:nvSpPr>
        <p:spPr bwMode="auto">
          <a:xfrm>
            <a:off x="3806825" y="3108325"/>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89867" name="Text Box 11"/>
          <p:cNvSpPr txBox="1">
            <a:spLocks noChangeArrowheads="1"/>
          </p:cNvSpPr>
          <p:nvPr/>
        </p:nvSpPr>
        <p:spPr bwMode="auto">
          <a:xfrm>
            <a:off x="4953000" y="1828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89868" name="Oval 12"/>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89869" name="Oval 13"/>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89870" name="Oval 14"/>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89871" name="Oval 15"/>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89872" name="Oval 16"/>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89873" name="Oval 17"/>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89874" name="Line 18"/>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75" name="Line 19"/>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76" name="Line 20"/>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77" name="Line 21"/>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78" name="Line 22"/>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79" name="Line 23"/>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80" name="Line 24"/>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81" name="Line 25"/>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82" name="Line 26"/>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83" name="Text Box 27"/>
          <p:cNvSpPr txBox="1">
            <a:spLocks noChangeArrowheads="1"/>
          </p:cNvSpPr>
          <p:nvPr/>
        </p:nvSpPr>
        <p:spPr bwMode="auto">
          <a:xfrm>
            <a:off x="2411413" y="4724400"/>
            <a:ext cx="5056187"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这是初始网络以及初始剩余网络</a:t>
            </a:r>
            <a:r>
              <a:rPr lang="en-US" altLang="zh-CN" sz="2400" b="1">
                <a:latin typeface="Arial" panose="020B0604020202020204" pitchFamily="34" charset="0"/>
              </a:rPr>
              <a:t>.</a:t>
            </a:r>
          </a:p>
          <a:p>
            <a:pPr algn="l" eaLnBrk="0" hangingPunct="0">
              <a:spcBef>
                <a:spcPct val="50000"/>
              </a:spcBef>
            </a:pPr>
            <a:r>
              <a:rPr lang="zh-CN" altLang="en-US" sz="2400" b="1"/>
              <a:t>寻找最短增广路</a:t>
            </a:r>
            <a:endParaRPr lang="en-US" altLang="zh-CN" sz="2400" b="1"/>
          </a:p>
        </p:txBody>
      </p:sp>
      <p:sp>
        <p:nvSpPr>
          <p:cNvPr id="889884" name="Line 2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9885" name="Rectangle 29"/>
          <p:cNvSpPr>
            <a:spLocks noGrp="1" noChangeArrowheads="1"/>
          </p:cNvSpPr>
          <p:nvPr>
            <p:ph type="title"/>
          </p:nvPr>
        </p:nvSpPr>
        <p:spPr>
          <a:xfrm>
            <a:off x="0" y="333375"/>
            <a:ext cx="7626350" cy="808038"/>
          </a:xfrm>
          <a:noFill/>
          <a:ln/>
        </p:spPr>
        <p:txBody>
          <a:bodyPr/>
          <a:lstStyle/>
          <a:p>
            <a:r>
              <a:rPr lang="en-US" altLang="zh-CN" sz="3200" b="1" dirty="0">
                <a:solidFill>
                  <a:srgbClr val="FF0000"/>
                </a:solidFill>
              </a:rPr>
              <a:t>Ford-Fulkerson </a:t>
            </a:r>
            <a:r>
              <a:rPr lang="zh-CN" altLang="en-US" sz="3200" b="1" dirty="0">
                <a:solidFill>
                  <a:srgbClr val="FF0000"/>
                </a:solidFill>
              </a:rPr>
              <a:t>最大</a:t>
            </a:r>
            <a:r>
              <a:rPr lang="zh-CN" altLang="en-US" sz="3200" b="1" dirty="0" smtClean="0">
                <a:solidFill>
                  <a:srgbClr val="FF0000"/>
                </a:solidFill>
              </a:rPr>
              <a:t>流</a:t>
            </a:r>
            <a:r>
              <a:rPr lang="en-US" altLang="zh-CN" sz="3200" b="1" dirty="0" smtClean="0">
                <a:solidFill>
                  <a:srgbClr val="FF0000"/>
                </a:solidFill>
              </a:rPr>
              <a:t>--</a:t>
            </a:r>
            <a:r>
              <a:rPr lang="zh-CN" altLang="en-US" sz="3200" b="1" dirty="0" smtClean="0">
                <a:solidFill>
                  <a:srgbClr val="FF0000"/>
                </a:solidFill>
              </a:rPr>
              <a:t>最</a:t>
            </a:r>
            <a:r>
              <a:rPr lang="zh-CN" altLang="en-US" sz="3200" b="1" dirty="0">
                <a:solidFill>
                  <a:srgbClr val="FF0000"/>
                </a:solidFill>
              </a:rPr>
              <a:t>短增广路法</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178</a:t>
            </a:fld>
            <a:endParaRPr lang="en-US" altLang="zh-CN" dirty="0"/>
          </a:p>
        </p:txBody>
      </p:sp>
    </p:spTree>
    <p:extLst>
      <p:ext uri="{BB962C8B-B14F-4D97-AF65-F5344CB8AC3E}">
        <p14:creationId xmlns:p14="http://schemas.microsoft.com/office/powerpoint/2010/main" val="1814524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14" name="Text Box 34"/>
          <p:cNvSpPr txBox="1">
            <a:spLocks noChangeArrowheads="1"/>
          </p:cNvSpPr>
          <p:nvPr/>
        </p:nvSpPr>
        <p:spPr bwMode="auto">
          <a:xfrm>
            <a:off x="5651500" y="2420938"/>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890882"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90883" name="Text Box 3"/>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0884" name="Text Box 4"/>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0885" name="Text Box 5"/>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90886" name="Text Box 6"/>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90887" name="Text Box 7"/>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0888" name="Text Box 8"/>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90889"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90890" name="Text Box 10"/>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90891" name="Text Box 11"/>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0892" name="Text Box 12"/>
          <p:cNvSpPr txBox="1">
            <a:spLocks noChangeArrowheads="1"/>
          </p:cNvSpPr>
          <p:nvPr/>
        </p:nvSpPr>
        <p:spPr bwMode="auto">
          <a:xfrm>
            <a:off x="2971800" y="4724400"/>
            <a:ext cx="44958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宽度优先搜索，标号节点距离</a:t>
            </a:r>
            <a:endParaRPr lang="en-US" altLang="zh-CN" sz="2400" b="1">
              <a:latin typeface="Arial" panose="020B0604020202020204" pitchFamily="34" charset="0"/>
            </a:endParaRPr>
          </a:p>
        </p:txBody>
      </p:sp>
      <p:sp>
        <p:nvSpPr>
          <p:cNvPr id="890893" name="Oval 1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90894" name="Oval 1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90895" name="Oval 1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90896" name="Oval 1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90897" name="Oval 1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90898" name="Oval 1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90899" name="Line 1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0" name="Line 2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1" name="Line 2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2" name="Line 2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3" name="Line 2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4" name="Line 2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5" name="Line 2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6" name="Line 2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7" name="Line 2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8" name="Line 2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09" name="Line 29"/>
          <p:cNvSpPr>
            <a:spLocks noChangeShapeType="1"/>
          </p:cNvSpPr>
          <p:nvPr/>
        </p:nvSpPr>
        <p:spPr bwMode="auto">
          <a:xfrm>
            <a:off x="3276600" y="3048000"/>
            <a:ext cx="1524000" cy="990600"/>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10" name="Line 30"/>
          <p:cNvSpPr>
            <a:spLocks noChangeShapeType="1"/>
          </p:cNvSpPr>
          <p:nvPr/>
        </p:nvSpPr>
        <p:spPr bwMode="auto">
          <a:xfrm>
            <a:off x="5791200" y="2819400"/>
            <a:ext cx="1752600" cy="0"/>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11" name="Line 31"/>
          <p:cNvSpPr>
            <a:spLocks noChangeShapeType="1"/>
          </p:cNvSpPr>
          <p:nvPr/>
        </p:nvSpPr>
        <p:spPr bwMode="auto">
          <a:xfrm flipV="1">
            <a:off x="5029200" y="3200400"/>
            <a:ext cx="381000" cy="685800"/>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12" name="Text Box 32"/>
          <p:cNvSpPr txBox="1">
            <a:spLocks noChangeArrowheads="1"/>
          </p:cNvSpPr>
          <p:nvPr/>
        </p:nvSpPr>
        <p:spPr bwMode="auto">
          <a:xfrm>
            <a:off x="8101013" y="2924175"/>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0</a:t>
            </a:r>
          </a:p>
        </p:txBody>
      </p:sp>
      <p:sp>
        <p:nvSpPr>
          <p:cNvPr id="890913" name="Text Box 33"/>
          <p:cNvSpPr txBox="1">
            <a:spLocks noChangeArrowheads="1"/>
          </p:cNvSpPr>
          <p:nvPr/>
        </p:nvSpPr>
        <p:spPr bwMode="auto">
          <a:xfrm>
            <a:off x="6372225" y="8366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890915" name="Text Box 35"/>
          <p:cNvSpPr txBox="1">
            <a:spLocks noChangeArrowheads="1"/>
          </p:cNvSpPr>
          <p:nvPr/>
        </p:nvSpPr>
        <p:spPr bwMode="auto">
          <a:xfrm>
            <a:off x="4211638" y="4076700"/>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890916" name="Text Box 36"/>
          <p:cNvSpPr txBox="1">
            <a:spLocks noChangeArrowheads="1"/>
          </p:cNvSpPr>
          <p:nvPr/>
        </p:nvSpPr>
        <p:spPr bwMode="auto">
          <a:xfrm>
            <a:off x="3851275" y="765175"/>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890917" name="Text Box 37"/>
          <p:cNvSpPr txBox="1">
            <a:spLocks noChangeArrowheads="1"/>
          </p:cNvSpPr>
          <p:nvPr/>
        </p:nvSpPr>
        <p:spPr bwMode="auto">
          <a:xfrm>
            <a:off x="2627313" y="3284538"/>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179</a:t>
            </a:fld>
            <a:endParaRPr lang="en-US" altLang="zh-CN" dirty="0"/>
          </a:p>
        </p:txBody>
      </p:sp>
    </p:spTree>
    <p:extLst>
      <p:ext uri="{BB962C8B-B14F-4D97-AF65-F5344CB8AC3E}">
        <p14:creationId xmlns:p14="http://schemas.microsoft.com/office/powerpoint/2010/main" val="3407900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0892"/>
                                        </p:tgtEl>
                                        <p:attrNameLst>
                                          <p:attrName>style.visibility</p:attrName>
                                        </p:attrNameLst>
                                      </p:cBhvr>
                                      <p:to>
                                        <p:strVal val="visible"/>
                                      </p:to>
                                    </p:set>
                                    <p:animEffect transition="in" filter="wipe(left)">
                                      <p:cBhvr>
                                        <p:cTn id="7" dur="500"/>
                                        <p:tgtEl>
                                          <p:spTgt spid="8908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0909"/>
                                        </p:tgtEl>
                                        <p:attrNameLst>
                                          <p:attrName>style.visibility</p:attrName>
                                        </p:attrNameLst>
                                      </p:cBhvr>
                                      <p:to>
                                        <p:strVal val="visible"/>
                                      </p:to>
                                    </p:set>
                                    <p:animEffect transition="in" filter="wipe(left)">
                                      <p:cBhvr>
                                        <p:cTn id="12" dur="500"/>
                                        <p:tgtEl>
                                          <p:spTgt spid="8909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0911"/>
                                        </p:tgtEl>
                                        <p:attrNameLst>
                                          <p:attrName>style.visibility</p:attrName>
                                        </p:attrNameLst>
                                      </p:cBhvr>
                                      <p:to>
                                        <p:strVal val="visible"/>
                                      </p:to>
                                    </p:set>
                                    <p:animEffect transition="in" filter="wipe(left)">
                                      <p:cBhvr>
                                        <p:cTn id="17" dur="500"/>
                                        <p:tgtEl>
                                          <p:spTgt spid="8909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90910"/>
                                        </p:tgtEl>
                                        <p:attrNameLst>
                                          <p:attrName>style.visibility</p:attrName>
                                        </p:attrNameLst>
                                      </p:cBhvr>
                                      <p:to>
                                        <p:strVal val="visible"/>
                                      </p:to>
                                    </p:set>
                                    <p:animEffect transition="in" filter="wipe(left)">
                                      <p:cBhvr>
                                        <p:cTn id="22" dur="500"/>
                                        <p:tgtEl>
                                          <p:spTgt spid="890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92" grpId="0" animBg="1" autoUpdateAnimBg="0"/>
      <p:bldP spid="890909" grpId="0" animBg="1"/>
      <p:bldP spid="890910" grpId="0" animBg="1"/>
      <p:bldP spid="8909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p:spPr>
        <p:txBody>
          <a:bodyPr/>
          <a:lstStyle/>
          <a:p>
            <a:r>
              <a:rPr lang="en-US" altLang="zh-CN">
                <a:ea typeface="宋体" pitchFamily="2" charset="-122"/>
              </a:rPr>
              <a:t>Compute Finish Time</a:t>
            </a:r>
          </a:p>
        </p:txBody>
      </p:sp>
      <p:sp>
        <p:nvSpPr>
          <p:cNvPr id="10243" name="Rectangle 3"/>
          <p:cNvSpPr>
            <a:spLocks noGrp="1" noChangeArrowheads="1"/>
          </p:cNvSpPr>
          <p:nvPr>
            <p:ph type="body" idx="1"/>
          </p:nvPr>
        </p:nvSpPr>
        <p:spPr>
          <a:noFill/>
          <a:ln/>
        </p:spPr>
        <p:txBody>
          <a:bodyPr/>
          <a:lstStyle/>
          <a:p>
            <a:pPr>
              <a:spcBef>
                <a:spcPct val="0"/>
              </a:spcBef>
              <a:buFont typeface="Monotype Sorts" pitchFamily="7" charset="2"/>
              <a:buNone/>
            </a:pPr>
            <a:r>
              <a:rPr lang="en-US" altLang="zh-CN" sz="2400" dirty="0">
                <a:ea typeface="宋体" pitchFamily="2" charset="-122"/>
              </a:rPr>
              <a:t>DFS(v)</a:t>
            </a:r>
          </a:p>
          <a:p>
            <a:pPr>
              <a:spcBef>
                <a:spcPct val="0"/>
              </a:spcBef>
              <a:buFont typeface="Monotype Sorts" pitchFamily="7" charset="2"/>
              <a:buNone/>
            </a:pPr>
            <a:r>
              <a:rPr lang="en-US" altLang="zh-CN" sz="2400" dirty="0">
                <a:ea typeface="宋体" pitchFamily="2" charset="-122"/>
              </a:rPr>
              <a:t>	visit and mark v;</a:t>
            </a:r>
          </a:p>
          <a:p>
            <a:pPr>
              <a:spcBef>
                <a:spcPct val="0"/>
              </a:spcBef>
              <a:buFont typeface="Monotype Sorts" pitchFamily="7" charset="2"/>
              <a:buNone/>
            </a:pPr>
            <a:r>
              <a:rPr lang="en-US" altLang="zh-CN" sz="2400" dirty="0">
                <a:ea typeface="宋体" pitchFamily="2" charset="-122"/>
              </a:rPr>
              <a:t>	while there is an unmarked vertex w adjacent to v do</a:t>
            </a:r>
          </a:p>
          <a:p>
            <a:pPr>
              <a:spcBef>
                <a:spcPct val="0"/>
              </a:spcBef>
              <a:buFont typeface="Monotype Sorts" pitchFamily="7" charset="2"/>
              <a:buNone/>
            </a:pPr>
            <a:r>
              <a:rPr lang="en-US" altLang="zh-CN" sz="2400" dirty="0">
                <a:ea typeface="宋体" pitchFamily="2" charset="-122"/>
              </a:rPr>
              <a:t>		DFS(w)</a:t>
            </a:r>
          </a:p>
          <a:p>
            <a:pPr>
              <a:spcBef>
                <a:spcPct val="0"/>
              </a:spcBef>
              <a:buFont typeface="Monotype Sorts" pitchFamily="7" charset="2"/>
              <a:buNone/>
            </a:pPr>
            <a:r>
              <a:rPr lang="en-US" altLang="zh-CN" sz="2400" dirty="0">
                <a:ea typeface="宋体" pitchFamily="2" charset="-122"/>
              </a:rPr>
              <a:t>	</a:t>
            </a:r>
            <a:r>
              <a:rPr lang="en-US" altLang="zh-CN" sz="2400" dirty="0" err="1">
                <a:ea typeface="宋体" pitchFamily="2" charset="-122"/>
              </a:rPr>
              <a:t>endwhile</a:t>
            </a:r>
            <a:endParaRPr lang="en-US" altLang="zh-CN" sz="2400" dirty="0">
              <a:ea typeface="宋体" pitchFamily="2" charset="-122"/>
            </a:endParaRPr>
          </a:p>
          <a:p>
            <a:pPr>
              <a:spcBef>
                <a:spcPct val="0"/>
              </a:spcBef>
              <a:buFont typeface="Monotype Sorts" pitchFamily="7" charset="2"/>
              <a:buNone/>
            </a:pPr>
            <a:r>
              <a:rPr lang="en-US" altLang="zh-CN" sz="2400" dirty="0">
                <a:ea typeface="宋体" pitchFamily="2" charset="-122"/>
              </a:rPr>
              <a:t>	</a:t>
            </a:r>
            <a:r>
              <a:rPr lang="en-US" altLang="zh-CN" sz="2400" dirty="0" err="1">
                <a:solidFill>
                  <a:srgbClr val="FF0000"/>
                </a:solidFill>
                <a:ea typeface="宋体" pitchFamily="2" charset="-122"/>
              </a:rPr>
              <a:t>Finish_Time</a:t>
            </a:r>
            <a:r>
              <a:rPr lang="en-US" altLang="zh-CN" sz="2400" dirty="0">
                <a:solidFill>
                  <a:srgbClr val="FF0000"/>
                </a:solidFill>
                <a:ea typeface="宋体" pitchFamily="2" charset="-122"/>
              </a:rPr>
              <a:t> := </a:t>
            </a:r>
            <a:r>
              <a:rPr lang="en-US" altLang="zh-CN" sz="2400" dirty="0" err="1">
                <a:solidFill>
                  <a:srgbClr val="FF0000"/>
                </a:solidFill>
                <a:ea typeface="宋体" pitchFamily="2" charset="-122"/>
              </a:rPr>
              <a:t>Finish_Time</a:t>
            </a:r>
            <a:r>
              <a:rPr lang="en-US" altLang="zh-CN" sz="2400" dirty="0">
                <a:solidFill>
                  <a:srgbClr val="FF0000"/>
                </a:solidFill>
                <a:ea typeface="宋体" pitchFamily="2" charset="-122"/>
              </a:rPr>
              <a:t> + 1;</a:t>
            </a:r>
          </a:p>
          <a:p>
            <a:pPr>
              <a:spcBef>
                <a:spcPct val="0"/>
              </a:spcBef>
              <a:buFont typeface="Monotype Sorts" pitchFamily="7" charset="2"/>
              <a:buNone/>
            </a:pPr>
            <a:r>
              <a:rPr lang="en-US" altLang="zh-CN" sz="2400" dirty="0">
                <a:solidFill>
                  <a:srgbClr val="FF0000"/>
                </a:solidFill>
                <a:ea typeface="宋体" pitchFamily="2" charset="-122"/>
              </a:rPr>
              <a:t>	f[v] := </a:t>
            </a:r>
            <a:r>
              <a:rPr lang="en-US" altLang="zh-CN" sz="2400" dirty="0" err="1">
                <a:solidFill>
                  <a:srgbClr val="FF0000"/>
                </a:solidFill>
                <a:ea typeface="宋体" pitchFamily="2" charset="-122"/>
              </a:rPr>
              <a:t>Finish_Time</a:t>
            </a:r>
            <a:r>
              <a:rPr lang="en-US" altLang="zh-CN" sz="2400" dirty="0">
                <a:solidFill>
                  <a:srgbClr val="FF0000"/>
                </a:solidFill>
                <a:ea typeface="宋体" pitchFamily="2" charset="-122"/>
              </a:rPr>
              <a:t>;</a:t>
            </a:r>
          </a:p>
          <a:p>
            <a:pPr>
              <a:spcBef>
                <a:spcPct val="0"/>
              </a:spcBef>
              <a:buFont typeface="Monotype Sorts" pitchFamily="7" charset="2"/>
              <a:buNone/>
            </a:pPr>
            <a:r>
              <a:rPr lang="en-US" altLang="zh-CN" sz="2400" dirty="0">
                <a:ea typeface="宋体" pitchFamily="2" charset="-122"/>
              </a:rPr>
              <a:t>end DFS</a:t>
            </a:r>
          </a:p>
          <a:p>
            <a:pPr>
              <a:spcBef>
                <a:spcPct val="0"/>
              </a:spcBef>
              <a:buFont typeface="Monotype Sorts" pitchFamily="7" charset="2"/>
              <a:buNone/>
            </a:pPr>
            <a:endParaRPr lang="en-US" altLang="zh-CN" sz="2400" dirty="0">
              <a:ea typeface="宋体" pitchFamily="2" charset="-122"/>
            </a:endParaRPr>
          </a:p>
          <a:p>
            <a:pPr>
              <a:spcBef>
                <a:spcPct val="0"/>
              </a:spcBef>
              <a:buFont typeface="Monotype Sorts" pitchFamily="7" charset="2"/>
              <a:buNone/>
            </a:pPr>
            <a:r>
              <a:rPr lang="en-US" altLang="zh-CN" sz="2400" dirty="0">
                <a:ea typeface="宋体" pitchFamily="2" charset="-122"/>
              </a:rPr>
              <a:t>{ </a:t>
            </a:r>
            <a:r>
              <a:rPr lang="en-US" altLang="zh-CN" sz="2400" dirty="0" err="1">
                <a:ea typeface="宋体" pitchFamily="2" charset="-122"/>
              </a:rPr>
              <a:t>AdjacencyList</a:t>
            </a:r>
            <a:r>
              <a:rPr lang="en-US" altLang="zh-CN" sz="2400" dirty="0">
                <a:ea typeface="宋体" pitchFamily="2" charset="-122"/>
              </a:rPr>
              <a:t> and </a:t>
            </a:r>
            <a:r>
              <a:rPr lang="en-US" altLang="zh-CN" sz="2400" dirty="0" err="1">
                <a:ea typeface="宋体" pitchFamily="2" charset="-122"/>
              </a:rPr>
              <a:t>Finish_Time</a:t>
            </a:r>
            <a:r>
              <a:rPr lang="en-US" altLang="zh-CN" sz="2400" dirty="0">
                <a:ea typeface="宋体" pitchFamily="2" charset="-122"/>
              </a:rPr>
              <a:t> are global}</a:t>
            </a:r>
          </a:p>
        </p:txBody>
      </p:sp>
      <p:sp>
        <p:nvSpPr>
          <p:cNvPr id="3" name="文本框 2"/>
          <p:cNvSpPr txBox="1"/>
          <p:nvPr/>
        </p:nvSpPr>
        <p:spPr>
          <a:xfrm>
            <a:off x="2051720" y="5445224"/>
            <a:ext cx="6971780" cy="461665"/>
          </a:xfrm>
          <a:prstGeom prst="rect">
            <a:avLst/>
          </a:prstGeom>
          <a:noFill/>
        </p:spPr>
        <p:txBody>
          <a:bodyPr wrap="none" rtlCol="0">
            <a:spAutoFit/>
          </a:bodyPr>
          <a:lstStyle/>
          <a:p>
            <a:r>
              <a:rPr lang="zh-CN" altLang="en-US" sz="2400" dirty="0">
                <a:solidFill>
                  <a:srgbClr val="00B050"/>
                </a:solidFill>
              </a:rPr>
              <a:t>课外</a:t>
            </a:r>
            <a:r>
              <a:rPr lang="zh-CN" altLang="en-US" sz="2400" dirty="0" smtClean="0">
                <a:solidFill>
                  <a:srgbClr val="00B050"/>
                </a:solidFill>
              </a:rPr>
              <a:t>思考题： 写算法将图</a:t>
            </a:r>
            <a:r>
              <a:rPr lang="en-US" altLang="zh-CN" sz="2400" dirty="0" smtClean="0">
                <a:solidFill>
                  <a:srgbClr val="00B050"/>
                </a:solidFill>
              </a:rPr>
              <a:t>G</a:t>
            </a:r>
            <a:r>
              <a:rPr lang="zh-CN" altLang="en-US" sz="2400" dirty="0" smtClean="0">
                <a:solidFill>
                  <a:srgbClr val="00B050"/>
                </a:solidFill>
              </a:rPr>
              <a:t>中边的方向反转过来。</a:t>
            </a:r>
            <a:endParaRPr lang="zh-CN" altLang="en-US" sz="2400" dirty="0">
              <a:solidFill>
                <a:srgbClr val="00B050"/>
              </a:solidFill>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18</a:t>
            </a:fld>
            <a:endParaRPr lang="en-GB"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anim calcmode="lin" valueType="num">
                                      <p:cBhvr additive="base">
                                        <p:cTn id="11"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2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anim calcmode="lin" valueType="num">
                                      <p:cBhvr additive="base">
                                        <p:cTn id="15"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2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anim calcmode="lin" valueType="num">
                                      <p:cBhvr additive="base">
                                        <p:cTn id="19"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anim calcmode="lin" valueType="num">
                                      <p:cBhvr additive="base">
                                        <p:cTn id="23"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24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243">
                                            <p:txEl>
                                              <p:pRg st="5" end="5"/>
                                            </p:txEl>
                                          </p:spTgt>
                                        </p:tgtEl>
                                        <p:attrNameLst>
                                          <p:attrName>style.visibility</p:attrName>
                                        </p:attrNameLst>
                                      </p:cBhvr>
                                      <p:to>
                                        <p:strVal val="visible"/>
                                      </p:to>
                                    </p:set>
                                    <p:anim calcmode="lin" valueType="num">
                                      <p:cBhvr additive="base">
                                        <p:cTn id="27"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24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243">
                                            <p:txEl>
                                              <p:pRg st="6" end="6"/>
                                            </p:txEl>
                                          </p:spTgt>
                                        </p:tgtEl>
                                        <p:attrNameLst>
                                          <p:attrName>style.visibility</p:attrName>
                                        </p:attrNameLst>
                                      </p:cBhvr>
                                      <p:to>
                                        <p:strVal val="visible"/>
                                      </p:to>
                                    </p:set>
                                    <p:anim calcmode="lin" valueType="num">
                                      <p:cBhvr additive="base">
                                        <p:cTn id="31" dur="5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243">
                                            <p:txEl>
                                              <p:pRg st="7" end="7"/>
                                            </p:txEl>
                                          </p:spTgt>
                                        </p:tgtEl>
                                        <p:attrNameLst>
                                          <p:attrName>style.visibility</p:attrName>
                                        </p:attrNameLst>
                                      </p:cBhvr>
                                      <p:to>
                                        <p:strVal val="visible"/>
                                      </p:to>
                                    </p:set>
                                    <p:anim calcmode="lin" valueType="num">
                                      <p:cBhvr additive="base">
                                        <p:cTn id="35" dur="5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24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243">
                                            <p:txEl>
                                              <p:pRg st="9" end="9"/>
                                            </p:txEl>
                                          </p:spTgt>
                                        </p:tgtEl>
                                        <p:attrNameLst>
                                          <p:attrName>style.visibility</p:attrName>
                                        </p:attrNameLst>
                                      </p:cBhvr>
                                      <p:to>
                                        <p:strVal val="visible"/>
                                      </p:to>
                                    </p:set>
                                    <p:anim calcmode="lin" valueType="num">
                                      <p:cBhvr additive="base">
                                        <p:cTn id="39" dur="500" fill="hold"/>
                                        <p:tgtEl>
                                          <p:spTgt spid="1024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24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04194" name="Text Box 2"/>
          <p:cNvSpPr txBox="1">
            <a:spLocks noChangeArrowheads="1"/>
          </p:cNvSpPr>
          <p:nvPr/>
        </p:nvSpPr>
        <p:spPr bwMode="auto">
          <a:xfrm>
            <a:off x="5651500" y="2420938"/>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904195" name="Text Box 3"/>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904196" name="Text Box 4"/>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4197" name="Text Box 5"/>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4198" name="Text Box 6"/>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4199" name="Text Box 7"/>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4200" name="Text Box 8"/>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4201" name="Text Box 9"/>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4202" name="Text Box 10"/>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4203" name="Text Box 11"/>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4204" name="Text Box 12"/>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4205" name="Text Box 13"/>
          <p:cNvSpPr txBox="1">
            <a:spLocks noChangeArrowheads="1"/>
          </p:cNvSpPr>
          <p:nvPr/>
        </p:nvSpPr>
        <p:spPr bwMode="auto">
          <a:xfrm>
            <a:off x="2971800" y="4724400"/>
            <a:ext cx="44958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选取</a:t>
            </a:r>
            <a:r>
              <a:rPr lang="en-US" altLang="zh-CN" sz="2400" b="1">
                <a:latin typeface="Arial" panose="020B0604020202020204" pitchFamily="34" charset="0"/>
              </a:rPr>
              <a:t>2</a:t>
            </a:r>
            <a:r>
              <a:rPr lang="zh-CN" altLang="en-US" sz="2400" b="1">
                <a:latin typeface="Arial" panose="020B0604020202020204" pitchFamily="34" charset="0"/>
              </a:rPr>
              <a:t>条最短增广路中的任一条</a:t>
            </a:r>
          </a:p>
          <a:p>
            <a:pPr algn="l" eaLnBrk="0" hangingPunct="0">
              <a:spcBef>
                <a:spcPct val="50000"/>
              </a:spcBef>
            </a:pPr>
            <a:endParaRPr lang="en-US" altLang="zh-CN" sz="2400" b="1">
              <a:latin typeface="Arial" panose="020B0604020202020204" pitchFamily="34" charset="0"/>
            </a:endParaRPr>
          </a:p>
        </p:txBody>
      </p:sp>
      <p:sp>
        <p:nvSpPr>
          <p:cNvPr id="904206" name="Oval 14"/>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904207" name="Oval 15"/>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904208" name="Oval 16"/>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904209" name="Oval 17"/>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904210" name="Oval 18"/>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904211" name="Oval 19"/>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904212" name="Line 20"/>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13" name="Line 21"/>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14" name="Line 22"/>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15" name="Line 2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16" name="Line 2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17" name="Line 2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18" name="Line 26"/>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19" name="Line 27"/>
          <p:cNvSpPr>
            <a:spLocks noChangeShapeType="1"/>
          </p:cNvSpPr>
          <p:nvPr/>
        </p:nvSpPr>
        <p:spPr bwMode="auto">
          <a:xfrm flipV="1">
            <a:off x="5181600" y="3048000"/>
            <a:ext cx="2362200" cy="1066800"/>
          </a:xfrm>
          <a:prstGeom prst="line">
            <a:avLst/>
          </a:prstGeom>
          <a:noFill/>
          <a:ln w="57150">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20" name="Line 28"/>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21" name="Line 29"/>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22" name="Line 30"/>
          <p:cNvSpPr>
            <a:spLocks noChangeShapeType="1"/>
          </p:cNvSpPr>
          <p:nvPr/>
        </p:nvSpPr>
        <p:spPr bwMode="auto">
          <a:xfrm>
            <a:off x="3276600" y="3048000"/>
            <a:ext cx="1524000" cy="990600"/>
          </a:xfrm>
          <a:prstGeom prst="line">
            <a:avLst/>
          </a:prstGeom>
          <a:noFill/>
          <a:ln w="57150">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23" name="Line 31"/>
          <p:cNvSpPr>
            <a:spLocks noChangeShapeType="1"/>
          </p:cNvSpPr>
          <p:nvPr/>
        </p:nvSpPr>
        <p:spPr bwMode="auto">
          <a:xfrm>
            <a:off x="5791200" y="2819400"/>
            <a:ext cx="1752600" cy="0"/>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24" name="Line 32"/>
          <p:cNvSpPr>
            <a:spLocks noChangeShapeType="1"/>
          </p:cNvSpPr>
          <p:nvPr/>
        </p:nvSpPr>
        <p:spPr bwMode="auto">
          <a:xfrm flipV="1">
            <a:off x="5029200" y="3200400"/>
            <a:ext cx="381000" cy="685800"/>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4225" name="Text Box 33"/>
          <p:cNvSpPr txBox="1">
            <a:spLocks noChangeArrowheads="1"/>
          </p:cNvSpPr>
          <p:nvPr/>
        </p:nvSpPr>
        <p:spPr bwMode="auto">
          <a:xfrm>
            <a:off x="8101013" y="2924175"/>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0</a:t>
            </a:r>
          </a:p>
        </p:txBody>
      </p:sp>
      <p:sp>
        <p:nvSpPr>
          <p:cNvPr id="904226" name="Text Box 34"/>
          <p:cNvSpPr txBox="1">
            <a:spLocks noChangeArrowheads="1"/>
          </p:cNvSpPr>
          <p:nvPr/>
        </p:nvSpPr>
        <p:spPr bwMode="auto">
          <a:xfrm>
            <a:off x="6372225" y="8366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904227" name="Text Box 35"/>
          <p:cNvSpPr txBox="1">
            <a:spLocks noChangeArrowheads="1"/>
          </p:cNvSpPr>
          <p:nvPr/>
        </p:nvSpPr>
        <p:spPr bwMode="auto">
          <a:xfrm>
            <a:off x="4211638" y="4076700"/>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904228" name="Text Box 36"/>
          <p:cNvSpPr txBox="1">
            <a:spLocks noChangeArrowheads="1"/>
          </p:cNvSpPr>
          <p:nvPr/>
        </p:nvSpPr>
        <p:spPr bwMode="auto">
          <a:xfrm>
            <a:off x="3851275" y="765175"/>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904229" name="Text Box 37"/>
          <p:cNvSpPr txBox="1">
            <a:spLocks noChangeArrowheads="1"/>
          </p:cNvSpPr>
          <p:nvPr/>
        </p:nvSpPr>
        <p:spPr bwMode="auto">
          <a:xfrm>
            <a:off x="2627313" y="3284538"/>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180</a:t>
            </a:fld>
            <a:endParaRPr lang="en-US" altLang="zh-CN" dirty="0"/>
          </a:p>
        </p:txBody>
      </p:sp>
    </p:spTree>
    <p:extLst>
      <p:ext uri="{BB962C8B-B14F-4D97-AF65-F5344CB8AC3E}">
        <p14:creationId xmlns:p14="http://schemas.microsoft.com/office/powerpoint/2010/main" val="3391921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4205"/>
                                        </p:tgtEl>
                                        <p:attrNameLst>
                                          <p:attrName>style.visibility</p:attrName>
                                        </p:attrNameLst>
                                      </p:cBhvr>
                                      <p:to>
                                        <p:strVal val="visible"/>
                                      </p:to>
                                    </p:set>
                                    <p:animEffect transition="in" filter="wipe(left)">
                                      <p:cBhvr>
                                        <p:cTn id="7" dur="500"/>
                                        <p:tgtEl>
                                          <p:spTgt spid="904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4222"/>
                                        </p:tgtEl>
                                        <p:attrNameLst>
                                          <p:attrName>style.visibility</p:attrName>
                                        </p:attrNameLst>
                                      </p:cBhvr>
                                      <p:to>
                                        <p:strVal val="visible"/>
                                      </p:to>
                                    </p:set>
                                    <p:animEffect transition="in" filter="wipe(left)">
                                      <p:cBhvr>
                                        <p:cTn id="12" dur="500"/>
                                        <p:tgtEl>
                                          <p:spTgt spid="904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4224"/>
                                        </p:tgtEl>
                                        <p:attrNameLst>
                                          <p:attrName>style.visibility</p:attrName>
                                        </p:attrNameLst>
                                      </p:cBhvr>
                                      <p:to>
                                        <p:strVal val="visible"/>
                                      </p:to>
                                    </p:set>
                                    <p:animEffect transition="in" filter="wipe(left)">
                                      <p:cBhvr>
                                        <p:cTn id="17" dur="500"/>
                                        <p:tgtEl>
                                          <p:spTgt spid="9042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4223"/>
                                        </p:tgtEl>
                                        <p:attrNameLst>
                                          <p:attrName>style.visibility</p:attrName>
                                        </p:attrNameLst>
                                      </p:cBhvr>
                                      <p:to>
                                        <p:strVal val="visible"/>
                                      </p:to>
                                    </p:set>
                                    <p:animEffect transition="in" filter="wipe(left)">
                                      <p:cBhvr>
                                        <p:cTn id="22" dur="500"/>
                                        <p:tgtEl>
                                          <p:spTgt spid="904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205" grpId="0" animBg="1" autoUpdateAnimBg="0"/>
      <p:bldP spid="904222" grpId="0" animBg="1"/>
      <p:bldP spid="904223" grpId="0" animBg="1"/>
      <p:bldP spid="904224" grpId="0" animBg="1"/>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91906"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891907" name="Text Box 3"/>
          <p:cNvSpPr txBox="1">
            <a:spLocks noChangeArrowheads="1"/>
          </p:cNvSpPr>
          <p:nvPr/>
        </p:nvSpPr>
        <p:spPr bwMode="auto">
          <a:xfrm>
            <a:off x="6516688" y="3860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91908" name="Text Box 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891909"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91910" name="Text Box 6"/>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1911" name="Text Box 7"/>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91912" name="Text Box 8"/>
          <p:cNvSpPr txBox="1">
            <a:spLocks noChangeArrowheads="1"/>
          </p:cNvSpPr>
          <p:nvPr/>
        </p:nvSpPr>
        <p:spPr bwMode="auto">
          <a:xfrm>
            <a:off x="2411413"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判定路径的可改经量</a:t>
            </a:r>
            <a:r>
              <a:rPr lang="en-US" altLang="zh-CN" sz="2400" b="1">
                <a:latin typeface="Symbol" panose="05050102010706020507" pitchFamily="18" charset="2"/>
              </a:rPr>
              <a:t>a=2.</a:t>
            </a:r>
            <a:endParaRPr lang="en-US" altLang="zh-CN" sz="2400" b="1">
              <a:latin typeface="Arial" panose="020B0604020202020204" pitchFamily="34" charset="0"/>
            </a:endParaRPr>
          </a:p>
        </p:txBody>
      </p:sp>
      <p:sp>
        <p:nvSpPr>
          <p:cNvPr id="891913" name="Text Box 9"/>
          <p:cNvSpPr txBox="1">
            <a:spLocks noChangeArrowheads="1"/>
          </p:cNvSpPr>
          <p:nvPr/>
        </p:nvSpPr>
        <p:spPr bwMode="auto">
          <a:xfrm>
            <a:off x="2419330" y="5232400"/>
            <a:ext cx="5791200" cy="10048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在路径上发送 </a:t>
            </a:r>
            <a:r>
              <a:rPr lang="en-US" altLang="zh-CN" sz="2400" b="1">
                <a:latin typeface="Symbol" panose="05050102010706020507" pitchFamily="18" charset="2"/>
              </a:rPr>
              <a:t>a</a:t>
            </a:r>
            <a:r>
              <a:rPr lang="zh-CN" altLang="en-US" sz="2400" b="1">
                <a:latin typeface="Arial" panose="020B0604020202020204" pitchFamily="34" charset="0"/>
              </a:rPr>
              <a:t>单位的流</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更新剩余容量</a:t>
            </a:r>
            <a:r>
              <a:rPr lang="en-US" altLang="zh-CN" sz="2400" b="1">
                <a:latin typeface="Arial" panose="020B0604020202020204" pitchFamily="34" charset="0"/>
              </a:rPr>
              <a:t>.</a:t>
            </a:r>
          </a:p>
        </p:txBody>
      </p:sp>
      <p:sp>
        <p:nvSpPr>
          <p:cNvPr id="891914" name="Text Box 10"/>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1915" name="Text Box 11"/>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1916" name="Text Box 12"/>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91918" name="Text Box 14"/>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1919" name="Text Box 15"/>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891920" name="Text Box 16"/>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891921" name="Text Box 17"/>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1922" name="Text Box 18"/>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891923" name="Oval 19"/>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891924" name="Oval 20"/>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891925" name="Oval 21"/>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891926" name="Oval 22"/>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891927" name="Oval 23"/>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91928" name="Oval 24"/>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891929" name="Line 25"/>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30" name="Line 26"/>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31" name="Line 27"/>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32" name="Line 28"/>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33" name="Line 29"/>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34" name="Line 30"/>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35" name="Line 31"/>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37" name="Line 33"/>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39" name="Line 35"/>
          <p:cNvSpPr>
            <a:spLocks noChangeShapeType="1"/>
          </p:cNvSpPr>
          <p:nvPr/>
        </p:nvSpPr>
        <p:spPr bwMode="auto">
          <a:xfrm>
            <a:off x="3276600" y="3068638"/>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43" name="Line 39"/>
          <p:cNvSpPr>
            <a:spLocks noChangeShapeType="1"/>
          </p:cNvSpPr>
          <p:nvPr/>
        </p:nvSpPr>
        <p:spPr bwMode="auto">
          <a:xfrm flipH="1" flipV="1">
            <a:off x="3132138" y="3284538"/>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45" name="Line 41"/>
          <p:cNvSpPr>
            <a:spLocks noChangeShapeType="1"/>
          </p:cNvSpPr>
          <p:nvPr/>
        </p:nvSpPr>
        <p:spPr bwMode="auto">
          <a:xfrm flipV="1">
            <a:off x="5076825" y="32131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46" name="Line 42"/>
          <p:cNvSpPr>
            <a:spLocks noChangeShapeType="1"/>
          </p:cNvSpPr>
          <p:nvPr/>
        </p:nvSpPr>
        <p:spPr bwMode="auto">
          <a:xfrm flipH="1">
            <a:off x="5292725" y="3284538"/>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947" name="Text Box 43"/>
          <p:cNvSpPr txBox="1">
            <a:spLocks noChangeArrowheads="1"/>
          </p:cNvSpPr>
          <p:nvPr/>
        </p:nvSpPr>
        <p:spPr bwMode="auto">
          <a:xfrm>
            <a:off x="6804025" y="8366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891948" name="Text Box 44"/>
          <p:cNvSpPr txBox="1">
            <a:spLocks noChangeArrowheads="1"/>
          </p:cNvSpPr>
          <p:nvPr/>
        </p:nvSpPr>
        <p:spPr bwMode="auto">
          <a:xfrm>
            <a:off x="8316913" y="3140075"/>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0</a:t>
            </a:r>
          </a:p>
        </p:txBody>
      </p:sp>
      <p:sp>
        <p:nvSpPr>
          <p:cNvPr id="891949" name="Text Box 45"/>
          <p:cNvSpPr txBox="1">
            <a:spLocks noChangeArrowheads="1"/>
          </p:cNvSpPr>
          <p:nvPr/>
        </p:nvSpPr>
        <p:spPr bwMode="auto">
          <a:xfrm>
            <a:off x="6011863" y="2997200"/>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891950" name="Text Box 46"/>
          <p:cNvSpPr txBox="1">
            <a:spLocks noChangeArrowheads="1"/>
          </p:cNvSpPr>
          <p:nvPr/>
        </p:nvSpPr>
        <p:spPr bwMode="auto">
          <a:xfrm>
            <a:off x="3851275" y="6207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891951" name="Text Box 47"/>
          <p:cNvSpPr txBox="1">
            <a:spLocks noChangeArrowheads="1"/>
          </p:cNvSpPr>
          <p:nvPr/>
        </p:nvSpPr>
        <p:spPr bwMode="auto">
          <a:xfrm>
            <a:off x="2268538" y="2420938"/>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891952" name="Text Box 48"/>
          <p:cNvSpPr txBox="1">
            <a:spLocks noChangeArrowheads="1"/>
          </p:cNvSpPr>
          <p:nvPr/>
        </p:nvSpPr>
        <p:spPr bwMode="auto">
          <a:xfrm>
            <a:off x="5435600" y="429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181</a:t>
            </a:fld>
            <a:endParaRPr lang="en-US" altLang="zh-CN" dirty="0"/>
          </a:p>
        </p:txBody>
      </p:sp>
    </p:spTree>
    <p:extLst>
      <p:ext uri="{BB962C8B-B14F-4D97-AF65-F5344CB8AC3E}">
        <p14:creationId xmlns:p14="http://schemas.microsoft.com/office/powerpoint/2010/main" val="1024218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1912"/>
                                        </p:tgtEl>
                                        <p:attrNameLst>
                                          <p:attrName>style.visibility</p:attrName>
                                        </p:attrNameLst>
                                      </p:cBhvr>
                                      <p:to>
                                        <p:strVal val="visible"/>
                                      </p:to>
                                    </p:set>
                                    <p:animEffect transition="in" filter="wipe(left)">
                                      <p:cBhvr>
                                        <p:cTn id="7" dur="500"/>
                                        <p:tgtEl>
                                          <p:spTgt spid="891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1913"/>
                                        </p:tgtEl>
                                        <p:attrNameLst>
                                          <p:attrName>style.visibility</p:attrName>
                                        </p:attrNameLst>
                                      </p:cBhvr>
                                      <p:to>
                                        <p:strVal val="visible"/>
                                      </p:to>
                                    </p:set>
                                    <p:animEffect transition="in" filter="wipe(left)">
                                      <p:cBhvr>
                                        <p:cTn id="12" dur="500"/>
                                        <p:tgtEl>
                                          <p:spTgt spid="891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912" grpId="0" animBg="1" autoUpdateAnimBg="0"/>
      <p:bldP spid="891913" grpId="0" animBg="1"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05218"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905219" name="Text Box 3"/>
          <p:cNvSpPr txBox="1">
            <a:spLocks noChangeArrowheads="1"/>
          </p:cNvSpPr>
          <p:nvPr/>
        </p:nvSpPr>
        <p:spPr bwMode="auto">
          <a:xfrm>
            <a:off x="6516688" y="3860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5220" name="Text Box 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5221"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5222" name="Text Box 6"/>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5223" name="Text Box 7"/>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5224" name="Text Box 8"/>
          <p:cNvSpPr txBox="1">
            <a:spLocks noChangeArrowheads="1"/>
          </p:cNvSpPr>
          <p:nvPr/>
        </p:nvSpPr>
        <p:spPr bwMode="auto">
          <a:xfrm>
            <a:off x="2411413" y="4724400"/>
            <a:ext cx="5867400" cy="366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b="1"/>
              <a:t>寻找最短 路径</a:t>
            </a:r>
            <a:endParaRPr lang="en-US" altLang="zh-CN" b="1"/>
          </a:p>
        </p:txBody>
      </p:sp>
      <p:sp>
        <p:nvSpPr>
          <p:cNvPr id="905226" name="Text Box 10"/>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5227" name="Text Box 11"/>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5228" name="Text Box 12"/>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5229" name="Text Box 13"/>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5230" name="Text Box 14"/>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5231" name="Text Box 15"/>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5232" name="Text Box 16"/>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5233" name="Text Box 17"/>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5234" name="Oval 18"/>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905235" name="Oval 19"/>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905236" name="Oval 20"/>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905237" name="Oval 21"/>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905238" name="Oval 22"/>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905239" name="Oval 23"/>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905240" name="Line 24"/>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41" name="Line 25"/>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42" name="Line 26"/>
          <p:cNvSpPr>
            <a:spLocks noChangeShapeType="1"/>
          </p:cNvSpPr>
          <p:nvPr/>
        </p:nvSpPr>
        <p:spPr bwMode="auto">
          <a:xfrm>
            <a:off x="3200400" y="2819400"/>
            <a:ext cx="2209800" cy="0"/>
          </a:xfrm>
          <a:prstGeom prst="line">
            <a:avLst/>
          </a:prstGeom>
          <a:noFill/>
          <a:ln w="28575">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43" name="Line 27"/>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44" name="Line 28"/>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45" name="Line 29"/>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46" name="Line 30"/>
          <p:cNvSpPr>
            <a:spLocks noChangeShapeType="1"/>
          </p:cNvSpPr>
          <p:nvPr/>
        </p:nvSpPr>
        <p:spPr bwMode="auto">
          <a:xfrm>
            <a:off x="5791200" y="2819400"/>
            <a:ext cx="1752600" cy="0"/>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47" name="Line 31"/>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48" name="Line 32"/>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49" name="Line 33"/>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50" name="Line 34"/>
          <p:cNvSpPr>
            <a:spLocks noChangeShapeType="1"/>
          </p:cNvSpPr>
          <p:nvPr/>
        </p:nvSpPr>
        <p:spPr bwMode="auto">
          <a:xfrm flipV="1">
            <a:off x="5076825" y="32131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51" name="Line 35"/>
          <p:cNvSpPr>
            <a:spLocks noChangeShapeType="1"/>
          </p:cNvSpPr>
          <p:nvPr/>
        </p:nvSpPr>
        <p:spPr bwMode="auto">
          <a:xfrm flipH="1">
            <a:off x="5292725" y="3284538"/>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5252" name="Text Box 36"/>
          <p:cNvSpPr txBox="1">
            <a:spLocks noChangeArrowheads="1"/>
          </p:cNvSpPr>
          <p:nvPr/>
        </p:nvSpPr>
        <p:spPr bwMode="auto">
          <a:xfrm>
            <a:off x="6804025" y="8366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905253" name="Text Box 37"/>
          <p:cNvSpPr txBox="1">
            <a:spLocks noChangeArrowheads="1"/>
          </p:cNvSpPr>
          <p:nvPr/>
        </p:nvSpPr>
        <p:spPr bwMode="auto">
          <a:xfrm>
            <a:off x="8316913" y="3140075"/>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0</a:t>
            </a:r>
          </a:p>
        </p:txBody>
      </p:sp>
      <p:sp>
        <p:nvSpPr>
          <p:cNvPr id="905254" name="Text Box 38"/>
          <p:cNvSpPr txBox="1">
            <a:spLocks noChangeArrowheads="1"/>
          </p:cNvSpPr>
          <p:nvPr/>
        </p:nvSpPr>
        <p:spPr bwMode="auto">
          <a:xfrm>
            <a:off x="6011863" y="2997200"/>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905255" name="Text Box 39"/>
          <p:cNvSpPr txBox="1">
            <a:spLocks noChangeArrowheads="1"/>
          </p:cNvSpPr>
          <p:nvPr/>
        </p:nvSpPr>
        <p:spPr bwMode="auto">
          <a:xfrm>
            <a:off x="3851275" y="6207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905256" name="Text Box 40"/>
          <p:cNvSpPr txBox="1">
            <a:spLocks noChangeArrowheads="1"/>
          </p:cNvSpPr>
          <p:nvPr/>
        </p:nvSpPr>
        <p:spPr bwMode="auto">
          <a:xfrm>
            <a:off x="2268538" y="2420938"/>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905257" name="Text Box 41"/>
          <p:cNvSpPr txBox="1">
            <a:spLocks noChangeArrowheads="1"/>
          </p:cNvSpPr>
          <p:nvPr/>
        </p:nvSpPr>
        <p:spPr bwMode="auto">
          <a:xfrm>
            <a:off x="5435600" y="429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182</a:t>
            </a:fld>
            <a:endParaRPr lang="en-US" altLang="zh-CN" dirty="0"/>
          </a:p>
        </p:txBody>
      </p:sp>
    </p:spTree>
    <p:extLst>
      <p:ext uri="{BB962C8B-B14F-4D97-AF65-F5344CB8AC3E}">
        <p14:creationId xmlns:p14="http://schemas.microsoft.com/office/powerpoint/2010/main" val="1206569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5224"/>
                                        </p:tgtEl>
                                        <p:attrNameLst>
                                          <p:attrName>style.visibility</p:attrName>
                                        </p:attrNameLst>
                                      </p:cBhvr>
                                      <p:to>
                                        <p:strVal val="visible"/>
                                      </p:to>
                                    </p:set>
                                    <p:animEffect transition="in" filter="wipe(left)">
                                      <p:cBhvr>
                                        <p:cTn id="7" dur="500"/>
                                        <p:tgtEl>
                                          <p:spTgt spid="905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24" grpId="0" animBg="1"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06242"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906243" name="Text Box 3"/>
          <p:cNvSpPr txBox="1">
            <a:spLocks noChangeArrowheads="1"/>
          </p:cNvSpPr>
          <p:nvPr/>
        </p:nvSpPr>
        <p:spPr bwMode="auto">
          <a:xfrm>
            <a:off x="6516688" y="3860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6244" name="Text Box 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6246" name="Text Box 6"/>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6247" name="Text Box 7"/>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6249" name="Text Box 9"/>
          <p:cNvSpPr txBox="1">
            <a:spLocks noChangeArrowheads="1"/>
          </p:cNvSpPr>
          <p:nvPr/>
        </p:nvSpPr>
        <p:spPr bwMode="auto">
          <a:xfrm>
            <a:off x="2474912" y="5015737"/>
            <a:ext cx="57912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在路径上发送 </a:t>
            </a:r>
            <a:r>
              <a:rPr lang="en-US" altLang="zh-CN" sz="2400" b="1">
                <a:latin typeface="Symbol" panose="05050102010706020507" pitchFamily="18" charset="2"/>
              </a:rPr>
              <a:t>a</a:t>
            </a:r>
            <a:r>
              <a:rPr lang="zh-CN" altLang="en-US" sz="2400" b="1">
                <a:latin typeface="Arial" panose="020B0604020202020204" pitchFamily="34" charset="0"/>
              </a:rPr>
              <a:t>单位的流</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更新剩余容量</a:t>
            </a:r>
            <a:r>
              <a:rPr lang="en-US" altLang="zh-CN" sz="2400" b="1">
                <a:latin typeface="Arial" panose="020B0604020202020204" pitchFamily="34" charset="0"/>
              </a:rPr>
              <a:t>.</a:t>
            </a:r>
          </a:p>
        </p:txBody>
      </p:sp>
      <p:sp>
        <p:nvSpPr>
          <p:cNvPr id="906250" name="Text Box 10"/>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6251" name="Text Box 11"/>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6252" name="Text Box 12"/>
          <p:cNvSpPr txBox="1">
            <a:spLocks noChangeArrowheads="1"/>
          </p:cNvSpPr>
          <p:nvPr/>
        </p:nvSpPr>
        <p:spPr bwMode="auto">
          <a:xfrm>
            <a:off x="6588125" y="29241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33CC33"/>
                </a:solidFill>
                <a:latin typeface="Arial" panose="020B0604020202020204" pitchFamily="34" charset="0"/>
              </a:rPr>
              <a:t>2</a:t>
            </a:r>
          </a:p>
        </p:txBody>
      </p:sp>
      <p:sp>
        <p:nvSpPr>
          <p:cNvPr id="906253" name="Text Box 13"/>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6255" name="Text Box 15"/>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6256" name="Text Box 16"/>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6257" name="Text Box 17"/>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6258" name="Oval 18"/>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906259" name="Oval 19"/>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906260" name="Oval 20"/>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906261" name="Oval 21"/>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906262" name="Oval 22"/>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906263" name="Oval 23"/>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906264" name="Line 24"/>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65" name="Line 25"/>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67" name="Line 27"/>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68" name="Line 28"/>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69" name="Line 29"/>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71" name="Line 31"/>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72" name="Line 32"/>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73" name="Line 33"/>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74" name="Line 34"/>
          <p:cNvSpPr>
            <a:spLocks noChangeShapeType="1"/>
          </p:cNvSpPr>
          <p:nvPr/>
        </p:nvSpPr>
        <p:spPr bwMode="auto">
          <a:xfrm flipV="1">
            <a:off x="5076825" y="32131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75" name="Line 35"/>
          <p:cNvSpPr>
            <a:spLocks noChangeShapeType="1"/>
          </p:cNvSpPr>
          <p:nvPr/>
        </p:nvSpPr>
        <p:spPr bwMode="auto">
          <a:xfrm flipH="1">
            <a:off x="5292725" y="3284538"/>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76" name="Text Box 36"/>
          <p:cNvSpPr txBox="1">
            <a:spLocks noChangeArrowheads="1"/>
          </p:cNvSpPr>
          <p:nvPr/>
        </p:nvSpPr>
        <p:spPr bwMode="auto">
          <a:xfrm>
            <a:off x="6804025" y="8366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906277" name="Text Box 37"/>
          <p:cNvSpPr txBox="1">
            <a:spLocks noChangeArrowheads="1"/>
          </p:cNvSpPr>
          <p:nvPr/>
        </p:nvSpPr>
        <p:spPr bwMode="auto">
          <a:xfrm>
            <a:off x="8316913" y="3140075"/>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0</a:t>
            </a:r>
          </a:p>
        </p:txBody>
      </p:sp>
      <p:sp>
        <p:nvSpPr>
          <p:cNvPr id="906279" name="Text Box 39"/>
          <p:cNvSpPr txBox="1">
            <a:spLocks noChangeArrowheads="1"/>
          </p:cNvSpPr>
          <p:nvPr/>
        </p:nvSpPr>
        <p:spPr bwMode="auto">
          <a:xfrm>
            <a:off x="3851275" y="6207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906280" name="Text Box 40"/>
          <p:cNvSpPr txBox="1">
            <a:spLocks noChangeArrowheads="1"/>
          </p:cNvSpPr>
          <p:nvPr/>
        </p:nvSpPr>
        <p:spPr bwMode="auto">
          <a:xfrm>
            <a:off x="2268538" y="2420938"/>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3</a:t>
            </a:r>
          </a:p>
        </p:txBody>
      </p:sp>
      <p:sp>
        <p:nvSpPr>
          <p:cNvPr id="906282" name="Line 42"/>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83" name="Text Box 43"/>
          <p:cNvSpPr txBox="1">
            <a:spLocks noChangeArrowheads="1"/>
          </p:cNvSpPr>
          <p:nvPr/>
        </p:nvSpPr>
        <p:spPr bwMode="auto">
          <a:xfrm>
            <a:off x="4500563" y="29241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33CC33"/>
                </a:solidFill>
                <a:latin typeface="Arial" panose="020B0604020202020204" pitchFamily="34" charset="0"/>
              </a:rPr>
              <a:t>2</a:t>
            </a:r>
          </a:p>
        </p:txBody>
      </p:sp>
      <p:sp>
        <p:nvSpPr>
          <p:cNvPr id="906284" name="Line 44"/>
          <p:cNvSpPr>
            <a:spLocks noChangeShapeType="1"/>
          </p:cNvSpPr>
          <p:nvPr/>
        </p:nvSpPr>
        <p:spPr bwMode="auto">
          <a:xfrm flipH="1" flipV="1">
            <a:off x="3203575" y="2924175"/>
            <a:ext cx="2103438" cy="47625"/>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6285" name="Text Box 45"/>
          <p:cNvSpPr txBox="1">
            <a:spLocks noChangeArrowheads="1"/>
          </p:cNvSpPr>
          <p:nvPr/>
        </p:nvSpPr>
        <p:spPr bwMode="auto">
          <a:xfrm>
            <a:off x="5724525" y="32131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3</a:t>
            </a:r>
          </a:p>
        </p:txBody>
      </p:sp>
      <p:sp>
        <p:nvSpPr>
          <p:cNvPr id="906286" name="Text Box 46"/>
          <p:cNvSpPr txBox="1">
            <a:spLocks noChangeArrowheads="1"/>
          </p:cNvSpPr>
          <p:nvPr/>
        </p:nvSpPr>
        <p:spPr bwMode="auto">
          <a:xfrm>
            <a:off x="4356100" y="4581525"/>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4</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183</a:t>
            </a:fld>
            <a:endParaRPr lang="en-US" altLang="zh-CN" dirty="0"/>
          </a:p>
        </p:txBody>
      </p:sp>
    </p:spTree>
    <p:extLst>
      <p:ext uri="{BB962C8B-B14F-4D97-AF65-F5344CB8AC3E}">
        <p14:creationId xmlns:p14="http://schemas.microsoft.com/office/powerpoint/2010/main" val="307107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6249"/>
                                        </p:tgtEl>
                                        <p:attrNameLst>
                                          <p:attrName>style.visibility</p:attrName>
                                        </p:attrNameLst>
                                      </p:cBhvr>
                                      <p:to>
                                        <p:strVal val="visible"/>
                                      </p:to>
                                    </p:set>
                                    <p:animEffect transition="in" filter="wipe(left)">
                                      <p:cBhvr>
                                        <p:cTn id="7" dur="500"/>
                                        <p:tgtEl>
                                          <p:spTgt spid="906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9" grpId="0" animBg="1"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07266"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907267" name="Text Box 3"/>
          <p:cNvSpPr txBox="1">
            <a:spLocks noChangeArrowheads="1"/>
          </p:cNvSpPr>
          <p:nvPr/>
        </p:nvSpPr>
        <p:spPr bwMode="auto">
          <a:xfrm>
            <a:off x="6516688" y="3860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7268" name="Text Box 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7269" name="Text Box 5"/>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7270" name="Text Box 6"/>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7272" name="Text Box 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7273" name="Text Box 9"/>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7274" name="Text Box 10"/>
          <p:cNvSpPr txBox="1">
            <a:spLocks noChangeArrowheads="1"/>
          </p:cNvSpPr>
          <p:nvPr/>
        </p:nvSpPr>
        <p:spPr bwMode="auto">
          <a:xfrm>
            <a:off x="6588125" y="29241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33CC33"/>
                </a:solidFill>
                <a:latin typeface="Arial" panose="020B0604020202020204" pitchFamily="34" charset="0"/>
              </a:rPr>
              <a:t>2</a:t>
            </a:r>
          </a:p>
        </p:txBody>
      </p:sp>
      <p:sp>
        <p:nvSpPr>
          <p:cNvPr id="907275" name="Text Box 11"/>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7276" name="Text Box 12"/>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7277" name="Text Box 13"/>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7278" name="Text Box 14"/>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7279" name="Oval 1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907280" name="Oval 1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907281" name="Oval 1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907282" name="Oval 1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907283" name="Oval 1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907284" name="Oval 2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907285" name="Line 2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86" name="Line 22"/>
          <p:cNvSpPr>
            <a:spLocks noChangeShapeType="1"/>
          </p:cNvSpPr>
          <p:nvPr/>
        </p:nvSpPr>
        <p:spPr bwMode="auto">
          <a:xfrm flipV="1">
            <a:off x="3048000" y="1600200"/>
            <a:ext cx="990600" cy="1143000"/>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87" name="Line 2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88" name="Line 24"/>
          <p:cNvSpPr>
            <a:spLocks noChangeShapeType="1"/>
          </p:cNvSpPr>
          <p:nvPr/>
        </p:nvSpPr>
        <p:spPr bwMode="auto">
          <a:xfrm>
            <a:off x="4572000" y="1371600"/>
            <a:ext cx="1676400" cy="0"/>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89" name="Line 2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90" name="Line 26"/>
          <p:cNvSpPr>
            <a:spLocks noChangeShapeType="1"/>
          </p:cNvSpPr>
          <p:nvPr/>
        </p:nvSpPr>
        <p:spPr bwMode="auto">
          <a:xfrm>
            <a:off x="6781800" y="1752600"/>
            <a:ext cx="838200" cy="990600"/>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91" name="Line 27"/>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92" name="Line 28"/>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93" name="Line 29"/>
          <p:cNvSpPr>
            <a:spLocks noChangeShapeType="1"/>
          </p:cNvSpPr>
          <p:nvPr/>
        </p:nvSpPr>
        <p:spPr bwMode="auto">
          <a:xfrm flipV="1">
            <a:off x="5076825" y="32131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94" name="Line 30"/>
          <p:cNvSpPr>
            <a:spLocks noChangeShapeType="1"/>
          </p:cNvSpPr>
          <p:nvPr/>
        </p:nvSpPr>
        <p:spPr bwMode="auto">
          <a:xfrm flipH="1">
            <a:off x="5292725" y="3284538"/>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295" name="Text Box 31"/>
          <p:cNvSpPr txBox="1">
            <a:spLocks noChangeArrowheads="1"/>
          </p:cNvSpPr>
          <p:nvPr/>
        </p:nvSpPr>
        <p:spPr bwMode="auto">
          <a:xfrm>
            <a:off x="6804025" y="8366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1</a:t>
            </a:r>
          </a:p>
        </p:txBody>
      </p:sp>
      <p:sp>
        <p:nvSpPr>
          <p:cNvPr id="907296" name="Text Box 32"/>
          <p:cNvSpPr txBox="1">
            <a:spLocks noChangeArrowheads="1"/>
          </p:cNvSpPr>
          <p:nvPr/>
        </p:nvSpPr>
        <p:spPr bwMode="auto">
          <a:xfrm>
            <a:off x="8316913" y="3140075"/>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0</a:t>
            </a:r>
          </a:p>
        </p:txBody>
      </p:sp>
      <p:sp>
        <p:nvSpPr>
          <p:cNvPr id="907297" name="Text Box 33"/>
          <p:cNvSpPr txBox="1">
            <a:spLocks noChangeArrowheads="1"/>
          </p:cNvSpPr>
          <p:nvPr/>
        </p:nvSpPr>
        <p:spPr bwMode="auto">
          <a:xfrm>
            <a:off x="3851275" y="620713"/>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2</a:t>
            </a:r>
          </a:p>
        </p:txBody>
      </p:sp>
      <p:sp>
        <p:nvSpPr>
          <p:cNvPr id="907298" name="Text Box 34"/>
          <p:cNvSpPr txBox="1">
            <a:spLocks noChangeArrowheads="1"/>
          </p:cNvSpPr>
          <p:nvPr/>
        </p:nvSpPr>
        <p:spPr bwMode="auto">
          <a:xfrm>
            <a:off x="2268538" y="2420938"/>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3</a:t>
            </a:r>
          </a:p>
        </p:txBody>
      </p:sp>
      <p:sp>
        <p:nvSpPr>
          <p:cNvPr id="907299" name="Line 35"/>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300" name="Text Box 36"/>
          <p:cNvSpPr txBox="1">
            <a:spLocks noChangeArrowheads="1"/>
          </p:cNvSpPr>
          <p:nvPr/>
        </p:nvSpPr>
        <p:spPr bwMode="auto">
          <a:xfrm>
            <a:off x="4500563" y="29241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33CC33"/>
                </a:solidFill>
                <a:latin typeface="Arial" panose="020B0604020202020204" pitchFamily="34" charset="0"/>
              </a:rPr>
              <a:t>2</a:t>
            </a:r>
          </a:p>
        </p:txBody>
      </p:sp>
      <p:sp>
        <p:nvSpPr>
          <p:cNvPr id="907301" name="Line 37"/>
          <p:cNvSpPr>
            <a:spLocks noChangeShapeType="1"/>
          </p:cNvSpPr>
          <p:nvPr/>
        </p:nvSpPr>
        <p:spPr bwMode="auto">
          <a:xfrm flipH="1" flipV="1">
            <a:off x="3203575" y="2924175"/>
            <a:ext cx="2103438" cy="47625"/>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7302" name="Text Box 38"/>
          <p:cNvSpPr txBox="1">
            <a:spLocks noChangeArrowheads="1"/>
          </p:cNvSpPr>
          <p:nvPr/>
        </p:nvSpPr>
        <p:spPr bwMode="auto">
          <a:xfrm>
            <a:off x="5867400" y="31877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3</a:t>
            </a:r>
          </a:p>
        </p:txBody>
      </p:sp>
      <p:sp>
        <p:nvSpPr>
          <p:cNvPr id="907303" name="Text Box 39"/>
          <p:cNvSpPr txBox="1">
            <a:spLocks noChangeArrowheads="1"/>
          </p:cNvSpPr>
          <p:nvPr/>
        </p:nvSpPr>
        <p:spPr bwMode="auto">
          <a:xfrm>
            <a:off x="4356100" y="4581525"/>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4</a:t>
            </a:r>
          </a:p>
        </p:txBody>
      </p:sp>
      <p:sp>
        <p:nvSpPr>
          <p:cNvPr id="907304" name="Rectangle 40"/>
          <p:cNvSpPr>
            <a:spLocks noChangeArrowheads="1"/>
          </p:cNvSpPr>
          <p:nvPr/>
        </p:nvSpPr>
        <p:spPr bwMode="auto">
          <a:xfrm>
            <a:off x="4060825" y="5348288"/>
            <a:ext cx="231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FF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t>寻找最短路径</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184</a:t>
            </a:fld>
            <a:endParaRPr lang="en-US" altLang="zh-CN" dirty="0"/>
          </a:p>
        </p:txBody>
      </p:sp>
    </p:spTree>
    <p:extLst>
      <p:ext uri="{BB962C8B-B14F-4D97-AF65-F5344CB8AC3E}">
        <p14:creationId xmlns:p14="http://schemas.microsoft.com/office/powerpoint/2010/main" val="2356478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08290"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8291" name="Text Box 3"/>
          <p:cNvSpPr txBox="1">
            <a:spLocks noChangeArrowheads="1"/>
          </p:cNvSpPr>
          <p:nvPr/>
        </p:nvSpPr>
        <p:spPr bwMode="auto">
          <a:xfrm>
            <a:off x="6516688" y="3860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8292" name="Text Box 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8293" name="Text Box 5"/>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8294" name="Text Box 6"/>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8295" name="Text Box 7"/>
          <p:cNvSpPr txBox="1">
            <a:spLocks noChangeArrowheads="1"/>
          </p:cNvSpPr>
          <p:nvPr/>
        </p:nvSpPr>
        <p:spPr bwMode="auto">
          <a:xfrm>
            <a:off x="6659563" y="2133600"/>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33CC33"/>
                </a:solidFill>
                <a:latin typeface="Arial" panose="020B0604020202020204" pitchFamily="34" charset="0"/>
              </a:rPr>
              <a:t>1</a:t>
            </a:r>
          </a:p>
        </p:txBody>
      </p:sp>
      <p:sp>
        <p:nvSpPr>
          <p:cNvPr id="908296" name="Text Box 8"/>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8297" name="Text Box 9"/>
          <p:cNvSpPr txBox="1">
            <a:spLocks noChangeArrowheads="1"/>
          </p:cNvSpPr>
          <p:nvPr/>
        </p:nvSpPr>
        <p:spPr bwMode="auto">
          <a:xfrm>
            <a:off x="6588125" y="29241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33CC33"/>
                </a:solidFill>
                <a:latin typeface="Arial" panose="020B0604020202020204" pitchFamily="34" charset="0"/>
              </a:rPr>
              <a:t>2</a:t>
            </a:r>
          </a:p>
        </p:txBody>
      </p:sp>
      <p:sp>
        <p:nvSpPr>
          <p:cNvPr id="908298" name="Text Box 10"/>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8299" name="Text Box 11"/>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8300" name="Text Box 12"/>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8301" name="Text Box 13"/>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8302" name="Oval 14"/>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908303" name="Oval 15"/>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908304" name="Oval 16"/>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908305" name="Oval 17"/>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908306" name="Oval 18"/>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908307" name="Oval 19"/>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908308" name="Line 20"/>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09" name="Line 21"/>
          <p:cNvSpPr>
            <a:spLocks noChangeShapeType="1"/>
          </p:cNvSpPr>
          <p:nvPr/>
        </p:nvSpPr>
        <p:spPr bwMode="auto">
          <a:xfrm flipV="1">
            <a:off x="3048000" y="1600200"/>
            <a:ext cx="990600" cy="1143000"/>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10" name="Line 2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11" name="Line 23"/>
          <p:cNvSpPr>
            <a:spLocks noChangeShapeType="1"/>
          </p:cNvSpPr>
          <p:nvPr/>
        </p:nvSpPr>
        <p:spPr bwMode="auto">
          <a:xfrm>
            <a:off x="4572000" y="1371600"/>
            <a:ext cx="1676400" cy="0"/>
          </a:xfrm>
          <a:prstGeom prst="line">
            <a:avLst/>
          </a:prstGeom>
          <a:noFill/>
          <a:ln w="28575">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12" name="Line 2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14" name="Line 26"/>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15" name="Line 27"/>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16" name="Line 28"/>
          <p:cNvSpPr>
            <a:spLocks noChangeShapeType="1"/>
          </p:cNvSpPr>
          <p:nvPr/>
        </p:nvSpPr>
        <p:spPr bwMode="auto">
          <a:xfrm flipV="1">
            <a:off x="5076825" y="32131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17" name="Line 29"/>
          <p:cNvSpPr>
            <a:spLocks noChangeShapeType="1"/>
          </p:cNvSpPr>
          <p:nvPr/>
        </p:nvSpPr>
        <p:spPr bwMode="auto">
          <a:xfrm flipH="1">
            <a:off x="5292725" y="3284538"/>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19" name="Text Box 31"/>
          <p:cNvSpPr txBox="1">
            <a:spLocks noChangeArrowheads="1"/>
          </p:cNvSpPr>
          <p:nvPr/>
        </p:nvSpPr>
        <p:spPr bwMode="auto">
          <a:xfrm>
            <a:off x="8316913" y="3140075"/>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FF0000"/>
                </a:solidFill>
                <a:latin typeface="Arial" panose="020B0604020202020204" pitchFamily="34" charset="0"/>
              </a:rPr>
              <a:t>0</a:t>
            </a:r>
          </a:p>
        </p:txBody>
      </p:sp>
      <p:sp>
        <p:nvSpPr>
          <p:cNvPr id="908322" name="Line 34"/>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23" name="Text Box 35"/>
          <p:cNvSpPr txBox="1">
            <a:spLocks noChangeArrowheads="1"/>
          </p:cNvSpPr>
          <p:nvPr/>
        </p:nvSpPr>
        <p:spPr bwMode="auto">
          <a:xfrm>
            <a:off x="4500563" y="29241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33CC33"/>
                </a:solidFill>
                <a:latin typeface="Arial" panose="020B0604020202020204" pitchFamily="34" charset="0"/>
              </a:rPr>
              <a:t>2</a:t>
            </a:r>
          </a:p>
        </p:txBody>
      </p:sp>
      <p:sp>
        <p:nvSpPr>
          <p:cNvPr id="908324" name="Line 36"/>
          <p:cNvSpPr>
            <a:spLocks noChangeShapeType="1"/>
          </p:cNvSpPr>
          <p:nvPr/>
        </p:nvSpPr>
        <p:spPr bwMode="auto">
          <a:xfrm flipH="1" flipV="1">
            <a:off x="3203575" y="2924175"/>
            <a:ext cx="2103438" cy="47625"/>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28" name="Text Box 40"/>
          <p:cNvSpPr txBox="1">
            <a:spLocks noChangeArrowheads="1"/>
          </p:cNvSpPr>
          <p:nvPr/>
        </p:nvSpPr>
        <p:spPr bwMode="auto">
          <a:xfrm>
            <a:off x="5254625" y="15240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8329" name="Text Box 41"/>
          <p:cNvSpPr txBox="1">
            <a:spLocks noChangeArrowheads="1"/>
          </p:cNvSpPr>
          <p:nvPr/>
        </p:nvSpPr>
        <p:spPr bwMode="auto">
          <a:xfrm>
            <a:off x="6659563" y="2205038"/>
            <a:ext cx="53816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8330" name="Text Box 42"/>
          <p:cNvSpPr txBox="1">
            <a:spLocks noChangeArrowheads="1"/>
          </p:cNvSpPr>
          <p:nvPr/>
        </p:nvSpPr>
        <p:spPr bwMode="auto">
          <a:xfrm>
            <a:off x="3733800" y="2133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8331" name="Line 43"/>
          <p:cNvSpPr>
            <a:spLocks noChangeShapeType="1"/>
          </p:cNvSpPr>
          <p:nvPr/>
        </p:nvSpPr>
        <p:spPr bwMode="auto">
          <a:xfrm flipH="1">
            <a:off x="3276600" y="1828800"/>
            <a:ext cx="858838"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32" name="Line 44"/>
          <p:cNvSpPr>
            <a:spLocks noChangeShapeType="1"/>
          </p:cNvSpPr>
          <p:nvPr/>
        </p:nvSpPr>
        <p:spPr bwMode="auto">
          <a:xfrm flipH="1" flipV="1">
            <a:off x="4572000" y="16002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33" name="Line 45"/>
          <p:cNvSpPr>
            <a:spLocks noChangeShapeType="1"/>
          </p:cNvSpPr>
          <p:nvPr/>
        </p:nvSpPr>
        <p:spPr bwMode="auto">
          <a:xfrm flipH="1" flipV="1">
            <a:off x="6659563" y="1844675"/>
            <a:ext cx="8382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34" name="Line 46"/>
          <p:cNvSpPr>
            <a:spLocks noChangeShapeType="1"/>
          </p:cNvSpPr>
          <p:nvPr/>
        </p:nvSpPr>
        <p:spPr bwMode="auto">
          <a:xfrm>
            <a:off x="6781800" y="1752600"/>
            <a:ext cx="838200" cy="9906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8335" name="Text Box 47"/>
          <p:cNvSpPr txBox="1">
            <a:spLocks noChangeArrowheads="1"/>
          </p:cNvSpPr>
          <p:nvPr/>
        </p:nvSpPr>
        <p:spPr bwMode="auto">
          <a:xfrm>
            <a:off x="2674937" y="4537075"/>
            <a:ext cx="5184775" cy="15525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在路径上发送 </a:t>
            </a:r>
            <a:r>
              <a:rPr lang="en-US" altLang="zh-CN" sz="2400" b="1">
                <a:latin typeface="Symbol" panose="05050102010706020507" pitchFamily="18" charset="2"/>
              </a:rPr>
              <a:t>a</a:t>
            </a:r>
            <a:r>
              <a:rPr lang="zh-CN" altLang="en-US" sz="2400" b="1">
                <a:latin typeface="Arial" panose="020B0604020202020204" pitchFamily="34" charset="0"/>
              </a:rPr>
              <a:t>单位的流</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更新剩余容量</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无法标号，算法结束</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185</a:t>
            </a:fld>
            <a:endParaRPr lang="en-US" altLang="zh-CN" dirty="0"/>
          </a:p>
        </p:txBody>
      </p:sp>
    </p:spTree>
    <p:extLst>
      <p:ext uri="{BB962C8B-B14F-4D97-AF65-F5344CB8AC3E}">
        <p14:creationId xmlns:p14="http://schemas.microsoft.com/office/powerpoint/2010/main" val="218493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335"/>
                                        </p:tgtEl>
                                        <p:attrNameLst>
                                          <p:attrName>style.visibility</p:attrName>
                                        </p:attrNameLst>
                                      </p:cBhvr>
                                      <p:to>
                                        <p:strVal val="visible"/>
                                      </p:to>
                                    </p:set>
                                    <p:animEffect transition="in" filter="wipe(left)">
                                      <p:cBhvr>
                                        <p:cTn id="7" dur="500"/>
                                        <p:tgtEl>
                                          <p:spTgt spid="908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335" grpId="0" animBg="1"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02146" name="Text Box 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2147" name="Text Box 3"/>
          <p:cNvSpPr txBox="1">
            <a:spLocks noChangeArrowheads="1"/>
          </p:cNvSpPr>
          <p:nvPr/>
        </p:nvSpPr>
        <p:spPr bwMode="auto">
          <a:xfrm>
            <a:off x="4949825"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2148" name="Text Box 4"/>
          <p:cNvSpPr txBox="1">
            <a:spLocks noChangeArrowheads="1"/>
          </p:cNvSpPr>
          <p:nvPr/>
        </p:nvSpPr>
        <p:spPr bwMode="auto">
          <a:xfrm>
            <a:off x="5254625" y="15240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2149" name="Text Box 5"/>
          <p:cNvSpPr txBox="1">
            <a:spLocks noChangeArrowheads="1"/>
          </p:cNvSpPr>
          <p:nvPr/>
        </p:nvSpPr>
        <p:spPr bwMode="auto">
          <a:xfrm>
            <a:off x="6705600" y="22860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2150" name="Text Box 6"/>
          <p:cNvSpPr txBox="1">
            <a:spLocks noChangeArrowheads="1"/>
          </p:cNvSpPr>
          <p:nvPr/>
        </p:nvSpPr>
        <p:spPr bwMode="auto">
          <a:xfrm>
            <a:off x="3733800" y="2133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2151"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4</a:t>
            </a:r>
          </a:p>
        </p:txBody>
      </p:sp>
      <p:sp>
        <p:nvSpPr>
          <p:cNvPr id="902152" name="Text Box 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2153"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2154" name="Text Box 10"/>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2155" name="Text Box 11"/>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2156" name="Text Box 12"/>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2157" name="Text Box 1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2158" name="Text Box 1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2159" name="Text Box 15"/>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3</a:t>
            </a:r>
          </a:p>
        </p:txBody>
      </p:sp>
      <p:sp>
        <p:nvSpPr>
          <p:cNvPr id="902160" name="Text Box 16"/>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2161" name="Text Box 17"/>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2162" name="Text Box 18"/>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1</a:t>
            </a:r>
          </a:p>
        </p:txBody>
      </p:sp>
      <p:sp>
        <p:nvSpPr>
          <p:cNvPr id="902163" name="Text Box 19"/>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2164" name="Text Box 20"/>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2165" name="Text Box 21"/>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zh-CN" altLang="en-US" sz="2400" b="1">
              <a:latin typeface="Arial" panose="020B0604020202020204" pitchFamily="34" charset="0"/>
            </a:endParaRPr>
          </a:p>
        </p:txBody>
      </p:sp>
      <p:sp>
        <p:nvSpPr>
          <p:cNvPr id="902166" name="Text Box 22"/>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2167" name="Text Box 23"/>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2168" name="Oval 24"/>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902169" name="Oval 25"/>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902170" name="Oval 26"/>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902171" name="Oval 27"/>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902172" name="Oval 28"/>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902173" name="Oval 29"/>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902174" name="Line 30"/>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75" name="Line 31"/>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76" name="Line 3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77" name="Line 3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78" name="Line 3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79" name="Line 35"/>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0" name="Line 36"/>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1" name="Line 37"/>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2" name="Line 38"/>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3" name="Line 39"/>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4" name="Line 40"/>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5" name="Line 41"/>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6" name="Line 42"/>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7" name="Line 43"/>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8" name="Line 44"/>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89" name="Line 45"/>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90" name="Text Box 46"/>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solidFill>
                  <a:srgbClr val="009900"/>
                </a:solidFill>
                <a:latin typeface="Arial" panose="020B0604020202020204" pitchFamily="34" charset="0"/>
              </a:rPr>
              <a:t>2</a:t>
            </a:r>
          </a:p>
        </p:txBody>
      </p:sp>
      <p:sp>
        <p:nvSpPr>
          <p:cNvPr id="902191" name="Line 47"/>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92" name="Line 48"/>
          <p:cNvSpPr>
            <a:spLocks noChangeShapeType="1"/>
          </p:cNvSpPr>
          <p:nvPr/>
        </p:nvSpPr>
        <p:spPr bwMode="auto">
          <a:xfrm>
            <a:off x="6781800" y="1752600"/>
            <a:ext cx="8382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93" name="Line 49"/>
          <p:cNvSpPr>
            <a:spLocks noChangeShapeType="1"/>
          </p:cNvSpPr>
          <p:nvPr/>
        </p:nvSpPr>
        <p:spPr bwMode="auto">
          <a:xfrm flipH="1">
            <a:off x="3276600" y="1828800"/>
            <a:ext cx="858838"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94" name="Line 50"/>
          <p:cNvSpPr>
            <a:spLocks noChangeShapeType="1"/>
          </p:cNvSpPr>
          <p:nvPr/>
        </p:nvSpPr>
        <p:spPr bwMode="auto">
          <a:xfrm flipH="1" flipV="1">
            <a:off x="4572000" y="16002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95" name="Line 51"/>
          <p:cNvSpPr>
            <a:spLocks noChangeShapeType="1"/>
          </p:cNvSpPr>
          <p:nvPr/>
        </p:nvSpPr>
        <p:spPr bwMode="auto">
          <a:xfrm flipH="1" flipV="1">
            <a:off x="6629400" y="1905000"/>
            <a:ext cx="8382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96" name="Text Box 52"/>
          <p:cNvSpPr txBox="1">
            <a:spLocks noChangeArrowheads="1"/>
          </p:cNvSpPr>
          <p:nvPr/>
        </p:nvSpPr>
        <p:spPr bwMode="auto">
          <a:xfrm>
            <a:off x="2438400" y="4724400"/>
            <a:ext cx="5867400" cy="10048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这些是在剩余网络中从结点 </a:t>
            </a:r>
            <a:r>
              <a:rPr lang="en-US" altLang="zh-CN" sz="2400" b="1">
                <a:latin typeface="Arial" panose="020B0604020202020204" pitchFamily="34" charset="0"/>
              </a:rPr>
              <a:t>s </a:t>
            </a:r>
            <a:r>
              <a:rPr lang="zh-CN" altLang="en-US" sz="2400" b="1">
                <a:latin typeface="Arial" panose="020B0604020202020204" pitchFamily="34" charset="0"/>
              </a:rPr>
              <a:t>可达的结点</a:t>
            </a:r>
            <a:r>
              <a:rPr lang="en-US" altLang="zh-CN" sz="2400" b="1">
                <a:latin typeface="Arial" panose="020B0604020202020204" pitchFamily="34" charset="0"/>
              </a:rPr>
              <a:t>.</a:t>
            </a:r>
          </a:p>
          <a:p>
            <a:pPr algn="l" eaLnBrk="0" hangingPunct="0">
              <a:spcBef>
                <a:spcPct val="50000"/>
              </a:spcBef>
            </a:pPr>
            <a:r>
              <a:rPr lang="zh-CN" altLang="en-US" sz="2400" b="1">
                <a:latin typeface="Arial" panose="020B0604020202020204" pitchFamily="34" charset="0"/>
              </a:rPr>
              <a:t>最小截量</a:t>
            </a:r>
            <a:r>
              <a:rPr lang="en-US" altLang="zh-CN" sz="2400" b="1">
                <a:latin typeface="Arial" panose="020B0604020202020204" pitchFamily="34" charset="0"/>
              </a:rPr>
              <a:t>=5    V1={s,2,3,4,5},V2={t}</a:t>
            </a:r>
            <a:endParaRPr lang="zh-CN" altLang="en-US" sz="2400" b="1">
              <a:latin typeface="Arial" panose="020B0604020202020204" pitchFamily="34" charset="0"/>
            </a:endParaRPr>
          </a:p>
        </p:txBody>
      </p:sp>
      <p:sp>
        <p:nvSpPr>
          <p:cNvPr id="902197" name="Line 53"/>
          <p:cNvSpPr>
            <a:spLocks noChangeShapeType="1"/>
          </p:cNvSpPr>
          <p:nvPr/>
        </p:nvSpPr>
        <p:spPr bwMode="auto">
          <a:xfrm>
            <a:off x="6781800" y="1752600"/>
            <a:ext cx="838200" cy="9906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198" name="Oval 54"/>
          <p:cNvSpPr>
            <a:spLocks noChangeArrowheads="1"/>
          </p:cNvSpPr>
          <p:nvPr/>
        </p:nvSpPr>
        <p:spPr bwMode="auto">
          <a:xfrm>
            <a:off x="2743200" y="27432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902199" name="Oval 55"/>
          <p:cNvSpPr>
            <a:spLocks noChangeArrowheads="1"/>
          </p:cNvSpPr>
          <p:nvPr/>
        </p:nvSpPr>
        <p:spPr bwMode="auto">
          <a:xfrm>
            <a:off x="4038600" y="12954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902200" name="Oval 56"/>
          <p:cNvSpPr>
            <a:spLocks noChangeArrowheads="1"/>
          </p:cNvSpPr>
          <p:nvPr/>
        </p:nvSpPr>
        <p:spPr bwMode="auto">
          <a:xfrm>
            <a:off x="5334000" y="27432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902201" name="Oval 57"/>
          <p:cNvSpPr>
            <a:spLocks noChangeArrowheads="1"/>
          </p:cNvSpPr>
          <p:nvPr/>
        </p:nvSpPr>
        <p:spPr bwMode="auto">
          <a:xfrm>
            <a:off x="6248400" y="12954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902202" name="Oval 58"/>
          <p:cNvSpPr>
            <a:spLocks noChangeArrowheads="1"/>
          </p:cNvSpPr>
          <p:nvPr/>
        </p:nvSpPr>
        <p:spPr bwMode="auto">
          <a:xfrm>
            <a:off x="4724400" y="39624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186</a:t>
            </a:fld>
            <a:endParaRPr lang="en-US" altLang="zh-CN" dirty="0"/>
          </a:p>
        </p:txBody>
      </p:sp>
    </p:spTree>
    <p:extLst>
      <p:ext uri="{BB962C8B-B14F-4D97-AF65-F5344CB8AC3E}">
        <p14:creationId xmlns:p14="http://schemas.microsoft.com/office/powerpoint/2010/main" val="2333874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2196"/>
                                        </p:tgtEl>
                                        <p:attrNameLst>
                                          <p:attrName>style.visibility</p:attrName>
                                        </p:attrNameLst>
                                      </p:cBhvr>
                                      <p:to>
                                        <p:strVal val="visible"/>
                                      </p:to>
                                    </p:set>
                                    <p:animEffect transition="in" filter="wipe(left)">
                                      <p:cBhvr>
                                        <p:cTn id="7" dur="500"/>
                                        <p:tgtEl>
                                          <p:spTgt spid="9021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02198"/>
                                        </p:tgtEl>
                                        <p:attrNameLst>
                                          <p:attrName>style.visibility</p:attrName>
                                        </p:attrNameLst>
                                      </p:cBhvr>
                                      <p:to>
                                        <p:strVal val="visible"/>
                                      </p:to>
                                    </p:set>
                                    <p:animEffect transition="in" filter="dissolve">
                                      <p:cBhvr>
                                        <p:cTn id="12" dur="500"/>
                                        <p:tgtEl>
                                          <p:spTgt spid="9021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02199"/>
                                        </p:tgtEl>
                                        <p:attrNameLst>
                                          <p:attrName>style.visibility</p:attrName>
                                        </p:attrNameLst>
                                      </p:cBhvr>
                                      <p:to>
                                        <p:strVal val="visible"/>
                                      </p:to>
                                    </p:set>
                                    <p:animEffect transition="in" filter="dissolve">
                                      <p:cBhvr>
                                        <p:cTn id="17" dur="500"/>
                                        <p:tgtEl>
                                          <p:spTgt spid="9021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2200"/>
                                        </p:tgtEl>
                                        <p:attrNameLst>
                                          <p:attrName>style.visibility</p:attrName>
                                        </p:attrNameLst>
                                      </p:cBhvr>
                                      <p:to>
                                        <p:strVal val="visible"/>
                                      </p:to>
                                    </p:set>
                                    <p:animEffect transition="in" filter="dissolve">
                                      <p:cBhvr>
                                        <p:cTn id="22" dur="500"/>
                                        <p:tgtEl>
                                          <p:spTgt spid="9022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02201"/>
                                        </p:tgtEl>
                                        <p:attrNameLst>
                                          <p:attrName>style.visibility</p:attrName>
                                        </p:attrNameLst>
                                      </p:cBhvr>
                                      <p:to>
                                        <p:strVal val="visible"/>
                                      </p:to>
                                    </p:set>
                                    <p:animEffect transition="in" filter="dissolve">
                                      <p:cBhvr>
                                        <p:cTn id="27" dur="500"/>
                                        <p:tgtEl>
                                          <p:spTgt spid="9022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02202"/>
                                        </p:tgtEl>
                                        <p:attrNameLst>
                                          <p:attrName>style.visibility</p:attrName>
                                        </p:attrNameLst>
                                      </p:cBhvr>
                                      <p:to>
                                        <p:strVal val="visible"/>
                                      </p:to>
                                    </p:set>
                                    <p:animEffect transition="in" filter="dissolve">
                                      <p:cBhvr>
                                        <p:cTn id="32" dur="500"/>
                                        <p:tgtEl>
                                          <p:spTgt spid="902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96" grpId="0" animBg="1" autoUpdateAnimBg="0"/>
      <p:bldP spid="902198" grpId="0" animBg="1" autoUpdateAnimBg="0"/>
      <p:bldP spid="902199" grpId="0" animBg="1" autoUpdateAnimBg="0"/>
      <p:bldP spid="902200" grpId="0" animBg="1" autoUpdateAnimBg="0"/>
      <p:bldP spid="902201" grpId="0" animBg="1" autoUpdateAnimBg="0"/>
      <p:bldP spid="902202"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03170" name="Group 2"/>
          <p:cNvGrpSpPr>
            <a:grpSpLocks/>
          </p:cNvGrpSpPr>
          <p:nvPr/>
        </p:nvGrpSpPr>
        <p:grpSpPr bwMode="auto">
          <a:xfrm>
            <a:off x="2743200" y="990600"/>
            <a:ext cx="5334000" cy="3505200"/>
            <a:chOff x="1728" y="624"/>
            <a:chExt cx="3360" cy="2208"/>
          </a:xfrm>
        </p:grpSpPr>
        <p:sp>
          <p:nvSpPr>
            <p:cNvPr id="903171" name="Text Box 3"/>
            <p:cNvSpPr txBox="1">
              <a:spLocks noChangeArrowheads="1"/>
            </p:cNvSpPr>
            <p:nvPr/>
          </p:nvSpPr>
          <p:spPr bwMode="auto">
            <a:xfrm>
              <a:off x="3214" y="624"/>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grpSp>
          <p:nvGrpSpPr>
            <p:cNvPr id="903172" name="Group 4"/>
            <p:cNvGrpSpPr>
              <a:grpSpLocks/>
            </p:cNvGrpSpPr>
            <p:nvPr/>
          </p:nvGrpSpPr>
          <p:grpSpPr bwMode="auto">
            <a:xfrm>
              <a:off x="1728" y="816"/>
              <a:ext cx="3360" cy="2016"/>
              <a:chOff x="1728" y="816"/>
              <a:chExt cx="3360" cy="2016"/>
            </a:xfrm>
          </p:grpSpPr>
          <p:sp>
            <p:nvSpPr>
              <p:cNvPr id="903173" name="Text Box 5"/>
              <p:cNvSpPr txBox="1">
                <a:spLocks noChangeArrowheads="1"/>
              </p:cNvSpPr>
              <p:nvPr/>
            </p:nvSpPr>
            <p:spPr bwMode="auto">
              <a:xfrm>
                <a:off x="4464" y="1152"/>
                <a:ext cx="3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3174" name="Text Box 6"/>
              <p:cNvSpPr txBox="1">
                <a:spLocks noChangeArrowheads="1"/>
              </p:cNvSpPr>
              <p:nvPr/>
            </p:nvSpPr>
            <p:spPr bwMode="auto">
              <a:xfrm>
                <a:off x="3985" y="1536"/>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3175" name="Text Box 7"/>
              <p:cNvSpPr txBox="1">
                <a:spLocks noChangeArrowheads="1"/>
              </p:cNvSpPr>
              <p:nvPr/>
            </p:nvSpPr>
            <p:spPr bwMode="auto">
              <a:xfrm>
                <a:off x="3840" y="1968"/>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3176" name="Text Box 8"/>
              <p:cNvSpPr txBox="1">
                <a:spLocks noChangeArrowheads="1"/>
              </p:cNvSpPr>
              <p:nvPr/>
            </p:nvSpPr>
            <p:spPr bwMode="auto">
              <a:xfrm>
                <a:off x="2304" y="1536"/>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3177" name="Text Box 9"/>
              <p:cNvSpPr txBox="1">
                <a:spLocks noChangeArrowheads="1"/>
              </p:cNvSpPr>
              <p:nvPr/>
            </p:nvSpPr>
            <p:spPr bwMode="auto">
              <a:xfrm>
                <a:off x="2064" y="1152"/>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1</a:t>
                </a:r>
              </a:p>
            </p:txBody>
          </p:sp>
          <p:sp>
            <p:nvSpPr>
              <p:cNvPr id="903178" name="Text Box 10"/>
              <p:cNvSpPr txBox="1">
                <a:spLocks noChangeArrowheads="1"/>
              </p:cNvSpPr>
              <p:nvPr/>
            </p:nvSpPr>
            <p:spPr bwMode="auto">
              <a:xfrm>
                <a:off x="2398" y="1958"/>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a:latin typeface="Arial" panose="020B0604020202020204" pitchFamily="34" charset="0"/>
                  </a:rPr>
                  <a:t>2</a:t>
                </a:r>
              </a:p>
            </p:txBody>
          </p:sp>
          <p:sp>
            <p:nvSpPr>
              <p:cNvPr id="903179" name="Oval 11"/>
              <p:cNvSpPr>
                <a:spLocks noChangeArrowheads="1"/>
              </p:cNvSpPr>
              <p:nvPr/>
            </p:nvSpPr>
            <p:spPr bwMode="auto">
              <a:xfrm>
                <a:off x="1728" y="1728"/>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s</a:t>
                </a:r>
              </a:p>
            </p:txBody>
          </p:sp>
          <p:sp>
            <p:nvSpPr>
              <p:cNvPr id="903180" name="Oval 12"/>
              <p:cNvSpPr>
                <a:spLocks noChangeArrowheads="1"/>
              </p:cNvSpPr>
              <p:nvPr/>
            </p:nvSpPr>
            <p:spPr bwMode="auto">
              <a:xfrm>
                <a:off x="2544" y="816"/>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2</a:t>
                </a:r>
              </a:p>
            </p:txBody>
          </p:sp>
          <p:sp>
            <p:nvSpPr>
              <p:cNvPr id="903181" name="Oval 13"/>
              <p:cNvSpPr>
                <a:spLocks noChangeArrowheads="1"/>
              </p:cNvSpPr>
              <p:nvPr/>
            </p:nvSpPr>
            <p:spPr bwMode="auto">
              <a:xfrm>
                <a:off x="3360" y="1728"/>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4</a:t>
                </a:r>
              </a:p>
            </p:txBody>
          </p:sp>
          <p:sp>
            <p:nvSpPr>
              <p:cNvPr id="903182" name="Oval 14"/>
              <p:cNvSpPr>
                <a:spLocks noChangeArrowheads="1"/>
              </p:cNvSpPr>
              <p:nvPr/>
            </p:nvSpPr>
            <p:spPr bwMode="auto">
              <a:xfrm>
                <a:off x="3936" y="816"/>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5</a:t>
                </a:r>
              </a:p>
            </p:txBody>
          </p:sp>
          <p:sp>
            <p:nvSpPr>
              <p:cNvPr id="903183" name="Oval 15"/>
              <p:cNvSpPr>
                <a:spLocks noChangeArrowheads="1"/>
              </p:cNvSpPr>
              <p:nvPr/>
            </p:nvSpPr>
            <p:spPr bwMode="auto">
              <a:xfrm>
                <a:off x="2976" y="2496"/>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3</a:t>
                </a:r>
              </a:p>
            </p:txBody>
          </p:sp>
          <p:sp>
            <p:nvSpPr>
              <p:cNvPr id="903184" name="Oval 16"/>
              <p:cNvSpPr>
                <a:spLocks noChangeArrowheads="1"/>
              </p:cNvSpPr>
              <p:nvPr/>
            </p:nvSpPr>
            <p:spPr bwMode="auto">
              <a:xfrm>
                <a:off x="4752" y="1728"/>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800" b="1">
                    <a:latin typeface="Arial" panose="020B0604020202020204" pitchFamily="34" charset="0"/>
                  </a:rPr>
                  <a:t>t</a:t>
                </a:r>
              </a:p>
            </p:txBody>
          </p:sp>
          <p:sp>
            <p:nvSpPr>
              <p:cNvPr id="903185" name="Line 17"/>
              <p:cNvSpPr>
                <a:spLocks noChangeShapeType="1"/>
              </p:cNvSpPr>
              <p:nvPr/>
            </p:nvSpPr>
            <p:spPr bwMode="auto">
              <a:xfrm>
                <a:off x="2064" y="1920"/>
                <a:ext cx="960" cy="624"/>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3186" name="Line 18"/>
              <p:cNvSpPr>
                <a:spLocks noChangeShapeType="1"/>
              </p:cNvSpPr>
              <p:nvPr/>
            </p:nvSpPr>
            <p:spPr bwMode="auto">
              <a:xfrm flipV="1">
                <a:off x="1920" y="1008"/>
                <a:ext cx="624" cy="72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3187" name="Line 19"/>
              <p:cNvSpPr>
                <a:spLocks noChangeShapeType="1"/>
              </p:cNvSpPr>
              <p:nvPr/>
            </p:nvSpPr>
            <p:spPr bwMode="auto">
              <a:xfrm>
                <a:off x="2016" y="1776"/>
                <a:ext cx="139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3188" name="Line 20"/>
              <p:cNvSpPr>
                <a:spLocks noChangeShapeType="1"/>
              </p:cNvSpPr>
              <p:nvPr/>
            </p:nvSpPr>
            <p:spPr bwMode="auto">
              <a:xfrm>
                <a:off x="2880" y="864"/>
                <a:ext cx="1056"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3189" name="Line 21"/>
              <p:cNvSpPr>
                <a:spLocks noChangeShapeType="1"/>
              </p:cNvSpPr>
              <p:nvPr/>
            </p:nvSpPr>
            <p:spPr bwMode="auto">
              <a:xfrm>
                <a:off x="3648" y="1776"/>
                <a:ext cx="1104"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3190" name="Line 22"/>
              <p:cNvSpPr>
                <a:spLocks noChangeShapeType="1"/>
              </p:cNvSpPr>
              <p:nvPr/>
            </p:nvSpPr>
            <p:spPr bwMode="auto">
              <a:xfrm flipV="1">
                <a:off x="3264" y="1920"/>
                <a:ext cx="1488" cy="67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3191" name="Line 23"/>
              <p:cNvSpPr>
                <a:spLocks noChangeShapeType="1"/>
              </p:cNvSpPr>
              <p:nvPr/>
            </p:nvSpPr>
            <p:spPr bwMode="auto">
              <a:xfrm>
                <a:off x="4272" y="1104"/>
                <a:ext cx="528" cy="624"/>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03192" name="Text Box 24"/>
          <p:cNvSpPr txBox="1">
            <a:spLocks noChangeArrowheads="1"/>
          </p:cNvSpPr>
          <p:nvPr/>
        </p:nvSpPr>
        <p:spPr bwMode="auto">
          <a:xfrm>
            <a:off x="2971800" y="4724400"/>
            <a:ext cx="4495800" cy="8223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latin typeface="Arial" panose="020B0604020202020204" pitchFamily="34" charset="0"/>
              </a:rPr>
              <a:t>这是最优流</a:t>
            </a:r>
            <a:r>
              <a:rPr lang="en-US" altLang="zh-CN" sz="2400" b="1">
                <a:latin typeface="Arial" panose="020B0604020202020204" pitchFamily="34" charset="0"/>
              </a:rPr>
              <a:t>.  </a:t>
            </a:r>
            <a:r>
              <a:rPr lang="zh-CN" altLang="en-US" sz="2400" b="1">
                <a:latin typeface="Arial" panose="020B0604020202020204" pitchFamily="34" charset="0"/>
              </a:rPr>
              <a:t>（最短增广路只用三条增广路就得到最大流）</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187</a:t>
            </a:fld>
            <a:endParaRPr lang="en-US" altLang="zh-CN" dirty="0"/>
          </a:p>
        </p:txBody>
      </p:sp>
    </p:spTree>
    <p:extLst>
      <p:ext uri="{BB962C8B-B14F-4D97-AF65-F5344CB8AC3E}">
        <p14:creationId xmlns:p14="http://schemas.microsoft.com/office/powerpoint/2010/main" val="2658546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3192"/>
                                        </p:tgtEl>
                                        <p:attrNameLst>
                                          <p:attrName>style.visibility</p:attrName>
                                        </p:attrNameLst>
                                      </p:cBhvr>
                                      <p:to>
                                        <p:strVal val="visible"/>
                                      </p:to>
                                    </p:set>
                                    <p:animEffect transition="in" filter="wipe(left)">
                                      <p:cBhvr>
                                        <p:cTn id="7" dur="500"/>
                                        <p:tgtEl>
                                          <p:spTgt spid="9031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03170"/>
                                        </p:tgtEl>
                                        <p:attrNameLst>
                                          <p:attrName>style.visibility</p:attrName>
                                        </p:attrNameLst>
                                      </p:cBhvr>
                                      <p:to>
                                        <p:strVal val="visible"/>
                                      </p:to>
                                    </p:set>
                                    <p:animEffect transition="in" filter="wipe(left)">
                                      <p:cBhvr>
                                        <p:cTn id="12" dur="500"/>
                                        <p:tgtEl>
                                          <p:spTgt spid="903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92" grpId="0" animBg="1"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ChangeArrowheads="1"/>
          </p:cNvSpPr>
          <p:nvPr/>
        </p:nvSpPr>
        <p:spPr bwMode="auto">
          <a:xfrm>
            <a:off x="323850" y="1119188"/>
            <a:ext cx="8170863" cy="1373187"/>
          </a:xfrm>
          <a:prstGeom prst="rect">
            <a:avLst/>
          </a:prstGeom>
          <a:noFill/>
          <a:ln w="9525">
            <a:noFill/>
            <a:miter lim="800000"/>
            <a:headEnd/>
            <a:tailEnd/>
          </a:ln>
        </p:spPr>
        <p:txBody>
          <a:bodyPr>
            <a:spAutoFit/>
          </a:bodyPr>
          <a:lstStyle/>
          <a:p>
            <a:r>
              <a:rPr kumimoji="1" lang="zh-CN" altLang="en-US" sz="2800" b="1">
                <a:latin typeface="Times New Roman" pitchFamily="18" charset="0"/>
                <a:ea typeface="黑体" pitchFamily="2" charset="-122"/>
              </a:rPr>
              <a:t>定义</a:t>
            </a:r>
            <a:r>
              <a:rPr kumimoji="1" lang="en-US" altLang="zh-CN" sz="2800" b="1">
                <a:latin typeface="Times New Roman" pitchFamily="18" charset="0"/>
                <a:ea typeface="黑体" pitchFamily="2" charset="-122"/>
              </a:rPr>
              <a:t>4</a:t>
            </a:r>
            <a:r>
              <a:rPr kumimoji="1" lang="en-US" altLang="zh-CN" sz="2800" b="1">
                <a:latin typeface="Times New Roman" pitchFamily="18" charset="0"/>
                <a:ea typeface="宋体" charset="-122"/>
              </a:rPr>
              <a:t> </a:t>
            </a:r>
            <a:r>
              <a:rPr kumimoji="1" lang="zh-CN" altLang="en-US" sz="2800" b="1">
                <a:latin typeface="宋体" charset="-122"/>
                <a:ea typeface="宋体" charset="-122"/>
              </a:rPr>
              <a:t>容量网络</a:t>
            </a:r>
            <a:r>
              <a:rPr kumimoji="1" lang="en-US" altLang="zh-CN" sz="2800" b="1" i="1">
                <a:latin typeface="Times New Roman" pitchFamily="18" charset="0"/>
                <a:ea typeface="宋体" charset="-122"/>
              </a:rPr>
              <a:t>G</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V</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E</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C </a:t>
            </a:r>
            <a:r>
              <a:rPr kumimoji="1" lang="en-US" altLang="zh-CN" sz="2800" b="1">
                <a:latin typeface="Times New Roman" pitchFamily="18" charset="0"/>
                <a:ea typeface="宋体" charset="-122"/>
              </a:rPr>
              <a:t>), </a:t>
            </a:r>
            <a:r>
              <a:rPr kumimoji="1" lang="zh-CN" altLang="en-US" sz="2800" b="1">
                <a:latin typeface="宋体" charset="-122"/>
                <a:ea typeface="宋体" charset="-122"/>
              </a:rPr>
              <a:t>若点集</a:t>
            </a:r>
            <a:r>
              <a:rPr kumimoji="1" lang="en-US" altLang="zh-CN" sz="2800" b="1" i="1">
                <a:latin typeface="Times New Roman" pitchFamily="18" charset="0"/>
                <a:ea typeface="宋体" charset="-122"/>
              </a:rPr>
              <a:t>V</a:t>
            </a:r>
            <a:r>
              <a:rPr kumimoji="1" lang="zh-CN" altLang="en-US" sz="2800" b="1">
                <a:latin typeface="宋体" charset="-122"/>
                <a:ea typeface="宋体" charset="-122"/>
              </a:rPr>
              <a:t>被剖分为两个非空集合</a:t>
            </a:r>
            <a:r>
              <a:rPr kumimoji="1" lang="en-US" altLang="zh-CN" sz="2800" b="1" i="1">
                <a:latin typeface="Times New Roman" pitchFamily="18" charset="0"/>
                <a:ea typeface="宋体" charset="-122"/>
              </a:rPr>
              <a:t>S</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S </a:t>
            </a:r>
            <a:r>
              <a:rPr kumimoji="1" lang="en-US" altLang="zh-CN" sz="2800" b="1" i="1" baseline="30000">
                <a:latin typeface="Times New Roman" pitchFamily="18" charset="0"/>
                <a:ea typeface="宋体" charset="-122"/>
              </a:rPr>
              <a:t>c </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V </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S</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a:t>
            </a:r>
            <a:r>
              <a:rPr kumimoji="1" lang="zh-CN" altLang="en-US" sz="2800" b="1">
                <a:latin typeface="宋体" charset="-122"/>
                <a:ea typeface="宋体" charset="-122"/>
              </a:rPr>
              <a:t>分属于</a:t>
            </a:r>
            <a:r>
              <a:rPr kumimoji="1" lang="en-US" altLang="zh-CN" sz="2800" b="1" i="1">
                <a:latin typeface="Times New Roman" pitchFamily="18" charset="0"/>
                <a:ea typeface="宋体" charset="-122"/>
              </a:rPr>
              <a:t>S</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S </a:t>
            </a:r>
            <a:r>
              <a:rPr kumimoji="1" lang="en-US" altLang="zh-CN" sz="2800" b="1" i="1" baseline="30000">
                <a:latin typeface="Times New Roman" pitchFamily="18" charset="0"/>
                <a:ea typeface="宋体" charset="-122"/>
              </a:rPr>
              <a:t>c</a:t>
            </a:r>
            <a:r>
              <a:rPr kumimoji="1" lang="en-US" altLang="zh-CN" sz="2800" b="1">
                <a:latin typeface="Times New Roman" pitchFamily="18" charset="0"/>
                <a:ea typeface="宋体" charset="-122"/>
              </a:rPr>
              <a:t>. </a:t>
            </a:r>
            <a:r>
              <a:rPr kumimoji="1" lang="zh-CN" altLang="en-US" sz="2800" b="1">
                <a:latin typeface="宋体" charset="-122"/>
                <a:ea typeface="宋体" charset="-122"/>
              </a:rPr>
              <a:t>则把边集</a:t>
            </a:r>
            <a:r>
              <a:rPr kumimoji="1" lang="zh-CN" altLang="en-US" sz="2800" b="1">
                <a:latin typeface="Times New Roman" pitchFamily="18" charset="0"/>
                <a:ea typeface="宋体" charset="-122"/>
              </a:rPr>
              <a:t> </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S</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S </a:t>
            </a:r>
            <a:r>
              <a:rPr kumimoji="1" lang="en-US" altLang="zh-CN" sz="2800" b="1" i="1" baseline="30000">
                <a:latin typeface="Times New Roman" pitchFamily="18" charset="0"/>
                <a:ea typeface="宋体" charset="-122"/>
              </a:rPr>
              <a:t>c </a:t>
            </a:r>
            <a:r>
              <a:rPr kumimoji="1" lang="en-US" altLang="zh-CN" sz="2800" b="1">
                <a:latin typeface="Times New Roman" pitchFamily="18" charset="0"/>
                <a:ea typeface="宋体" charset="-122"/>
              </a:rPr>
              <a:t>) = {</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i</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j </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v</a:t>
            </a:r>
            <a:r>
              <a:rPr kumimoji="1" lang="en-US" altLang="zh-CN" sz="2800" b="1" i="1" baseline="-30000">
                <a:latin typeface="Times New Roman" pitchFamily="18" charset="0"/>
                <a:ea typeface="宋体" charset="-122"/>
              </a:rPr>
              <a:t>i</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j</a:t>
            </a:r>
            <a:r>
              <a:rPr kumimoji="1" lang="en-US" altLang="zh-CN" sz="2800" b="1">
                <a:latin typeface="宋体" charset="-122"/>
                <a:ea typeface="宋体" charset="-122"/>
              </a:rPr>
              <a:t>∈</a:t>
            </a:r>
            <a:r>
              <a:rPr kumimoji="1" lang="en-US" altLang="zh-CN" sz="2800" b="1" i="1">
                <a:latin typeface="Times New Roman" pitchFamily="18" charset="0"/>
                <a:ea typeface="宋体" charset="-122"/>
              </a:rPr>
              <a:t>E</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i</a:t>
            </a:r>
            <a:r>
              <a:rPr kumimoji="1" lang="en-US" altLang="zh-CN" sz="2800" b="1">
                <a:latin typeface="宋体" charset="-122"/>
                <a:ea typeface="宋体" charset="-122"/>
              </a:rPr>
              <a:t>∈</a:t>
            </a:r>
            <a:r>
              <a:rPr kumimoji="1" lang="en-US" altLang="zh-CN" sz="2800" b="1" i="1">
                <a:latin typeface="Times New Roman" pitchFamily="18" charset="0"/>
                <a:ea typeface="宋体" charset="-122"/>
              </a:rPr>
              <a:t>S</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v</a:t>
            </a:r>
            <a:r>
              <a:rPr kumimoji="1" lang="en-US" altLang="zh-CN" sz="2800" b="1" i="1" baseline="-30000">
                <a:latin typeface="Times New Roman" pitchFamily="18" charset="0"/>
                <a:ea typeface="宋体" charset="-122"/>
              </a:rPr>
              <a:t>j</a:t>
            </a:r>
            <a:r>
              <a:rPr kumimoji="1" lang="en-US" altLang="zh-CN" sz="2800" b="1">
                <a:latin typeface="宋体" charset="-122"/>
                <a:ea typeface="宋体" charset="-122"/>
              </a:rPr>
              <a:t>∈</a:t>
            </a:r>
            <a:r>
              <a:rPr kumimoji="1" lang="en-US" altLang="zh-CN" sz="2800" b="1" i="1">
                <a:latin typeface="Times New Roman" pitchFamily="18" charset="0"/>
                <a:ea typeface="宋体" charset="-122"/>
              </a:rPr>
              <a:t>S </a:t>
            </a:r>
            <a:r>
              <a:rPr kumimoji="1" lang="en-US" altLang="zh-CN" sz="2800" b="1" i="1" baseline="30000">
                <a:latin typeface="Times New Roman" pitchFamily="18" charset="0"/>
                <a:ea typeface="宋体" charset="-122"/>
              </a:rPr>
              <a:t>c </a:t>
            </a:r>
            <a:r>
              <a:rPr kumimoji="1" lang="en-US" altLang="zh-CN" sz="2800" b="1">
                <a:latin typeface="Times New Roman" pitchFamily="18" charset="0"/>
                <a:ea typeface="宋体" charset="-122"/>
              </a:rPr>
              <a:t>}</a:t>
            </a:r>
            <a:r>
              <a:rPr kumimoji="1" lang="zh-CN" altLang="en-US" sz="2800" b="1">
                <a:latin typeface="宋体" charset="-122"/>
                <a:ea typeface="宋体" charset="-122"/>
              </a:rPr>
              <a:t>称为</a:t>
            </a:r>
            <a:r>
              <a:rPr kumimoji="1" lang="en-US" altLang="zh-CN" sz="2800" b="1">
                <a:latin typeface="Times New Roman" pitchFamily="18" charset="0"/>
                <a:ea typeface="宋体" charset="-122"/>
              </a:rPr>
              <a:t>G</a:t>
            </a:r>
            <a:r>
              <a:rPr kumimoji="1" lang="zh-CN" altLang="en-US" sz="2800" b="1">
                <a:latin typeface="宋体" charset="-122"/>
                <a:ea typeface="宋体" charset="-122"/>
              </a:rPr>
              <a:t>的</a:t>
            </a:r>
            <a:r>
              <a:rPr kumimoji="1" lang="zh-CN" altLang="en-US" sz="2800" b="1">
                <a:solidFill>
                  <a:srgbClr val="A50021"/>
                </a:solidFill>
                <a:latin typeface="Times New Roman" pitchFamily="18" charset="0"/>
                <a:ea typeface="黑体" pitchFamily="2" charset="-122"/>
              </a:rPr>
              <a:t>割集</a:t>
            </a:r>
            <a:r>
              <a:rPr kumimoji="1" lang="zh-CN" altLang="en-US" sz="2800" b="1">
                <a:latin typeface="Times New Roman" pitchFamily="18" charset="0"/>
                <a:ea typeface="宋体" charset="-122"/>
              </a:rPr>
              <a:t> </a:t>
            </a:r>
            <a:r>
              <a:rPr kumimoji="1" lang="en-US" altLang="zh-CN" sz="2800" b="1">
                <a:latin typeface="Times New Roman" pitchFamily="18" charset="0"/>
                <a:ea typeface="宋体" charset="-122"/>
              </a:rPr>
              <a:t>.</a:t>
            </a:r>
          </a:p>
        </p:txBody>
      </p:sp>
      <p:sp>
        <p:nvSpPr>
          <p:cNvPr id="279555" name="Rectangle 3"/>
          <p:cNvSpPr>
            <a:spLocks noChangeArrowheads="1"/>
          </p:cNvSpPr>
          <p:nvPr/>
        </p:nvSpPr>
        <p:spPr bwMode="auto">
          <a:xfrm>
            <a:off x="296891" y="2613819"/>
            <a:ext cx="8386763" cy="1373187"/>
          </a:xfrm>
          <a:prstGeom prst="rect">
            <a:avLst/>
          </a:prstGeom>
          <a:noFill/>
          <a:ln w="9525">
            <a:noFill/>
            <a:miter lim="800000"/>
            <a:headEnd/>
            <a:tailEnd/>
          </a:ln>
        </p:spPr>
        <p:txBody>
          <a:bodyPr>
            <a:spAutoFit/>
          </a:bodyPr>
          <a:lstStyle/>
          <a:p>
            <a:pPr algn="just"/>
            <a:r>
              <a:rPr kumimoji="1" lang="zh-CN" altLang="en-US" sz="2800" b="1">
                <a:latin typeface="Times New Roman" pitchFamily="18" charset="0"/>
                <a:ea typeface="宋体" charset="-122"/>
              </a:rPr>
              <a:t>若把一割集的边从网络中去掉</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则从</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zh-CN" altLang="en-US" sz="2800" b="1">
                <a:latin typeface="Times New Roman" pitchFamily="18" charset="0"/>
                <a:ea typeface="宋体" charset="-122"/>
              </a:rPr>
              <a:t>到</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a:t>
            </a:r>
            <a:r>
              <a:rPr kumimoji="1" lang="zh-CN" altLang="en-US" sz="2800" b="1">
                <a:latin typeface="Times New Roman" pitchFamily="18" charset="0"/>
                <a:ea typeface="宋体" charset="-122"/>
              </a:rPr>
              <a:t>便不在相通</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所以割集是从</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zh-CN" altLang="en-US" sz="2800" b="1">
                <a:latin typeface="Times New Roman" pitchFamily="18" charset="0"/>
                <a:ea typeface="宋体" charset="-122"/>
              </a:rPr>
              <a:t>到</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a:t>
            </a:r>
            <a:r>
              <a:rPr kumimoji="1" lang="zh-CN" altLang="en-US" sz="2800" b="1">
                <a:latin typeface="Times New Roman" pitchFamily="18" charset="0"/>
                <a:ea typeface="宋体" charset="-122"/>
              </a:rPr>
              <a:t>的必经之路</a:t>
            </a:r>
            <a:r>
              <a:rPr kumimoji="1" lang="en-US" altLang="zh-CN" sz="2800" b="1">
                <a:latin typeface="Times New Roman" pitchFamily="18" charset="0"/>
                <a:ea typeface="宋体" charset="-122"/>
              </a:rPr>
              <a:t>.</a:t>
            </a:r>
            <a:r>
              <a:rPr kumimoji="1" lang="zh-CN" altLang="en-US" sz="2800" b="1">
                <a:latin typeface="宋体" charset="-122"/>
                <a:ea typeface="宋体" charset="-122"/>
              </a:rPr>
              <a:t>割集</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S</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S </a:t>
            </a:r>
            <a:r>
              <a:rPr kumimoji="1" lang="en-US" altLang="zh-CN" sz="2800" b="1" i="1" baseline="30000">
                <a:latin typeface="Times New Roman" pitchFamily="18" charset="0"/>
                <a:ea typeface="宋体" charset="-122"/>
              </a:rPr>
              <a:t>c </a:t>
            </a:r>
            <a:r>
              <a:rPr kumimoji="1" lang="en-US" altLang="zh-CN" sz="2800" b="1">
                <a:latin typeface="Times New Roman" pitchFamily="18" charset="0"/>
                <a:ea typeface="宋体" charset="-122"/>
              </a:rPr>
              <a:t>)</a:t>
            </a:r>
            <a:r>
              <a:rPr kumimoji="1" lang="zh-CN" altLang="en-US" sz="2800" b="1">
                <a:latin typeface="宋体" charset="-122"/>
                <a:ea typeface="宋体" charset="-122"/>
              </a:rPr>
              <a:t>中所有边的容量之和</a:t>
            </a:r>
            <a:r>
              <a:rPr kumimoji="1" lang="en-US" altLang="zh-CN" sz="2800" b="1">
                <a:latin typeface="Times New Roman" pitchFamily="18" charset="0"/>
                <a:ea typeface="宋体" charset="-122"/>
              </a:rPr>
              <a:t>, </a:t>
            </a:r>
            <a:r>
              <a:rPr kumimoji="1" lang="zh-CN" altLang="en-US" sz="2800" b="1">
                <a:latin typeface="宋体" charset="-122"/>
                <a:ea typeface="宋体" charset="-122"/>
              </a:rPr>
              <a:t>称为这个</a:t>
            </a:r>
            <a:r>
              <a:rPr kumimoji="1" lang="zh-CN" altLang="en-US" sz="2800" b="1">
                <a:solidFill>
                  <a:srgbClr val="A50021"/>
                </a:solidFill>
                <a:latin typeface="宋体" charset="-122"/>
                <a:ea typeface="宋体" charset="-122"/>
              </a:rPr>
              <a:t>割集的容量</a:t>
            </a:r>
            <a:r>
              <a:rPr kumimoji="1" lang="en-US" altLang="zh-CN" sz="2800" b="1">
                <a:latin typeface="Times New Roman" pitchFamily="18" charset="0"/>
                <a:ea typeface="宋体" charset="-122"/>
              </a:rPr>
              <a:t>, </a:t>
            </a:r>
            <a:r>
              <a:rPr kumimoji="1" lang="zh-CN" altLang="en-US" sz="2800" b="1">
                <a:latin typeface="宋体" charset="-122"/>
                <a:ea typeface="宋体" charset="-122"/>
              </a:rPr>
              <a:t>记为</a:t>
            </a:r>
            <a:r>
              <a:rPr kumimoji="1" lang="en-US" altLang="zh-CN" sz="2800" b="1" i="1">
                <a:latin typeface="Times New Roman" pitchFamily="18" charset="0"/>
                <a:ea typeface="宋体" charset="-122"/>
              </a:rPr>
              <a:t>C</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S</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S </a:t>
            </a:r>
            <a:r>
              <a:rPr kumimoji="1" lang="en-US" altLang="zh-CN" sz="2800" b="1" i="1" baseline="30000">
                <a:latin typeface="Times New Roman" pitchFamily="18" charset="0"/>
                <a:ea typeface="宋体" charset="-122"/>
              </a:rPr>
              <a:t>c </a:t>
            </a:r>
            <a:r>
              <a:rPr kumimoji="1" lang="en-US" altLang="zh-CN" sz="2800" b="1">
                <a:latin typeface="Times New Roman" pitchFamily="18" charset="0"/>
                <a:ea typeface="宋体" charset="-122"/>
              </a:rPr>
              <a:t>). </a:t>
            </a:r>
          </a:p>
        </p:txBody>
      </p:sp>
      <p:sp>
        <p:nvSpPr>
          <p:cNvPr id="78852" name="Rectangle 4"/>
          <p:cNvSpPr>
            <a:spLocks noChangeArrowheads="1"/>
          </p:cNvSpPr>
          <p:nvPr/>
        </p:nvSpPr>
        <p:spPr bwMode="white">
          <a:xfrm>
            <a:off x="174112" y="434181"/>
            <a:ext cx="8305800" cy="563563"/>
          </a:xfrm>
          <a:prstGeom prst="rect">
            <a:avLst/>
          </a:prstGeom>
          <a:noFill/>
          <a:ln w="9525">
            <a:noFill/>
            <a:miter lim="800000"/>
            <a:headEnd/>
            <a:tailEnd/>
          </a:ln>
        </p:spPr>
        <p:txBody>
          <a:bodyPr anchor="ctr"/>
          <a:lstStyle/>
          <a:p>
            <a:pPr algn="ctr"/>
            <a:r>
              <a:rPr lang="zh-CN" altLang="en-US" sz="3200" b="1" dirty="0">
                <a:solidFill>
                  <a:schemeClr val="bg1"/>
                </a:solidFill>
                <a:latin typeface="Verdana" pitchFamily="34" charset="0"/>
                <a:ea typeface="宋体" charset="-122"/>
              </a:rPr>
              <a:t>最大流问题</a:t>
            </a:r>
          </a:p>
        </p:txBody>
      </p:sp>
      <p:sp>
        <p:nvSpPr>
          <p:cNvPr id="5" name="Rectangle 2"/>
          <p:cNvSpPr>
            <a:spLocks noChangeArrowheads="1"/>
          </p:cNvSpPr>
          <p:nvPr/>
        </p:nvSpPr>
        <p:spPr bwMode="auto">
          <a:xfrm>
            <a:off x="827584" y="3983954"/>
            <a:ext cx="9144000" cy="2227263"/>
          </a:xfrm>
          <a:prstGeom prst="rect">
            <a:avLst/>
          </a:prstGeom>
          <a:noFill/>
          <a:ln w="9525">
            <a:noFill/>
            <a:miter lim="800000"/>
            <a:headEnd/>
            <a:tailEnd/>
          </a:ln>
        </p:spPr>
        <p:txBody>
          <a:bodyPr>
            <a:spAutoFit/>
          </a:bodyPr>
          <a:lstStyle/>
          <a:p>
            <a:r>
              <a:rPr kumimoji="1" lang="zh-CN" altLang="en-US" sz="2800" b="1" dirty="0">
                <a:latin typeface="Times New Roman" pitchFamily="18" charset="0"/>
                <a:ea typeface="黑体" pitchFamily="2" charset="-122"/>
              </a:rPr>
              <a:t>定理</a:t>
            </a:r>
            <a:r>
              <a:rPr kumimoji="1" lang="en-US" altLang="zh-CN" sz="2800" b="1" dirty="0">
                <a:latin typeface="Times New Roman" pitchFamily="18" charset="0"/>
                <a:ea typeface="黑体" pitchFamily="2" charset="-122"/>
              </a:rPr>
              <a:t>1</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设</a:t>
            </a:r>
            <a:r>
              <a:rPr kumimoji="1" lang="zh-CN" altLang="en-US" sz="2800" b="1" dirty="0">
                <a:latin typeface="Times New Roman" pitchFamily="18" charset="0"/>
                <a:ea typeface="宋体" charset="-122"/>
              </a:rPr>
              <a:t> </a:t>
            </a:r>
            <a:r>
              <a:rPr kumimoji="1" lang="en-US" altLang="zh-CN" sz="2800" b="1" i="1" dirty="0">
                <a:latin typeface="Times New Roman" pitchFamily="18" charset="0"/>
                <a:ea typeface="宋体" charset="-122"/>
              </a:rPr>
              <a:t>f</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为网络</a:t>
            </a:r>
            <a:r>
              <a:rPr kumimoji="1" lang="en-US" altLang="zh-CN" sz="2800" b="1" i="1" dirty="0">
                <a:latin typeface="Times New Roman" pitchFamily="18" charset="0"/>
                <a:ea typeface="宋体" charset="-122"/>
              </a:rPr>
              <a:t>G</a:t>
            </a:r>
            <a:r>
              <a:rPr kumimoji="1" lang="en-US" altLang="zh-CN" sz="2800" b="1" dirty="0">
                <a:latin typeface="Times New Roman" pitchFamily="18" charset="0"/>
                <a:ea typeface="宋体" charset="-122"/>
              </a:rPr>
              <a:t> = ( </a:t>
            </a:r>
            <a:r>
              <a:rPr kumimoji="1" lang="en-US" altLang="zh-CN" sz="2800" b="1" i="1" dirty="0">
                <a:latin typeface="Times New Roman" pitchFamily="18" charset="0"/>
                <a:ea typeface="宋体" charset="-122"/>
              </a:rPr>
              <a:t>V</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E</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C </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的任一可行流</a:t>
            </a:r>
            <a:r>
              <a:rPr kumimoji="1" lang="en-US" altLang="zh-CN" sz="2800" b="1" dirty="0">
                <a:latin typeface="Times New Roman" pitchFamily="18" charset="0"/>
                <a:ea typeface="宋体" charset="-122"/>
              </a:rPr>
              <a:t>,  </a:t>
            </a:r>
          </a:p>
          <a:p>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S</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S </a:t>
            </a:r>
            <a:r>
              <a:rPr kumimoji="1" lang="en-US" altLang="zh-CN" sz="2800" b="1" i="1" baseline="30000" dirty="0">
                <a:latin typeface="Times New Roman" pitchFamily="18" charset="0"/>
                <a:ea typeface="宋体" charset="-122"/>
              </a:rPr>
              <a:t>c </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是剖分</a:t>
            </a:r>
            <a:r>
              <a:rPr kumimoji="1" lang="en-US" altLang="zh-CN" sz="2800" b="1" i="1" dirty="0">
                <a:latin typeface="Times New Roman" pitchFamily="18" charset="0"/>
                <a:ea typeface="宋体" charset="-122"/>
              </a:rPr>
              <a:t>v</a:t>
            </a:r>
            <a:r>
              <a:rPr kumimoji="1" lang="en-US" altLang="zh-CN" sz="2800" b="1" i="1" baseline="-30000" dirty="0">
                <a:latin typeface="Times New Roman" pitchFamily="18" charset="0"/>
                <a:ea typeface="宋体" charset="-122"/>
              </a:rPr>
              <a:t>s</a:t>
            </a:r>
            <a:r>
              <a:rPr kumimoji="1" lang="en-US" altLang="zh-CN" sz="2800" b="1" baseline="-30000" dirty="0">
                <a:latin typeface="Times New Roman" pitchFamily="18" charset="0"/>
                <a:ea typeface="宋体" charset="-122"/>
              </a:rPr>
              <a:t> </a:t>
            </a:r>
            <a:r>
              <a:rPr kumimoji="1" lang="en-US" altLang="zh-CN" sz="2800" b="1" dirty="0">
                <a:latin typeface="Times New Roman" pitchFamily="18" charset="0"/>
                <a:ea typeface="宋体" charset="-122"/>
              </a:rPr>
              <a:t>, </a:t>
            </a:r>
            <a:r>
              <a:rPr kumimoji="1" lang="en-US" altLang="zh-CN" sz="2800" b="1" i="1" dirty="0" err="1">
                <a:latin typeface="Times New Roman" pitchFamily="18" charset="0"/>
                <a:ea typeface="宋体" charset="-122"/>
              </a:rPr>
              <a:t>v</a:t>
            </a:r>
            <a:r>
              <a:rPr kumimoji="1" lang="en-US" altLang="zh-CN" sz="2800" b="1" i="1" baseline="-30000" dirty="0" err="1">
                <a:latin typeface="Times New Roman" pitchFamily="18" charset="0"/>
                <a:ea typeface="宋体" charset="-122"/>
              </a:rPr>
              <a:t>t</a:t>
            </a:r>
            <a:r>
              <a:rPr kumimoji="1" lang="en-US" altLang="zh-CN" sz="2800" b="1" baseline="-30000" dirty="0">
                <a:latin typeface="Times New Roman" pitchFamily="18" charset="0"/>
                <a:ea typeface="宋体" charset="-122"/>
              </a:rPr>
              <a:t> </a:t>
            </a:r>
            <a:r>
              <a:rPr kumimoji="1" lang="zh-CN" altLang="en-US" sz="2800" b="1" dirty="0">
                <a:latin typeface="宋体" charset="-122"/>
                <a:ea typeface="宋体" charset="-122"/>
              </a:rPr>
              <a:t>的任一割集</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则有</a:t>
            </a:r>
            <a:r>
              <a:rPr kumimoji="1" lang="en-US" altLang="zh-CN" sz="2800" b="1" i="1" dirty="0" err="1">
                <a:latin typeface="Times New Roman" pitchFamily="18" charset="0"/>
                <a:ea typeface="宋体" charset="-122"/>
              </a:rPr>
              <a:t>W</a:t>
            </a:r>
            <a:r>
              <a:rPr kumimoji="1" lang="en-US" altLang="zh-CN" sz="2800" b="1" i="1" baseline="-30000" dirty="0" err="1">
                <a:latin typeface="Times New Roman" pitchFamily="18" charset="0"/>
                <a:ea typeface="宋体" charset="-122"/>
              </a:rPr>
              <a:t>f</a:t>
            </a:r>
            <a:r>
              <a:rPr kumimoji="1" lang="en-US" altLang="zh-CN" sz="2800" b="1" i="1" baseline="-30000" dirty="0">
                <a:latin typeface="Times New Roman" pitchFamily="18" charset="0"/>
                <a:ea typeface="宋体" charset="-122"/>
              </a:rPr>
              <a:t> </a:t>
            </a:r>
            <a:r>
              <a:rPr kumimoji="1" lang="en-US" altLang="zh-CN" sz="2800" b="1" dirty="0">
                <a:latin typeface="宋体" charset="-122"/>
                <a:ea typeface="宋体" charset="-122"/>
              </a:rPr>
              <a:t>≤</a:t>
            </a:r>
            <a:r>
              <a:rPr kumimoji="1" lang="en-US" altLang="zh-CN" sz="2800" b="1" i="1" dirty="0">
                <a:latin typeface="Times New Roman" pitchFamily="18" charset="0"/>
                <a:ea typeface="宋体" charset="-122"/>
              </a:rPr>
              <a:t>C</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S</a:t>
            </a:r>
            <a:r>
              <a:rPr kumimoji="1" lang="en-US" altLang="zh-CN" sz="2800" b="1" dirty="0">
                <a:latin typeface="Times New Roman" pitchFamily="18" charset="0"/>
                <a:ea typeface="宋体" charset="-122"/>
              </a:rPr>
              <a:t>, </a:t>
            </a:r>
          </a:p>
          <a:p>
            <a:r>
              <a:rPr kumimoji="1" lang="en-US" altLang="zh-CN" sz="2800" b="1" i="1" dirty="0">
                <a:latin typeface="Times New Roman" pitchFamily="18" charset="0"/>
                <a:ea typeface="宋体" charset="-122"/>
              </a:rPr>
              <a:t>S </a:t>
            </a:r>
            <a:r>
              <a:rPr kumimoji="1" lang="en-US" altLang="zh-CN" sz="2800" b="1" i="1" baseline="30000" dirty="0">
                <a:latin typeface="Times New Roman" pitchFamily="18" charset="0"/>
                <a:ea typeface="宋体" charset="-122"/>
              </a:rPr>
              <a:t>c </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若有可行流</a:t>
            </a:r>
            <a:r>
              <a:rPr kumimoji="1" lang="zh-CN" altLang="en-US" sz="2800" b="1" dirty="0">
                <a:latin typeface="Times New Roman" pitchFamily="18" charset="0"/>
                <a:ea typeface="宋体" charset="-122"/>
              </a:rPr>
              <a:t> </a:t>
            </a:r>
            <a:r>
              <a:rPr kumimoji="1" lang="en-US" altLang="zh-CN" sz="2800" b="1" i="1" dirty="0">
                <a:latin typeface="Times New Roman" pitchFamily="18" charset="0"/>
                <a:ea typeface="宋体" charset="-122"/>
              </a:rPr>
              <a:t>f </a:t>
            </a:r>
            <a:r>
              <a:rPr kumimoji="1" lang="zh-CN" altLang="en-US" sz="2800" b="1" dirty="0">
                <a:latin typeface="宋体" charset="-122"/>
                <a:ea typeface="宋体" charset="-122"/>
              </a:rPr>
              <a:t>和割集</a:t>
            </a:r>
            <a:r>
              <a:rPr kumimoji="1" lang="zh-CN" altLang="en-US" sz="2800" b="1" dirty="0">
                <a:latin typeface="Times New Roman" pitchFamily="18" charset="0"/>
                <a:ea typeface="宋体" charset="-122"/>
              </a:rPr>
              <a:t> </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S</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S </a:t>
            </a:r>
            <a:r>
              <a:rPr kumimoji="1" lang="en-US" altLang="zh-CN" sz="2800" b="1" i="1" baseline="30000" dirty="0">
                <a:latin typeface="Times New Roman" pitchFamily="18" charset="0"/>
                <a:ea typeface="宋体" charset="-122"/>
              </a:rPr>
              <a:t>c </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使得</a:t>
            </a:r>
            <a:r>
              <a:rPr kumimoji="1" lang="en-US" altLang="zh-CN" sz="2800" b="1" i="1" dirty="0" err="1">
                <a:latin typeface="Times New Roman" pitchFamily="18" charset="0"/>
                <a:ea typeface="宋体" charset="-122"/>
              </a:rPr>
              <a:t>W</a:t>
            </a:r>
            <a:r>
              <a:rPr kumimoji="1" lang="en-US" altLang="zh-CN" sz="2800" b="1" i="1" baseline="-30000" dirty="0" err="1">
                <a:latin typeface="Times New Roman" pitchFamily="18" charset="0"/>
                <a:ea typeface="宋体" charset="-122"/>
              </a:rPr>
              <a:t>f</a:t>
            </a:r>
            <a:r>
              <a:rPr kumimoji="1" lang="en-US" altLang="zh-CN" sz="2800" b="1" i="1" baseline="-30000" dirty="0">
                <a:latin typeface="Times New Roman" pitchFamily="18" charset="0"/>
                <a:ea typeface="宋体" charset="-122"/>
              </a:rPr>
              <a:t>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C</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S</a:t>
            </a:r>
            <a:r>
              <a:rPr kumimoji="1" lang="en-US" altLang="zh-CN" sz="2800" b="1" dirty="0">
                <a:latin typeface="Times New Roman" pitchFamily="18" charset="0"/>
                <a:ea typeface="宋体" charset="-122"/>
              </a:rPr>
              <a:t>,</a:t>
            </a:r>
          </a:p>
          <a:p>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S </a:t>
            </a:r>
            <a:r>
              <a:rPr kumimoji="1" lang="en-US" altLang="zh-CN" sz="2800" b="1" i="1" baseline="30000" dirty="0">
                <a:latin typeface="Times New Roman" pitchFamily="18" charset="0"/>
                <a:ea typeface="宋体" charset="-122"/>
              </a:rPr>
              <a:t>c </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则</a:t>
            </a:r>
            <a:r>
              <a:rPr kumimoji="1" lang="en-US" altLang="zh-CN" sz="2800" b="1" i="1" dirty="0">
                <a:latin typeface="Times New Roman" pitchFamily="18" charset="0"/>
                <a:ea typeface="宋体" charset="-122"/>
              </a:rPr>
              <a:t>f </a:t>
            </a:r>
            <a:r>
              <a:rPr kumimoji="1" lang="zh-CN" altLang="en-US" sz="2800" b="1" dirty="0">
                <a:latin typeface="宋体" charset="-122"/>
                <a:ea typeface="宋体" charset="-122"/>
              </a:rPr>
              <a:t>一定是</a:t>
            </a:r>
            <a:r>
              <a:rPr kumimoji="1" lang="en-US" altLang="zh-CN" sz="2800" b="1" i="1" dirty="0">
                <a:latin typeface="Times New Roman" pitchFamily="18" charset="0"/>
                <a:ea typeface="宋体" charset="-122"/>
              </a:rPr>
              <a:t>G</a:t>
            </a:r>
            <a:r>
              <a:rPr kumimoji="1" lang="zh-CN" altLang="en-US" sz="2800" b="1" dirty="0">
                <a:latin typeface="宋体" charset="-122"/>
                <a:ea typeface="宋体" charset="-122"/>
              </a:rPr>
              <a:t>的</a:t>
            </a:r>
            <a:r>
              <a:rPr kumimoji="1" lang="zh-CN" altLang="en-US" sz="2800" b="1" dirty="0">
                <a:solidFill>
                  <a:srgbClr val="A50021"/>
                </a:solidFill>
                <a:latin typeface="宋体" charset="-122"/>
                <a:ea typeface="宋体" charset="-122"/>
              </a:rPr>
              <a:t>最大流</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而</a:t>
            </a:r>
            <a:r>
              <a:rPr kumimoji="1" lang="zh-CN" altLang="en-US" sz="2800" b="1" dirty="0">
                <a:latin typeface="Times New Roman" pitchFamily="18" charset="0"/>
                <a:ea typeface="宋体" charset="-122"/>
              </a:rPr>
              <a:t> </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S</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S </a:t>
            </a:r>
            <a:r>
              <a:rPr kumimoji="1" lang="en-US" altLang="zh-CN" sz="2800" b="1" i="1" baseline="30000" dirty="0">
                <a:latin typeface="Times New Roman" pitchFamily="18" charset="0"/>
                <a:ea typeface="宋体" charset="-122"/>
              </a:rPr>
              <a:t>c </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必定是</a:t>
            </a:r>
            <a:r>
              <a:rPr kumimoji="1" lang="en-US" altLang="zh-CN" sz="2800" b="1" i="1" dirty="0">
                <a:latin typeface="Times New Roman" pitchFamily="18" charset="0"/>
                <a:ea typeface="宋体" charset="-122"/>
              </a:rPr>
              <a:t>G</a:t>
            </a:r>
          </a:p>
          <a:p>
            <a:r>
              <a:rPr kumimoji="1" lang="zh-CN" altLang="en-US" sz="2800" b="1" dirty="0">
                <a:latin typeface="宋体" charset="-122"/>
                <a:ea typeface="宋体" charset="-122"/>
              </a:rPr>
              <a:t>中所有割集中容量小的一个</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即</a:t>
            </a:r>
            <a:r>
              <a:rPr kumimoji="1" lang="zh-CN" altLang="en-US" sz="2800" b="1" dirty="0">
                <a:solidFill>
                  <a:srgbClr val="A50021"/>
                </a:solidFill>
                <a:latin typeface="宋体" charset="-122"/>
                <a:ea typeface="宋体" charset="-122"/>
              </a:rPr>
              <a:t>最小割集</a:t>
            </a:r>
            <a:r>
              <a:rPr kumimoji="1" lang="en-US" altLang="zh-CN" sz="2800" b="1" dirty="0">
                <a:latin typeface="Times New Roman" pitchFamily="18" charset="0"/>
                <a:ea typeface="宋体" charset="-122"/>
              </a:rPr>
              <a:t>. </a:t>
            </a: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9554"/>
                                        </p:tgtEl>
                                        <p:attrNameLst>
                                          <p:attrName>style.visibility</p:attrName>
                                        </p:attrNameLst>
                                      </p:cBhvr>
                                      <p:to>
                                        <p:strVal val="visible"/>
                                      </p:to>
                                    </p:set>
                                    <p:anim calcmode="lin" valueType="num">
                                      <p:cBhvr additive="base">
                                        <p:cTn id="7" dur="500" fill="hold"/>
                                        <p:tgtEl>
                                          <p:spTgt spid="279554"/>
                                        </p:tgtEl>
                                        <p:attrNameLst>
                                          <p:attrName>ppt_x</p:attrName>
                                        </p:attrNameLst>
                                      </p:cBhvr>
                                      <p:tavLst>
                                        <p:tav tm="0">
                                          <p:val>
                                            <p:strVal val="0-#ppt_w/2"/>
                                          </p:val>
                                        </p:tav>
                                        <p:tav tm="100000">
                                          <p:val>
                                            <p:strVal val="#ppt_x"/>
                                          </p:val>
                                        </p:tav>
                                      </p:tavLst>
                                    </p:anim>
                                    <p:anim calcmode="lin" valueType="num">
                                      <p:cBhvr additive="base">
                                        <p:cTn id="8" dur="500" fill="hold"/>
                                        <p:tgtEl>
                                          <p:spTgt spid="2795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9555"/>
                                        </p:tgtEl>
                                        <p:attrNameLst>
                                          <p:attrName>style.visibility</p:attrName>
                                        </p:attrNameLst>
                                      </p:cBhvr>
                                      <p:to>
                                        <p:strVal val="visible"/>
                                      </p:to>
                                    </p:set>
                                    <p:anim calcmode="lin" valueType="num">
                                      <p:cBhvr additive="base">
                                        <p:cTn id="13" dur="500" fill="hold"/>
                                        <p:tgtEl>
                                          <p:spTgt spid="279555"/>
                                        </p:tgtEl>
                                        <p:attrNameLst>
                                          <p:attrName>ppt_x</p:attrName>
                                        </p:attrNameLst>
                                      </p:cBhvr>
                                      <p:tavLst>
                                        <p:tav tm="0">
                                          <p:val>
                                            <p:strVal val="0-#ppt_w/2"/>
                                          </p:val>
                                        </p:tav>
                                        <p:tav tm="100000">
                                          <p:val>
                                            <p:strVal val="#ppt_x"/>
                                          </p:val>
                                        </p:tav>
                                      </p:tavLst>
                                    </p:anim>
                                    <p:anim calcmode="lin" valueType="num">
                                      <p:cBhvr additive="base">
                                        <p:cTn id="14" dur="500" fill="hold"/>
                                        <p:tgtEl>
                                          <p:spTgt spid="27955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autoUpdateAnimBg="0"/>
      <p:bldP spid="279555" grpId="0" autoUpdateAnimBg="0"/>
      <p:bldP spid="5" grpId="0"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381000" y="3963988"/>
            <a:ext cx="8534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r>
              <a:rPr kumimoji="1" lang="zh-CN" altLang="en-US" sz="3200" noProof="1">
                <a:latin typeface="宋体" pitchFamily="2" charset="-122"/>
              </a:rPr>
              <a:t>    显然，若把某一</a:t>
            </a:r>
            <a:r>
              <a:rPr kumimoji="1" lang="zh-CN" sz="3200">
                <a:latin typeface="宋体" pitchFamily="2" charset="-122"/>
              </a:rPr>
              <a:t>割</a:t>
            </a:r>
            <a:r>
              <a:rPr kumimoji="1" lang="en-US" sz="3200">
                <a:latin typeface="宋体" pitchFamily="2" charset="-122"/>
              </a:rPr>
              <a:t>集的弧从网络中去掉，则从</a:t>
            </a:r>
            <a:r>
              <a:rPr kumimoji="1" lang="en-US" altLang="zh-CN" sz="3200" noProof="1">
                <a:latin typeface="宋体" pitchFamily="2" charset="-122"/>
              </a:rPr>
              <a:t>v</a:t>
            </a:r>
            <a:r>
              <a:rPr kumimoji="1" lang="en-US" altLang="zh-CN" sz="3200" baseline="-25000" noProof="1">
                <a:latin typeface="细宋体"/>
              </a:rPr>
              <a:t>s</a:t>
            </a:r>
            <a:r>
              <a:rPr kumimoji="1" lang="zh-CN" altLang="en-US" sz="3200" noProof="1">
                <a:latin typeface="宋体" pitchFamily="2" charset="-122"/>
              </a:rPr>
              <a:t>到</a:t>
            </a:r>
            <a:r>
              <a:rPr kumimoji="1" lang="en-US" altLang="zh-CN" sz="3200" noProof="1">
                <a:latin typeface="宋体" pitchFamily="2" charset="-122"/>
              </a:rPr>
              <a:t>v</a:t>
            </a:r>
            <a:r>
              <a:rPr kumimoji="1" lang="en-US" altLang="zh-CN" sz="3200" baseline="-25000" noProof="1">
                <a:latin typeface="细宋体"/>
              </a:rPr>
              <a:t>t</a:t>
            </a:r>
            <a:r>
              <a:rPr kumimoji="1" lang="zh-CN" altLang="en-US" sz="3200" noProof="1">
                <a:latin typeface="宋体" pitchFamily="2" charset="-122"/>
              </a:rPr>
              <a:t>便不存在路。所以，直观上说，</a:t>
            </a:r>
            <a:r>
              <a:rPr kumimoji="1" lang="zh-CN" sz="3200">
                <a:latin typeface="宋体" pitchFamily="2" charset="-122"/>
              </a:rPr>
              <a:t>割</a:t>
            </a:r>
            <a:r>
              <a:rPr kumimoji="1" lang="en-US" sz="3200">
                <a:latin typeface="宋体" pitchFamily="2" charset="-122"/>
              </a:rPr>
              <a:t>集是从</a:t>
            </a:r>
            <a:r>
              <a:rPr kumimoji="1" lang="en-US" altLang="zh-CN" sz="3200" noProof="1">
                <a:latin typeface="宋体" pitchFamily="2" charset="-122"/>
              </a:rPr>
              <a:t>v</a:t>
            </a:r>
            <a:r>
              <a:rPr kumimoji="1" lang="en-US" altLang="zh-CN" sz="3200" baseline="-25000" noProof="1">
                <a:latin typeface="细宋体"/>
              </a:rPr>
              <a:t>s</a:t>
            </a:r>
            <a:r>
              <a:rPr kumimoji="1" lang="zh-CN" altLang="en-US" sz="3200" noProof="1">
                <a:latin typeface="宋体" pitchFamily="2" charset="-122"/>
              </a:rPr>
              <a:t>到</a:t>
            </a:r>
            <a:r>
              <a:rPr kumimoji="1" lang="en-US" altLang="zh-CN" sz="3200" noProof="1">
                <a:latin typeface="宋体" pitchFamily="2" charset="-122"/>
              </a:rPr>
              <a:t>v</a:t>
            </a:r>
            <a:r>
              <a:rPr kumimoji="1" lang="en-US" altLang="zh-CN" sz="3200" baseline="-25000" noProof="1">
                <a:latin typeface="细宋体"/>
              </a:rPr>
              <a:t>t</a:t>
            </a:r>
            <a:r>
              <a:rPr kumimoji="1" lang="zh-CN" altLang="en-US" sz="3200" noProof="1">
                <a:latin typeface="宋体" pitchFamily="2" charset="-122"/>
              </a:rPr>
              <a:t>的必经之路。</a:t>
            </a:r>
            <a:endParaRPr kumimoji="1" lang="zh-CN" altLang="en-US" sz="2400">
              <a:latin typeface="Times New Roman" pitchFamily="18" charset="0"/>
            </a:endParaRPr>
          </a:p>
        </p:txBody>
      </p:sp>
      <p:sp>
        <p:nvSpPr>
          <p:cNvPr id="7172" name="Oval 4"/>
          <p:cNvSpPr>
            <a:spLocks noChangeArrowheads="1"/>
          </p:cNvSpPr>
          <p:nvPr/>
        </p:nvSpPr>
        <p:spPr bwMode="auto">
          <a:xfrm>
            <a:off x="2590800" y="2895600"/>
            <a:ext cx="76200" cy="762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7173" name="Oval 5"/>
          <p:cNvSpPr>
            <a:spLocks noChangeArrowheads="1"/>
          </p:cNvSpPr>
          <p:nvPr/>
        </p:nvSpPr>
        <p:spPr bwMode="auto">
          <a:xfrm>
            <a:off x="3581400" y="2286000"/>
            <a:ext cx="76200" cy="762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7174" name="Oval 6"/>
          <p:cNvSpPr>
            <a:spLocks noChangeArrowheads="1"/>
          </p:cNvSpPr>
          <p:nvPr/>
        </p:nvSpPr>
        <p:spPr bwMode="auto">
          <a:xfrm>
            <a:off x="3581400" y="3505200"/>
            <a:ext cx="76200" cy="762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7175" name="Oval 7"/>
          <p:cNvSpPr>
            <a:spLocks noChangeArrowheads="1"/>
          </p:cNvSpPr>
          <p:nvPr/>
        </p:nvSpPr>
        <p:spPr bwMode="auto">
          <a:xfrm>
            <a:off x="5181600" y="2286000"/>
            <a:ext cx="76200" cy="762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7176" name="Oval 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7177" name="Oval 9"/>
          <p:cNvSpPr>
            <a:spLocks noChangeArrowheads="1"/>
          </p:cNvSpPr>
          <p:nvPr/>
        </p:nvSpPr>
        <p:spPr bwMode="auto">
          <a:xfrm>
            <a:off x="6172200" y="2895600"/>
            <a:ext cx="76200" cy="762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7178" name="Line 10"/>
          <p:cNvSpPr>
            <a:spLocks noChangeShapeType="1"/>
          </p:cNvSpPr>
          <p:nvPr/>
        </p:nvSpPr>
        <p:spPr bwMode="auto">
          <a:xfrm flipV="1">
            <a:off x="2667000" y="2362200"/>
            <a:ext cx="914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9" name="Line 11"/>
          <p:cNvSpPr>
            <a:spLocks noChangeShapeType="1"/>
          </p:cNvSpPr>
          <p:nvPr/>
        </p:nvSpPr>
        <p:spPr bwMode="auto">
          <a:xfrm>
            <a:off x="2667000" y="2971800"/>
            <a:ext cx="914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0" name="Line 12"/>
          <p:cNvSpPr>
            <a:spLocks noChangeShapeType="1"/>
          </p:cNvSpPr>
          <p:nvPr/>
        </p:nvSpPr>
        <p:spPr bwMode="auto">
          <a:xfrm>
            <a:off x="3657600" y="2362200"/>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1" name="Line 13"/>
          <p:cNvSpPr>
            <a:spLocks noChangeShapeType="1"/>
          </p:cNvSpPr>
          <p:nvPr/>
        </p:nvSpPr>
        <p:spPr bwMode="auto">
          <a:xfrm>
            <a:off x="3657600" y="23622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2" name="Oval 14"/>
          <p:cNvSpPr>
            <a:spLocks noChangeArrowheads="1"/>
          </p:cNvSpPr>
          <p:nvPr/>
        </p:nvSpPr>
        <p:spPr bwMode="auto">
          <a:xfrm>
            <a:off x="3581400" y="3505200"/>
            <a:ext cx="76200" cy="762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7183" name="Line 15"/>
          <p:cNvSpPr>
            <a:spLocks noChangeShapeType="1"/>
          </p:cNvSpPr>
          <p:nvPr/>
        </p:nvSpPr>
        <p:spPr bwMode="auto">
          <a:xfrm>
            <a:off x="3657600" y="35814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4" name="Line 16"/>
          <p:cNvSpPr>
            <a:spLocks noChangeShapeType="1"/>
          </p:cNvSpPr>
          <p:nvPr/>
        </p:nvSpPr>
        <p:spPr bwMode="auto">
          <a:xfrm flipV="1">
            <a:off x="5257800" y="2362200"/>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5" name="Line 17"/>
          <p:cNvSpPr>
            <a:spLocks noChangeShapeType="1"/>
          </p:cNvSpPr>
          <p:nvPr/>
        </p:nvSpPr>
        <p:spPr bwMode="auto">
          <a:xfrm flipH="1" flipV="1">
            <a:off x="3657600" y="2362200"/>
            <a:ext cx="15240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Line 18"/>
          <p:cNvSpPr>
            <a:spLocks noChangeShapeType="1"/>
          </p:cNvSpPr>
          <p:nvPr/>
        </p:nvSpPr>
        <p:spPr bwMode="auto">
          <a:xfrm>
            <a:off x="5257800" y="2362200"/>
            <a:ext cx="914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7" name="Line 19"/>
          <p:cNvSpPr>
            <a:spLocks noChangeShapeType="1"/>
          </p:cNvSpPr>
          <p:nvPr/>
        </p:nvSpPr>
        <p:spPr bwMode="auto">
          <a:xfrm flipV="1">
            <a:off x="5257800" y="2971800"/>
            <a:ext cx="9144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8" name="Text Box 20"/>
          <p:cNvSpPr txBox="1">
            <a:spLocks noChangeArrowheads="1"/>
          </p:cNvSpPr>
          <p:nvPr/>
        </p:nvSpPr>
        <p:spPr bwMode="auto">
          <a:xfrm>
            <a:off x="2895600" y="22860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3</a:t>
            </a:r>
          </a:p>
        </p:txBody>
      </p:sp>
      <p:sp>
        <p:nvSpPr>
          <p:cNvPr id="7189" name="Text Box 21"/>
          <p:cNvSpPr txBox="1">
            <a:spLocks noChangeArrowheads="1"/>
          </p:cNvSpPr>
          <p:nvPr/>
        </p:nvSpPr>
        <p:spPr bwMode="auto">
          <a:xfrm>
            <a:off x="2895600" y="32004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5</a:t>
            </a:r>
          </a:p>
        </p:txBody>
      </p:sp>
      <p:sp>
        <p:nvSpPr>
          <p:cNvPr id="7190" name="Text Box 22"/>
          <p:cNvSpPr txBox="1">
            <a:spLocks noChangeArrowheads="1"/>
          </p:cNvSpPr>
          <p:nvPr/>
        </p:nvSpPr>
        <p:spPr bwMode="auto">
          <a:xfrm>
            <a:off x="3581400" y="28194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1</a:t>
            </a:r>
          </a:p>
        </p:txBody>
      </p:sp>
      <p:sp>
        <p:nvSpPr>
          <p:cNvPr id="7191" name="Text Box 23"/>
          <p:cNvSpPr txBox="1">
            <a:spLocks noChangeArrowheads="1"/>
          </p:cNvSpPr>
          <p:nvPr/>
        </p:nvSpPr>
        <p:spPr bwMode="auto">
          <a:xfrm>
            <a:off x="4419600" y="26670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1</a:t>
            </a:r>
          </a:p>
        </p:txBody>
      </p:sp>
      <p:sp>
        <p:nvSpPr>
          <p:cNvPr id="7192" name="Text Box 24"/>
          <p:cNvSpPr txBox="1">
            <a:spLocks noChangeArrowheads="1"/>
          </p:cNvSpPr>
          <p:nvPr/>
        </p:nvSpPr>
        <p:spPr bwMode="auto">
          <a:xfrm>
            <a:off x="4267200" y="19812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  4</a:t>
            </a:r>
          </a:p>
        </p:txBody>
      </p:sp>
      <p:sp>
        <p:nvSpPr>
          <p:cNvPr id="7193" name="Text Box 25"/>
          <p:cNvSpPr txBox="1">
            <a:spLocks noChangeArrowheads="1"/>
          </p:cNvSpPr>
          <p:nvPr/>
        </p:nvSpPr>
        <p:spPr bwMode="auto">
          <a:xfrm>
            <a:off x="4419600" y="35814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2</a:t>
            </a:r>
          </a:p>
        </p:txBody>
      </p:sp>
      <p:sp>
        <p:nvSpPr>
          <p:cNvPr id="7194" name="Text Box 26"/>
          <p:cNvSpPr txBox="1">
            <a:spLocks noChangeArrowheads="1"/>
          </p:cNvSpPr>
          <p:nvPr/>
        </p:nvSpPr>
        <p:spPr bwMode="auto">
          <a:xfrm>
            <a:off x="5257800" y="27432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3</a:t>
            </a:r>
          </a:p>
        </p:txBody>
      </p:sp>
      <p:sp>
        <p:nvSpPr>
          <p:cNvPr id="7195" name="Text Box 27"/>
          <p:cNvSpPr txBox="1">
            <a:spLocks noChangeArrowheads="1"/>
          </p:cNvSpPr>
          <p:nvPr/>
        </p:nvSpPr>
        <p:spPr bwMode="auto">
          <a:xfrm>
            <a:off x="5715000" y="23622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5</a:t>
            </a:r>
          </a:p>
        </p:txBody>
      </p:sp>
      <p:sp>
        <p:nvSpPr>
          <p:cNvPr id="7196" name="Text Box 28"/>
          <p:cNvSpPr txBox="1">
            <a:spLocks noChangeArrowheads="1"/>
          </p:cNvSpPr>
          <p:nvPr/>
        </p:nvSpPr>
        <p:spPr bwMode="auto">
          <a:xfrm>
            <a:off x="5638800" y="32004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2</a:t>
            </a:r>
          </a:p>
        </p:txBody>
      </p:sp>
      <p:sp>
        <p:nvSpPr>
          <p:cNvPr id="7197" name="Text Box 29"/>
          <p:cNvSpPr txBox="1">
            <a:spLocks noChangeArrowheads="1"/>
          </p:cNvSpPr>
          <p:nvPr/>
        </p:nvSpPr>
        <p:spPr bwMode="auto">
          <a:xfrm>
            <a:off x="2286000" y="27432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v</a:t>
            </a:r>
            <a:r>
              <a:rPr kumimoji="1" lang="en-US" altLang="zh-CN" sz="2000" b="1" baseline="-25000">
                <a:latin typeface="Times New Roman" pitchFamily="18" charset="0"/>
              </a:rPr>
              <a:t>s</a:t>
            </a:r>
            <a:endParaRPr kumimoji="1" lang="en-US" altLang="zh-CN" sz="2000" b="1">
              <a:latin typeface="Times New Roman" pitchFamily="18" charset="0"/>
            </a:endParaRPr>
          </a:p>
        </p:txBody>
      </p:sp>
      <p:sp>
        <p:nvSpPr>
          <p:cNvPr id="7198" name="Text Box 30"/>
          <p:cNvSpPr txBox="1">
            <a:spLocks noChangeArrowheads="1"/>
          </p:cNvSpPr>
          <p:nvPr/>
        </p:nvSpPr>
        <p:spPr bwMode="auto">
          <a:xfrm>
            <a:off x="3429000" y="19050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v</a:t>
            </a:r>
            <a:r>
              <a:rPr kumimoji="1" lang="en-US" altLang="zh-CN" sz="2000" b="1" baseline="-25000">
                <a:latin typeface="Times New Roman" pitchFamily="18" charset="0"/>
              </a:rPr>
              <a:t>2</a:t>
            </a:r>
            <a:endParaRPr kumimoji="1" lang="en-US" altLang="zh-CN" sz="2000" b="1">
              <a:latin typeface="Times New Roman" pitchFamily="18" charset="0"/>
            </a:endParaRPr>
          </a:p>
        </p:txBody>
      </p:sp>
      <p:sp>
        <p:nvSpPr>
          <p:cNvPr id="7199" name="Text Box 31"/>
          <p:cNvSpPr txBox="1">
            <a:spLocks noChangeArrowheads="1"/>
          </p:cNvSpPr>
          <p:nvPr/>
        </p:nvSpPr>
        <p:spPr bwMode="auto">
          <a:xfrm>
            <a:off x="3429000" y="35052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v</a:t>
            </a:r>
            <a:r>
              <a:rPr kumimoji="1" lang="en-US" altLang="zh-CN" sz="2000" b="1" baseline="-25000">
                <a:latin typeface="Times New Roman" pitchFamily="18" charset="0"/>
              </a:rPr>
              <a:t>1</a:t>
            </a:r>
            <a:endParaRPr kumimoji="1" lang="en-US" altLang="zh-CN" sz="2000" b="1">
              <a:latin typeface="Times New Roman" pitchFamily="18" charset="0"/>
            </a:endParaRPr>
          </a:p>
        </p:txBody>
      </p:sp>
      <p:sp>
        <p:nvSpPr>
          <p:cNvPr id="7200" name="Text Box 32"/>
          <p:cNvSpPr txBox="1">
            <a:spLocks noChangeArrowheads="1"/>
          </p:cNvSpPr>
          <p:nvPr/>
        </p:nvSpPr>
        <p:spPr bwMode="auto">
          <a:xfrm>
            <a:off x="5105400" y="35052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v</a:t>
            </a:r>
            <a:r>
              <a:rPr kumimoji="1" lang="en-US" altLang="zh-CN" sz="2000" b="1" baseline="-25000">
                <a:latin typeface="Times New Roman" pitchFamily="18" charset="0"/>
              </a:rPr>
              <a:t>3</a:t>
            </a:r>
            <a:endParaRPr kumimoji="1" lang="en-US" altLang="zh-CN" sz="2000" b="1">
              <a:latin typeface="Times New Roman" pitchFamily="18" charset="0"/>
            </a:endParaRPr>
          </a:p>
        </p:txBody>
      </p:sp>
      <p:sp>
        <p:nvSpPr>
          <p:cNvPr id="7201" name="Text Box 33"/>
          <p:cNvSpPr txBox="1">
            <a:spLocks noChangeArrowheads="1"/>
          </p:cNvSpPr>
          <p:nvPr/>
        </p:nvSpPr>
        <p:spPr bwMode="auto">
          <a:xfrm>
            <a:off x="5105400" y="19812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v</a:t>
            </a:r>
            <a:r>
              <a:rPr kumimoji="1" lang="en-US" altLang="zh-CN" sz="2000" b="1" baseline="-25000">
                <a:latin typeface="Times New Roman" pitchFamily="18" charset="0"/>
              </a:rPr>
              <a:t>4</a:t>
            </a:r>
            <a:endParaRPr kumimoji="1" lang="en-US" altLang="zh-CN" sz="2000" b="1">
              <a:latin typeface="Times New Roman" pitchFamily="18" charset="0"/>
            </a:endParaRPr>
          </a:p>
        </p:txBody>
      </p:sp>
      <p:sp>
        <p:nvSpPr>
          <p:cNvPr id="7202" name="Text Box 34"/>
          <p:cNvSpPr txBox="1">
            <a:spLocks noChangeArrowheads="1"/>
          </p:cNvSpPr>
          <p:nvPr/>
        </p:nvSpPr>
        <p:spPr bwMode="auto">
          <a:xfrm>
            <a:off x="6172200" y="28956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000" b="1">
                <a:latin typeface="Times New Roman" pitchFamily="18" charset="0"/>
              </a:rPr>
              <a:t>v</a:t>
            </a:r>
            <a:r>
              <a:rPr kumimoji="1" lang="en-US" altLang="zh-CN" sz="2000" b="1" baseline="-25000">
                <a:latin typeface="Times New Roman" pitchFamily="18" charset="0"/>
              </a:rPr>
              <a:t>t</a:t>
            </a:r>
            <a:endParaRPr kumimoji="1" lang="en-US" altLang="zh-CN" sz="2000" b="1">
              <a:latin typeface="Times New Roman" pitchFamily="18" charset="0"/>
            </a:endParaRPr>
          </a:p>
        </p:txBody>
      </p:sp>
      <p:sp>
        <p:nvSpPr>
          <p:cNvPr id="7203" name="Arc 36"/>
          <p:cNvSpPr>
            <a:spLocks/>
          </p:cNvSpPr>
          <p:nvPr/>
        </p:nvSpPr>
        <p:spPr bwMode="auto">
          <a:xfrm>
            <a:off x="3962400" y="2081213"/>
            <a:ext cx="838200" cy="1884362"/>
          </a:xfrm>
          <a:custGeom>
            <a:avLst/>
            <a:gdLst>
              <a:gd name="T0" fmla="*/ 337453 w 21600"/>
              <a:gd name="T1" fmla="*/ 0 h 19772"/>
              <a:gd name="T2" fmla="*/ 838200 w 21600"/>
              <a:gd name="T3" fmla="*/ 1884362 h 19772"/>
              <a:gd name="T4" fmla="*/ 0 w 21600"/>
              <a:gd name="T5" fmla="*/ 1884362 h 19772"/>
              <a:gd name="T6" fmla="*/ 0 60000 65536"/>
              <a:gd name="T7" fmla="*/ 0 60000 65536"/>
              <a:gd name="T8" fmla="*/ 0 60000 65536"/>
              <a:gd name="T9" fmla="*/ 0 w 21600"/>
              <a:gd name="T10" fmla="*/ 0 h 19772"/>
              <a:gd name="T11" fmla="*/ 21600 w 21600"/>
              <a:gd name="T12" fmla="*/ 19772 h 19772"/>
            </a:gdLst>
            <a:ahLst/>
            <a:cxnLst>
              <a:cxn ang="T6">
                <a:pos x="T0" y="T1"/>
              </a:cxn>
              <a:cxn ang="T7">
                <a:pos x="T2" y="T3"/>
              </a:cxn>
              <a:cxn ang="T8">
                <a:pos x="T4" y="T5"/>
              </a:cxn>
            </a:cxnLst>
            <a:rect l="T9" t="T10" r="T11" b="T12"/>
            <a:pathLst>
              <a:path w="21600" h="19772" fill="none" extrusionOk="0">
                <a:moveTo>
                  <a:pt x="8696" y="-1"/>
                </a:moveTo>
                <a:cubicBezTo>
                  <a:pt x="16537" y="3448"/>
                  <a:pt x="21600" y="11205"/>
                  <a:pt x="21600" y="19772"/>
                </a:cubicBezTo>
              </a:path>
              <a:path w="21600" h="19772" stroke="0" extrusionOk="0">
                <a:moveTo>
                  <a:pt x="8696" y="-1"/>
                </a:moveTo>
                <a:cubicBezTo>
                  <a:pt x="16537" y="3448"/>
                  <a:pt x="21600" y="11205"/>
                  <a:pt x="21600" y="19772"/>
                </a:cubicBezTo>
                <a:lnTo>
                  <a:pt x="0" y="19772"/>
                </a:lnTo>
                <a:close/>
              </a:path>
            </a:pathLst>
          </a:custGeom>
          <a:noFill/>
          <a:ln w="19050" cap="sq">
            <a:solidFill>
              <a:schemeClr val="accent1">
                <a:lumMod val="50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57" name="Arc 37"/>
          <p:cNvSpPr>
            <a:spLocks/>
          </p:cNvSpPr>
          <p:nvPr/>
        </p:nvSpPr>
        <p:spPr bwMode="auto">
          <a:xfrm>
            <a:off x="5638800" y="2133600"/>
            <a:ext cx="228600" cy="1524000"/>
          </a:xfrm>
          <a:custGeom>
            <a:avLst/>
            <a:gdLst>
              <a:gd name="T0" fmla="*/ 0 w 21600"/>
              <a:gd name="T1" fmla="*/ 0 h 21600"/>
              <a:gd name="T2" fmla="*/ 228600 w 21600"/>
              <a:gd name="T3" fmla="*/ 1524000 h 21600"/>
              <a:gd name="T4" fmla="*/ 0 w 21600"/>
              <a:gd name="T5" fmla="*/ 15240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sq">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205" name="Text Box 38"/>
          <p:cNvSpPr txBox="1">
            <a:spLocks noChangeArrowheads="1"/>
          </p:cNvSpPr>
          <p:nvPr/>
        </p:nvSpPr>
        <p:spPr bwMode="auto">
          <a:xfrm>
            <a:off x="684213" y="5734050"/>
            <a:ext cx="7991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zh-CN" altLang="en-US">
                <a:solidFill>
                  <a:schemeClr val="accent2"/>
                </a:solidFill>
              </a:rPr>
              <a:t>注：有向边也称为弧。</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189</a:t>
            </a:fld>
            <a:endParaRPr lang="en-US" altLang="zh-CN" dirty="0"/>
          </a:p>
        </p:txBody>
      </p:sp>
    </p:spTree>
    <p:extLst>
      <p:ext uri="{BB962C8B-B14F-4D97-AF65-F5344CB8AC3E}">
        <p14:creationId xmlns:p14="http://schemas.microsoft.com/office/powerpoint/2010/main" val="2819470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57"/>
                                        </p:tgtEl>
                                        <p:attrNameLst>
                                          <p:attrName>style.visibility</p:attrName>
                                        </p:attrNameLst>
                                      </p:cBhvr>
                                      <p:to>
                                        <p:strVal val="visible"/>
                                      </p:to>
                                    </p:set>
                                    <p:anim calcmode="lin" valueType="num">
                                      <p:cBhvr additive="base">
                                        <p:cTn id="7" dur="500" fill="hold"/>
                                        <p:tgtEl>
                                          <p:spTgt spid="5157"/>
                                        </p:tgtEl>
                                        <p:attrNameLst>
                                          <p:attrName>ppt_x</p:attrName>
                                        </p:attrNameLst>
                                      </p:cBhvr>
                                      <p:tavLst>
                                        <p:tav tm="0">
                                          <p:val>
                                            <p:strVal val="0-#ppt_w/2"/>
                                          </p:val>
                                        </p:tav>
                                        <p:tav tm="100000">
                                          <p:val>
                                            <p:strVal val="#ppt_x"/>
                                          </p:val>
                                        </p:tav>
                                      </p:tavLst>
                                    </p:anim>
                                    <p:anim calcmode="lin" valueType="num">
                                      <p:cBhvr additive="base">
                                        <p:cTn id="8" dur="500" fill="hold"/>
                                        <p:tgtEl>
                                          <p:spTgt spid="51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0-#ppt_w/2"/>
                                          </p:val>
                                        </p:tav>
                                        <p:tav tm="100000">
                                          <p:val>
                                            <p:strVal val="#ppt_x"/>
                                          </p:val>
                                        </p:tav>
                                      </p:tavLst>
                                    </p:anim>
                                    <p:anim calcmode="lin" valueType="num">
                                      <p:cBhvr additive="base">
                                        <p:cTn id="14"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p:cNvSpPr>
            <a:spLocks noGrp="1" noChangeArrowheads="1"/>
          </p:cNvSpPr>
          <p:nvPr>
            <p:ph type="title"/>
          </p:nvPr>
        </p:nvSpPr>
        <p:spPr/>
        <p:txBody>
          <a:bodyPr/>
          <a:lstStyle/>
          <a:p>
            <a:r>
              <a:rPr lang="en-US" altLang="zh-CN" smtClean="0">
                <a:ea typeface="宋体" charset="-122"/>
              </a:rPr>
              <a:t>Running Time of SCC Algorithm</a:t>
            </a:r>
          </a:p>
        </p:txBody>
      </p:sp>
      <p:sp>
        <p:nvSpPr>
          <p:cNvPr id="143364" name="Rectangle 3"/>
          <p:cNvSpPr>
            <a:spLocks noGrp="1" noChangeArrowheads="1"/>
          </p:cNvSpPr>
          <p:nvPr>
            <p:ph type="body" idx="1"/>
          </p:nvPr>
        </p:nvSpPr>
        <p:spPr/>
        <p:txBody>
          <a:bodyPr/>
          <a:lstStyle/>
          <a:p>
            <a:pPr>
              <a:buFont typeface="Wingdings" pitchFamily="2" charset="2"/>
              <a:buNone/>
            </a:pPr>
            <a:r>
              <a:rPr lang="en-US" altLang="zh-CN" dirty="0" smtClean="0"/>
              <a:t>Assume </a:t>
            </a:r>
            <a:r>
              <a:rPr lang="en-US" altLang="zh-CN" dirty="0" smtClean="0">
                <a:solidFill>
                  <a:srgbClr val="FF0000"/>
                </a:solidFill>
              </a:rPr>
              <a:t>adjacency list </a:t>
            </a:r>
            <a:r>
              <a:rPr lang="en-US" altLang="zh-CN" dirty="0" smtClean="0"/>
              <a:t>representation.</a:t>
            </a:r>
          </a:p>
          <a:p>
            <a:r>
              <a:rPr lang="en-US" altLang="zh-CN" dirty="0" smtClean="0"/>
              <a:t>Step 1: O(V+E) to run DFS</a:t>
            </a:r>
          </a:p>
          <a:p>
            <a:r>
              <a:rPr lang="en-US" altLang="zh-CN" dirty="0" smtClean="0"/>
              <a:t>Step 2: O(V+E) to construct transpose graph</a:t>
            </a:r>
          </a:p>
          <a:p>
            <a:r>
              <a:rPr lang="en-US" altLang="zh-CN" dirty="0" smtClean="0"/>
              <a:t>Step 3: O(V+E) to run DFS again</a:t>
            </a:r>
          </a:p>
          <a:p>
            <a:r>
              <a:rPr lang="en-US" altLang="zh-CN" dirty="0" smtClean="0"/>
              <a:t>Step 4: O(V) to output result</a:t>
            </a:r>
          </a:p>
          <a:p>
            <a:r>
              <a:rPr lang="en-US" altLang="zh-CN" dirty="0" smtClean="0"/>
              <a:t>Total: O(V+E)</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19</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Oval 4"/>
          <p:cNvSpPr>
            <a:spLocks noChangeArrowheads="1"/>
          </p:cNvSpPr>
          <p:nvPr/>
        </p:nvSpPr>
        <p:spPr bwMode="auto">
          <a:xfrm>
            <a:off x="900113" y="2636838"/>
            <a:ext cx="215900" cy="2159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1749" name="Oval 5"/>
          <p:cNvSpPr>
            <a:spLocks noChangeArrowheads="1"/>
          </p:cNvSpPr>
          <p:nvPr/>
        </p:nvSpPr>
        <p:spPr bwMode="auto">
          <a:xfrm>
            <a:off x="3060700" y="4292600"/>
            <a:ext cx="215900" cy="2159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1750" name="Oval 6"/>
          <p:cNvSpPr>
            <a:spLocks noChangeArrowheads="1"/>
          </p:cNvSpPr>
          <p:nvPr/>
        </p:nvSpPr>
        <p:spPr bwMode="auto">
          <a:xfrm>
            <a:off x="2195513" y="1700213"/>
            <a:ext cx="215900" cy="2159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1751" name="Oval 7"/>
          <p:cNvSpPr>
            <a:spLocks noChangeArrowheads="1"/>
          </p:cNvSpPr>
          <p:nvPr/>
        </p:nvSpPr>
        <p:spPr bwMode="auto">
          <a:xfrm>
            <a:off x="5292725" y="2708275"/>
            <a:ext cx="215900" cy="2159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1752" name="Oval 8"/>
          <p:cNvSpPr>
            <a:spLocks noChangeArrowheads="1"/>
          </p:cNvSpPr>
          <p:nvPr/>
        </p:nvSpPr>
        <p:spPr bwMode="auto">
          <a:xfrm>
            <a:off x="3851275" y="1700213"/>
            <a:ext cx="215900" cy="2159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1753" name="Oval 9"/>
          <p:cNvSpPr>
            <a:spLocks noChangeArrowheads="1"/>
          </p:cNvSpPr>
          <p:nvPr/>
        </p:nvSpPr>
        <p:spPr bwMode="auto">
          <a:xfrm>
            <a:off x="3060700" y="2708275"/>
            <a:ext cx="215900" cy="2159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8201" name="Line 13"/>
          <p:cNvSpPr>
            <a:spLocks noChangeShapeType="1"/>
          </p:cNvSpPr>
          <p:nvPr/>
        </p:nvSpPr>
        <p:spPr bwMode="auto">
          <a:xfrm flipV="1">
            <a:off x="1042988" y="1844675"/>
            <a:ext cx="1150937" cy="8636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202" name="Line 14"/>
          <p:cNvSpPr>
            <a:spLocks noChangeShapeType="1"/>
          </p:cNvSpPr>
          <p:nvPr/>
        </p:nvSpPr>
        <p:spPr bwMode="auto">
          <a:xfrm>
            <a:off x="2411413" y="1844675"/>
            <a:ext cx="1439862"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203" name="Line 15"/>
          <p:cNvSpPr>
            <a:spLocks noChangeShapeType="1"/>
          </p:cNvSpPr>
          <p:nvPr/>
        </p:nvSpPr>
        <p:spPr bwMode="auto">
          <a:xfrm>
            <a:off x="1116013" y="2781300"/>
            <a:ext cx="1943100"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204" name="Line 16"/>
          <p:cNvSpPr>
            <a:spLocks noChangeShapeType="1"/>
          </p:cNvSpPr>
          <p:nvPr/>
        </p:nvSpPr>
        <p:spPr bwMode="auto">
          <a:xfrm>
            <a:off x="3276600" y="2852738"/>
            <a:ext cx="2016125"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205" name="Line 17"/>
          <p:cNvSpPr>
            <a:spLocks noChangeShapeType="1"/>
          </p:cNvSpPr>
          <p:nvPr/>
        </p:nvSpPr>
        <p:spPr bwMode="auto">
          <a:xfrm>
            <a:off x="4067175" y="1844675"/>
            <a:ext cx="1296988" cy="93662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206" name="Line 18"/>
          <p:cNvSpPr>
            <a:spLocks noChangeShapeType="1"/>
          </p:cNvSpPr>
          <p:nvPr/>
        </p:nvSpPr>
        <p:spPr bwMode="auto">
          <a:xfrm>
            <a:off x="2411413" y="1916113"/>
            <a:ext cx="720725" cy="7921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207" name="Line 19"/>
          <p:cNvSpPr>
            <a:spLocks noChangeShapeType="1"/>
          </p:cNvSpPr>
          <p:nvPr/>
        </p:nvSpPr>
        <p:spPr bwMode="auto">
          <a:xfrm flipH="1">
            <a:off x="3203575" y="1916113"/>
            <a:ext cx="647700" cy="7921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208" name="Line 20"/>
          <p:cNvSpPr>
            <a:spLocks noChangeShapeType="1"/>
          </p:cNvSpPr>
          <p:nvPr/>
        </p:nvSpPr>
        <p:spPr bwMode="auto">
          <a:xfrm>
            <a:off x="1042988" y="2852738"/>
            <a:ext cx="2016125" cy="1512887"/>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209" name="Line 21"/>
          <p:cNvSpPr>
            <a:spLocks noChangeShapeType="1"/>
          </p:cNvSpPr>
          <p:nvPr/>
        </p:nvSpPr>
        <p:spPr bwMode="auto">
          <a:xfrm flipV="1">
            <a:off x="3203575" y="2924175"/>
            <a:ext cx="2160588" cy="144145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210" name="Freeform 22"/>
          <p:cNvSpPr>
            <a:spLocks/>
          </p:cNvSpPr>
          <p:nvPr/>
        </p:nvSpPr>
        <p:spPr bwMode="auto">
          <a:xfrm>
            <a:off x="2687638" y="2852738"/>
            <a:ext cx="444500" cy="1439862"/>
          </a:xfrm>
          <a:custGeom>
            <a:avLst/>
            <a:gdLst>
              <a:gd name="T0" fmla="*/ 234 w 280"/>
              <a:gd name="T1" fmla="*/ 0 h 907"/>
              <a:gd name="T2" fmla="*/ 8 w 280"/>
              <a:gd name="T3" fmla="*/ 363 h 907"/>
              <a:gd name="T4" fmla="*/ 280 w 280"/>
              <a:gd name="T5" fmla="*/ 907 h 907"/>
              <a:gd name="T6" fmla="*/ 0 60000 65536"/>
              <a:gd name="T7" fmla="*/ 0 60000 65536"/>
              <a:gd name="T8" fmla="*/ 0 60000 65536"/>
              <a:gd name="T9" fmla="*/ 0 w 280"/>
              <a:gd name="T10" fmla="*/ 0 h 907"/>
              <a:gd name="T11" fmla="*/ 280 w 280"/>
              <a:gd name="T12" fmla="*/ 907 h 907"/>
            </a:gdLst>
            <a:ahLst/>
            <a:cxnLst>
              <a:cxn ang="T6">
                <a:pos x="T0" y="T1"/>
              </a:cxn>
              <a:cxn ang="T7">
                <a:pos x="T2" y="T3"/>
              </a:cxn>
              <a:cxn ang="T8">
                <a:pos x="T4" y="T5"/>
              </a:cxn>
            </a:cxnLst>
            <a:rect l="T9" t="T10" r="T11" b="T12"/>
            <a:pathLst>
              <a:path w="280" h="907">
                <a:moveTo>
                  <a:pt x="234" y="0"/>
                </a:moveTo>
                <a:cubicBezTo>
                  <a:pt x="117" y="106"/>
                  <a:pt x="0" y="212"/>
                  <a:pt x="8" y="363"/>
                </a:cubicBezTo>
                <a:cubicBezTo>
                  <a:pt x="16" y="514"/>
                  <a:pt x="148" y="710"/>
                  <a:pt x="280" y="907"/>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11" name="Freeform 23"/>
          <p:cNvSpPr>
            <a:spLocks/>
          </p:cNvSpPr>
          <p:nvPr/>
        </p:nvSpPr>
        <p:spPr bwMode="auto">
          <a:xfrm>
            <a:off x="3203575" y="2924175"/>
            <a:ext cx="301625" cy="1368425"/>
          </a:xfrm>
          <a:custGeom>
            <a:avLst/>
            <a:gdLst>
              <a:gd name="T0" fmla="*/ 0 w 190"/>
              <a:gd name="T1" fmla="*/ 862 h 862"/>
              <a:gd name="T2" fmla="*/ 182 w 190"/>
              <a:gd name="T3" fmla="*/ 409 h 862"/>
              <a:gd name="T4" fmla="*/ 46 w 190"/>
              <a:gd name="T5" fmla="*/ 0 h 862"/>
              <a:gd name="T6" fmla="*/ 0 60000 65536"/>
              <a:gd name="T7" fmla="*/ 0 60000 65536"/>
              <a:gd name="T8" fmla="*/ 0 60000 65536"/>
              <a:gd name="T9" fmla="*/ 0 w 190"/>
              <a:gd name="T10" fmla="*/ 0 h 862"/>
              <a:gd name="T11" fmla="*/ 190 w 190"/>
              <a:gd name="T12" fmla="*/ 862 h 862"/>
            </a:gdLst>
            <a:ahLst/>
            <a:cxnLst>
              <a:cxn ang="T6">
                <a:pos x="T0" y="T1"/>
              </a:cxn>
              <a:cxn ang="T7">
                <a:pos x="T2" y="T3"/>
              </a:cxn>
              <a:cxn ang="T8">
                <a:pos x="T4" y="T5"/>
              </a:cxn>
            </a:cxnLst>
            <a:rect l="T9" t="T10" r="T11" b="T12"/>
            <a:pathLst>
              <a:path w="190" h="862">
                <a:moveTo>
                  <a:pt x="0" y="862"/>
                </a:moveTo>
                <a:cubicBezTo>
                  <a:pt x="87" y="707"/>
                  <a:pt x="174" y="553"/>
                  <a:pt x="182" y="409"/>
                </a:cubicBezTo>
                <a:cubicBezTo>
                  <a:pt x="190" y="265"/>
                  <a:pt x="118" y="132"/>
                  <a:pt x="46" y="0"/>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12" name="Text Box 24"/>
          <p:cNvSpPr txBox="1">
            <a:spLocks noChangeArrowheads="1"/>
          </p:cNvSpPr>
          <p:nvPr/>
        </p:nvSpPr>
        <p:spPr bwMode="auto">
          <a:xfrm>
            <a:off x="468313" y="2133600"/>
            <a:ext cx="574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t>vs</a:t>
            </a:r>
          </a:p>
        </p:txBody>
      </p:sp>
      <p:sp>
        <p:nvSpPr>
          <p:cNvPr id="8213" name="Text Box 25"/>
          <p:cNvSpPr txBox="1">
            <a:spLocks noChangeArrowheads="1"/>
          </p:cNvSpPr>
          <p:nvPr/>
        </p:nvSpPr>
        <p:spPr bwMode="auto">
          <a:xfrm>
            <a:off x="2052638" y="1254125"/>
            <a:ext cx="574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t>v1</a:t>
            </a:r>
          </a:p>
        </p:txBody>
      </p:sp>
      <p:sp>
        <p:nvSpPr>
          <p:cNvPr id="8214" name="Text Box 26"/>
          <p:cNvSpPr txBox="1">
            <a:spLocks noChangeArrowheads="1"/>
          </p:cNvSpPr>
          <p:nvPr/>
        </p:nvSpPr>
        <p:spPr bwMode="auto">
          <a:xfrm>
            <a:off x="2916238" y="4422775"/>
            <a:ext cx="574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t>v4</a:t>
            </a:r>
          </a:p>
        </p:txBody>
      </p:sp>
      <p:sp>
        <p:nvSpPr>
          <p:cNvPr id="8215" name="Text Box 27"/>
          <p:cNvSpPr txBox="1">
            <a:spLocks noChangeArrowheads="1"/>
          </p:cNvSpPr>
          <p:nvPr/>
        </p:nvSpPr>
        <p:spPr bwMode="auto">
          <a:xfrm>
            <a:off x="2916238" y="2133600"/>
            <a:ext cx="574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t>v3</a:t>
            </a:r>
          </a:p>
        </p:txBody>
      </p:sp>
      <p:sp>
        <p:nvSpPr>
          <p:cNvPr id="8216" name="Text Box 28"/>
          <p:cNvSpPr txBox="1">
            <a:spLocks noChangeArrowheads="1"/>
          </p:cNvSpPr>
          <p:nvPr/>
        </p:nvSpPr>
        <p:spPr bwMode="auto">
          <a:xfrm>
            <a:off x="5580063" y="2549525"/>
            <a:ext cx="574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t>vt</a:t>
            </a:r>
          </a:p>
        </p:txBody>
      </p:sp>
      <p:sp>
        <p:nvSpPr>
          <p:cNvPr id="8217" name="Text Box 29"/>
          <p:cNvSpPr txBox="1">
            <a:spLocks noChangeArrowheads="1"/>
          </p:cNvSpPr>
          <p:nvPr/>
        </p:nvSpPr>
        <p:spPr bwMode="auto">
          <a:xfrm>
            <a:off x="3708400" y="1254125"/>
            <a:ext cx="574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t>v2</a:t>
            </a:r>
          </a:p>
        </p:txBody>
      </p:sp>
      <p:sp>
        <p:nvSpPr>
          <p:cNvPr id="8218" name="Text Box 30"/>
          <p:cNvSpPr txBox="1">
            <a:spLocks noChangeArrowheads="1"/>
          </p:cNvSpPr>
          <p:nvPr/>
        </p:nvSpPr>
        <p:spPr bwMode="auto">
          <a:xfrm>
            <a:off x="323850" y="5084763"/>
            <a:ext cx="88566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zh-CN" altLang="en-US" sz="2000" dirty="0"/>
              <a:t>边集（</a:t>
            </a:r>
            <a:r>
              <a:rPr lang="en-US" altLang="zh-CN" sz="2000" dirty="0"/>
              <a:t>vs,v1</a:t>
            </a:r>
            <a:r>
              <a:rPr lang="zh-CN" altLang="en-US" sz="2000" dirty="0"/>
              <a:t>），（</a:t>
            </a:r>
            <a:r>
              <a:rPr lang="en-US" altLang="zh-CN" sz="2000" dirty="0"/>
              <a:t>v1,v3</a:t>
            </a:r>
            <a:r>
              <a:rPr lang="zh-CN" altLang="en-US" sz="2000" dirty="0"/>
              <a:t>），（</a:t>
            </a:r>
            <a:r>
              <a:rPr lang="en-US" altLang="zh-CN" sz="2000" dirty="0"/>
              <a:t>v2,v3</a:t>
            </a:r>
            <a:r>
              <a:rPr lang="zh-CN" altLang="en-US" sz="2000" dirty="0"/>
              <a:t>），（</a:t>
            </a:r>
            <a:r>
              <a:rPr lang="en-US" altLang="zh-CN" sz="2000" dirty="0"/>
              <a:t>v3,vt</a:t>
            </a:r>
            <a:r>
              <a:rPr lang="zh-CN" altLang="en-US" sz="2000" dirty="0"/>
              <a:t>），（</a:t>
            </a:r>
            <a:r>
              <a:rPr lang="en-US" altLang="zh-CN" sz="2000" dirty="0"/>
              <a:t>v4,vt</a:t>
            </a:r>
            <a:r>
              <a:rPr lang="zh-CN" altLang="en-US" sz="2000" dirty="0"/>
              <a:t>）是</a:t>
            </a:r>
            <a:r>
              <a:rPr lang="en-US" altLang="zh-CN" sz="2000" dirty="0"/>
              <a:t>G</a:t>
            </a:r>
            <a:r>
              <a:rPr lang="zh-CN" altLang="en-US" sz="2000" dirty="0"/>
              <a:t>的割集。其顶点分别属于两个互补不相交的点集。去掉这五条边，则图不连通，去掉这五条边中的任意</a:t>
            </a:r>
            <a:r>
              <a:rPr lang="en-US" altLang="zh-CN" sz="2000" dirty="0"/>
              <a:t>1-4</a:t>
            </a:r>
            <a:r>
              <a:rPr lang="zh-CN" altLang="en-US" sz="2000" dirty="0"/>
              <a:t>条，图仍然连通。</a:t>
            </a:r>
          </a:p>
        </p:txBody>
      </p:sp>
      <p:sp>
        <p:nvSpPr>
          <p:cNvPr id="31775" name="Freeform 31"/>
          <p:cNvSpPr>
            <a:spLocks/>
          </p:cNvSpPr>
          <p:nvPr/>
        </p:nvSpPr>
        <p:spPr bwMode="auto">
          <a:xfrm>
            <a:off x="1258888" y="1928813"/>
            <a:ext cx="3960812" cy="1931987"/>
          </a:xfrm>
          <a:custGeom>
            <a:avLst/>
            <a:gdLst>
              <a:gd name="T0" fmla="*/ 0 w 2495"/>
              <a:gd name="T1" fmla="*/ 174 h 1217"/>
              <a:gd name="T2" fmla="*/ 1860 w 2495"/>
              <a:gd name="T3" fmla="*/ 174 h 1217"/>
              <a:gd name="T4" fmla="*/ 2495 w 2495"/>
              <a:gd name="T5" fmla="*/ 1217 h 1217"/>
              <a:gd name="T6" fmla="*/ 0 60000 65536"/>
              <a:gd name="T7" fmla="*/ 0 60000 65536"/>
              <a:gd name="T8" fmla="*/ 0 60000 65536"/>
              <a:gd name="T9" fmla="*/ 0 w 2495"/>
              <a:gd name="T10" fmla="*/ 0 h 1217"/>
              <a:gd name="T11" fmla="*/ 2495 w 2495"/>
              <a:gd name="T12" fmla="*/ 1217 h 1217"/>
            </a:gdLst>
            <a:ahLst/>
            <a:cxnLst>
              <a:cxn ang="T6">
                <a:pos x="T0" y="T1"/>
              </a:cxn>
              <a:cxn ang="T7">
                <a:pos x="T2" y="T3"/>
              </a:cxn>
              <a:cxn ang="T8">
                <a:pos x="T4" y="T5"/>
              </a:cxn>
            </a:cxnLst>
            <a:rect l="T9" t="T10" r="T11" b="T12"/>
            <a:pathLst>
              <a:path w="2495" h="1217">
                <a:moveTo>
                  <a:pt x="0" y="174"/>
                </a:moveTo>
                <a:cubicBezTo>
                  <a:pt x="722" y="87"/>
                  <a:pt x="1444" y="0"/>
                  <a:pt x="1860" y="174"/>
                </a:cubicBezTo>
                <a:cubicBezTo>
                  <a:pt x="2276" y="348"/>
                  <a:pt x="2385" y="782"/>
                  <a:pt x="2495" y="1217"/>
                </a:cubicBezTo>
              </a:path>
            </a:pathLst>
          </a:custGeom>
          <a:noFill/>
          <a:ln w="25400">
            <a:solidFill>
              <a:srgbClr val="00B050"/>
            </a:solidFill>
            <a:prstDash val="lgDash"/>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190</a:t>
            </a:fld>
            <a:endParaRPr lang="en-GB" dirty="0"/>
          </a:p>
        </p:txBody>
      </p:sp>
    </p:spTree>
    <p:extLst>
      <p:ext uri="{BB962C8B-B14F-4D97-AF65-F5344CB8AC3E}">
        <p14:creationId xmlns:p14="http://schemas.microsoft.com/office/powerpoint/2010/main" val="3034810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75"/>
                                        </p:tgtEl>
                                        <p:attrNameLst>
                                          <p:attrName>style.visibility</p:attrName>
                                        </p:attrNameLst>
                                      </p:cBhvr>
                                      <p:to>
                                        <p:strVal val="visible"/>
                                      </p:to>
                                    </p:set>
                                    <p:animEffect transition="in" filter="wipe(left)">
                                      <p:cBhvr>
                                        <p:cTn id="7" dur="2000"/>
                                        <p:tgtEl>
                                          <p:spTgt spid="317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mph" presetSubtype="0" fill="hold" grpId="0" nodeType="clickEffect">
                                  <p:stCondLst>
                                    <p:cond delay="0"/>
                                  </p:stCondLst>
                                  <p:childTnLst>
                                    <p:animClr clrSpc="hsl" dir="cw">
                                      <p:cBhvr override="childStyle">
                                        <p:cTn id="11" dur="500" fill="hold"/>
                                        <p:tgtEl>
                                          <p:spTgt spid="31748"/>
                                        </p:tgtEl>
                                        <p:attrNameLst>
                                          <p:attrName>style.color</p:attrName>
                                        </p:attrNameLst>
                                      </p:cBhvr>
                                      <p:by>
                                        <p:hsl h="0" s="-12549" l="-25098"/>
                                      </p:by>
                                    </p:animClr>
                                    <p:animClr clrSpc="hsl" dir="cw">
                                      <p:cBhvr>
                                        <p:cTn id="12" dur="500" fill="hold"/>
                                        <p:tgtEl>
                                          <p:spTgt spid="31748"/>
                                        </p:tgtEl>
                                        <p:attrNameLst>
                                          <p:attrName>fillcolor</p:attrName>
                                        </p:attrNameLst>
                                      </p:cBhvr>
                                      <p:by>
                                        <p:hsl h="0" s="-12549" l="-25098"/>
                                      </p:by>
                                    </p:animClr>
                                    <p:animClr clrSpc="hsl" dir="cw">
                                      <p:cBhvr>
                                        <p:cTn id="13" dur="500" fill="hold"/>
                                        <p:tgtEl>
                                          <p:spTgt spid="31748"/>
                                        </p:tgtEl>
                                        <p:attrNameLst>
                                          <p:attrName>stroke.color</p:attrName>
                                        </p:attrNameLst>
                                      </p:cBhvr>
                                      <p:by>
                                        <p:hsl h="0" s="-12549" l="-25098"/>
                                      </p:by>
                                    </p:animClr>
                                    <p:set>
                                      <p:cBhvr>
                                        <p:cTn id="14" dur="500" fill="hold"/>
                                        <p:tgtEl>
                                          <p:spTgt spid="31748"/>
                                        </p:tgtEl>
                                        <p:attrNameLst>
                                          <p:attrName>fill.type</p:attrName>
                                        </p:attrNameLst>
                                      </p:cBhvr>
                                      <p:to>
                                        <p:strVal val="solid"/>
                                      </p:to>
                                    </p:set>
                                  </p:childTnLst>
                                </p:cTn>
                              </p:par>
                            </p:childTnLst>
                          </p:cTn>
                        </p:par>
                        <p:par>
                          <p:cTn id="15" fill="hold" nodeType="afterGroup">
                            <p:stCondLst>
                              <p:cond delay="500"/>
                            </p:stCondLst>
                            <p:childTnLst>
                              <p:par>
                                <p:cTn id="16" presetID="24" presetClass="emph" presetSubtype="0" fill="hold" grpId="0" nodeType="afterEffect">
                                  <p:stCondLst>
                                    <p:cond delay="0"/>
                                  </p:stCondLst>
                                  <p:childTnLst>
                                    <p:animClr clrSpc="hsl" dir="cw">
                                      <p:cBhvr override="childStyle">
                                        <p:cTn id="17" dur="500" fill="hold"/>
                                        <p:tgtEl>
                                          <p:spTgt spid="31753"/>
                                        </p:tgtEl>
                                        <p:attrNameLst>
                                          <p:attrName>style.color</p:attrName>
                                        </p:attrNameLst>
                                      </p:cBhvr>
                                      <p:by>
                                        <p:hsl h="0" s="-12549" l="-25098"/>
                                      </p:by>
                                    </p:animClr>
                                    <p:animClr clrSpc="hsl" dir="cw">
                                      <p:cBhvr>
                                        <p:cTn id="18" dur="500" fill="hold"/>
                                        <p:tgtEl>
                                          <p:spTgt spid="31753"/>
                                        </p:tgtEl>
                                        <p:attrNameLst>
                                          <p:attrName>fillcolor</p:attrName>
                                        </p:attrNameLst>
                                      </p:cBhvr>
                                      <p:by>
                                        <p:hsl h="0" s="-12549" l="-25098"/>
                                      </p:by>
                                    </p:animClr>
                                    <p:animClr clrSpc="hsl" dir="cw">
                                      <p:cBhvr>
                                        <p:cTn id="19" dur="500" fill="hold"/>
                                        <p:tgtEl>
                                          <p:spTgt spid="31753"/>
                                        </p:tgtEl>
                                        <p:attrNameLst>
                                          <p:attrName>stroke.color</p:attrName>
                                        </p:attrNameLst>
                                      </p:cBhvr>
                                      <p:by>
                                        <p:hsl h="0" s="-12549" l="-25098"/>
                                      </p:by>
                                    </p:animClr>
                                    <p:set>
                                      <p:cBhvr>
                                        <p:cTn id="20" dur="500" fill="hold"/>
                                        <p:tgtEl>
                                          <p:spTgt spid="31753"/>
                                        </p:tgtEl>
                                        <p:attrNameLst>
                                          <p:attrName>fill.type</p:attrName>
                                        </p:attrNameLst>
                                      </p:cBhvr>
                                      <p:to>
                                        <p:strVal val="solid"/>
                                      </p:to>
                                    </p:set>
                                  </p:childTnLst>
                                </p:cTn>
                              </p:par>
                            </p:childTnLst>
                          </p:cTn>
                        </p:par>
                        <p:par>
                          <p:cTn id="21" fill="hold" nodeType="afterGroup">
                            <p:stCondLst>
                              <p:cond delay="1000"/>
                            </p:stCondLst>
                            <p:childTnLst>
                              <p:par>
                                <p:cTn id="22" presetID="24" presetClass="emph" presetSubtype="0" fill="hold" grpId="0" nodeType="afterEffect">
                                  <p:stCondLst>
                                    <p:cond delay="0"/>
                                  </p:stCondLst>
                                  <p:childTnLst>
                                    <p:animClr clrSpc="hsl" dir="cw">
                                      <p:cBhvr override="childStyle">
                                        <p:cTn id="23" dur="500" fill="hold"/>
                                        <p:tgtEl>
                                          <p:spTgt spid="31749"/>
                                        </p:tgtEl>
                                        <p:attrNameLst>
                                          <p:attrName>style.color</p:attrName>
                                        </p:attrNameLst>
                                      </p:cBhvr>
                                      <p:by>
                                        <p:hsl h="0" s="-12549" l="-25098"/>
                                      </p:by>
                                    </p:animClr>
                                    <p:animClr clrSpc="hsl" dir="cw">
                                      <p:cBhvr>
                                        <p:cTn id="24" dur="500" fill="hold"/>
                                        <p:tgtEl>
                                          <p:spTgt spid="31749"/>
                                        </p:tgtEl>
                                        <p:attrNameLst>
                                          <p:attrName>fillcolor</p:attrName>
                                        </p:attrNameLst>
                                      </p:cBhvr>
                                      <p:by>
                                        <p:hsl h="0" s="-12549" l="-25098"/>
                                      </p:by>
                                    </p:animClr>
                                    <p:animClr clrSpc="hsl" dir="cw">
                                      <p:cBhvr>
                                        <p:cTn id="25" dur="500" fill="hold"/>
                                        <p:tgtEl>
                                          <p:spTgt spid="31749"/>
                                        </p:tgtEl>
                                        <p:attrNameLst>
                                          <p:attrName>stroke.color</p:attrName>
                                        </p:attrNameLst>
                                      </p:cBhvr>
                                      <p:by>
                                        <p:hsl h="0" s="-12549" l="-25098"/>
                                      </p:by>
                                    </p:animClr>
                                    <p:set>
                                      <p:cBhvr>
                                        <p:cTn id="26" dur="500" fill="hold"/>
                                        <p:tgtEl>
                                          <p:spTgt spid="31749"/>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3" presetClass="emph" presetSubtype="0" fill="remove" grpId="0" nodeType="clickEffect">
                                  <p:stCondLst>
                                    <p:cond delay="0"/>
                                  </p:stCondLst>
                                  <p:childTnLst>
                                    <p:animClr clrSpc="rgb" dir="cw">
                                      <p:cBhvr override="childStyle">
                                        <p:cTn id="30" dur="1500" accel="50000" autoRev="1" fill="hold" tmFilter="0, 0; .33333, 1; 1, 1">
                                          <p:stCondLst>
                                            <p:cond delay="0"/>
                                          </p:stCondLst>
                                        </p:cTn>
                                        <p:tgtEl>
                                          <p:spTgt spid="31750"/>
                                        </p:tgtEl>
                                        <p:attrNameLst>
                                          <p:attrName>style.color</p:attrName>
                                        </p:attrNameLst>
                                      </p:cBhvr>
                                      <p:to>
                                        <a:srgbClr val="FF0000"/>
                                      </p:to>
                                    </p:animClr>
                                    <p:animClr clrSpc="rgb" dir="cw">
                                      <p:cBhvr>
                                        <p:cTn id="31" dur="1500" accel="50000" autoRev="1" fill="hold" tmFilter="0, 0; .33333, 1; 1, 1">
                                          <p:stCondLst>
                                            <p:cond delay="0"/>
                                          </p:stCondLst>
                                        </p:cTn>
                                        <p:tgtEl>
                                          <p:spTgt spid="31750"/>
                                        </p:tgtEl>
                                        <p:attrNameLst>
                                          <p:attrName>fillcolor</p:attrName>
                                        </p:attrNameLst>
                                      </p:cBhvr>
                                      <p:to>
                                        <a:srgbClr val="FF0000"/>
                                      </p:to>
                                    </p:animClr>
                                    <p:set>
                                      <p:cBhvr>
                                        <p:cTn id="32" dur="3000" fill="hold"/>
                                        <p:tgtEl>
                                          <p:spTgt spid="31750"/>
                                        </p:tgtEl>
                                        <p:attrNameLst>
                                          <p:attrName>fill.type</p:attrName>
                                        </p:attrNameLst>
                                      </p:cBhvr>
                                      <p:to>
                                        <p:strVal val="solid"/>
                                      </p:to>
                                    </p:set>
                                    <p:set>
                                      <p:cBhvr>
                                        <p:cTn id="33" dur="3000" fill="hold"/>
                                        <p:tgtEl>
                                          <p:spTgt spid="31750"/>
                                        </p:tgtEl>
                                        <p:attrNameLst>
                                          <p:attrName>fill.on</p:attrName>
                                        </p:attrNameLst>
                                      </p:cBhvr>
                                      <p:to>
                                        <p:strVal val="true"/>
                                      </p:to>
                                    </p:set>
                                    <p:animScale>
                                      <p:cBhvr>
                                        <p:cTn id="34" dur="1500" accel="50000" autoRev="1" fill="hold" tmFilter="0, 0; .33333, 1; 1, 1">
                                          <p:stCondLst>
                                            <p:cond delay="0"/>
                                          </p:stCondLst>
                                        </p:cTn>
                                        <p:tgtEl>
                                          <p:spTgt spid="31750"/>
                                        </p:tgtEl>
                                      </p:cBhvr>
                                      <p:from x="100000" y="100000"/>
                                      <p:to x="100000" y="140000"/>
                                    </p:animScale>
                                  </p:childTnLst>
                                </p:cTn>
                              </p:par>
                            </p:childTnLst>
                          </p:cTn>
                        </p:par>
                        <p:par>
                          <p:cTn id="35" fill="hold" nodeType="afterGroup">
                            <p:stCondLst>
                              <p:cond delay="3000"/>
                            </p:stCondLst>
                            <p:childTnLst>
                              <p:par>
                                <p:cTn id="36" presetID="33" presetClass="emph" presetSubtype="0" fill="remove" grpId="0" nodeType="afterEffect">
                                  <p:stCondLst>
                                    <p:cond delay="0"/>
                                  </p:stCondLst>
                                  <p:childTnLst>
                                    <p:animClr clrSpc="rgb" dir="cw">
                                      <p:cBhvr override="childStyle">
                                        <p:cTn id="37" dur="1000" accel="50000" autoRev="1" fill="hold" tmFilter="0, 0; .33333, 1; 1, 1">
                                          <p:stCondLst>
                                            <p:cond delay="0"/>
                                          </p:stCondLst>
                                        </p:cTn>
                                        <p:tgtEl>
                                          <p:spTgt spid="31752"/>
                                        </p:tgtEl>
                                        <p:attrNameLst>
                                          <p:attrName>style.color</p:attrName>
                                        </p:attrNameLst>
                                      </p:cBhvr>
                                      <p:to>
                                        <a:srgbClr val="FF0000"/>
                                      </p:to>
                                    </p:animClr>
                                    <p:animClr clrSpc="rgb" dir="cw">
                                      <p:cBhvr>
                                        <p:cTn id="38" dur="1000" accel="50000" autoRev="1" fill="hold" tmFilter="0, 0; .33333, 1; 1, 1">
                                          <p:stCondLst>
                                            <p:cond delay="0"/>
                                          </p:stCondLst>
                                        </p:cTn>
                                        <p:tgtEl>
                                          <p:spTgt spid="31752"/>
                                        </p:tgtEl>
                                        <p:attrNameLst>
                                          <p:attrName>fillcolor</p:attrName>
                                        </p:attrNameLst>
                                      </p:cBhvr>
                                      <p:to>
                                        <a:srgbClr val="FF0000"/>
                                      </p:to>
                                    </p:animClr>
                                    <p:set>
                                      <p:cBhvr>
                                        <p:cTn id="39" dur="2000" fill="hold"/>
                                        <p:tgtEl>
                                          <p:spTgt spid="31752"/>
                                        </p:tgtEl>
                                        <p:attrNameLst>
                                          <p:attrName>fill.type</p:attrName>
                                        </p:attrNameLst>
                                      </p:cBhvr>
                                      <p:to>
                                        <p:strVal val="solid"/>
                                      </p:to>
                                    </p:set>
                                    <p:set>
                                      <p:cBhvr>
                                        <p:cTn id="40" dur="2000" fill="hold"/>
                                        <p:tgtEl>
                                          <p:spTgt spid="31752"/>
                                        </p:tgtEl>
                                        <p:attrNameLst>
                                          <p:attrName>fill.on</p:attrName>
                                        </p:attrNameLst>
                                      </p:cBhvr>
                                      <p:to>
                                        <p:strVal val="true"/>
                                      </p:to>
                                    </p:set>
                                    <p:animScale>
                                      <p:cBhvr>
                                        <p:cTn id="41" dur="1000" accel="50000" autoRev="1" fill="hold" tmFilter="0, 0; .33333, 1; 1, 1">
                                          <p:stCondLst>
                                            <p:cond delay="0"/>
                                          </p:stCondLst>
                                        </p:cTn>
                                        <p:tgtEl>
                                          <p:spTgt spid="31752"/>
                                        </p:tgtEl>
                                      </p:cBhvr>
                                      <p:from x="100000" y="100000"/>
                                      <p:to x="100000" y="140000"/>
                                    </p:animScale>
                                  </p:childTnLst>
                                </p:cTn>
                              </p:par>
                            </p:childTnLst>
                          </p:cTn>
                        </p:par>
                        <p:par>
                          <p:cTn id="42" fill="hold" nodeType="afterGroup">
                            <p:stCondLst>
                              <p:cond delay="5000"/>
                            </p:stCondLst>
                            <p:childTnLst>
                              <p:par>
                                <p:cTn id="43" presetID="33" presetClass="emph" presetSubtype="0" fill="remove" grpId="0" nodeType="afterEffect">
                                  <p:stCondLst>
                                    <p:cond delay="0"/>
                                  </p:stCondLst>
                                  <p:childTnLst>
                                    <p:animClr clrSpc="rgb" dir="cw">
                                      <p:cBhvr override="childStyle">
                                        <p:cTn id="44" dur="1000" accel="50000" autoRev="1" fill="hold" tmFilter="0, 0; .33333, 1; 1, 1">
                                          <p:stCondLst>
                                            <p:cond delay="0"/>
                                          </p:stCondLst>
                                        </p:cTn>
                                        <p:tgtEl>
                                          <p:spTgt spid="31751"/>
                                        </p:tgtEl>
                                        <p:attrNameLst>
                                          <p:attrName>style.color</p:attrName>
                                        </p:attrNameLst>
                                      </p:cBhvr>
                                      <p:to>
                                        <a:srgbClr val="FF0000"/>
                                      </p:to>
                                    </p:animClr>
                                    <p:animClr clrSpc="rgb" dir="cw">
                                      <p:cBhvr>
                                        <p:cTn id="45" dur="1000" accel="50000" autoRev="1" fill="hold" tmFilter="0, 0; .33333, 1; 1, 1">
                                          <p:stCondLst>
                                            <p:cond delay="0"/>
                                          </p:stCondLst>
                                        </p:cTn>
                                        <p:tgtEl>
                                          <p:spTgt spid="31751"/>
                                        </p:tgtEl>
                                        <p:attrNameLst>
                                          <p:attrName>fillcolor</p:attrName>
                                        </p:attrNameLst>
                                      </p:cBhvr>
                                      <p:to>
                                        <a:srgbClr val="FF0000"/>
                                      </p:to>
                                    </p:animClr>
                                    <p:set>
                                      <p:cBhvr>
                                        <p:cTn id="46" dur="2000" fill="hold"/>
                                        <p:tgtEl>
                                          <p:spTgt spid="31751"/>
                                        </p:tgtEl>
                                        <p:attrNameLst>
                                          <p:attrName>fill.type</p:attrName>
                                        </p:attrNameLst>
                                      </p:cBhvr>
                                      <p:to>
                                        <p:strVal val="solid"/>
                                      </p:to>
                                    </p:set>
                                    <p:set>
                                      <p:cBhvr>
                                        <p:cTn id="47" dur="2000" fill="hold"/>
                                        <p:tgtEl>
                                          <p:spTgt spid="31751"/>
                                        </p:tgtEl>
                                        <p:attrNameLst>
                                          <p:attrName>fill.on</p:attrName>
                                        </p:attrNameLst>
                                      </p:cBhvr>
                                      <p:to>
                                        <p:strVal val="true"/>
                                      </p:to>
                                    </p:set>
                                    <p:animScale>
                                      <p:cBhvr>
                                        <p:cTn id="48" dur="1000" accel="50000" autoRev="1" fill="hold" tmFilter="0, 0; .33333, 1; 1, 1">
                                          <p:stCondLst>
                                            <p:cond delay="0"/>
                                          </p:stCondLst>
                                        </p:cTn>
                                        <p:tgtEl>
                                          <p:spTgt spid="31751"/>
                                        </p:tgtEl>
                                      </p:cBhvr>
                                      <p:from x="100000" y="100000"/>
                                      <p:to x="10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749" grpId="0" animBg="1"/>
      <p:bldP spid="31750" grpId="0" animBg="1"/>
      <p:bldP spid="31751" grpId="0" animBg="1"/>
      <p:bldP spid="31752" grpId="0" animBg="1"/>
      <p:bldP spid="31753" grpId="0" animBg="1"/>
      <p:bldP spid="31775"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ChangeArrowheads="1"/>
          </p:cNvSpPr>
          <p:nvPr/>
        </p:nvSpPr>
        <p:spPr bwMode="auto">
          <a:xfrm>
            <a:off x="242888" y="1135063"/>
            <a:ext cx="8650287" cy="946150"/>
          </a:xfrm>
          <a:prstGeom prst="rect">
            <a:avLst/>
          </a:prstGeom>
          <a:noFill/>
          <a:ln w="9525">
            <a:noFill/>
            <a:miter lim="800000"/>
            <a:headEnd/>
            <a:tailEnd/>
          </a:ln>
        </p:spPr>
        <p:txBody>
          <a:bodyPr>
            <a:spAutoFit/>
          </a:bodyPr>
          <a:lstStyle/>
          <a:p>
            <a:r>
              <a:rPr kumimoji="1" lang="zh-CN" altLang="en-US" sz="2800" b="1">
                <a:latin typeface="Times New Roman" pitchFamily="18" charset="0"/>
                <a:ea typeface="黑体" pitchFamily="2" charset="-122"/>
              </a:rPr>
              <a:t>定理</a:t>
            </a:r>
            <a:r>
              <a:rPr kumimoji="1" lang="en-US" altLang="zh-CN" sz="2800" b="1">
                <a:latin typeface="Times New Roman" pitchFamily="18" charset="0"/>
                <a:ea typeface="黑体" pitchFamily="2" charset="-122"/>
              </a:rPr>
              <a:t>2 </a:t>
            </a:r>
            <a:r>
              <a:rPr kumimoji="1" lang="en-US" altLang="zh-CN" sz="2800" b="1">
                <a:latin typeface="Times New Roman" pitchFamily="18" charset="0"/>
                <a:ea typeface="宋体" charset="-122"/>
              </a:rPr>
              <a:t>(</a:t>
            </a:r>
            <a:r>
              <a:rPr kumimoji="1" lang="zh-CN" altLang="en-US" sz="2800" b="1">
                <a:latin typeface="宋体" charset="-122"/>
                <a:ea typeface="宋体" charset="-122"/>
              </a:rPr>
              <a:t>最大流</a:t>
            </a:r>
            <a:r>
              <a:rPr kumimoji="1" lang="en-US" altLang="zh-CN" sz="2800" b="1">
                <a:latin typeface="Times New Roman" pitchFamily="18" charset="0"/>
                <a:ea typeface="宋体" charset="-122"/>
              </a:rPr>
              <a:t>——</a:t>
            </a:r>
            <a:r>
              <a:rPr kumimoji="1" lang="zh-CN" altLang="en-US" sz="2800" b="1">
                <a:latin typeface="宋体" charset="-122"/>
                <a:ea typeface="宋体" charset="-122"/>
              </a:rPr>
              <a:t>最小割定理</a:t>
            </a:r>
            <a:r>
              <a:rPr kumimoji="1" lang="en-US" altLang="zh-CN" sz="2800" b="1">
                <a:latin typeface="Times New Roman" pitchFamily="18" charset="0"/>
                <a:ea typeface="宋体" charset="-122"/>
              </a:rPr>
              <a:t>) </a:t>
            </a:r>
            <a:r>
              <a:rPr kumimoji="1" lang="zh-CN" altLang="en-US" sz="2800" b="1">
                <a:latin typeface="宋体" charset="-122"/>
                <a:ea typeface="宋体" charset="-122"/>
              </a:rPr>
              <a:t>任一个网络中</a:t>
            </a:r>
            <a:r>
              <a:rPr kumimoji="1" lang="en-US" altLang="zh-CN" sz="2800" b="1" i="1">
                <a:latin typeface="Times New Roman" pitchFamily="18" charset="0"/>
                <a:ea typeface="宋体" charset="-122"/>
              </a:rPr>
              <a:t>G</a:t>
            </a:r>
            <a:r>
              <a:rPr kumimoji="1" lang="zh-CN" altLang="en-US" sz="2800" b="1">
                <a:latin typeface="宋体" charset="-122"/>
                <a:ea typeface="宋体" charset="-122"/>
              </a:rPr>
              <a:t>中</a:t>
            </a:r>
            <a:r>
              <a:rPr kumimoji="1" lang="en-US" altLang="zh-CN" sz="2800" b="1">
                <a:latin typeface="Times New Roman" pitchFamily="18" charset="0"/>
                <a:ea typeface="宋体" charset="-122"/>
              </a:rPr>
              <a:t>, </a:t>
            </a:r>
            <a:r>
              <a:rPr kumimoji="1" lang="zh-CN" altLang="en-US" sz="2800" b="1">
                <a:latin typeface="宋体" charset="-122"/>
                <a:ea typeface="宋体" charset="-122"/>
              </a:rPr>
              <a:t>从</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zh-CN" altLang="en-US" sz="2800" b="1">
                <a:latin typeface="宋体" charset="-122"/>
                <a:ea typeface="宋体" charset="-122"/>
              </a:rPr>
              <a:t>到</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a:t>
            </a:r>
            <a:r>
              <a:rPr kumimoji="1" lang="zh-CN" altLang="en-US" sz="2800" b="1">
                <a:latin typeface="宋体" charset="-122"/>
                <a:ea typeface="宋体" charset="-122"/>
              </a:rPr>
              <a:t>的</a:t>
            </a:r>
            <a:r>
              <a:rPr kumimoji="1" lang="zh-CN" altLang="en-US" sz="2800" b="1">
                <a:solidFill>
                  <a:srgbClr val="FF6600"/>
                </a:solidFill>
                <a:latin typeface="宋体" charset="-122"/>
                <a:ea typeface="宋体" charset="-122"/>
              </a:rPr>
              <a:t>最大流的流量</a:t>
            </a:r>
            <a:r>
              <a:rPr kumimoji="1" lang="zh-CN" altLang="en-US" sz="2800" b="1">
                <a:latin typeface="宋体" charset="-122"/>
                <a:ea typeface="宋体" charset="-122"/>
              </a:rPr>
              <a:t>等于分割</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a:t>
            </a:r>
            <a:r>
              <a:rPr kumimoji="1" lang="zh-CN" altLang="en-US" sz="2800" b="1">
                <a:latin typeface="宋体" charset="-122"/>
                <a:ea typeface="宋体" charset="-122"/>
              </a:rPr>
              <a:t>的</a:t>
            </a:r>
            <a:r>
              <a:rPr kumimoji="1" lang="zh-CN" altLang="en-US" sz="2800" b="1">
                <a:solidFill>
                  <a:srgbClr val="FF6600"/>
                </a:solidFill>
                <a:latin typeface="宋体" charset="-122"/>
                <a:ea typeface="宋体" charset="-122"/>
              </a:rPr>
              <a:t>最小割的容量</a:t>
            </a:r>
            <a:r>
              <a:rPr kumimoji="1" lang="en-US" altLang="zh-CN" sz="2800" b="1">
                <a:latin typeface="Times New Roman" pitchFamily="18" charset="0"/>
                <a:ea typeface="宋体" charset="-122"/>
              </a:rPr>
              <a:t>. </a:t>
            </a:r>
          </a:p>
        </p:txBody>
      </p:sp>
      <p:sp>
        <p:nvSpPr>
          <p:cNvPr id="281603" name="Rectangle 3"/>
          <p:cNvSpPr>
            <a:spLocks noChangeArrowheads="1"/>
          </p:cNvSpPr>
          <p:nvPr/>
        </p:nvSpPr>
        <p:spPr bwMode="auto">
          <a:xfrm>
            <a:off x="250825" y="2914650"/>
            <a:ext cx="8713788" cy="946150"/>
          </a:xfrm>
          <a:prstGeom prst="rect">
            <a:avLst/>
          </a:prstGeom>
          <a:noFill/>
          <a:ln w="9525">
            <a:noFill/>
            <a:miter lim="800000"/>
            <a:headEnd/>
            <a:tailEnd/>
          </a:ln>
        </p:spPr>
        <p:txBody>
          <a:bodyPr>
            <a:spAutoFit/>
          </a:bodyPr>
          <a:lstStyle/>
          <a:p>
            <a:r>
              <a:rPr kumimoji="1" lang="zh-CN" altLang="en-US" sz="2800" b="1">
                <a:latin typeface="Times New Roman" pitchFamily="18" charset="0"/>
                <a:ea typeface="黑体" pitchFamily="2" charset="-122"/>
              </a:rPr>
              <a:t>推论</a:t>
            </a:r>
            <a:r>
              <a:rPr kumimoji="1" lang="zh-CN" altLang="en-US" sz="2800" b="1">
                <a:latin typeface="Times New Roman" pitchFamily="18" charset="0"/>
                <a:ea typeface="宋体" charset="-122"/>
              </a:rPr>
              <a:t> </a:t>
            </a:r>
            <a:r>
              <a:rPr kumimoji="1" lang="zh-CN" altLang="en-US" sz="2800" b="1">
                <a:latin typeface="宋体" charset="-122"/>
                <a:ea typeface="宋体" charset="-122"/>
              </a:rPr>
              <a:t>可行流</a:t>
            </a:r>
            <a:r>
              <a:rPr kumimoji="1" lang="en-US" altLang="zh-CN" sz="2800" b="1" i="1">
                <a:latin typeface="Times New Roman" pitchFamily="18" charset="0"/>
                <a:ea typeface="宋体" charset="-122"/>
              </a:rPr>
              <a:t>f</a:t>
            </a:r>
            <a:r>
              <a:rPr kumimoji="1" lang="zh-CN" altLang="en-US" sz="2800" b="1">
                <a:latin typeface="宋体" charset="-122"/>
                <a:ea typeface="宋体" charset="-122"/>
              </a:rPr>
              <a:t>是最大流的充要条件是不存在从</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s</a:t>
            </a:r>
            <a:r>
              <a:rPr kumimoji="1" lang="zh-CN" altLang="en-US" sz="2800" b="1">
                <a:latin typeface="宋体" charset="-122"/>
                <a:ea typeface="宋体" charset="-122"/>
              </a:rPr>
              <a:t>到</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t</a:t>
            </a:r>
            <a:r>
              <a:rPr kumimoji="1" lang="zh-CN" altLang="en-US" sz="2800" b="1">
                <a:latin typeface="宋体" charset="-122"/>
                <a:ea typeface="宋体" charset="-122"/>
              </a:rPr>
              <a:t>的</a:t>
            </a:r>
            <a:r>
              <a:rPr kumimoji="1" lang="en-US" altLang="zh-CN" sz="2800" b="1">
                <a:latin typeface="Times New Roman" pitchFamily="18" charset="0"/>
                <a:ea typeface="宋体" charset="-122"/>
              </a:rPr>
              <a:t>(</a:t>
            </a:r>
            <a:r>
              <a:rPr kumimoji="1" lang="zh-CN" altLang="en-US" sz="2800" b="1">
                <a:latin typeface="宋体" charset="-122"/>
                <a:ea typeface="宋体" charset="-122"/>
              </a:rPr>
              <a:t>关于</a:t>
            </a:r>
            <a:r>
              <a:rPr kumimoji="1" lang="en-US" altLang="zh-CN" sz="2800" b="1" i="1">
                <a:latin typeface="Times New Roman" pitchFamily="18" charset="0"/>
                <a:ea typeface="宋体" charset="-122"/>
              </a:rPr>
              <a:t>f</a:t>
            </a:r>
            <a:r>
              <a:rPr kumimoji="1" lang="zh-CN" altLang="en-US" sz="2800" b="1">
                <a:latin typeface="宋体" charset="-122"/>
                <a:ea typeface="宋体" charset="-122"/>
              </a:rPr>
              <a:t>的</a:t>
            </a:r>
            <a:r>
              <a:rPr kumimoji="1" lang="en-US" altLang="zh-CN" sz="2800" b="1">
                <a:latin typeface="Times New Roman" pitchFamily="18" charset="0"/>
                <a:ea typeface="宋体" charset="-122"/>
              </a:rPr>
              <a:t>)</a:t>
            </a:r>
            <a:r>
              <a:rPr kumimoji="1" lang="zh-CN" altLang="en-US" sz="2800" b="1">
                <a:latin typeface="宋体" charset="-122"/>
                <a:ea typeface="宋体" charset="-122"/>
              </a:rPr>
              <a:t>可增广链</a:t>
            </a:r>
            <a:r>
              <a:rPr kumimoji="1" lang="en-US" altLang="zh-CN" sz="2800" b="1">
                <a:latin typeface="Times New Roman" pitchFamily="18" charset="0"/>
                <a:ea typeface="宋体" charset="-122"/>
              </a:rPr>
              <a:t>. </a:t>
            </a:r>
          </a:p>
        </p:txBody>
      </p:sp>
      <p:sp>
        <p:nvSpPr>
          <p:cNvPr id="79876" name="Rectangle 4"/>
          <p:cNvSpPr>
            <a:spLocks noChangeArrowheads="1"/>
          </p:cNvSpPr>
          <p:nvPr/>
        </p:nvSpPr>
        <p:spPr bwMode="white">
          <a:xfrm>
            <a:off x="457200" y="434181"/>
            <a:ext cx="8305800" cy="563563"/>
          </a:xfrm>
          <a:prstGeom prst="rect">
            <a:avLst/>
          </a:prstGeom>
          <a:noFill/>
          <a:ln w="9525">
            <a:noFill/>
            <a:miter lim="800000"/>
            <a:headEnd/>
            <a:tailEnd/>
          </a:ln>
        </p:spPr>
        <p:txBody>
          <a:bodyPr anchor="ctr"/>
          <a:lstStyle/>
          <a:p>
            <a:pPr algn="ctr"/>
            <a:r>
              <a:rPr lang="zh-CN" altLang="en-US" sz="3200" b="1" dirty="0">
                <a:solidFill>
                  <a:schemeClr val="bg1"/>
                </a:solidFill>
                <a:latin typeface="Verdana" pitchFamily="34" charset="0"/>
                <a:ea typeface="宋体" charset="-122"/>
              </a:rPr>
              <a:t>最大流问题</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191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1602"/>
                                        </p:tgtEl>
                                        <p:attrNameLst>
                                          <p:attrName>style.visibility</p:attrName>
                                        </p:attrNameLst>
                                      </p:cBhvr>
                                      <p:to>
                                        <p:strVal val="visible"/>
                                      </p:to>
                                    </p:set>
                                    <p:anim calcmode="lin" valueType="num">
                                      <p:cBhvr additive="base">
                                        <p:cTn id="7" dur="500" fill="hold"/>
                                        <p:tgtEl>
                                          <p:spTgt spid="281602"/>
                                        </p:tgtEl>
                                        <p:attrNameLst>
                                          <p:attrName>ppt_x</p:attrName>
                                        </p:attrNameLst>
                                      </p:cBhvr>
                                      <p:tavLst>
                                        <p:tav tm="0">
                                          <p:val>
                                            <p:strVal val="0-#ppt_w/2"/>
                                          </p:val>
                                        </p:tav>
                                        <p:tav tm="100000">
                                          <p:val>
                                            <p:strVal val="#ppt_x"/>
                                          </p:val>
                                        </p:tav>
                                      </p:tavLst>
                                    </p:anim>
                                    <p:anim calcmode="lin" valueType="num">
                                      <p:cBhvr additive="base">
                                        <p:cTn id="8" dur="500" fill="hold"/>
                                        <p:tgtEl>
                                          <p:spTgt spid="2816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1603"/>
                                        </p:tgtEl>
                                        <p:attrNameLst>
                                          <p:attrName>style.visibility</p:attrName>
                                        </p:attrNameLst>
                                      </p:cBhvr>
                                      <p:to>
                                        <p:strVal val="visible"/>
                                      </p:to>
                                    </p:set>
                                    <p:anim calcmode="lin" valueType="num">
                                      <p:cBhvr additive="base">
                                        <p:cTn id="13" dur="500" fill="hold"/>
                                        <p:tgtEl>
                                          <p:spTgt spid="281603"/>
                                        </p:tgtEl>
                                        <p:attrNameLst>
                                          <p:attrName>ppt_x</p:attrName>
                                        </p:attrNameLst>
                                      </p:cBhvr>
                                      <p:tavLst>
                                        <p:tav tm="0">
                                          <p:val>
                                            <p:strVal val="0-#ppt_w/2"/>
                                          </p:val>
                                        </p:tav>
                                        <p:tav tm="100000">
                                          <p:val>
                                            <p:strVal val="#ppt_x"/>
                                          </p:val>
                                        </p:tav>
                                      </p:tavLst>
                                    </p:anim>
                                    <p:anim calcmode="lin" valueType="num">
                                      <p:cBhvr additive="base">
                                        <p:cTn id="14" dur="500" fill="hold"/>
                                        <p:tgtEl>
                                          <p:spTgt spid="2816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autoUpdateAnimBg="0"/>
      <p:bldP spid="281603" grpId="0"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ChangeArrowheads="1"/>
          </p:cNvSpPr>
          <p:nvPr/>
        </p:nvSpPr>
        <p:spPr bwMode="auto">
          <a:xfrm>
            <a:off x="304800" y="981075"/>
            <a:ext cx="8839200" cy="4535488"/>
          </a:xfrm>
          <a:prstGeom prst="rect">
            <a:avLst/>
          </a:prstGeom>
          <a:noFill/>
          <a:ln w="9525">
            <a:noFill/>
            <a:miter lim="800000"/>
            <a:headEnd/>
            <a:tailEnd/>
          </a:ln>
        </p:spPr>
        <p:txBody>
          <a:bodyPr>
            <a:spAutoFit/>
          </a:bodyPr>
          <a:lstStyle/>
          <a:p>
            <a:pPr>
              <a:lnSpc>
                <a:spcPct val="110000"/>
              </a:lnSpc>
              <a:spcBef>
                <a:spcPct val="10000"/>
              </a:spcBef>
            </a:pPr>
            <a:r>
              <a:rPr kumimoji="1" lang="zh-CN" altLang="en-US" sz="2800" b="1" dirty="0">
                <a:latin typeface="宋体" charset="-122"/>
                <a:ea typeface="宋体" charset="-122"/>
              </a:rPr>
              <a:t>    实际问题中</a:t>
            </a:r>
            <a:r>
              <a:rPr kumimoji="1" lang="en-US" altLang="zh-CN" sz="2800" b="1" dirty="0">
                <a:latin typeface="宋体" charset="-122"/>
                <a:ea typeface="宋体" charset="-122"/>
              </a:rPr>
              <a:t>,</a:t>
            </a:r>
            <a:r>
              <a:rPr kumimoji="1" lang="zh-CN" altLang="en-US" sz="2800" b="1" dirty="0">
                <a:latin typeface="宋体" charset="-122"/>
                <a:ea typeface="宋体" charset="-122"/>
              </a:rPr>
              <a:t>一个网络会出现下面两种情况：</a:t>
            </a:r>
          </a:p>
          <a:p>
            <a:pPr>
              <a:lnSpc>
                <a:spcPct val="110000"/>
              </a:lnSpc>
              <a:spcBef>
                <a:spcPct val="10000"/>
              </a:spcBef>
            </a:pPr>
            <a:r>
              <a:rPr kumimoji="1" lang="zh-CN" altLang="en-US" sz="2800" b="1" dirty="0">
                <a:latin typeface="宋体" charset="-122"/>
                <a:ea typeface="宋体" charset="-122"/>
              </a:rPr>
              <a:t>    ⑴ </a:t>
            </a:r>
            <a:r>
              <a:rPr kumimoji="1" lang="zh-CN" altLang="en-US" sz="2800" b="1" dirty="0">
                <a:solidFill>
                  <a:srgbClr val="692AA2"/>
                </a:solidFill>
                <a:latin typeface="宋体" charset="-122"/>
                <a:ea typeface="宋体" charset="-122"/>
              </a:rPr>
              <a:t>发点和收点都不止一个</a:t>
            </a:r>
            <a:r>
              <a:rPr kumimoji="1" lang="en-US" altLang="zh-CN" sz="2800" b="1" dirty="0">
                <a:latin typeface="宋体" charset="-122"/>
                <a:ea typeface="宋体" charset="-122"/>
              </a:rPr>
              <a:t>.</a:t>
            </a:r>
          </a:p>
          <a:p>
            <a:pPr>
              <a:lnSpc>
                <a:spcPct val="110000"/>
              </a:lnSpc>
              <a:spcBef>
                <a:spcPct val="10000"/>
              </a:spcBef>
            </a:pPr>
            <a:r>
              <a:rPr kumimoji="1" lang="en-US" altLang="zh-CN" sz="2800" b="1" dirty="0">
                <a:latin typeface="宋体" charset="-122"/>
                <a:ea typeface="宋体" charset="-122"/>
              </a:rPr>
              <a:t>    </a:t>
            </a:r>
            <a:r>
              <a:rPr kumimoji="1" lang="zh-CN" altLang="en-US" sz="2800" b="1">
                <a:latin typeface="宋体" charset="-122"/>
                <a:ea typeface="宋体" charset="-122"/>
              </a:rPr>
              <a:t>解决的方法是再虚设一个发点</a:t>
            </a:r>
            <a:r>
              <a:rPr kumimoji="1" lang="en-US" altLang="zh-CN" sz="2800" b="1" i="1" dirty="0">
                <a:latin typeface="Times New Roman" pitchFamily="18" charset="0"/>
                <a:ea typeface="宋体" charset="-122"/>
              </a:rPr>
              <a:t>v</a:t>
            </a:r>
            <a:r>
              <a:rPr kumimoji="1" lang="en-US" altLang="zh-CN" sz="2800" b="1" i="1" baseline="-30000" dirty="0">
                <a:latin typeface="Times New Roman" pitchFamily="18" charset="0"/>
                <a:ea typeface="宋体" charset="-122"/>
              </a:rPr>
              <a:t>s</a:t>
            </a:r>
            <a:r>
              <a:rPr kumimoji="1" lang="zh-CN" altLang="en-US" sz="2800" b="1" dirty="0">
                <a:latin typeface="宋体" charset="-122"/>
                <a:ea typeface="宋体" charset="-122"/>
              </a:rPr>
              <a:t>和一个收点</a:t>
            </a:r>
            <a:r>
              <a:rPr kumimoji="1" lang="en-US" altLang="zh-CN" sz="2800" b="1" i="1" dirty="0" err="1">
                <a:latin typeface="Times New Roman" pitchFamily="18" charset="0"/>
                <a:ea typeface="宋体" charset="-122"/>
              </a:rPr>
              <a:t>v</a:t>
            </a:r>
            <a:r>
              <a:rPr kumimoji="1" lang="en-US" altLang="zh-CN" sz="2800" b="1" i="1" baseline="-30000" dirty="0" err="1">
                <a:latin typeface="Times New Roman" pitchFamily="18" charset="0"/>
                <a:ea typeface="宋体" charset="-122"/>
              </a:rPr>
              <a:t>t</a:t>
            </a:r>
            <a:r>
              <a:rPr kumimoji="1" lang="en-US" altLang="zh-CN" sz="2800" b="1" i="1" baseline="-30000" dirty="0">
                <a:latin typeface="Times New Roman" pitchFamily="18" charset="0"/>
                <a:ea typeface="宋体" charset="-122"/>
              </a:rPr>
              <a:t> </a:t>
            </a:r>
            <a:r>
              <a:rPr kumimoji="1" lang="en-US" altLang="zh-CN" sz="2800" b="1" dirty="0">
                <a:latin typeface="宋体" charset="-122"/>
                <a:ea typeface="宋体" charset="-122"/>
              </a:rPr>
              <a:t>,</a:t>
            </a:r>
            <a:r>
              <a:rPr kumimoji="1" lang="zh-CN" altLang="en-US" sz="2800" b="1" dirty="0">
                <a:latin typeface="宋体" charset="-122"/>
                <a:ea typeface="宋体" charset="-122"/>
              </a:rPr>
              <a:t>发点</a:t>
            </a:r>
            <a:r>
              <a:rPr kumimoji="1" lang="en-US" altLang="zh-CN" sz="2800" b="1" i="1" dirty="0">
                <a:latin typeface="Times New Roman" pitchFamily="18" charset="0"/>
                <a:ea typeface="宋体" charset="-122"/>
              </a:rPr>
              <a:t>v</a:t>
            </a:r>
            <a:r>
              <a:rPr kumimoji="1" lang="en-US" altLang="zh-CN" sz="2800" b="1" i="1" baseline="-30000" dirty="0">
                <a:latin typeface="Times New Roman" pitchFamily="18" charset="0"/>
                <a:ea typeface="宋体" charset="-122"/>
              </a:rPr>
              <a:t>s</a:t>
            </a:r>
            <a:r>
              <a:rPr kumimoji="1" lang="zh-CN" altLang="en-US" sz="2800" b="1" dirty="0">
                <a:latin typeface="宋体" charset="-122"/>
                <a:ea typeface="宋体" charset="-122"/>
              </a:rPr>
              <a:t>到所有原发点边的容量都设为无穷大</a:t>
            </a:r>
            <a:r>
              <a:rPr kumimoji="1" lang="en-US" altLang="zh-CN" sz="2800" b="1" dirty="0">
                <a:latin typeface="宋体" charset="-122"/>
                <a:ea typeface="宋体" charset="-122"/>
              </a:rPr>
              <a:t>, </a:t>
            </a:r>
            <a:r>
              <a:rPr kumimoji="1" lang="zh-CN" altLang="en-US" sz="2800" b="1" dirty="0">
                <a:latin typeface="宋体" charset="-122"/>
                <a:ea typeface="宋体" charset="-122"/>
              </a:rPr>
              <a:t>所有原收点到收点</a:t>
            </a:r>
            <a:r>
              <a:rPr kumimoji="1" lang="en-US" altLang="zh-CN" sz="2800" b="1" i="1" dirty="0" err="1">
                <a:latin typeface="Times New Roman" pitchFamily="18" charset="0"/>
                <a:ea typeface="宋体" charset="-122"/>
              </a:rPr>
              <a:t>v</a:t>
            </a:r>
            <a:r>
              <a:rPr kumimoji="1" lang="en-US" altLang="zh-CN" sz="2800" b="1" i="1" baseline="-30000" dirty="0" err="1">
                <a:latin typeface="Times New Roman" pitchFamily="18" charset="0"/>
                <a:ea typeface="宋体" charset="-122"/>
              </a:rPr>
              <a:t>t</a:t>
            </a:r>
            <a:r>
              <a:rPr kumimoji="1" lang="en-US" altLang="zh-CN" sz="2800" b="1" i="1" baseline="-30000" dirty="0">
                <a:latin typeface="Times New Roman" pitchFamily="18" charset="0"/>
                <a:ea typeface="宋体" charset="-122"/>
              </a:rPr>
              <a:t> </a:t>
            </a:r>
            <a:r>
              <a:rPr kumimoji="1" lang="zh-CN" altLang="en-US" sz="2800" b="1" dirty="0">
                <a:latin typeface="宋体" charset="-122"/>
                <a:ea typeface="宋体" charset="-122"/>
              </a:rPr>
              <a:t>边的容量都设为无穷大</a:t>
            </a:r>
            <a:r>
              <a:rPr kumimoji="1" lang="en-US" altLang="zh-CN" sz="2800" b="1" dirty="0">
                <a:latin typeface="宋体" charset="-122"/>
                <a:ea typeface="宋体" charset="-122"/>
              </a:rPr>
              <a:t>.</a:t>
            </a:r>
          </a:p>
          <a:p>
            <a:pPr>
              <a:lnSpc>
                <a:spcPct val="110000"/>
              </a:lnSpc>
              <a:spcBef>
                <a:spcPct val="10000"/>
              </a:spcBef>
            </a:pPr>
            <a:r>
              <a:rPr kumimoji="1" lang="en-US" altLang="zh-CN" sz="2800" b="1" dirty="0">
                <a:latin typeface="宋体" charset="-122"/>
                <a:ea typeface="宋体" charset="-122"/>
              </a:rPr>
              <a:t>    ⑵ </a:t>
            </a:r>
            <a:r>
              <a:rPr kumimoji="1" lang="zh-CN" altLang="en-US" sz="2800" b="1" dirty="0">
                <a:solidFill>
                  <a:srgbClr val="692AA2"/>
                </a:solidFill>
                <a:latin typeface="宋体" charset="-122"/>
                <a:ea typeface="宋体" charset="-122"/>
              </a:rPr>
              <a:t>网络中除了边有容量外</a:t>
            </a:r>
            <a:r>
              <a:rPr kumimoji="1" lang="en-US" altLang="zh-CN" sz="2800" b="1" dirty="0">
                <a:solidFill>
                  <a:srgbClr val="692AA2"/>
                </a:solidFill>
                <a:latin typeface="宋体" charset="-122"/>
                <a:ea typeface="宋体" charset="-122"/>
              </a:rPr>
              <a:t>,</a:t>
            </a:r>
            <a:r>
              <a:rPr kumimoji="1" lang="zh-CN" altLang="en-US" sz="2800" b="1" dirty="0">
                <a:solidFill>
                  <a:srgbClr val="692AA2"/>
                </a:solidFill>
                <a:latin typeface="宋体" charset="-122"/>
                <a:ea typeface="宋体" charset="-122"/>
              </a:rPr>
              <a:t>点也有容量</a:t>
            </a:r>
            <a:r>
              <a:rPr kumimoji="1" lang="en-US" altLang="zh-CN" sz="2800" b="1" dirty="0">
                <a:latin typeface="宋体" charset="-122"/>
                <a:ea typeface="宋体" charset="-122"/>
              </a:rPr>
              <a:t>.</a:t>
            </a:r>
          </a:p>
          <a:p>
            <a:pPr>
              <a:lnSpc>
                <a:spcPct val="110000"/>
              </a:lnSpc>
              <a:spcBef>
                <a:spcPct val="10000"/>
              </a:spcBef>
            </a:pPr>
            <a:r>
              <a:rPr kumimoji="1" lang="en-US" altLang="zh-CN" sz="2800" b="1" dirty="0">
                <a:latin typeface="宋体" charset="-122"/>
                <a:ea typeface="宋体" charset="-122"/>
              </a:rPr>
              <a:t>    </a:t>
            </a:r>
            <a:r>
              <a:rPr kumimoji="1" lang="zh-CN" altLang="en-US" sz="2800" b="1" dirty="0">
                <a:latin typeface="宋体" charset="-122"/>
                <a:ea typeface="宋体" charset="-122"/>
              </a:rPr>
              <a:t>解决的方法是将所有有容量的点分成两个点</a:t>
            </a:r>
            <a:r>
              <a:rPr kumimoji="1" lang="en-US" altLang="zh-CN" sz="2800" b="1" dirty="0">
                <a:latin typeface="宋体" charset="-122"/>
                <a:ea typeface="宋体" charset="-122"/>
              </a:rPr>
              <a:t>,</a:t>
            </a:r>
            <a:r>
              <a:rPr kumimoji="1" lang="zh-CN" altLang="en-US" sz="2800" b="1" dirty="0">
                <a:latin typeface="宋体" charset="-122"/>
                <a:ea typeface="宋体" charset="-122"/>
              </a:rPr>
              <a:t>如点</a:t>
            </a:r>
            <a:r>
              <a:rPr kumimoji="1" lang="en-US" altLang="zh-CN" sz="2800" b="1" i="1" dirty="0">
                <a:latin typeface="Times New Roman" pitchFamily="18" charset="0"/>
                <a:ea typeface="宋体" charset="-122"/>
              </a:rPr>
              <a:t>v</a:t>
            </a:r>
            <a:r>
              <a:rPr kumimoji="1" lang="zh-CN" altLang="en-US" sz="2800" b="1" dirty="0">
                <a:latin typeface="宋体" charset="-122"/>
                <a:ea typeface="宋体" charset="-122"/>
              </a:rPr>
              <a:t>有容量</a:t>
            </a:r>
            <a:r>
              <a:rPr kumimoji="1" lang="en-US" altLang="zh-CN" sz="2800" b="1" i="1" dirty="0" err="1">
                <a:latin typeface="Times New Roman" pitchFamily="18" charset="0"/>
                <a:ea typeface="宋体" charset="-122"/>
              </a:rPr>
              <a:t>C</a:t>
            </a:r>
            <a:r>
              <a:rPr kumimoji="1" lang="en-US" altLang="zh-CN" sz="2800" b="1" i="1" baseline="-30000" dirty="0" err="1">
                <a:latin typeface="Times New Roman" pitchFamily="18" charset="0"/>
                <a:ea typeface="宋体" charset="-122"/>
              </a:rPr>
              <a:t>v</a:t>
            </a:r>
            <a:r>
              <a:rPr kumimoji="1" lang="en-US" altLang="zh-CN" sz="2800" b="1" i="1" baseline="-30000" dirty="0">
                <a:latin typeface="Times New Roman" pitchFamily="18" charset="0"/>
                <a:ea typeface="宋体" charset="-122"/>
              </a:rPr>
              <a:t> </a:t>
            </a:r>
            <a:r>
              <a:rPr kumimoji="1" lang="en-US" altLang="zh-CN" sz="2800" b="1" dirty="0">
                <a:latin typeface="宋体" charset="-122"/>
                <a:ea typeface="宋体" charset="-122"/>
              </a:rPr>
              <a:t>,</a:t>
            </a:r>
            <a:r>
              <a:rPr kumimoji="1" lang="zh-CN" altLang="en-US" sz="2800" b="1" dirty="0">
                <a:latin typeface="宋体" charset="-122"/>
                <a:ea typeface="宋体" charset="-122"/>
              </a:rPr>
              <a:t>将点</a:t>
            </a:r>
            <a:r>
              <a:rPr kumimoji="1" lang="en-US" altLang="zh-CN" sz="2800" b="1" i="1" dirty="0">
                <a:latin typeface="Times New Roman" pitchFamily="18" charset="0"/>
                <a:ea typeface="宋体" charset="-122"/>
              </a:rPr>
              <a:t>v</a:t>
            </a:r>
            <a:r>
              <a:rPr kumimoji="1" lang="zh-CN" altLang="en-US" sz="2800" b="1" dirty="0">
                <a:latin typeface="宋体" charset="-122"/>
                <a:ea typeface="宋体" charset="-122"/>
              </a:rPr>
              <a:t>分成两个点</a:t>
            </a:r>
            <a:r>
              <a:rPr kumimoji="1" lang="en-US" altLang="zh-CN" sz="2800" b="1" i="1" dirty="0">
                <a:latin typeface="Times New Roman" pitchFamily="18" charset="0"/>
                <a:ea typeface="宋体" charset="-122"/>
              </a:rPr>
              <a:t>v'</a:t>
            </a:r>
            <a:r>
              <a:rPr kumimoji="1" lang="zh-CN" altLang="en-US" sz="2800" b="1" dirty="0">
                <a:latin typeface="宋体" charset="-122"/>
                <a:ea typeface="宋体" charset="-122"/>
              </a:rPr>
              <a:t>和</a:t>
            </a:r>
            <a:r>
              <a:rPr kumimoji="1" lang="en-US" altLang="zh-CN" sz="2800" b="1" i="1" dirty="0">
                <a:latin typeface="Times New Roman" pitchFamily="18" charset="0"/>
                <a:ea typeface="宋体" charset="-122"/>
              </a:rPr>
              <a:t>v"</a:t>
            </a:r>
            <a:r>
              <a:rPr kumimoji="1" lang="en-US" altLang="zh-CN" sz="2800" b="1" dirty="0">
                <a:latin typeface="宋体" charset="-122"/>
                <a:ea typeface="宋体" charset="-122"/>
              </a:rPr>
              <a:t>,</a:t>
            </a:r>
            <a:r>
              <a:rPr kumimoji="1" lang="zh-CN" altLang="en-US" sz="2800" b="1" dirty="0">
                <a:latin typeface="宋体" charset="-122"/>
                <a:ea typeface="宋体" charset="-122"/>
              </a:rPr>
              <a:t>令</a:t>
            </a:r>
          </a:p>
          <a:p>
            <a:pPr algn="ctr">
              <a:lnSpc>
                <a:spcPct val="110000"/>
              </a:lnSpc>
              <a:spcBef>
                <a:spcPct val="10000"/>
              </a:spcBef>
            </a:pPr>
            <a:r>
              <a:rPr kumimoji="1" lang="en-US" altLang="zh-CN" sz="2800" b="1" i="1" dirty="0">
                <a:latin typeface="Times New Roman" pitchFamily="18" charset="0"/>
                <a:ea typeface="宋体" charset="-122"/>
              </a:rPr>
              <a:t>C</a:t>
            </a:r>
            <a:r>
              <a:rPr kumimoji="1" lang="en-US" altLang="zh-CN" sz="2800" b="1" dirty="0">
                <a:latin typeface="Times New Roman" pitchFamily="18" charset="0"/>
                <a:ea typeface="宋体" charset="-122"/>
              </a:rPr>
              <a:t>(</a:t>
            </a:r>
            <a:r>
              <a:rPr kumimoji="1" lang="en-US" altLang="zh-CN" sz="2800" b="1" i="1" dirty="0" err="1">
                <a:latin typeface="Times New Roman" pitchFamily="18" charset="0"/>
                <a:ea typeface="宋体" charset="-122"/>
              </a:rPr>
              <a:t>v'v</a:t>
            </a:r>
            <a:r>
              <a:rPr kumimoji="1" lang="en-US" altLang="zh-CN" sz="2800" b="1" i="1" dirty="0">
                <a:latin typeface="Times New Roman" pitchFamily="18" charset="0"/>
                <a:ea typeface="宋体" charset="-122"/>
              </a:rPr>
              <a:t>"</a:t>
            </a:r>
            <a:r>
              <a:rPr kumimoji="1" lang="en-US" altLang="zh-CN" sz="2800" b="1" i="1" baseline="30000" dirty="0">
                <a:latin typeface="Times New Roman" pitchFamily="18" charset="0"/>
                <a:ea typeface="宋体" charset="-122"/>
              </a:rPr>
              <a:t> </a:t>
            </a:r>
            <a:r>
              <a:rPr kumimoji="1" lang="en-US" altLang="zh-CN" sz="2800" b="1" dirty="0">
                <a:latin typeface="Times New Roman" pitchFamily="18" charset="0"/>
                <a:ea typeface="宋体" charset="-122"/>
              </a:rPr>
              <a:t>) = </a:t>
            </a:r>
            <a:r>
              <a:rPr kumimoji="1" lang="en-US" altLang="zh-CN" sz="2800" b="1" i="1" dirty="0" err="1">
                <a:latin typeface="Times New Roman" pitchFamily="18" charset="0"/>
                <a:ea typeface="宋体" charset="-122"/>
              </a:rPr>
              <a:t>C</a:t>
            </a:r>
            <a:r>
              <a:rPr kumimoji="1" lang="en-US" altLang="zh-CN" sz="2800" b="1" i="1" baseline="-30000" dirty="0" err="1">
                <a:latin typeface="Times New Roman" pitchFamily="18" charset="0"/>
                <a:ea typeface="宋体" charset="-122"/>
              </a:rPr>
              <a:t>v</a:t>
            </a:r>
            <a:r>
              <a:rPr kumimoji="1" lang="en-US" altLang="zh-CN" sz="2800" b="1" i="1" baseline="-30000" dirty="0">
                <a:latin typeface="Times New Roman" pitchFamily="18" charset="0"/>
                <a:ea typeface="宋体" charset="-122"/>
              </a:rPr>
              <a:t> </a:t>
            </a:r>
            <a:r>
              <a:rPr kumimoji="1" lang="en-US" altLang="zh-CN" sz="2800" b="1" dirty="0">
                <a:latin typeface="宋体" charset="-122"/>
                <a:ea typeface="宋体" charset="-122"/>
              </a:rPr>
              <a:t>.  </a:t>
            </a:r>
          </a:p>
        </p:txBody>
      </p:sp>
      <p:sp>
        <p:nvSpPr>
          <p:cNvPr id="80899" name="Rectangle 3"/>
          <p:cNvSpPr>
            <a:spLocks noChangeArrowheads="1"/>
          </p:cNvSpPr>
          <p:nvPr/>
        </p:nvSpPr>
        <p:spPr bwMode="white">
          <a:xfrm>
            <a:off x="457200" y="417512"/>
            <a:ext cx="8305800" cy="563563"/>
          </a:xfrm>
          <a:prstGeom prst="rect">
            <a:avLst/>
          </a:prstGeom>
          <a:noFill/>
          <a:ln w="9525">
            <a:noFill/>
            <a:miter lim="800000"/>
            <a:headEnd/>
            <a:tailEnd/>
          </a:ln>
        </p:spPr>
        <p:txBody>
          <a:bodyPr anchor="ctr"/>
          <a:lstStyle/>
          <a:p>
            <a:pPr algn="ctr"/>
            <a:r>
              <a:rPr lang="zh-CN" altLang="en-US" sz="3200" b="1" dirty="0">
                <a:solidFill>
                  <a:schemeClr val="bg1"/>
                </a:solidFill>
                <a:latin typeface="Verdana" pitchFamily="34" charset="0"/>
                <a:ea typeface="宋体" charset="-122"/>
              </a:rPr>
              <a:t>最大流问题</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192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626">
                                            <p:txEl>
                                              <p:pRg st="0" end="0"/>
                                            </p:txEl>
                                          </p:spTgt>
                                        </p:tgtEl>
                                        <p:attrNameLst>
                                          <p:attrName>style.visibility</p:attrName>
                                        </p:attrNameLst>
                                      </p:cBhvr>
                                      <p:to>
                                        <p:strVal val="visible"/>
                                      </p:to>
                                    </p:set>
                                    <p:animEffect transition="in" filter="wipe(left)">
                                      <p:cBhvr>
                                        <p:cTn id="7" dur="500"/>
                                        <p:tgtEl>
                                          <p:spTgt spid="282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2626">
                                            <p:txEl>
                                              <p:pRg st="1" end="1"/>
                                            </p:txEl>
                                          </p:spTgt>
                                        </p:tgtEl>
                                        <p:attrNameLst>
                                          <p:attrName>style.visibility</p:attrName>
                                        </p:attrNameLst>
                                      </p:cBhvr>
                                      <p:to>
                                        <p:strVal val="visible"/>
                                      </p:to>
                                    </p:set>
                                    <p:animEffect transition="in" filter="wipe(left)">
                                      <p:cBhvr>
                                        <p:cTn id="12" dur="500"/>
                                        <p:tgtEl>
                                          <p:spTgt spid="2826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2626">
                                            <p:txEl>
                                              <p:pRg st="2" end="2"/>
                                            </p:txEl>
                                          </p:spTgt>
                                        </p:tgtEl>
                                        <p:attrNameLst>
                                          <p:attrName>style.visibility</p:attrName>
                                        </p:attrNameLst>
                                      </p:cBhvr>
                                      <p:to>
                                        <p:strVal val="visible"/>
                                      </p:to>
                                    </p:set>
                                    <p:animEffect transition="in" filter="wipe(left)">
                                      <p:cBhvr>
                                        <p:cTn id="17" dur="500"/>
                                        <p:tgtEl>
                                          <p:spTgt spid="2826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2626">
                                            <p:txEl>
                                              <p:pRg st="3" end="3"/>
                                            </p:txEl>
                                          </p:spTgt>
                                        </p:tgtEl>
                                        <p:attrNameLst>
                                          <p:attrName>style.visibility</p:attrName>
                                        </p:attrNameLst>
                                      </p:cBhvr>
                                      <p:to>
                                        <p:strVal val="visible"/>
                                      </p:to>
                                    </p:set>
                                    <p:animEffect transition="in" filter="wipe(left)">
                                      <p:cBhvr>
                                        <p:cTn id="22" dur="500"/>
                                        <p:tgtEl>
                                          <p:spTgt spid="2826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2626">
                                            <p:txEl>
                                              <p:pRg st="4" end="4"/>
                                            </p:txEl>
                                          </p:spTgt>
                                        </p:tgtEl>
                                        <p:attrNameLst>
                                          <p:attrName>style.visibility</p:attrName>
                                        </p:attrNameLst>
                                      </p:cBhvr>
                                      <p:to>
                                        <p:strVal val="visible"/>
                                      </p:to>
                                    </p:set>
                                    <p:animEffect transition="in" filter="wipe(left)">
                                      <p:cBhvr>
                                        <p:cTn id="27" dur="500"/>
                                        <p:tgtEl>
                                          <p:spTgt spid="2826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2626">
                                            <p:txEl>
                                              <p:pRg st="5" end="5"/>
                                            </p:txEl>
                                          </p:spTgt>
                                        </p:tgtEl>
                                        <p:attrNameLst>
                                          <p:attrName>style.visibility</p:attrName>
                                        </p:attrNameLst>
                                      </p:cBhvr>
                                      <p:to>
                                        <p:strVal val="visible"/>
                                      </p:to>
                                    </p:set>
                                    <p:animEffect transition="in" filter="wipe(left)">
                                      <p:cBhvr>
                                        <p:cTn id="32" dur="500"/>
                                        <p:tgtEl>
                                          <p:spTgt spid="2826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build="p"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t>多个发点多个收点的情形</a:t>
            </a:r>
          </a:p>
        </p:txBody>
      </p:sp>
      <p:sp>
        <p:nvSpPr>
          <p:cNvPr id="22531" name="Text Box 6"/>
          <p:cNvSpPr txBox="1">
            <a:spLocks noChangeArrowheads="1"/>
          </p:cNvSpPr>
          <p:nvPr/>
        </p:nvSpPr>
        <p:spPr bwMode="auto">
          <a:xfrm>
            <a:off x="900113" y="1268413"/>
            <a:ext cx="7488237"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zh-CN" altLang="en-US"/>
              <a:t>对于多发点多收点的容量网络的最大流问题可以通过添加两个新点</a:t>
            </a:r>
            <a:r>
              <a:rPr lang="en-US" altLang="zh-CN"/>
              <a:t>v</a:t>
            </a:r>
            <a:r>
              <a:rPr lang="en-US" altLang="zh-CN" baseline="-25000"/>
              <a:t>s</a:t>
            </a:r>
            <a:r>
              <a:rPr lang="zh-CN" altLang="en-US"/>
              <a:t>与</a:t>
            </a:r>
            <a:r>
              <a:rPr lang="en-US" altLang="zh-CN"/>
              <a:t>v</a:t>
            </a:r>
            <a:r>
              <a:rPr lang="en-US" altLang="zh-CN" baseline="-25000"/>
              <a:t>t</a:t>
            </a:r>
            <a:r>
              <a:rPr lang="zh-CN" altLang="en-US"/>
              <a:t>扩充为新的单发点与单收点的容量网络的方式解决。</a:t>
            </a:r>
          </a:p>
        </p:txBody>
      </p:sp>
      <p:sp>
        <p:nvSpPr>
          <p:cNvPr id="22532" name="Oval 7"/>
          <p:cNvSpPr>
            <a:spLocks noChangeArrowheads="1"/>
          </p:cNvSpPr>
          <p:nvPr/>
        </p:nvSpPr>
        <p:spPr bwMode="auto">
          <a:xfrm>
            <a:off x="2339975" y="2854325"/>
            <a:ext cx="719138" cy="2951163"/>
          </a:xfrm>
          <a:prstGeom prst="ellipse">
            <a:avLst/>
          </a:prstGeom>
          <a:solidFill>
            <a:schemeClr val="accent1"/>
          </a:solidFill>
          <a:ln w="9525">
            <a:solidFill>
              <a:schemeClr val="tx1"/>
            </a:solidFill>
            <a:round/>
            <a:headEnd/>
            <a:tailEnd/>
          </a:ln>
        </p:spPr>
        <p:txBody>
          <a:bodyPr wrap="none" anchor="ctr"/>
          <a:lstStyle/>
          <a:p>
            <a:pPr algn="ctr"/>
            <a:endParaRPr lang="en-US" altLang="zh-CN"/>
          </a:p>
          <a:p>
            <a:pPr algn="ctr"/>
            <a:r>
              <a:rPr lang="en-US" altLang="zh-CN">
                <a:latin typeface="Times New Roman" pitchFamily="18" charset="0"/>
              </a:rPr>
              <a:t>x</a:t>
            </a:r>
            <a:r>
              <a:rPr lang="en-US" altLang="zh-CN" baseline="-25000">
                <a:latin typeface="Times New Roman" pitchFamily="18" charset="0"/>
              </a:rPr>
              <a:t>1</a:t>
            </a:r>
          </a:p>
          <a:p>
            <a:pPr algn="ctr"/>
            <a:r>
              <a:rPr lang="en-US" altLang="zh-CN">
                <a:latin typeface="Times New Roman" pitchFamily="18" charset="0"/>
              </a:rPr>
              <a:t>x</a:t>
            </a:r>
            <a:r>
              <a:rPr lang="en-US" altLang="zh-CN" baseline="-25000">
                <a:latin typeface="Times New Roman" pitchFamily="18" charset="0"/>
              </a:rPr>
              <a:t>2</a:t>
            </a:r>
          </a:p>
          <a:p>
            <a:pPr algn="ctr"/>
            <a:r>
              <a:rPr lang="en-US" altLang="zh-CN">
                <a:latin typeface="Times New Roman" pitchFamily="18" charset="0"/>
              </a:rPr>
              <a:t>...</a:t>
            </a:r>
          </a:p>
          <a:p>
            <a:pPr algn="ctr"/>
            <a:r>
              <a:rPr lang="en-US" altLang="zh-CN">
                <a:latin typeface="Times New Roman" pitchFamily="18" charset="0"/>
              </a:rPr>
              <a:t>x</a:t>
            </a:r>
            <a:r>
              <a:rPr lang="en-US" altLang="zh-CN" baseline="-25000">
                <a:latin typeface="Times New Roman" pitchFamily="18" charset="0"/>
              </a:rPr>
              <a:t>m</a:t>
            </a:r>
          </a:p>
          <a:p>
            <a:pPr algn="ctr"/>
            <a:endParaRPr lang="en-US" altLang="zh-CN">
              <a:latin typeface="Times New Roman" pitchFamily="18" charset="0"/>
            </a:endParaRPr>
          </a:p>
          <a:p>
            <a:pPr algn="ctr"/>
            <a:endParaRPr lang="en-US" altLang="zh-CN"/>
          </a:p>
        </p:txBody>
      </p:sp>
      <p:sp>
        <p:nvSpPr>
          <p:cNvPr id="22533" name="Oval 8"/>
          <p:cNvSpPr>
            <a:spLocks noChangeArrowheads="1"/>
          </p:cNvSpPr>
          <p:nvPr/>
        </p:nvSpPr>
        <p:spPr bwMode="auto">
          <a:xfrm>
            <a:off x="4429125" y="2854325"/>
            <a:ext cx="719138" cy="2951163"/>
          </a:xfrm>
          <a:prstGeom prst="ellipse">
            <a:avLst/>
          </a:prstGeom>
          <a:solidFill>
            <a:schemeClr val="accent1"/>
          </a:solidFill>
          <a:ln w="9525">
            <a:solidFill>
              <a:schemeClr val="tx1"/>
            </a:solidFill>
            <a:round/>
            <a:headEnd/>
            <a:tailEnd/>
          </a:ln>
        </p:spPr>
        <p:txBody>
          <a:bodyPr wrap="none" anchor="ctr"/>
          <a:lstStyle/>
          <a:p>
            <a:pPr algn="ctr"/>
            <a:endParaRPr lang="en-US" altLang="zh-CN">
              <a:latin typeface="Times New Roman" pitchFamily="18" charset="0"/>
            </a:endParaRPr>
          </a:p>
          <a:p>
            <a:pPr algn="ctr"/>
            <a:r>
              <a:rPr lang="en-US" altLang="zh-CN">
                <a:latin typeface="Times New Roman" pitchFamily="18" charset="0"/>
              </a:rPr>
              <a:t>y</a:t>
            </a:r>
            <a:r>
              <a:rPr lang="en-US" altLang="zh-CN" baseline="-25000">
                <a:latin typeface="Times New Roman" pitchFamily="18" charset="0"/>
              </a:rPr>
              <a:t>1</a:t>
            </a:r>
          </a:p>
          <a:p>
            <a:pPr algn="ctr"/>
            <a:r>
              <a:rPr lang="en-US" altLang="zh-CN">
                <a:latin typeface="Times New Roman" pitchFamily="18" charset="0"/>
              </a:rPr>
              <a:t>y</a:t>
            </a:r>
            <a:r>
              <a:rPr lang="en-US" altLang="zh-CN" baseline="-25000">
                <a:latin typeface="Times New Roman" pitchFamily="18" charset="0"/>
              </a:rPr>
              <a:t>2</a:t>
            </a:r>
          </a:p>
          <a:p>
            <a:pPr algn="ctr"/>
            <a:r>
              <a:rPr lang="en-US" altLang="zh-CN">
                <a:latin typeface="Times New Roman" pitchFamily="18" charset="0"/>
              </a:rPr>
              <a:t>...</a:t>
            </a:r>
          </a:p>
          <a:p>
            <a:pPr algn="ctr"/>
            <a:r>
              <a:rPr lang="en-US" altLang="zh-CN">
                <a:latin typeface="Times New Roman" pitchFamily="18" charset="0"/>
              </a:rPr>
              <a:t>y</a:t>
            </a:r>
            <a:r>
              <a:rPr lang="en-US" altLang="zh-CN" baseline="-25000">
                <a:latin typeface="Times New Roman" pitchFamily="18" charset="0"/>
              </a:rPr>
              <a:t>n</a:t>
            </a:r>
          </a:p>
          <a:p>
            <a:pPr algn="ctr"/>
            <a:endParaRPr lang="en-US" altLang="zh-CN">
              <a:latin typeface="Times New Roman" pitchFamily="18" charset="0"/>
            </a:endParaRPr>
          </a:p>
          <a:p>
            <a:pPr algn="ctr"/>
            <a:endParaRPr lang="en-US" altLang="zh-CN">
              <a:latin typeface="Times New Roman" pitchFamily="18" charset="0"/>
            </a:endParaRPr>
          </a:p>
        </p:txBody>
      </p:sp>
      <p:sp>
        <p:nvSpPr>
          <p:cNvPr id="22534" name="Line 9"/>
          <p:cNvSpPr>
            <a:spLocks noChangeShapeType="1"/>
          </p:cNvSpPr>
          <p:nvPr/>
        </p:nvSpPr>
        <p:spPr bwMode="auto">
          <a:xfrm>
            <a:off x="2916238" y="3573463"/>
            <a:ext cx="16557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5" name="Oval 10"/>
          <p:cNvSpPr>
            <a:spLocks noChangeArrowheads="1"/>
          </p:cNvSpPr>
          <p:nvPr/>
        </p:nvSpPr>
        <p:spPr bwMode="auto">
          <a:xfrm>
            <a:off x="3635375" y="3932238"/>
            <a:ext cx="73025" cy="730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36" name="Oval 11"/>
          <p:cNvSpPr>
            <a:spLocks noChangeArrowheads="1"/>
          </p:cNvSpPr>
          <p:nvPr/>
        </p:nvSpPr>
        <p:spPr bwMode="auto">
          <a:xfrm>
            <a:off x="3635375" y="4219575"/>
            <a:ext cx="73025" cy="730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37" name="Oval 12"/>
          <p:cNvSpPr>
            <a:spLocks noChangeArrowheads="1"/>
          </p:cNvSpPr>
          <p:nvPr/>
        </p:nvSpPr>
        <p:spPr bwMode="auto">
          <a:xfrm>
            <a:off x="3635375" y="4508500"/>
            <a:ext cx="73025" cy="730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38" name="Line 13"/>
          <p:cNvSpPr>
            <a:spLocks noChangeShapeType="1"/>
          </p:cNvSpPr>
          <p:nvPr/>
        </p:nvSpPr>
        <p:spPr bwMode="auto">
          <a:xfrm>
            <a:off x="2987675" y="4797425"/>
            <a:ext cx="1512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9" name="Oval 14"/>
          <p:cNvSpPr>
            <a:spLocks noChangeArrowheads="1"/>
          </p:cNvSpPr>
          <p:nvPr/>
        </p:nvSpPr>
        <p:spPr bwMode="auto">
          <a:xfrm>
            <a:off x="900113" y="4221163"/>
            <a:ext cx="71437" cy="7143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2540" name="Text Box 15"/>
          <p:cNvSpPr txBox="1">
            <a:spLocks noChangeArrowheads="1"/>
          </p:cNvSpPr>
          <p:nvPr/>
        </p:nvSpPr>
        <p:spPr bwMode="auto">
          <a:xfrm>
            <a:off x="684213" y="3644900"/>
            <a:ext cx="576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latin typeface="Times New Roman" pitchFamily="18" charset="0"/>
              </a:rPr>
              <a:t>v</a:t>
            </a:r>
            <a:r>
              <a:rPr lang="en-US" altLang="zh-CN" baseline="-25000">
                <a:latin typeface="Times New Roman" pitchFamily="18" charset="0"/>
              </a:rPr>
              <a:t>s</a:t>
            </a:r>
            <a:endParaRPr lang="en-US" altLang="zh-CN">
              <a:latin typeface="Times New Roman" pitchFamily="18" charset="0"/>
            </a:endParaRPr>
          </a:p>
        </p:txBody>
      </p:sp>
      <p:sp>
        <p:nvSpPr>
          <p:cNvPr id="22541" name="Oval 16"/>
          <p:cNvSpPr>
            <a:spLocks noChangeArrowheads="1"/>
          </p:cNvSpPr>
          <p:nvPr/>
        </p:nvSpPr>
        <p:spPr bwMode="auto">
          <a:xfrm>
            <a:off x="6300788" y="4221163"/>
            <a:ext cx="71437" cy="7143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2542" name="Text Box 17"/>
          <p:cNvSpPr txBox="1">
            <a:spLocks noChangeArrowheads="1"/>
          </p:cNvSpPr>
          <p:nvPr/>
        </p:nvSpPr>
        <p:spPr bwMode="auto">
          <a:xfrm>
            <a:off x="6372225" y="3702050"/>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latin typeface="Times New Roman" pitchFamily="18" charset="0"/>
              </a:rPr>
              <a:t>v</a:t>
            </a:r>
            <a:r>
              <a:rPr lang="en-US" altLang="zh-CN" baseline="-25000">
                <a:latin typeface="Times New Roman" pitchFamily="18" charset="0"/>
              </a:rPr>
              <a:t>t</a:t>
            </a:r>
            <a:endParaRPr lang="en-US" altLang="zh-CN">
              <a:latin typeface="Times New Roman" pitchFamily="18" charset="0"/>
            </a:endParaRPr>
          </a:p>
        </p:txBody>
      </p:sp>
      <p:sp>
        <p:nvSpPr>
          <p:cNvPr id="22543" name="Line 18"/>
          <p:cNvSpPr>
            <a:spLocks noChangeShapeType="1"/>
          </p:cNvSpPr>
          <p:nvPr/>
        </p:nvSpPr>
        <p:spPr bwMode="auto">
          <a:xfrm flipV="1">
            <a:off x="900113" y="3500438"/>
            <a:ext cx="1584325" cy="720725"/>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4" name="Line 19"/>
          <p:cNvSpPr>
            <a:spLocks noChangeShapeType="1"/>
          </p:cNvSpPr>
          <p:nvPr/>
        </p:nvSpPr>
        <p:spPr bwMode="auto">
          <a:xfrm>
            <a:off x="971550" y="4292600"/>
            <a:ext cx="1439863" cy="576263"/>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5" name="Oval 20"/>
          <p:cNvSpPr>
            <a:spLocks noChangeArrowheads="1"/>
          </p:cNvSpPr>
          <p:nvPr/>
        </p:nvSpPr>
        <p:spPr bwMode="auto">
          <a:xfrm>
            <a:off x="1979613" y="4219575"/>
            <a:ext cx="73025" cy="730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46" name="Oval 21"/>
          <p:cNvSpPr>
            <a:spLocks noChangeArrowheads="1"/>
          </p:cNvSpPr>
          <p:nvPr/>
        </p:nvSpPr>
        <p:spPr bwMode="auto">
          <a:xfrm>
            <a:off x="1979613" y="4364038"/>
            <a:ext cx="73025" cy="730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47" name="Oval 22"/>
          <p:cNvSpPr>
            <a:spLocks noChangeArrowheads="1"/>
          </p:cNvSpPr>
          <p:nvPr/>
        </p:nvSpPr>
        <p:spPr bwMode="auto">
          <a:xfrm>
            <a:off x="1979613" y="4508500"/>
            <a:ext cx="73025" cy="730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48" name="Line 23"/>
          <p:cNvSpPr>
            <a:spLocks noChangeShapeType="1"/>
          </p:cNvSpPr>
          <p:nvPr/>
        </p:nvSpPr>
        <p:spPr bwMode="auto">
          <a:xfrm>
            <a:off x="5003800" y="3573463"/>
            <a:ext cx="1296988" cy="647700"/>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9" name="Line 24"/>
          <p:cNvSpPr>
            <a:spLocks noChangeShapeType="1"/>
          </p:cNvSpPr>
          <p:nvPr/>
        </p:nvSpPr>
        <p:spPr bwMode="auto">
          <a:xfrm flipV="1">
            <a:off x="5003800" y="4292600"/>
            <a:ext cx="1296988" cy="504825"/>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0" name="Oval 25"/>
          <p:cNvSpPr>
            <a:spLocks noChangeArrowheads="1"/>
          </p:cNvSpPr>
          <p:nvPr/>
        </p:nvSpPr>
        <p:spPr bwMode="auto">
          <a:xfrm>
            <a:off x="5362575" y="4148138"/>
            <a:ext cx="73025" cy="730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51" name="Oval 26"/>
          <p:cNvSpPr>
            <a:spLocks noChangeArrowheads="1"/>
          </p:cNvSpPr>
          <p:nvPr/>
        </p:nvSpPr>
        <p:spPr bwMode="auto">
          <a:xfrm>
            <a:off x="5362575" y="4292600"/>
            <a:ext cx="73025" cy="730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52" name="Oval 27"/>
          <p:cNvSpPr>
            <a:spLocks noChangeArrowheads="1"/>
          </p:cNvSpPr>
          <p:nvPr/>
        </p:nvSpPr>
        <p:spPr bwMode="auto">
          <a:xfrm>
            <a:off x="5362575" y="4437063"/>
            <a:ext cx="73025" cy="730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53" name="Line 28"/>
          <p:cNvSpPr>
            <a:spLocks noChangeShapeType="1"/>
          </p:cNvSpPr>
          <p:nvPr/>
        </p:nvSpPr>
        <p:spPr bwMode="auto">
          <a:xfrm flipV="1">
            <a:off x="900113" y="3933825"/>
            <a:ext cx="1511300" cy="287338"/>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4" name="Line 29"/>
          <p:cNvSpPr>
            <a:spLocks noChangeShapeType="1"/>
          </p:cNvSpPr>
          <p:nvPr/>
        </p:nvSpPr>
        <p:spPr bwMode="auto">
          <a:xfrm>
            <a:off x="5003800" y="3903663"/>
            <a:ext cx="1296988" cy="358775"/>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5" name="Text Box 30"/>
          <p:cNvSpPr txBox="1">
            <a:spLocks noChangeArrowheads="1"/>
          </p:cNvSpPr>
          <p:nvPr/>
        </p:nvSpPr>
        <p:spPr bwMode="auto">
          <a:xfrm>
            <a:off x="1331913" y="3357563"/>
            <a:ext cx="792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t>+</a:t>
            </a:r>
            <a:r>
              <a:rPr lang="en-US" altLang="zh-CN">
                <a:cs typeface="Arial" pitchFamily="34" charset="0"/>
              </a:rPr>
              <a:t>∞</a:t>
            </a:r>
          </a:p>
        </p:txBody>
      </p:sp>
      <p:sp>
        <p:nvSpPr>
          <p:cNvPr id="22556" name="Text Box 31"/>
          <p:cNvSpPr txBox="1">
            <a:spLocks noChangeArrowheads="1"/>
          </p:cNvSpPr>
          <p:nvPr/>
        </p:nvSpPr>
        <p:spPr bwMode="auto">
          <a:xfrm>
            <a:off x="5292725" y="3429000"/>
            <a:ext cx="792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en-US" altLang="zh-CN"/>
              <a:t>+</a:t>
            </a:r>
            <a:r>
              <a:rPr lang="en-US" altLang="zh-CN">
                <a:cs typeface="Arial" pitchFamily="34" charset="0"/>
              </a:rPr>
              <a:t>∞</a:t>
            </a:r>
          </a:p>
        </p:txBody>
      </p:sp>
      <p:sp>
        <p:nvSpPr>
          <p:cNvPr id="22557" name="Text Box 32"/>
          <p:cNvSpPr txBox="1">
            <a:spLocks noChangeArrowheads="1"/>
          </p:cNvSpPr>
          <p:nvPr/>
        </p:nvSpPr>
        <p:spPr bwMode="auto">
          <a:xfrm>
            <a:off x="684213" y="5805488"/>
            <a:ext cx="8135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zh-CN" altLang="en-US" sz="2400" dirty="0"/>
              <a:t>其中</a:t>
            </a:r>
            <a:r>
              <a:rPr lang="en-US" altLang="zh-CN" sz="2400" dirty="0" err="1"/>
              <a:t>v</a:t>
            </a:r>
            <a:r>
              <a:rPr lang="en-US" altLang="zh-CN" sz="2400" baseline="-25000" dirty="0" err="1"/>
              <a:t>s</a:t>
            </a:r>
            <a:r>
              <a:rPr lang="zh-CN" altLang="en-US" sz="2400" dirty="0"/>
              <a:t>到各已知点，以及各已知点到</a:t>
            </a:r>
            <a:r>
              <a:rPr lang="en-US" altLang="zh-CN" sz="2400" dirty="0" err="1"/>
              <a:t>v</a:t>
            </a:r>
            <a:r>
              <a:rPr lang="en-US" altLang="zh-CN" sz="2400" baseline="-25000" dirty="0" err="1"/>
              <a:t>t</a:t>
            </a:r>
            <a:r>
              <a:rPr lang="zh-CN" altLang="en-US" sz="2400" dirty="0"/>
              <a:t>的弧的容量取为</a:t>
            </a:r>
            <a:r>
              <a:rPr lang="en-US" altLang="zh-CN" sz="2400" dirty="0"/>
              <a:t>+</a:t>
            </a:r>
            <a:r>
              <a:rPr lang="en-US" altLang="zh-CN" sz="2400" dirty="0">
                <a:cs typeface="Arial" pitchFamily="34" charset="0"/>
              </a:rPr>
              <a:t>∞</a:t>
            </a:r>
            <a:r>
              <a:rPr lang="zh-CN" altLang="en-US" sz="2400" dirty="0">
                <a:cs typeface="Arial" pitchFamily="34" charset="0"/>
              </a:rPr>
              <a:t>。</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193</a:t>
            </a:fld>
            <a:endParaRPr lang="en-GB" dirty="0"/>
          </a:p>
        </p:txBody>
      </p:sp>
    </p:spTree>
    <p:extLst>
      <p:ext uri="{BB962C8B-B14F-4D97-AF65-F5344CB8AC3E}">
        <p14:creationId xmlns:p14="http://schemas.microsoft.com/office/powerpoint/2010/main" val="61619327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rrowheads="1"/>
          </p:cNvSpPr>
          <p:nvPr>
            <p:ph type="title"/>
          </p:nvPr>
        </p:nvSpPr>
        <p:spPr>
          <a:xfrm>
            <a:off x="457200" y="7254875"/>
            <a:ext cx="8229600" cy="1143000"/>
          </a:xfrm>
        </p:spPr>
        <p:txBody>
          <a:bodyPr/>
          <a:lstStyle/>
          <a:p>
            <a:pPr algn="l"/>
            <a:r>
              <a:rPr lang="zh-CN" altLang="en-US"/>
              <a:t>三、最大流问题的推广</a:t>
            </a:r>
          </a:p>
        </p:txBody>
      </p:sp>
      <p:sp>
        <p:nvSpPr>
          <p:cNvPr id="103427" name="Rectangle 3"/>
          <p:cNvSpPr>
            <a:spLocks noGrp="1" noChangeArrowheads="1"/>
          </p:cNvSpPr>
          <p:nvPr>
            <p:ph type="body" idx="1"/>
          </p:nvPr>
        </p:nvSpPr>
        <p:spPr>
          <a:xfrm>
            <a:off x="539750" y="404813"/>
            <a:ext cx="8229600" cy="720725"/>
          </a:xfrm>
        </p:spPr>
        <p:txBody>
          <a:bodyPr/>
          <a:lstStyle/>
          <a:p>
            <a:r>
              <a:rPr lang="zh-CN" altLang="en-US"/>
              <a:t>顶点具有容量的网络：</a:t>
            </a:r>
          </a:p>
        </p:txBody>
      </p:sp>
      <p:grpSp>
        <p:nvGrpSpPr>
          <p:cNvPr id="103428" name="Group 4"/>
          <p:cNvGrpSpPr>
            <a:grpSpLocks/>
          </p:cNvGrpSpPr>
          <p:nvPr/>
        </p:nvGrpSpPr>
        <p:grpSpPr bwMode="auto">
          <a:xfrm>
            <a:off x="611188" y="1412875"/>
            <a:ext cx="4032250" cy="2236788"/>
            <a:chOff x="0" y="0"/>
            <a:chExt cx="2540" cy="1409"/>
          </a:xfrm>
        </p:grpSpPr>
        <p:sp>
          <p:nvSpPr>
            <p:cNvPr id="103429" name="Oval 5"/>
            <p:cNvSpPr>
              <a:spLocks noChangeArrowheads="1"/>
            </p:cNvSpPr>
            <p:nvPr/>
          </p:nvSpPr>
          <p:spPr bwMode="auto">
            <a:xfrm>
              <a:off x="1225" y="908"/>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0" name="Line 6"/>
            <p:cNvSpPr>
              <a:spLocks noChangeShapeType="1"/>
            </p:cNvSpPr>
            <p:nvPr/>
          </p:nvSpPr>
          <p:spPr bwMode="auto">
            <a:xfrm flipV="1">
              <a:off x="1361" y="227"/>
              <a:ext cx="998" cy="68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1" name="Line 7"/>
            <p:cNvSpPr>
              <a:spLocks noChangeShapeType="1"/>
            </p:cNvSpPr>
            <p:nvPr/>
          </p:nvSpPr>
          <p:spPr bwMode="auto">
            <a:xfrm>
              <a:off x="363" y="136"/>
              <a:ext cx="907"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2" name="Line 8"/>
            <p:cNvSpPr>
              <a:spLocks noChangeShapeType="1"/>
            </p:cNvSpPr>
            <p:nvPr/>
          </p:nvSpPr>
          <p:spPr bwMode="auto">
            <a:xfrm>
              <a:off x="1407" y="1044"/>
              <a:ext cx="952" cy="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3" name="Line 9"/>
            <p:cNvSpPr>
              <a:spLocks noChangeShapeType="1"/>
            </p:cNvSpPr>
            <p:nvPr/>
          </p:nvSpPr>
          <p:spPr bwMode="auto">
            <a:xfrm>
              <a:off x="181" y="998"/>
              <a:ext cx="1044" cy="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4" name="Text Box 10"/>
            <p:cNvSpPr txBox="1">
              <a:spLocks noChangeArrowheads="1"/>
            </p:cNvSpPr>
            <p:nvPr/>
          </p:nvSpPr>
          <p:spPr bwMode="auto">
            <a:xfrm>
              <a:off x="1089" y="1044"/>
              <a:ext cx="40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t>v</a:t>
              </a:r>
              <a:r>
                <a:rPr lang="en-US" altLang="zh-CN" sz="3200" baseline="-25000"/>
                <a:t>i</a:t>
              </a:r>
            </a:p>
          </p:txBody>
        </p:sp>
        <p:sp>
          <p:nvSpPr>
            <p:cNvPr id="103435" name="Oval 11"/>
            <p:cNvSpPr>
              <a:spLocks noChangeArrowheads="1"/>
            </p:cNvSpPr>
            <p:nvPr/>
          </p:nvSpPr>
          <p:spPr bwMode="auto">
            <a:xfrm>
              <a:off x="0" y="862"/>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6" name="Oval 12"/>
            <p:cNvSpPr>
              <a:spLocks noChangeArrowheads="1"/>
            </p:cNvSpPr>
            <p:nvPr/>
          </p:nvSpPr>
          <p:spPr bwMode="auto">
            <a:xfrm>
              <a:off x="181" y="0"/>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7" name="Oval 13"/>
            <p:cNvSpPr>
              <a:spLocks noChangeArrowheads="1"/>
            </p:cNvSpPr>
            <p:nvPr/>
          </p:nvSpPr>
          <p:spPr bwMode="auto">
            <a:xfrm>
              <a:off x="2359" y="91"/>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8" name="Oval 14"/>
            <p:cNvSpPr>
              <a:spLocks noChangeArrowheads="1"/>
            </p:cNvSpPr>
            <p:nvPr/>
          </p:nvSpPr>
          <p:spPr bwMode="auto">
            <a:xfrm>
              <a:off x="2359" y="998"/>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9" name="Line 15"/>
            <p:cNvSpPr>
              <a:spLocks noChangeShapeType="1"/>
            </p:cNvSpPr>
            <p:nvPr/>
          </p:nvSpPr>
          <p:spPr bwMode="auto">
            <a:xfrm>
              <a:off x="136" y="499"/>
              <a:ext cx="1043" cy="454"/>
            </a:xfrm>
            <a:prstGeom prst="line">
              <a:avLst/>
            </a:prstGeom>
            <a:noFill/>
            <a:ln w="38100">
              <a:solidFill>
                <a:schemeClr val="tx1"/>
              </a:solidFill>
              <a:prstDash val="dash"/>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0" name="Line 16"/>
            <p:cNvSpPr>
              <a:spLocks noChangeShapeType="1"/>
            </p:cNvSpPr>
            <p:nvPr/>
          </p:nvSpPr>
          <p:spPr bwMode="auto">
            <a:xfrm flipV="1">
              <a:off x="1406" y="635"/>
              <a:ext cx="998" cy="318"/>
            </a:xfrm>
            <a:prstGeom prst="line">
              <a:avLst/>
            </a:prstGeom>
            <a:noFill/>
            <a:ln w="38100">
              <a:solidFill>
                <a:schemeClr val="tx1"/>
              </a:solidFill>
              <a:prstDash val="dash"/>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441" name="Group 17"/>
          <p:cNvGrpSpPr>
            <a:grpSpLocks/>
          </p:cNvGrpSpPr>
          <p:nvPr/>
        </p:nvGrpSpPr>
        <p:grpSpPr bwMode="auto">
          <a:xfrm>
            <a:off x="3203575" y="3860800"/>
            <a:ext cx="5329238" cy="2236788"/>
            <a:chOff x="0" y="0"/>
            <a:chExt cx="3357" cy="1409"/>
          </a:xfrm>
        </p:grpSpPr>
        <p:sp>
          <p:nvSpPr>
            <p:cNvPr id="103442" name="Oval 18"/>
            <p:cNvSpPr>
              <a:spLocks noChangeArrowheads="1"/>
            </p:cNvSpPr>
            <p:nvPr/>
          </p:nvSpPr>
          <p:spPr bwMode="auto">
            <a:xfrm>
              <a:off x="2042" y="908"/>
              <a:ext cx="181" cy="181"/>
            </a:xfrm>
            <a:prstGeom prst="ellipse">
              <a:avLst/>
            </a:prstGeom>
            <a:solidFill>
              <a:schemeClr va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3" name="Line 19"/>
            <p:cNvSpPr>
              <a:spLocks noChangeShapeType="1"/>
            </p:cNvSpPr>
            <p:nvPr/>
          </p:nvSpPr>
          <p:spPr bwMode="auto">
            <a:xfrm flipV="1">
              <a:off x="2178" y="227"/>
              <a:ext cx="998" cy="68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4" name="Line 20"/>
            <p:cNvSpPr>
              <a:spLocks noChangeShapeType="1"/>
            </p:cNvSpPr>
            <p:nvPr/>
          </p:nvSpPr>
          <p:spPr bwMode="auto">
            <a:xfrm>
              <a:off x="363" y="136"/>
              <a:ext cx="907" cy="7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5" name="Line 21"/>
            <p:cNvSpPr>
              <a:spLocks noChangeShapeType="1"/>
            </p:cNvSpPr>
            <p:nvPr/>
          </p:nvSpPr>
          <p:spPr bwMode="auto">
            <a:xfrm>
              <a:off x="2224" y="1044"/>
              <a:ext cx="952" cy="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6" name="Line 22"/>
            <p:cNvSpPr>
              <a:spLocks noChangeShapeType="1"/>
            </p:cNvSpPr>
            <p:nvPr/>
          </p:nvSpPr>
          <p:spPr bwMode="auto">
            <a:xfrm>
              <a:off x="181" y="998"/>
              <a:ext cx="1044" cy="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7" name="Text Box 23"/>
            <p:cNvSpPr txBox="1">
              <a:spLocks noChangeArrowheads="1"/>
            </p:cNvSpPr>
            <p:nvPr/>
          </p:nvSpPr>
          <p:spPr bwMode="auto">
            <a:xfrm>
              <a:off x="1906" y="1044"/>
              <a:ext cx="3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t>v</a:t>
              </a:r>
              <a:r>
                <a:rPr lang="en-US" altLang="zh-CN" sz="3200" baseline="-25000"/>
                <a:t>i2</a:t>
              </a:r>
            </a:p>
          </p:txBody>
        </p:sp>
        <p:sp>
          <p:nvSpPr>
            <p:cNvPr id="103448" name="Oval 24"/>
            <p:cNvSpPr>
              <a:spLocks noChangeArrowheads="1"/>
            </p:cNvSpPr>
            <p:nvPr/>
          </p:nvSpPr>
          <p:spPr bwMode="auto">
            <a:xfrm>
              <a:off x="0" y="862"/>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9" name="Oval 25"/>
            <p:cNvSpPr>
              <a:spLocks noChangeArrowheads="1"/>
            </p:cNvSpPr>
            <p:nvPr/>
          </p:nvSpPr>
          <p:spPr bwMode="auto">
            <a:xfrm>
              <a:off x="181" y="0"/>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0" name="Oval 26"/>
            <p:cNvSpPr>
              <a:spLocks noChangeArrowheads="1"/>
            </p:cNvSpPr>
            <p:nvPr/>
          </p:nvSpPr>
          <p:spPr bwMode="auto">
            <a:xfrm>
              <a:off x="3176" y="91"/>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1" name="Oval 27"/>
            <p:cNvSpPr>
              <a:spLocks noChangeArrowheads="1"/>
            </p:cNvSpPr>
            <p:nvPr/>
          </p:nvSpPr>
          <p:spPr bwMode="auto">
            <a:xfrm>
              <a:off x="3176" y="998"/>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2" name="Line 28"/>
            <p:cNvSpPr>
              <a:spLocks noChangeShapeType="1"/>
            </p:cNvSpPr>
            <p:nvPr/>
          </p:nvSpPr>
          <p:spPr bwMode="auto">
            <a:xfrm>
              <a:off x="136" y="499"/>
              <a:ext cx="1043" cy="454"/>
            </a:xfrm>
            <a:prstGeom prst="line">
              <a:avLst/>
            </a:prstGeom>
            <a:noFill/>
            <a:ln w="38100">
              <a:solidFill>
                <a:schemeClr val="tx1"/>
              </a:solidFill>
              <a:prstDash val="dash"/>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3" name="Line 29"/>
            <p:cNvSpPr>
              <a:spLocks noChangeShapeType="1"/>
            </p:cNvSpPr>
            <p:nvPr/>
          </p:nvSpPr>
          <p:spPr bwMode="auto">
            <a:xfrm flipV="1">
              <a:off x="2223" y="635"/>
              <a:ext cx="998" cy="318"/>
            </a:xfrm>
            <a:prstGeom prst="line">
              <a:avLst/>
            </a:prstGeom>
            <a:noFill/>
            <a:ln w="38100">
              <a:solidFill>
                <a:schemeClr val="tx1"/>
              </a:solidFill>
              <a:prstDash val="dash"/>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4" name="Oval 30"/>
            <p:cNvSpPr>
              <a:spLocks noChangeArrowheads="1"/>
            </p:cNvSpPr>
            <p:nvPr/>
          </p:nvSpPr>
          <p:spPr bwMode="auto">
            <a:xfrm>
              <a:off x="1225" y="907"/>
              <a:ext cx="181" cy="181"/>
            </a:xfrm>
            <a:prstGeom prst="ellipse">
              <a:avLst/>
            </a:prstGeom>
            <a:solidFill>
              <a:schemeClr va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5" name="Text Box 31"/>
            <p:cNvSpPr txBox="1">
              <a:spLocks noChangeArrowheads="1"/>
            </p:cNvSpPr>
            <p:nvPr/>
          </p:nvSpPr>
          <p:spPr bwMode="auto">
            <a:xfrm>
              <a:off x="1316" y="1043"/>
              <a:ext cx="36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t>v</a:t>
              </a:r>
              <a:r>
                <a:rPr lang="en-US" altLang="zh-CN" sz="3200" baseline="-25000"/>
                <a:t>i1</a:t>
              </a:r>
            </a:p>
          </p:txBody>
        </p:sp>
        <p:sp>
          <p:nvSpPr>
            <p:cNvPr id="103456" name="Line 32"/>
            <p:cNvSpPr>
              <a:spLocks noChangeShapeType="1"/>
            </p:cNvSpPr>
            <p:nvPr/>
          </p:nvSpPr>
          <p:spPr bwMode="auto">
            <a:xfrm>
              <a:off x="1406" y="998"/>
              <a:ext cx="63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194</a:t>
            </a:fld>
            <a:endParaRPr lang="en-GB" dirty="0"/>
          </a:p>
        </p:txBody>
      </p:sp>
    </p:spTree>
    <p:extLst>
      <p:ext uri="{BB962C8B-B14F-4D97-AF65-F5344CB8AC3E}">
        <p14:creationId xmlns:p14="http://schemas.microsoft.com/office/powerpoint/2010/main" val="1093829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blinds(horizontal)">
                                      <p:cBhvr>
                                        <p:cTn id="7" dur="500"/>
                                        <p:tgtEl>
                                          <p:spTgt spid="1034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3441"/>
                                        </p:tgtEl>
                                        <p:attrNameLst>
                                          <p:attrName>style.visibility</p:attrName>
                                        </p:attrNameLst>
                                      </p:cBhvr>
                                      <p:to>
                                        <p:strVal val="visible"/>
                                      </p:to>
                                    </p:set>
                                    <p:animEffect transition="in" filter="blinds(horizontal)">
                                      <p:cBhvr>
                                        <p:cTn id="12" dur="500"/>
                                        <p:tgtEl>
                                          <p:spTgt spid="103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a:xfrm>
            <a:off x="611188" y="7029450"/>
            <a:ext cx="8229600" cy="1143000"/>
          </a:xfrm>
        </p:spPr>
        <p:txBody>
          <a:bodyPr/>
          <a:lstStyle/>
          <a:p>
            <a:r>
              <a:rPr lang="zh-CN" altLang="en-US"/>
              <a:t>三、最大流问题的推广</a:t>
            </a:r>
          </a:p>
        </p:txBody>
      </p:sp>
      <p:sp>
        <p:nvSpPr>
          <p:cNvPr id="104451" name="Rectangle 3"/>
          <p:cNvSpPr>
            <a:spLocks noGrp="1" noChangeArrowheads="1"/>
          </p:cNvSpPr>
          <p:nvPr>
            <p:ph type="body" idx="1"/>
          </p:nvPr>
        </p:nvSpPr>
        <p:spPr>
          <a:xfrm>
            <a:off x="457200" y="1121494"/>
            <a:ext cx="8229600" cy="676275"/>
          </a:xfrm>
        </p:spPr>
        <p:txBody>
          <a:bodyPr/>
          <a:lstStyle/>
          <a:p>
            <a:pPr>
              <a:buFont typeface="Wingdings" panose="05000000000000000000" pitchFamily="2" charset="2"/>
              <a:buNone/>
            </a:pPr>
            <a:r>
              <a:rPr lang="zh-CN" altLang="en-US" sz="2800" dirty="0"/>
              <a:t>如图：</a:t>
            </a:r>
          </a:p>
        </p:txBody>
      </p:sp>
      <p:grpSp>
        <p:nvGrpSpPr>
          <p:cNvPr id="104452" name="Group 4"/>
          <p:cNvGrpSpPr>
            <a:grpSpLocks/>
          </p:cNvGrpSpPr>
          <p:nvPr/>
        </p:nvGrpSpPr>
        <p:grpSpPr bwMode="auto">
          <a:xfrm>
            <a:off x="2123728" y="980728"/>
            <a:ext cx="4754910" cy="2537891"/>
            <a:chOff x="0" y="0"/>
            <a:chExt cx="3131" cy="1782"/>
          </a:xfrm>
        </p:grpSpPr>
        <p:sp>
          <p:nvSpPr>
            <p:cNvPr id="104453" name="Oval 5"/>
            <p:cNvSpPr>
              <a:spLocks noChangeArrowheads="1"/>
            </p:cNvSpPr>
            <p:nvPr/>
          </p:nvSpPr>
          <p:spPr bwMode="auto">
            <a:xfrm>
              <a:off x="1588" y="1316"/>
              <a:ext cx="181" cy="181"/>
            </a:xfrm>
            <a:prstGeom prst="ellipse">
              <a:avLst/>
            </a:prstGeom>
            <a:solidFill>
              <a:schemeClr va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54" name="Line 6"/>
            <p:cNvSpPr>
              <a:spLocks noChangeShapeType="1"/>
            </p:cNvSpPr>
            <p:nvPr/>
          </p:nvSpPr>
          <p:spPr bwMode="auto">
            <a:xfrm>
              <a:off x="1724" y="545"/>
              <a:ext cx="1043" cy="86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55" name="Line 7"/>
            <p:cNvSpPr>
              <a:spLocks noChangeShapeType="1"/>
            </p:cNvSpPr>
            <p:nvPr/>
          </p:nvSpPr>
          <p:spPr bwMode="auto">
            <a:xfrm flipV="1">
              <a:off x="499" y="544"/>
              <a:ext cx="1089"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56" name="Line 8"/>
            <p:cNvSpPr>
              <a:spLocks noChangeShapeType="1"/>
            </p:cNvSpPr>
            <p:nvPr/>
          </p:nvSpPr>
          <p:spPr bwMode="auto">
            <a:xfrm>
              <a:off x="1770" y="1452"/>
              <a:ext cx="952" cy="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57" name="Line 9"/>
            <p:cNvSpPr>
              <a:spLocks noChangeShapeType="1"/>
            </p:cNvSpPr>
            <p:nvPr/>
          </p:nvSpPr>
          <p:spPr bwMode="auto">
            <a:xfrm>
              <a:off x="544" y="1406"/>
              <a:ext cx="1044" cy="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58" name="Text Box 10"/>
            <p:cNvSpPr txBox="1">
              <a:spLocks noChangeArrowheads="1"/>
            </p:cNvSpPr>
            <p:nvPr/>
          </p:nvSpPr>
          <p:spPr bwMode="auto">
            <a:xfrm>
              <a:off x="1589" y="1452"/>
              <a:ext cx="31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b</a:t>
              </a:r>
              <a:endParaRPr lang="en-US" altLang="zh-CN" sz="2800" baseline="-25000"/>
            </a:p>
          </p:txBody>
        </p:sp>
        <p:sp>
          <p:nvSpPr>
            <p:cNvPr id="104459" name="Oval 11"/>
            <p:cNvSpPr>
              <a:spLocks noChangeArrowheads="1"/>
            </p:cNvSpPr>
            <p:nvPr/>
          </p:nvSpPr>
          <p:spPr bwMode="auto">
            <a:xfrm>
              <a:off x="363" y="1315"/>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60" name="Oval 12"/>
            <p:cNvSpPr>
              <a:spLocks noChangeArrowheads="1"/>
            </p:cNvSpPr>
            <p:nvPr/>
          </p:nvSpPr>
          <p:spPr bwMode="auto">
            <a:xfrm>
              <a:off x="1543" y="408"/>
              <a:ext cx="181" cy="181"/>
            </a:xfrm>
            <a:prstGeom prst="ellipse">
              <a:avLst/>
            </a:prstGeom>
            <a:solidFill>
              <a:schemeClr va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61" name="Oval 13"/>
            <p:cNvSpPr>
              <a:spLocks noChangeArrowheads="1"/>
            </p:cNvSpPr>
            <p:nvPr/>
          </p:nvSpPr>
          <p:spPr bwMode="auto">
            <a:xfrm>
              <a:off x="2722" y="1406"/>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62" name="Text Box 14"/>
            <p:cNvSpPr txBox="1">
              <a:spLocks noChangeArrowheads="1"/>
            </p:cNvSpPr>
            <p:nvPr/>
          </p:nvSpPr>
          <p:spPr bwMode="auto">
            <a:xfrm>
              <a:off x="0" y="1225"/>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s</a:t>
              </a:r>
              <a:endParaRPr lang="en-US" altLang="zh-CN" sz="2800" baseline="-25000"/>
            </a:p>
          </p:txBody>
        </p:sp>
        <p:sp>
          <p:nvSpPr>
            <p:cNvPr id="104463" name="Text Box 15"/>
            <p:cNvSpPr txBox="1">
              <a:spLocks noChangeArrowheads="1"/>
            </p:cNvSpPr>
            <p:nvPr/>
          </p:nvSpPr>
          <p:spPr bwMode="auto">
            <a:xfrm>
              <a:off x="2949" y="1315"/>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t</a:t>
              </a:r>
              <a:endParaRPr lang="en-US" altLang="zh-CN" sz="2800" baseline="-25000"/>
            </a:p>
          </p:txBody>
        </p:sp>
        <p:sp>
          <p:nvSpPr>
            <p:cNvPr id="104464" name="Text Box 16"/>
            <p:cNvSpPr txBox="1">
              <a:spLocks noChangeArrowheads="1"/>
            </p:cNvSpPr>
            <p:nvPr/>
          </p:nvSpPr>
          <p:spPr bwMode="auto">
            <a:xfrm>
              <a:off x="1497" y="0"/>
              <a:ext cx="31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a</a:t>
              </a:r>
              <a:endParaRPr lang="en-US" altLang="zh-CN" sz="2800" baseline="-25000"/>
            </a:p>
          </p:txBody>
        </p:sp>
        <p:sp>
          <p:nvSpPr>
            <p:cNvPr id="104465" name="Text Box 17"/>
            <p:cNvSpPr txBox="1">
              <a:spLocks noChangeArrowheads="1"/>
            </p:cNvSpPr>
            <p:nvPr/>
          </p:nvSpPr>
          <p:spPr bwMode="auto">
            <a:xfrm>
              <a:off x="817" y="590"/>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3</a:t>
              </a:r>
              <a:endParaRPr lang="en-US" altLang="zh-CN" sz="2800" baseline="-25000"/>
            </a:p>
          </p:txBody>
        </p:sp>
        <p:sp>
          <p:nvSpPr>
            <p:cNvPr id="104466" name="Text Box 18"/>
            <p:cNvSpPr txBox="1">
              <a:spLocks noChangeArrowheads="1"/>
            </p:cNvSpPr>
            <p:nvPr/>
          </p:nvSpPr>
          <p:spPr bwMode="auto">
            <a:xfrm>
              <a:off x="998" y="1043"/>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4</a:t>
              </a:r>
              <a:endParaRPr lang="en-US" altLang="zh-CN" sz="2800" baseline="-25000"/>
            </a:p>
          </p:txBody>
        </p:sp>
        <p:sp>
          <p:nvSpPr>
            <p:cNvPr id="104467" name="Text Box 19"/>
            <p:cNvSpPr txBox="1">
              <a:spLocks noChangeArrowheads="1"/>
            </p:cNvSpPr>
            <p:nvPr/>
          </p:nvSpPr>
          <p:spPr bwMode="auto">
            <a:xfrm>
              <a:off x="2223" y="590"/>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4</a:t>
              </a:r>
              <a:endParaRPr lang="en-US" altLang="zh-CN" sz="2800" baseline="-25000"/>
            </a:p>
          </p:txBody>
        </p:sp>
        <p:sp>
          <p:nvSpPr>
            <p:cNvPr id="104468" name="Text Box 20"/>
            <p:cNvSpPr txBox="1">
              <a:spLocks noChangeArrowheads="1"/>
            </p:cNvSpPr>
            <p:nvPr/>
          </p:nvSpPr>
          <p:spPr bwMode="auto">
            <a:xfrm>
              <a:off x="2087" y="1089"/>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4</a:t>
              </a:r>
              <a:endParaRPr lang="en-US" altLang="zh-CN" sz="2800" baseline="-25000"/>
            </a:p>
          </p:txBody>
        </p:sp>
      </p:grpSp>
      <p:grpSp>
        <p:nvGrpSpPr>
          <p:cNvPr id="104469" name="Group 21"/>
          <p:cNvGrpSpPr>
            <a:grpSpLocks/>
          </p:cNvGrpSpPr>
          <p:nvPr/>
        </p:nvGrpSpPr>
        <p:grpSpPr bwMode="auto">
          <a:xfrm>
            <a:off x="4527551" y="1027831"/>
            <a:ext cx="474663" cy="1851025"/>
            <a:chOff x="63" y="168"/>
            <a:chExt cx="299" cy="1166"/>
          </a:xfrm>
        </p:grpSpPr>
        <p:sp>
          <p:nvSpPr>
            <p:cNvPr id="104470" name="Text Box 22"/>
            <p:cNvSpPr txBox="1">
              <a:spLocks noChangeArrowheads="1"/>
            </p:cNvSpPr>
            <p:nvPr/>
          </p:nvSpPr>
          <p:spPr bwMode="auto">
            <a:xfrm>
              <a:off x="180" y="168"/>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t>2</a:t>
              </a:r>
              <a:endParaRPr lang="en-US" altLang="zh-CN" sz="2800" baseline="-25000" dirty="0"/>
            </a:p>
          </p:txBody>
        </p:sp>
        <p:sp>
          <p:nvSpPr>
            <p:cNvPr id="104471" name="Text Box 23"/>
            <p:cNvSpPr txBox="1">
              <a:spLocks noChangeArrowheads="1"/>
            </p:cNvSpPr>
            <p:nvPr/>
          </p:nvSpPr>
          <p:spPr bwMode="auto">
            <a:xfrm>
              <a:off x="63" y="1004"/>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t>3</a:t>
              </a:r>
              <a:endParaRPr lang="en-US" altLang="zh-CN" sz="2800" baseline="-25000" dirty="0"/>
            </a:p>
          </p:txBody>
        </p:sp>
      </p:grpSp>
      <p:grpSp>
        <p:nvGrpSpPr>
          <p:cNvPr id="104472" name="Group 24"/>
          <p:cNvGrpSpPr>
            <a:grpSpLocks/>
          </p:cNvGrpSpPr>
          <p:nvPr/>
        </p:nvGrpSpPr>
        <p:grpSpPr bwMode="auto">
          <a:xfrm>
            <a:off x="1691680" y="3501008"/>
            <a:ext cx="6048970" cy="2763836"/>
            <a:chOff x="0" y="0"/>
            <a:chExt cx="3856" cy="1872"/>
          </a:xfrm>
        </p:grpSpPr>
        <p:sp>
          <p:nvSpPr>
            <p:cNvPr id="104473" name="Oval 25"/>
            <p:cNvSpPr>
              <a:spLocks noChangeArrowheads="1"/>
            </p:cNvSpPr>
            <p:nvPr/>
          </p:nvSpPr>
          <p:spPr bwMode="auto">
            <a:xfrm>
              <a:off x="2313" y="1316"/>
              <a:ext cx="181" cy="181"/>
            </a:xfrm>
            <a:prstGeom prst="ellipse">
              <a:avLst/>
            </a:prstGeom>
            <a:solidFill>
              <a:schemeClr va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74" name="Line 26"/>
            <p:cNvSpPr>
              <a:spLocks noChangeShapeType="1"/>
            </p:cNvSpPr>
            <p:nvPr/>
          </p:nvSpPr>
          <p:spPr bwMode="auto">
            <a:xfrm>
              <a:off x="2449" y="545"/>
              <a:ext cx="1043" cy="86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75" name="Line 27"/>
            <p:cNvSpPr>
              <a:spLocks noChangeShapeType="1"/>
            </p:cNvSpPr>
            <p:nvPr/>
          </p:nvSpPr>
          <p:spPr bwMode="auto">
            <a:xfrm flipV="1">
              <a:off x="499" y="544"/>
              <a:ext cx="1089"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76" name="Line 28"/>
            <p:cNvSpPr>
              <a:spLocks noChangeShapeType="1"/>
            </p:cNvSpPr>
            <p:nvPr/>
          </p:nvSpPr>
          <p:spPr bwMode="auto">
            <a:xfrm>
              <a:off x="2495" y="1452"/>
              <a:ext cx="952" cy="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77" name="Line 29"/>
            <p:cNvSpPr>
              <a:spLocks noChangeShapeType="1"/>
            </p:cNvSpPr>
            <p:nvPr/>
          </p:nvSpPr>
          <p:spPr bwMode="auto">
            <a:xfrm>
              <a:off x="544" y="1406"/>
              <a:ext cx="1043"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78" name="Oval 30"/>
            <p:cNvSpPr>
              <a:spLocks noChangeArrowheads="1"/>
            </p:cNvSpPr>
            <p:nvPr/>
          </p:nvSpPr>
          <p:spPr bwMode="auto">
            <a:xfrm>
              <a:off x="363" y="1315"/>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79" name="Oval 31"/>
            <p:cNvSpPr>
              <a:spLocks noChangeArrowheads="1"/>
            </p:cNvSpPr>
            <p:nvPr/>
          </p:nvSpPr>
          <p:spPr bwMode="auto">
            <a:xfrm>
              <a:off x="2268" y="408"/>
              <a:ext cx="181" cy="181"/>
            </a:xfrm>
            <a:prstGeom prst="ellipse">
              <a:avLst/>
            </a:prstGeom>
            <a:solidFill>
              <a:schemeClr va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80" name="Oval 32"/>
            <p:cNvSpPr>
              <a:spLocks noChangeArrowheads="1"/>
            </p:cNvSpPr>
            <p:nvPr/>
          </p:nvSpPr>
          <p:spPr bwMode="auto">
            <a:xfrm>
              <a:off x="3447" y="1406"/>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81" name="Text Box 33"/>
            <p:cNvSpPr txBox="1">
              <a:spLocks noChangeArrowheads="1"/>
            </p:cNvSpPr>
            <p:nvPr/>
          </p:nvSpPr>
          <p:spPr bwMode="auto">
            <a:xfrm>
              <a:off x="0" y="1225"/>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s</a:t>
              </a:r>
              <a:endParaRPr lang="en-US" altLang="zh-CN" sz="2800" baseline="-25000"/>
            </a:p>
          </p:txBody>
        </p:sp>
        <p:sp>
          <p:nvSpPr>
            <p:cNvPr id="104482" name="Text Box 34"/>
            <p:cNvSpPr txBox="1">
              <a:spLocks noChangeArrowheads="1"/>
            </p:cNvSpPr>
            <p:nvPr/>
          </p:nvSpPr>
          <p:spPr bwMode="auto">
            <a:xfrm>
              <a:off x="3674" y="1315"/>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t</a:t>
              </a:r>
              <a:endParaRPr lang="en-US" altLang="zh-CN" sz="2800" baseline="-25000"/>
            </a:p>
          </p:txBody>
        </p:sp>
        <p:sp>
          <p:nvSpPr>
            <p:cNvPr id="104483" name="Text Box 35"/>
            <p:cNvSpPr txBox="1">
              <a:spLocks noChangeArrowheads="1"/>
            </p:cNvSpPr>
            <p:nvPr/>
          </p:nvSpPr>
          <p:spPr bwMode="auto">
            <a:xfrm>
              <a:off x="2222" y="0"/>
              <a:ext cx="317"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a</a:t>
              </a:r>
              <a:r>
                <a:rPr lang="en-US" altLang="zh-CN" sz="2800" baseline="-25000"/>
                <a:t>2</a:t>
              </a:r>
            </a:p>
          </p:txBody>
        </p:sp>
        <p:sp>
          <p:nvSpPr>
            <p:cNvPr id="104484" name="Text Box 36"/>
            <p:cNvSpPr txBox="1">
              <a:spLocks noChangeArrowheads="1"/>
            </p:cNvSpPr>
            <p:nvPr/>
          </p:nvSpPr>
          <p:spPr bwMode="auto">
            <a:xfrm>
              <a:off x="817" y="590"/>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3</a:t>
              </a:r>
              <a:endParaRPr lang="en-US" altLang="zh-CN" sz="2800" baseline="-25000"/>
            </a:p>
          </p:txBody>
        </p:sp>
        <p:sp>
          <p:nvSpPr>
            <p:cNvPr id="104485" name="Text Box 37"/>
            <p:cNvSpPr txBox="1">
              <a:spLocks noChangeArrowheads="1"/>
            </p:cNvSpPr>
            <p:nvPr/>
          </p:nvSpPr>
          <p:spPr bwMode="auto">
            <a:xfrm>
              <a:off x="998" y="1043"/>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4</a:t>
              </a:r>
              <a:endParaRPr lang="en-US" altLang="zh-CN" sz="2800" baseline="-25000"/>
            </a:p>
          </p:txBody>
        </p:sp>
        <p:sp>
          <p:nvSpPr>
            <p:cNvPr id="104486" name="Text Box 38"/>
            <p:cNvSpPr txBox="1">
              <a:spLocks noChangeArrowheads="1"/>
            </p:cNvSpPr>
            <p:nvPr/>
          </p:nvSpPr>
          <p:spPr bwMode="auto">
            <a:xfrm>
              <a:off x="2948" y="590"/>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4</a:t>
              </a:r>
              <a:endParaRPr lang="en-US" altLang="zh-CN" sz="2800" baseline="-25000"/>
            </a:p>
          </p:txBody>
        </p:sp>
        <p:sp>
          <p:nvSpPr>
            <p:cNvPr id="104487" name="Text Box 39"/>
            <p:cNvSpPr txBox="1">
              <a:spLocks noChangeArrowheads="1"/>
            </p:cNvSpPr>
            <p:nvPr/>
          </p:nvSpPr>
          <p:spPr bwMode="auto">
            <a:xfrm>
              <a:off x="2812" y="1089"/>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4</a:t>
              </a:r>
              <a:endParaRPr lang="en-US" altLang="zh-CN" sz="2800" baseline="-25000"/>
            </a:p>
          </p:txBody>
        </p:sp>
        <p:sp>
          <p:nvSpPr>
            <p:cNvPr id="104488" name="Oval 40"/>
            <p:cNvSpPr>
              <a:spLocks noChangeArrowheads="1"/>
            </p:cNvSpPr>
            <p:nvPr/>
          </p:nvSpPr>
          <p:spPr bwMode="auto">
            <a:xfrm>
              <a:off x="1588" y="409"/>
              <a:ext cx="181" cy="181"/>
            </a:xfrm>
            <a:prstGeom prst="ellipse">
              <a:avLst/>
            </a:prstGeom>
            <a:solidFill>
              <a:schemeClr va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89" name="Oval 41"/>
            <p:cNvSpPr>
              <a:spLocks noChangeArrowheads="1"/>
            </p:cNvSpPr>
            <p:nvPr/>
          </p:nvSpPr>
          <p:spPr bwMode="auto">
            <a:xfrm>
              <a:off x="1587" y="1315"/>
              <a:ext cx="181" cy="181"/>
            </a:xfrm>
            <a:prstGeom prst="ellipse">
              <a:avLst/>
            </a:prstGeom>
            <a:solidFill>
              <a:schemeClr val="hlink"/>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04490" name="Text Box 42"/>
            <p:cNvSpPr txBox="1">
              <a:spLocks noChangeArrowheads="1"/>
            </p:cNvSpPr>
            <p:nvPr/>
          </p:nvSpPr>
          <p:spPr bwMode="auto">
            <a:xfrm>
              <a:off x="1542" y="0"/>
              <a:ext cx="317"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a</a:t>
              </a:r>
              <a:r>
                <a:rPr lang="en-US" altLang="zh-CN" sz="2800" baseline="-25000"/>
                <a:t>1</a:t>
              </a:r>
            </a:p>
          </p:txBody>
        </p:sp>
        <p:sp>
          <p:nvSpPr>
            <p:cNvPr id="104491" name="Text Box 43"/>
            <p:cNvSpPr txBox="1">
              <a:spLocks noChangeArrowheads="1"/>
            </p:cNvSpPr>
            <p:nvPr/>
          </p:nvSpPr>
          <p:spPr bwMode="auto">
            <a:xfrm>
              <a:off x="1542" y="1542"/>
              <a:ext cx="36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b</a:t>
              </a:r>
              <a:r>
                <a:rPr lang="en-US" altLang="zh-CN" sz="2800" baseline="-25000"/>
                <a:t>1</a:t>
              </a:r>
            </a:p>
          </p:txBody>
        </p:sp>
        <p:sp>
          <p:nvSpPr>
            <p:cNvPr id="104492" name="Text Box 44"/>
            <p:cNvSpPr txBox="1">
              <a:spLocks noChangeArrowheads="1"/>
            </p:cNvSpPr>
            <p:nvPr/>
          </p:nvSpPr>
          <p:spPr bwMode="auto">
            <a:xfrm>
              <a:off x="2222" y="1542"/>
              <a:ext cx="36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b</a:t>
              </a:r>
              <a:r>
                <a:rPr lang="en-US" altLang="zh-CN" sz="2800" baseline="-25000"/>
                <a:t>2</a:t>
              </a:r>
            </a:p>
          </p:txBody>
        </p:sp>
        <p:sp>
          <p:nvSpPr>
            <p:cNvPr id="104493" name="Line 45"/>
            <p:cNvSpPr>
              <a:spLocks noChangeShapeType="1"/>
            </p:cNvSpPr>
            <p:nvPr/>
          </p:nvSpPr>
          <p:spPr bwMode="auto">
            <a:xfrm>
              <a:off x="1769" y="499"/>
              <a:ext cx="499"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94" name="Line 46"/>
            <p:cNvSpPr>
              <a:spLocks noChangeShapeType="1"/>
            </p:cNvSpPr>
            <p:nvPr/>
          </p:nvSpPr>
          <p:spPr bwMode="auto">
            <a:xfrm>
              <a:off x="1769" y="1406"/>
              <a:ext cx="544"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4495" name="Text Box 47"/>
            <p:cNvSpPr txBox="1">
              <a:spLocks noChangeArrowheads="1"/>
            </p:cNvSpPr>
            <p:nvPr/>
          </p:nvSpPr>
          <p:spPr bwMode="auto">
            <a:xfrm>
              <a:off x="1905" y="1043"/>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3</a:t>
              </a:r>
              <a:endParaRPr lang="en-US" altLang="zh-CN" sz="2800" baseline="-25000"/>
            </a:p>
          </p:txBody>
        </p:sp>
        <p:sp>
          <p:nvSpPr>
            <p:cNvPr id="104496" name="Text Box 48"/>
            <p:cNvSpPr txBox="1">
              <a:spLocks noChangeArrowheads="1"/>
            </p:cNvSpPr>
            <p:nvPr/>
          </p:nvSpPr>
          <p:spPr bwMode="auto">
            <a:xfrm>
              <a:off x="1905" y="136"/>
              <a:ext cx="1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t>2</a:t>
              </a:r>
              <a:endParaRPr lang="en-US" altLang="zh-CN" sz="2800" baseline="-25000"/>
            </a:p>
          </p:txBody>
        </p:sp>
      </p:gr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195</a:t>
            </a:fld>
            <a:endParaRPr lang="en-GB" dirty="0"/>
          </a:p>
        </p:txBody>
      </p:sp>
    </p:spTree>
    <p:extLst>
      <p:ext uri="{BB962C8B-B14F-4D97-AF65-F5344CB8AC3E}">
        <p14:creationId xmlns:p14="http://schemas.microsoft.com/office/powerpoint/2010/main" val="1623851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blinds(horizontal)">
                                      <p:cBhvr>
                                        <p:cTn id="7" dur="500"/>
                                        <p:tgtEl>
                                          <p:spTgt spid="104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4469"/>
                                        </p:tgtEl>
                                        <p:attrNameLst>
                                          <p:attrName>style.visibility</p:attrName>
                                        </p:attrNameLst>
                                      </p:cBhvr>
                                      <p:to>
                                        <p:strVal val="visible"/>
                                      </p:to>
                                    </p:set>
                                    <p:animEffect transition="in" filter="blinds(horizontal)">
                                      <p:cBhvr>
                                        <p:cTn id="12" dur="500"/>
                                        <p:tgtEl>
                                          <p:spTgt spid="1044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4472"/>
                                        </p:tgtEl>
                                        <p:attrNameLst>
                                          <p:attrName>style.visibility</p:attrName>
                                        </p:attrNameLst>
                                      </p:cBhvr>
                                      <p:to>
                                        <p:strVal val="visible"/>
                                      </p:to>
                                    </p:set>
                                    <p:animEffect transition="in" filter="blinds(horizontal)">
                                      <p:cBhvr>
                                        <p:cTn id="17" dur="500"/>
                                        <p:tgtEl>
                                          <p:spTgt spid="104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5" name="Rectangle 3"/>
          <p:cNvSpPr>
            <a:spLocks noGrp="1" noChangeArrowheads="1"/>
          </p:cNvSpPr>
          <p:nvPr>
            <p:ph type="body" idx="1"/>
          </p:nvPr>
        </p:nvSpPr>
        <p:spPr>
          <a:xfrm>
            <a:off x="457200" y="476672"/>
            <a:ext cx="8229600" cy="5505450"/>
          </a:xfrm>
        </p:spPr>
        <p:txBody>
          <a:bodyPr/>
          <a:lstStyle/>
          <a:p>
            <a:r>
              <a:rPr lang="zh-CN" altLang="en-US" dirty="0"/>
              <a:t>标号的约定：</a:t>
            </a:r>
          </a:p>
          <a:p>
            <a:pPr>
              <a:buFont typeface="Wingdings" pitchFamily="2" charset="2"/>
              <a:buNone/>
            </a:pPr>
            <a:endParaRPr lang="zh-CN" altLang="en-US" dirty="0"/>
          </a:p>
          <a:p>
            <a:pPr>
              <a:buClr>
                <a:srgbClr val="FF66FF"/>
              </a:buClr>
              <a:buSzPct val="50000"/>
              <a:buFont typeface="Wingdings" pitchFamily="2" charset="2"/>
              <a:buChar char="l"/>
            </a:pPr>
            <a:r>
              <a:rPr lang="zh-CN" altLang="en-US" dirty="0"/>
              <a:t>源点</a:t>
            </a:r>
            <a:r>
              <a:rPr lang="en-US" altLang="zh-CN" dirty="0"/>
              <a:t>s</a:t>
            </a:r>
            <a:r>
              <a:rPr lang="zh-CN" altLang="en-US" dirty="0"/>
              <a:t>标号：标以</a:t>
            </a:r>
            <a:r>
              <a:rPr lang="en-US" altLang="zh-CN" dirty="0"/>
              <a:t>(-,∞)</a:t>
            </a:r>
            <a:r>
              <a:rPr lang="zh-CN" altLang="en-US" dirty="0"/>
              <a:t>；</a:t>
            </a:r>
          </a:p>
          <a:p>
            <a:pPr>
              <a:buClr>
                <a:srgbClr val="FF66FF"/>
              </a:buClr>
              <a:buSzPct val="50000"/>
              <a:buFont typeface="Wingdings" pitchFamily="2" charset="2"/>
              <a:buNone/>
            </a:pPr>
            <a:endParaRPr lang="zh-CN" altLang="en-US" dirty="0"/>
          </a:p>
          <a:p>
            <a:pPr>
              <a:buClr>
                <a:srgbClr val="FF66FF"/>
              </a:buClr>
              <a:buSzPct val="50000"/>
              <a:buFont typeface="Wingdings" pitchFamily="2" charset="2"/>
              <a:buChar char="l"/>
            </a:pPr>
            <a:r>
              <a:rPr lang="zh-CN" altLang="en-US" dirty="0"/>
              <a:t>正向标号：如果</a:t>
            </a:r>
            <a:r>
              <a:rPr lang="en-US" altLang="zh-CN" dirty="0"/>
              <a:t>e=(</a:t>
            </a:r>
            <a:r>
              <a:rPr lang="en-US" altLang="zh-CN" dirty="0" err="1"/>
              <a:t>v</a:t>
            </a:r>
            <a:r>
              <a:rPr lang="en-US" altLang="zh-CN" baseline="-25000" dirty="0" err="1"/>
              <a:t>i</a:t>
            </a:r>
            <a:r>
              <a:rPr lang="en-US" altLang="zh-CN" dirty="0" err="1"/>
              <a:t>,v</a:t>
            </a:r>
            <a:r>
              <a:rPr lang="en-US" altLang="zh-CN" baseline="-25000" dirty="0" err="1"/>
              <a:t>j</a:t>
            </a:r>
            <a:r>
              <a:rPr lang="en-US" altLang="zh-CN" dirty="0"/>
              <a:t>)</a:t>
            </a:r>
            <a:r>
              <a:rPr lang="zh-CN" altLang="en-US" dirty="0">
                <a:solidFill>
                  <a:schemeClr val="hlink"/>
                </a:solidFill>
              </a:rPr>
              <a:t>且</a:t>
            </a:r>
            <a:r>
              <a:rPr lang="en-US" altLang="zh-CN" dirty="0" err="1"/>
              <a:t>f</a:t>
            </a:r>
            <a:r>
              <a:rPr lang="en-US" altLang="zh-CN" baseline="-25000" dirty="0" err="1"/>
              <a:t>ij</a:t>
            </a:r>
            <a:r>
              <a:rPr lang="zh-CN" altLang="en-US" dirty="0"/>
              <a:t>＜</a:t>
            </a:r>
            <a:r>
              <a:rPr lang="en-US" altLang="zh-CN" dirty="0" err="1"/>
              <a:t>c</a:t>
            </a:r>
            <a:r>
              <a:rPr lang="en-US" altLang="zh-CN" baseline="-25000" dirty="0" err="1"/>
              <a:t>ij</a:t>
            </a:r>
            <a:r>
              <a:rPr lang="zh-CN" altLang="en-US" dirty="0"/>
              <a:t>，顶点</a:t>
            </a:r>
            <a:r>
              <a:rPr lang="en-US" altLang="zh-CN" dirty="0" err="1"/>
              <a:t>v</a:t>
            </a:r>
            <a:r>
              <a:rPr lang="en-US" altLang="zh-CN" baseline="-25000" dirty="0" err="1"/>
              <a:t>j</a:t>
            </a:r>
            <a:r>
              <a:rPr lang="zh-CN" altLang="en-US" dirty="0"/>
              <a:t>得到标号</a:t>
            </a:r>
            <a:r>
              <a:rPr lang="en-US" altLang="zh-CN" dirty="0"/>
              <a:t>(v</a:t>
            </a:r>
            <a:r>
              <a:rPr lang="en-US" altLang="zh-CN" baseline="-25000" dirty="0"/>
              <a:t>i</a:t>
            </a:r>
            <a:r>
              <a:rPr lang="en-US" altLang="zh-CN" dirty="0"/>
              <a:t>+, </a:t>
            </a:r>
            <a:r>
              <a:rPr lang="en-US" altLang="zh-CN" dirty="0" err="1">
                <a:effectLst/>
              </a:rPr>
              <a:t>δ</a:t>
            </a:r>
            <a:r>
              <a:rPr lang="en-US" altLang="zh-CN" baseline="-25000" dirty="0" err="1">
                <a:effectLst/>
              </a:rPr>
              <a:t>ij</a:t>
            </a:r>
            <a:r>
              <a:rPr lang="en-US" altLang="zh-CN" dirty="0"/>
              <a:t>) </a:t>
            </a:r>
            <a:r>
              <a:rPr lang="zh-CN" altLang="en-US" dirty="0"/>
              <a:t>，</a:t>
            </a:r>
            <a:r>
              <a:rPr lang="en-US" altLang="zh-CN" dirty="0" err="1">
                <a:effectLst/>
              </a:rPr>
              <a:t>δ</a:t>
            </a:r>
            <a:r>
              <a:rPr lang="en-US" altLang="zh-CN" baseline="-25000" dirty="0" err="1">
                <a:effectLst/>
              </a:rPr>
              <a:t>ij</a:t>
            </a:r>
            <a:r>
              <a:rPr lang="zh-CN" altLang="en-US" dirty="0">
                <a:effectLst/>
              </a:rPr>
              <a:t>＝</a:t>
            </a:r>
            <a:r>
              <a:rPr lang="en-US" altLang="zh-CN" dirty="0" err="1"/>
              <a:t>c</a:t>
            </a:r>
            <a:r>
              <a:rPr lang="en-US" altLang="zh-CN" baseline="-25000" dirty="0" err="1"/>
              <a:t>ij</a:t>
            </a:r>
            <a:r>
              <a:rPr lang="en-US" altLang="zh-CN" dirty="0" err="1"/>
              <a:t>-f</a:t>
            </a:r>
            <a:r>
              <a:rPr lang="en-US" altLang="zh-CN" baseline="-25000" dirty="0" err="1"/>
              <a:t>ij</a:t>
            </a:r>
            <a:r>
              <a:rPr lang="en-US" altLang="zh-CN" dirty="0"/>
              <a:t> </a:t>
            </a:r>
            <a:r>
              <a:rPr lang="zh-CN" altLang="en-US" dirty="0"/>
              <a:t>；</a:t>
            </a:r>
          </a:p>
          <a:p>
            <a:pPr>
              <a:buClr>
                <a:srgbClr val="FF66FF"/>
              </a:buClr>
              <a:buSzPct val="50000"/>
              <a:buFont typeface="Wingdings" pitchFamily="2" charset="2"/>
              <a:buNone/>
            </a:pPr>
            <a:endParaRPr lang="zh-CN" altLang="en-US" dirty="0"/>
          </a:p>
          <a:p>
            <a:pPr>
              <a:buClr>
                <a:srgbClr val="FF66FF"/>
              </a:buClr>
              <a:buSzPct val="50000"/>
              <a:buFont typeface="Wingdings" pitchFamily="2" charset="2"/>
              <a:buChar char="l"/>
            </a:pPr>
            <a:r>
              <a:rPr lang="zh-CN" altLang="en-US" dirty="0"/>
              <a:t>反向标号：如果</a:t>
            </a:r>
            <a:r>
              <a:rPr lang="en-US" altLang="zh-CN" dirty="0"/>
              <a:t>e=(</a:t>
            </a:r>
            <a:r>
              <a:rPr lang="en-US" altLang="zh-CN" dirty="0" err="1"/>
              <a:t>v</a:t>
            </a:r>
            <a:r>
              <a:rPr lang="en-US" altLang="zh-CN" baseline="-25000" dirty="0" err="1"/>
              <a:t>j</a:t>
            </a:r>
            <a:r>
              <a:rPr lang="en-US" altLang="zh-CN" dirty="0" err="1"/>
              <a:t>,v</a:t>
            </a:r>
            <a:r>
              <a:rPr lang="en-US" altLang="zh-CN" baseline="-25000" dirty="0" err="1"/>
              <a:t>i</a:t>
            </a:r>
            <a:r>
              <a:rPr lang="en-US" altLang="zh-CN" dirty="0"/>
              <a:t>)</a:t>
            </a:r>
            <a:r>
              <a:rPr lang="zh-CN" altLang="en-US" dirty="0">
                <a:solidFill>
                  <a:schemeClr val="hlink"/>
                </a:solidFill>
              </a:rPr>
              <a:t>且</a:t>
            </a:r>
            <a:r>
              <a:rPr lang="en-US" altLang="zh-CN" dirty="0" err="1"/>
              <a:t>f</a:t>
            </a:r>
            <a:r>
              <a:rPr lang="en-US" altLang="zh-CN" baseline="-25000" dirty="0" err="1"/>
              <a:t>ji</a:t>
            </a:r>
            <a:r>
              <a:rPr lang="zh-CN" altLang="en-US" dirty="0"/>
              <a:t>＞</a:t>
            </a:r>
            <a:r>
              <a:rPr lang="en-US" altLang="zh-CN" dirty="0"/>
              <a:t>0</a:t>
            </a:r>
            <a:r>
              <a:rPr lang="zh-CN" altLang="en-US" dirty="0"/>
              <a:t>，顶点</a:t>
            </a:r>
            <a:r>
              <a:rPr lang="en-US" altLang="zh-CN" dirty="0" err="1"/>
              <a:t>v</a:t>
            </a:r>
            <a:r>
              <a:rPr lang="en-US" altLang="zh-CN" baseline="-25000" dirty="0" err="1"/>
              <a:t>j</a:t>
            </a:r>
            <a:r>
              <a:rPr lang="zh-CN" altLang="en-US" dirty="0"/>
              <a:t>得到标号</a:t>
            </a:r>
            <a:r>
              <a:rPr lang="en-US" altLang="zh-CN" dirty="0"/>
              <a:t>(v</a:t>
            </a:r>
            <a:r>
              <a:rPr lang="en-US" altLang="zh-CN" baseline="-25000" dirty="0"/>
              <a:t>i</a:t>
            </a:r>
            <a:r>
              <a:rPr lang="en-US" altLang="zh-CN" dirty="0"/>
              <a:t>-, </a:t>
            </a:r>
            <a:r>
              <a:rPr lang="en-US" altLang="zh-CN" dirty="0" err="1">
                <a:effectLst/>
              </a:rPr>
              <a:t>δ</a:t>
            </a:r>
            <a:r>
              <a:rPr lang="en-US" altLang="zh-CN" baseline="-25000" dirty="0" err="1">
                <a:effectLst/>
              </a:rPr>
              <a:t>ij</a:t>
            </a:r>
            <a:r>
              <a:rPr lang="en-US" altLang="zh-CN" dirty="0"/>
              <a:t>)</a:t>
            </a:r>
            <a:r>
              <a:rPr lang="zh-CN" altLang="en-US" dirty="0"/>
              <a:t>， </a:t>
            </a:r>
            <a:r>
              <a:rPr lang="en-US" altLang="zh-CN" dirty="0" err="1">
                <a:effectLst/>
              </a:rPr>
              <a:t>δ</a:t>
            </a:r>
            <a:r>
              <a:rPr lang="en-US" altLang="zh-CN" baseline="-25000" dirty="0" err="1">
                <a:effectLst/>
              </a:rPr>
              <a:t>ij</a:t>
            </a:r>
            <a:r>
              <a:rPr lang="zh-CN" altLang="en-US" dirty="0"/>
              <a:t>＝</a:t>
            </a:r>
            <a:r>
              <a:rPr lang="en-US" altLang="zh-CN" dirty="0" err="1"/>
              <a:t>f</a:t>
            </a:r>
            <a:r>
              <a:rPr lang="en-US" altLang="zh-CN" baseline="-25000" dirty="0" err="1"/>
              <a:t>ji</a:t>
            </a:r>
            <a:r>
              <a:rPr lang="zh-CN" altLang="en-US" dirty="0"/>
              <a:t>；</a:t>
            </a:r>
          </a:p>
        </p:txBody>
      </p:sp>
      <p:sp>
        <p:nvSpPr>
          <p:cNvPr id="330756" name="AutoShape 4"/>
          <p:cNvSpPr>
            <a:spLocks noChangeArrowheads="1"/>
          </p:cNvSpPr>
          <p:nvPr/>
        </p:nvSpPr>
        <p:spPr bwMode="auto">
          <a:xfrm>
            <a:off x="4787900" y="115888"/>
            <a:ext cx="4248150" cy="2997200"/>
          </a:xfrm>
          <a:prstGeom prst="irregularSeal1">
            <a:avLst/>
          </a:prstGeom>
          <a:solidFill>
            <a:srgbClr val="339966"/>
          </a:solidFill>
          <a:ln w="3810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solidFill>
                  <a:srgbClr val="FF0000"/>
                </a:solidFill>
              </a:rPr>
              <a:t>如果顶点关联的边为</a:t>
            </a:r>
          </a:p>
          <a:p>
            <a:pPr algn="ctr"/>
            <a:r>
              <a:rPr lang="zh-CN" altLang="en-US" b="1" dirty="0">
                <a:solidFill>
                  <a:srgbClr val="FF0000"/>
                </a:solidFill>
              </a:rPr>
              <a:t>饱和边</a:t>
            </a:r>
            <a:r>
              <a:rPr lang="zh-CN" altLang="en-US" dirty="0">
                <a:solidFill>
                  <a:srgbClr val="FF0000"/>
                </a:solidFill>
              </a:rPr>
              <a:t>，则无需标号</a:t>
            </a:r>
          </a:p>
        </p:txBody>
      </p:sp>
      <p:sp>
        <p:nvSpPr>
          <p:cNvPr id="2" name="标题 1"/>
          <p:cNvSpPr>
            <a:spLocks noGrp="1"/>
          </p:cNvSpPr>
          <p:nvPr>
            <p:ph type="title"/>
          </p:nvPr>
        </p:nvSpPr>
        <p:spPr>
          <a:xfrm>
            <a:off x="323528" y="990601"/>
            <a:ext cx="7143750" cy="623887"/>
          </a:xfrm>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196</a:t>
            </a:fld>
            <a:endParaRPr lang="en-GB" dirty="0"/>
          </a:p>
        </p:txBody>
      </p:sp>
    </p:spTree>
    <p:extLst>
      <p:ext uri="{BB962C8B-B14F-4D97-AF65-F5344CB8AC3E}">
        <p14:creationId xmlns:p14="http://schemas.microsoft.com/office/powerpoint/2010/main" val="32014781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animEffect transition="in" filter="dissolve">
                                      <p:cBhvr>
                                        <p:cTn id="7" dur="500"/>
                                        <p:tgtEl>
                                          <p:spTgt spid="330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0755">
                                            <p:txEl>
                                              <p:pRg st="2" end="2"/>
                                            </p:txEl>
                                          </p:spTgt>
                                        </p:tgtEl>
                                        <p:attrNameLst>
                                          <p:attrName>style.visibility</p:attrName>
                                        </p:attrNameLst>
                                      </p:cBhvr>
                                      <p:to>
                                        <p:strVal val="visible"/>
                                      </p:to>
                                    </p:set>
                                    <p:animEffect transition="in" filter="dissolve">
                                      <p:cBhvr>
                                        <p:cTn id="12" dur="500"/>
                                        <p:tgtEl>
                                          <p:spTgt spid="3307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0755">
                                            <p:txEl>
                                              <p:pRg st="4" end="4"/>
                                            </p:txEl>
                                          </p:spTgt>
                                        </p:tgtEl>
                                        <p:attrNameLst>
                                          <p:attrName>style.visibility</p:attrName>
                                        </p:attrNameLst>
                                      </p:cBhvr>
                                      <p:to>
                                        <p:strVal val="visible"/>
                                      </p:to>
                                    </p:set>
                                    <p:animEffect transition="in" filter="dissolve">
                                      <p:cBhvr>
                                        <p:cTn id="17" dur="500"/>
                                        <p:tgtEl>
                                          <p:spTgt spid="33075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0755">
                                            <p:txEl>
                                              <p:pRg st="6" end="6"/>
                                            </p:txEl>
                                          </p:spTgt>
                                        </p:tgtEl>
                                        <p:attrNameLst>
                                          <p:attrName>style.visibility</p:attrName>
                                        </p:attrNameLst>
                                      </p:cBhvr>
                                      <p:to>
                                        <p:strVal val="visible"/>
                                      </p:to>
                                    </p:set>
                                    <p:animEffect transition="in" filter="dissolve">
                                      <p:cBhvr>
                                        <p:cTn id="22" dur="500"/>
                                        <p:tgtEl>
                                          <p:spTgt spid="330755">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0756"/>
                                        </p:tgtEl>
                                        <p:attrNameLst>
                                          <p:attrName>style.visibility</p:attrName>
                                        </p:attrNameLst>
                                      </p:cBhvr>
                                      <p:to>
                                        <p:strVal val="visible"/>
                                      </p:to>
                                    </p:set>
                                    <p:animEffect transition="in" filter="dissolve">
                                      <p:cBhvr>
                                        <p:cTn id="27" dur="500"/>
                                        <p:tgtEl>
                                          <p:spTgt spid="330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p:bldP spid="33075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p:cNvSpPr>
            <a:spLocks noGrp="1" noChangeArrowheads="1"/>
          </p:cNvSpPr>
          <p:nvPr>
            <p:ph type="body" idx="1"/>
          </p:nvPr>
        </p:nvSpPr>
        <p:spPr>
          <a:xfrm>
            <a:off x="468313" y="1341438"/>
            <a:ext cx="8229600" cy="4525962"/>
          </a:xfrm>
        </p:spPr>
        <p:txBody>
          <a:bodyPr/>
          <a:lstStyle/>
          <a:p>
            <a:r>
              <a:rPr lang="zh-CN" altLang="en-US" dirty="0"/>
              <a:t>什么是饱和边？</a:t>
            </a:r>
          </a:p>
          <a:p>
            <a:endParaRPr lang="zh-CN" altLang="en-US" dirty="0"/>
          </a:p>
          <a:p>
            <a:pPr>
              <a:buFont typeface="Wingdings" pitchFamily="2" charset="2"/>
              <a:buNone/>
            </a:pPr>
            <a:endParaRPr lang="zh-CN" altLang="en-US" dirty="0"/>
          </a:p>
          <a:p>
            <a:pPr>
              <a:buFont typeface="Wingdings" pitchFamily="2" charset="2"/>
              <a:buNone/>
            </a:pPr>
            <a:r>
              <a:rPr lang="zh-CN" altLang="en-US" dirty="0"/>
              <a:t>向前边：</a:t>
            </a:r>
            <a:r>
              <a:rPr lang="en-US" altLang="zh-CN" dirty="0" err="1"/>
              <a:t>f</a:t>
            </a:r>
            <a:r>
              <a:rPr lang="en-US" altLang="zh-CN" baseline="-25000" dirty="0" err="1"/>
              <a:t>ij</a:t>
            </a:r>
            <a:r>
              <a:rPr lang="zh-CN" altLang="en-US" dirty="0"/>
              <a:t>＝</a:t>
            </a:r>
            <a:r>
              <a:rPr lang="en-US" altLang="zh-CN" dirty="0" err="1"/>
              <a:t>c</a:t>
            </a:r>
            <a:r>
              <a:rPr lang="en-US" altLang="zh-CN" baseline="-25000" dirty="0" err="1"/>
              <a:t>ij</a:t>
            </a:r>
            <a:r>
              <a:rPr lang="zh-CN" altLang="en-US" dirty="0"/>
              <a:t>时</a:t>
            </a:r>
          </a:p>
          <a:p>
            <a:pPr>
              <a:buFont typeface="Wingdings" pitchFamily="2" charset="2"/>
              <a:buNone/>
            </a:pPr>
            <a:r>
              <a:rPr lang="zh-CN" altLang="en-US" dirty="0"/>
              <a:t>后退边： </a:t>
            </a:r>
            <a:r>
              <a:rPr lang="en-US" altLang="zh-CN" dirty="0" err="1"/>
              <a:t>f</a:t>
            </a:r>
            <a:r>
              <a:rPr lang="en-US" altLang="zh-CN" baseline="-25000" dirty="0" err="1"/>
              <a:t>ij</a:t>
            </a:r>
            <a:r>
              <a:rPr lang="zh-CN" altLang="en-US" dirty="0"/>
              <a:t>＝</a:t>
            </a:r>
            <a:r>
              <a:rPr lang="en-US" altLang="zh-CN" dirty="0"/>
              <a:t>0</a:t>
            </a:r>
            <a:r>
              <a:rPr lang="zh-CN" altLang="en-US" dirty="0"/>
              <a:t>时</a:t>
            </a:r>
            <a:endParaRPr lang="zh-CN" altLang="en-US" b="1" i="1" dirty="0">
              <a:solidFill>
                <a:schemeClr val="hlink"/>
              </a:solidFill>
            </a:endParaRPr>
          </a:p>
          <a:p>
            <a:pPr>
              <a:buFont typeface="Wingdings" pitchFamily="2" charset="2"/>
              <a:buNone/>
            </a:pPr>
            <a:endParaRPr lang="zh-CN" altLang="en-US" b="1" i="1" dirty="0">
              <a:solidFill>
                <a:schemeClr val="hlink"/>
              </a:solidFill>
            </a:endParaRPr>
          </a:p>
          <a:p>
            <a:pPr>
              <a:buFont typeface="Wingdings" pitchFamily="2" charset="2"/>
              <a:buNone/>
            </a:pPr>
            <a:r>
              <a:rPr lang="zh-CN" altLang="en-US" dirty="0"/>
              <a:t>称为</a:t>
            </a:r>
            <a:r>
              <a:rPr lang="zh-CN" altLang="en-US" b="1" i="1" dirty="0">
                <a:solidFill>
                  <a:schemeClr val="hlink"/>
                </a:solidFill>
              </a:rPr>
              <a:t>饱和边</a:t>
            </a:r>
            <a:r>
              <a:rPr lang="zh-CN" altLang="en-US" dirty="0"/>
              <a:t>；</a:t>
            </a:r>
          </a:p>
        </p:txBody>
      </p:sp>
      <p:grpSp>
        <p:nvGrpSpPr>
          <p:cNvPr id="332834" name="Group 34"/>
          <p:cNvGrpSpPr>
            <a:grpSpLocks/>
          </p:cNvGrpSpPr>
          <p:nvPr/>
        </p:nvGrpSpPr>
        <p:grpSpPr bwMode="auto">
          <a:xfrm>
            <a:off x="4140200" y="1104901"/>
            <a:ext cx="4527550" cy="4365625"/>
            <a:chOff x="2608" y="696"/>
            <a:chExt cx="2852" cy="2750"/>
          </a:xfrm>
        </p:grpSpPr>
        <p:sp>
          <p:nvSpPr>
            <p:cNvPr id="332808" name="Oval 8"/>
            <p:cNvSpPr>
              <a:spLocks noChangeArrowheads="1"/>
            </p:cNvSpPr>
            <p:nvPr/>
          </p:nvSpPr>
          <p:spPr bwMode="auto">
            <a:xfrm>
              <a:off x="3560" y="3022"/>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09" name="Oval 9"/>
            <p:cNvSpPr>
              <a:spLocks noChangeArrowheads="1"/>
            </p:cNvSpPr>
            <p:nvPr/>
          </p:nvSpPr>
          <p:spPr bwMode="auto">
            <a:xfrm>
              <a:off x="2659" y="225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0" name="Oval 10"/>
            <p:cNvSpPr>
              <a:spLocks noChangeArrowheads="1"/>
            </p:cNvSpPr>
            <p:nvPr/>
          </p:nvSpPr>
          <p:spPr bwMode="auto">
            <a:xfrm>
              <a:off x="4337"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1" name="Oval 11"/>
            <p:cNvSpPr>
              <a:spLocks noChangeArrowheads="1"/>
            </p:cNvSpPr>
            <p:nvPr/>
          </p:nvSpPr>
          <p:spPr bwMode="auto">
            <a:xfrm>
              <a:off x="5335" y="125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2" name="Line 12"/>
            <p:cNvSpPr>
              <a:spLocks noChangeShapeType="1"/>
            </p:cNvSpPr>
            <p:nvPr/>
          </p:nvSpPr>
          <p:spPr bwMode="auto">
            <a:xfrm>
              <a:off x="2789" y="2341"/>
              <a:ext cx="1543"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813" name="Line 13"/>
            <p:cNvSpPr>
              <a:spLocks noChangeShapeType="1"/>
            </p:cNvSpPr>
            <p:nvPr/>
          </p:nvSpPr>
          <p:spPr bwMode="auto">
            <a:xfrm flipV="1">
              <a:off x="3651" y="2387"/>
              <a:ext cx="681" cy="635"/>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814" name="Line 14"/>
            <p:cNvSpPr>
              <a:spLocks noChangeShapeType="1"/>
            </p:cNvSpPr>
            <p:nvPr/>
          </p:nvSpPr>
          <p:spPr bwMode="auto">
            <a:xfrm flipV="1">
              <a:off x="2750" y="1344"/>
              <a:ext cx="907" cy="95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815" name="Line 15"/>
            <p:cNvSpPr>
              <a:spLocks noChangeShapeType="1"/>
            </p:cNvSpPr>
            <p:nvPr/>
          </p:nvSpPr>
          <p:spPr bwMode="auto">
            <a:xfrm flipH="1" flipV="1">
              <a:off x="3696" y="1344"/>
              <a:ext cx="681" cy="95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816" name="Oval 16"/>
            <p:cNvSpPr>
              <a:spLocks noChangeArrowheads="1"/>
            </p:cNvSpPr>
            <p:nvPr/>
          </p:nvSpPr>
          <p:spPr bwMode="auto">
            <a:xfrm>
              <a:off x="3611" y="125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7" name="Line 17"/>
            <p:cNvSpPr>
              <a:spLocks noChangeShapeType="1"/>
            </p:cNvSpPr>
            <p:nvPr/>
          </p:nvSpPr>
          <p:spPr bwMode="auto">
            <a:xfrm flipV="1">
              <a:off x="4428" y="1344"/>
              <a:ext cx="907" cy="99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818" name="Text Box 18"/>
            <p:cNvSpPr txBox="1">
              <a:spLocks noChangeArrowheads="1"/>
            </p:cNvSpPr>
            <p:nvPr/>
          </p:nvSpPr>
          <p:spPr bwMode="auto">
            <a:xfrm>
              <a:off x="2608" y="193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32820" name="Text Box 20"/>
            <p:cNvSpPr txBox="1">
              <a:spLocks noChangeArrowheads="1"/>
            </p:cNvSpPr>
            <p:nvPr/>
          </p:nvSpPr>
          <p:spPr bwMode="auto">
            <a:xfrm>
              <a:off x="3470" y="3158"/>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32821" name="Text Box 21"/>
            <p:cNvSpPr txBox="1">
              <a:spLocks noChangeArrowheads="1"/>
            </p:cNvSpPr>
            <p:nvPr/>
          </p:nvSpPr>
          <p:spPr bwMode="auto">
            <a:xfrm>
              <a:off x="3521" y="93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32822" name="Text Box 22"/>
            <p:cNvSpPr txBox="1">
              <a:spLocks noChangeArrowheads="1"/>
            </p:cNvSpPr>
            <p:nvPr/>
          </p:nvSpPr>
          <p:spPr bwMode="auto">
            <a:xfrm>
              <a:off x="4468" y="2341"/>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32823" name="Text Box 23"/>
            <p:cNvSpPr txBox="1">
              <a:spLocks noChangeArrowheads="1"/>
            </p:cNvSpPr>
            <p:nvPr/>
          </p:nvSpPr>
          <p:spPr bwMode="auto">
            <a:xfrm>
              <a:off x="5284" y="89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32824" name="Text Box 24"/>
            <p:cNvSpPr txBox="1">
              <a:spLocks noChangeArrowheads="1"/>
            </p:cNvSpPr>
            <p:nvPr/>
          </p:nvSpPr>
          <p:spPr bwMode="auto">
            <a:xfrm>
              <a:off x="4468" y="981"/>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(4,1)</a:t>
              </a:r>
            </a:p>
          </p:txBody>
        </p:sp>
        <p:sp>
          <p:nvSpPr>
            <p:cNvPr id="332825" name="Text Box 25"/>
            <p:cNvSpPr txBox="1">
              <a:spLocks noChangeArrowheads="1"/>
            </p:cNvSpPr>
            <p:nvPr/>
          </p:nvSpPr>
          <p:spPr bwMode="auto">
            <a:xfrm>
              <a:off x="3379" y="2069"/>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(3,1)</a:t>
              </a:r>
            </a:p>
          </p:txBody>
        </p:sp>
        <p:sp>
          <p:nvSpPr>
            <p:cNvPr id="332826" name="Text Box 26"/>
            <p:cNvSpPr txBox="1">
              <a:spLocks noChangeArrowheads="1"/>
            </p:cNvSpPr>
            <p:nvPr/>
          </p:nvSpPr>
          <p:spPr bwMode="auto">
            <a:xfrm>
              <a:off x="3969" y="1616"/>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(3,0)</a:t>
              </a:r>
            </a:p>
          </p:txBody>
        </p:sp>
        <p:sp>
          <p:nvSpPr>
            <p:cNvPr id="332827" name="Text Box 27"/>
            <p:cNvSpPr txBox="1">
              <a:spLocks noChangeArrowheads="1"/>
            </p:cNvSpPr>
            <p:nvPr/>
          </p:nvSpPr>
          <p:spPr bwMode="auto">
            <a:xfrm>
              <a:off x="2835" y="1570"/>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(5,1)</a:t>
              </a:r>
            </a:p>
          </p:txBody>
        </p:sp>
        <p:sp>
          <p:nvSpPr>
            <p:cNvPr id="332828" name="Text Box 28"/>
            <p:cNvSpPr txBox="1">
              <a:spLocks noChangeArrowheads="1"/>
            </p:cNvSpPr>
            <p:nvPr/>
          </p:nvSpPr>
          <p:spPr bwMode="auto">
            <a:xfrm>
              <a:off x="4785" y="1752"/>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(6,3)</a:t>
              </a:r>
            </a:p>
          </p:txBody>
        </p:sp>
        <p:sp>
          <p:nvSpPr>
            <p:cNvPr id="332829" name="Text Box 29"/>
            <p:cNvSpPr txBox="1">
              <a:spLocks noChangeArrowheads="1"/>
            </p:cNvSpPr>
            <p:nvPr/>
          </p:nvSpPr>
          <p:spPr bwMode="auto">
            <a:xfrm>
              <a:off x="3829" y="69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t>(</a:t>
              </a:r>
              <a:r>
                <a:rPr lang="en-US" altLang="zh-CN" dirty="0" err="1"/>
                <a:t>c</a:t>
              </a:r>
              <a:r>
                <a:rPr lang="en-US" altLang="zh-CN" baseline="-25000" dirty="0" err="1"/>
                <a:t>ij</a:t>
              </a:r>
              <a:r>
                <a:rPr lang="en-US" altLang="zh-CN" dirty="0" err="1"/>
                <a:t>,f</a:t>
              </a:r>
              <a:r>
                <a:rPr lang="en-US" altLang="zh-CN" baseline="-25000" dirty="0" err="1"/>
                <a:t>ij</a:t>
              </a:r>
              <a:r>
                <a:rPr lang="en-US" altLang="zh-CN" dirty="0"/>
                <a:t>)</a:t>
              </a:r>
            </a:p>
          </p:txBody>
        </p:sp>
        <p:sp>
          <p:nvSpPr>
            <p:cNvPr id="332830" name="Line 30"/>
            <p:cNvSpPr>
              <a:spLocks noChangeShapeType="1"/>
            </p:cNvSpPr>
            <p:nvPr/>
          </p:nvSpPr>
          <p:spPr bwMode="auto">
            <a:xfrm>
              <a:off x="3696" y="1298"/>
              <a:ext cx="1679"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831" name="Line 31"/>
            <p:cNvSpPr>
              <a:spLocks noChangeShapeType="1"/>
            </p:cNvSpPr>
            <p:nvPr/>
          </p:nvSpPr>
          <p:spPr bwMode="auto">
            <a:xfrm>
              <a:off x="2745" y="2341"/>
              <a:ext cx="815" cy="681"/>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832" name="Text Box 32"/>
            <p:cNvSpPr txBox="1">
              <a:spLocks noChangeArrowheads="1"/>
            </p:cNvSpPr>
            <p:nvPr/>
          </p:nvSpPr>
          <p:spPr bwMode="auto">
            <a:xfrm>
              <a:off x="2744" y="2659"/>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(2,2)</a:t>
              </a:r>
            </a:p>
          </p:txBody>
        </p:sp>
        <p:sp>
          <p:nvSpPr>
            <p:cNvPr id="332833" name="Text Box 33"/>
            <p:cNvSpPr txBox="1">
              <a:spLocks noChangeArrowheads="1"/>
            </p:cNvSpPr>
            <p:nvPr/>
          </p:nvSpPr>
          <p:spPr bwMode="auto">
            <a:xfrm>
              <a:off x="3878" y="2659"/>
              <a:ext cx="4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(3,2)</a:t>
              </a:r>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197</a:t>
            </a:fld>
            <a:endParaRPr lang="en-GB" dirty="0"/>
          </a:p>
        </p:txBody>
      </p:sp>
    </p:spTree>
    <p:extLst>
      <p:ext uri="{BB962C8B-B14F-4D97-AF65-F5344CB8AC3E}">
        <p14:creationId xmlns:p14="http://schemas.microsoft.com/office/powerpoint/2010/main" val="410479922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2803">
                                            <p:txEl>
                                              <p:pRg st="0" end="0"/>
                                            </p:txEl>
                                          </p:spTgt>
                                        </p:tgtEl>
                                        <p:attrNameLst>
                                          <p:attrName>style.visibility</p:attrName>
                                        </p:attrNameLst>
                                      </p:cBhvr>
                                      <p:to>
                                        <p:strVal val="visible"/>
                                      </p:to>
                                    </p:set>
                                    <p:animEffect transition="in" filter="dissolve">
                                      <p:cBhvr>
                                        <p:cTn id="7" dur="500"/>
                                        <p:tgtEl>
                                          <p:spTgt spid="332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2803">
                                            <p:txEl>
                                              <p:pRg st="3" end="3"/>
                                            </p:txEl>
                                          </p:spTgt>
                                        </p:tgtEl>
                                        <p:attrNameLst>
                                          <p:attrName>style.visibility</p:attrName>
                                        </p:attrNameLst>
                                      </p:cBhvr>
                                      <p:to>
                                        <p:strVal val="visible"/>
                                      </p:to>
                                    </p:set>
                                    <p:animEffect transition="in" filter="dissolve">
                                      <p:cBhvr>
                                        <p:cTn id="12" dur="500"/>
                                        <p:tgtEl>
                                          <p:spTgt spid="332803">
                                            <p:txEl>
                                              <p:pRg st="3" end="3"/>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32803">
                                            <p:txEl>
                                              <p:pRg st="4" end="4"/>
                                            </p:txEl>
                                          </p:spTgt>
                                        </p:tgtEl>
                                        <p:attrNameLst>
                                          <p:attrName>style.visibility</p:attrName>
                                        </p:attrNameLst>
                                      </p:cBhvr>
                                      <p:to>
                                        <p:strVal val="visible"/>
                                      </p:to>
                                    </p:set>
                                    <p:animEffect transition="in" filter="dissolve">
                                      <p:cBhvr>
                                        <p:cTn id="15" dur="500"/>
                                        <p:tgtEl>
                                          <p:spTgt spid="332803">
                                            <p:txEl>
                                              <p:pRg st="4" end="4"/>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32803">
                                            <p:txEl>
                                              <p:pRg st="6" end="6"/>
                                            </p:txEl>
                                          </p:spTgt>
                                        </p:tgtEl>
                                        <p:attrNameLst>
                                          <p:attrName>style.visibility</p:attrName>
                                        </p:attrNameLst>
                                      </p:cBhvr>
                                      <p:to>
                                        <p:strVal val="visible"/>
                                      </p:to>
                                    </p:set>
                                    <p:animEffect transition="in" filter="dissolve">
                                      <p:cBhvr>
                                        <p:cTn id="18" dur="500"/>
                                        <p:tgtEl>
                                          <p:spTgt spid="332803">
                                            <p:txEl>
                                              <p:pRg st="6" end="6"/>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nodeType="clickEffect">
                                  <p:stCondLst>
                                    <p:cond delay="0"/>
                                  </p:stCondLst>
                                  <p:childTnLst>
                                    <p:set>
                                      <p:cBhvr>
                                        <p:cTn id="22" dur="1" fill="hold">
                                          <p:stCondLst>
                                            <p:cond delay="0"/>
                                          </p:stCondLst>
                                        </p:cTn>
                                        <p:tgtEl>
                                          <p:spTgt spid="332834"/>
                                        </p:tgtEl>
                                        <p:attrNameLst>
                                          <p:attrName>style.visibility</p:attrName>
                                        </p:attrNameLst>
                                      </p:cBhvr>
                                      <p:to>
                                        <p:strVal val="visible"/>
                                      </p:to>
                                    </p:set>
                                    <p:animEffect transition="in" filter="randombar(horizontal)">
                                      <p:cBhvr>
                                        <p:cTn id="23" dur="500"/>
                                        <p:tgtEl>
                                          <p:spTgt spid="332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3"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9" name="Rectangle 3"/>
          <p:cNvSpPr>
            <a:spLocks noGrp="1" noChangeArrowheads="1"/>
          </p:cNvSpPr>
          <p:nvPr>
            <p:ph type="body" idx="1"/>
          </p:nvPr>
        </p:nvSpPr>
        <p:spPr>
          <a:xfrm>
            <a:off x="323850" y="908719"/>
            <a:ext cx="8569325" cy="5471443"/>
          </a:xfrm>
        </p:spPr>
        <p:txBody>
          <a:bodyPr/>
          <a:lstStyle/>
          <a:p>
            <a:r>
              <a:rPr lang="en-US" altLang="zh-CN" dirty="0"/>
              <a:t>2F</a:t>
            </a:r>
            <a:r>
              <a:rPr lang="zh-CN" altLang="en-US" dirty="0"/>
              <a:t>算法描述：</a:t>
            </a:r>
          </a:p>
          <a:p>
            <a:pPr>
              <a:buFont typeface="Wingdings" pitchFamily="2" charset="2"/>
              <a:buNone/>
            </a:pPr>
            <a:r>
              <a:rPr lang="zh-CN" altLang="en-US" dirty="0"/>
              <a:t>（</a:t>
            </a:r>
            <a:r>
              <a:rPr lang="en-US" altLang="zh-CN" dirty="0"/>
              <a:t>1</a:t>
            </a:r>
            <a:r>
              <a:rPr lang="zh-CN" altLang="en-US" dirty="0"/>
              <a:t>）初始化</a:t>
            </a:r>
            <a:r>
              <a:rPr lang="en-US" altLang="zh-CN" dirty="0"/>
              <a:t>f(e)=0</a:t>
            </a:r>
            <a:r>
              <a:rPr lang="zh-CN" altLang="en-US" dirty="0"/>
              <a:t>，</a:t>
            </a:r>
            <a:r>
              <a:rPr lang="en-US" altLang="zh-CN" dirty="0" err="1"/>
              <a:t>e∈E</a:t>
            </a:r>
            <a:r>
              <a:rPr lang="zh-CN" altLang="en-US" dirty="0"/>
              <a:t>； </a:t>
            </a:r>
            <a:r>
              <a:rPr lang="en-US" altLang="zh-CN" dirty="0"/>
              <a:t>//</a:t>
            </a:r>
            <a:r>
              <a:rPr lang="zh-CN" altLang="en-US" dirty="0"/>
              <a:t>初始化</a:t>
            </a:r>
          </a:p>
          <a:p>
            <a:pPr>
              <a:buFont typeface="Wingdings" pitchFamily="2" charset="2"/>
              <a:buNone/>
            </a:pPr>
            <a:r>
              <a:rPr lang="zh-CN" altLang="en-US" dirty="0"/>
              <a:t>（</a:t>
            </a:r>
            <a:r>
              <a:rPr lang="en-US" altLang="zh-CN" dirty="0"/>
              <a:t>2</a:t>
            </a:r>
            <a:r>
              <a:rPr lang="zh-CN" altLang="en-US" dirty="0"/>
              <a:t>）给源点</a:t>
            </a:r>
            <a:r>
              <a:rPr lang="en-US" altLang="zh-CN" dirty="0"/>
              <a:t>s</a:t>
            </a:r>
            <a:r>
              <a:rPr lang="zh-CN" altLang="en-US" dirty="0"/>
              <a:t>标号</a:t>
            </a:r>
            <a:r>
              <a:rPr lang="en-US" altLang="zh-CN" dirty="0"/>
              <a:t>(-,∞)</a:t>
            </a:r>
            <a:r>
              <a:rPr lang="zh-CN" altLang="en-US" dirty="0"/>
              <a:t>，其它顶点均未标号；</a:t>
            </a:r>
          </a:p>
          <a:p>
            <a:pPr>
              <a:buFont typeface="Wingdings" pitchFamily="2" charset="2"/>
              <a:buNone/>
            </a:pPr>
            <a:r>
              <a:rPr lang="zh-CN" altLang="en-US" dirty="0"/>
              <a:t>（</a:t>
            </a:r>
            <a:r>
              <a:rPr lang="en-US" altLang="zh-CN" dirty="0"/>
              <a:t>3</a:t>
            </a:r>
            <a:r>
              <a:rPr lang="zh-CN" altLang="en-US" dirty="0"/>
              <a:t>）依次选一个未标号的顶点，根据其方向进行标号，若当前标号的顶点为</a:t>
            </a:r>
            <a:r>
              <a:rPr lang="en-US" altLang="zh-CN" dirty="0"/>
              <a:t>t</a:t>
            </a:r>
            <a:r>
              <a:rPr lang="zh-CN" altLang="en-US" dirty="0"/>
              <a:t>，转（</a:t>
            </a:r>
            <a:r>
              <a:rPr lang="en-US" altLang="zh-CN" dirty="0"/>
              <a:t>4</a:t>
            </a:r>
            <a:r>
              <a:rPr lang="zh-CN" altLang="en-US" dirty="0"/>
              <a:t>），否则转入（</a:t>
            </a:r>
            <a:r>
              <a:rPr lang="en-US" altLang="zh-CN" dirty="0"/>
              <a:t>6</a:t>
            </a:r>
            <a:r>
              <a:rPr lang="zh-CN" altLang="en-US" dirty="0"/>
              <a:t>）；</a:t>
            </a:r>
          </a:p>
          <a:p>
            <a:pPr>
              <a:buFont typeface="Wingdings" pitchFamily="2" charset="2"/>
              <a:buNone/>
            </a:pPr>
            <a:r>
              <a:rPr lang="zh-CN" altLang="en-US" dirty="0"/>
              <a:t>（</a:t>
            </a:r>
            <a:r>
              <a:rPr lang="en-US" altLang="zh-CN" dirty="0"/>
              <a:t>4</a:t>
            </a:r>
            <a:r>
              <a:rPr lang="zh-CN" altLang="en-US" dirty="0"/>
              <a:t>）选择一条标号过的增流路径进行增流；</a:t>
            </a:r>
          </a:p>
          <a:p>
            <a:pPr>
              <a:buFont typeface="Wingdings" pitchFamily="2" charset="2"/>
              <a:buNone/>
            </a:pPr>
            <a:r>
              <a:rPr lang="zh-CN" altLang="en-US" dirty="0"/>
              <a:t>（</a:t>
            </a:r>
            <a:r>
              <a:rPr lang="en-US" altLang="zh-CN" dirty="0"/>
              <a:t>5</a:t>
            </a:r>
            <a:r>
              <a:rPr lang="zh-CN" altLang="en-US" dirty="0"/>
              <a:t>）转（</a:t>
            </a:r>
            <a:r>
              <a:rPr lang="en-US" altLang="zh-CN" dirty="0"/>
              <a:t>2</a:t>
            </a:r>
            <a:r>
              <a:rPr lang="zh-CN" altLang="en-US" dirty="0"/>
              <a:t>）</a:t>
            </a:r>
          </a:p>
          <a:p>
            <a:pPr>
              <a:buFont typeface="Wingdings" pitchFamily="2" charset="2"/>
              <a:buNone/>
            </a:pPr>
            <a:r>
              <a:rPr lang="zh-CN" altLang="en-US" dirty="0"/>
              <a:t>（</a:t>
            </a:r>
            <a:r>
              <a:rPr lang="en-US" altLang="zh-CN" dirty="0"/>
              <a:t>6</a:t>
            </a:r>
            <a:r>
              <a:rPr lang="zh-CN" altLang="en-US" dirty="0"/>
              <a:t>）这时得到的</a:t>
            </a:r>
            <a:r>
              <a:rPr lang="en-US" altLang="zh-CN" dirty="0"/>
              <a:t>f</a:t>
            </a:r>
            <a:r>
              <a:rPr lang="zh-CN" altLang="en-US" dirty="0"/>
              <a:t>就是最大容许流。</a:t>
            </a:r>
          </a:p>
        </p:txBody>
      </p:sp>
      <p:sp>
        <p:nvSpPr>
          <p:cNvPr id="2" name="标题 1"/>
          <p:cNvSpPr>
            <a:spLocks noGrp="1"/>
          </p:cNvSpPr>
          <p:nvPr>
            <p:ph type="title"/>
          </p:nvPr>
        </p:nvSpPr>
        <p:spPr>
          <a:xfrm>
            <a:off x="0" y="474144"/>
            <a:ext cx="7572375" cy="623887"/>
          </a:xfrm>
        </p:spPr>
        <p:txBody>
          <a:bodyPr/>
          <a:lstStyle/>
          <a:p>
            <a:r>
              <a:rPr lang="en-US" altLang="zh-CN" sz="1600" dirty="0"/>
              <a:t>1962</a:t>
            </a:r>
            <a:r>
              <a:rPr lang="zh-CN" altLang="en-US" sz="1600" dirty="0"/>
              <a:t>年，</a:t>
            </a:r>
            <a:r>
              <a:rPr lang="en-US" altLang="zh-CN" sz="1600" dirty="0"/>
              <a:t>Ford</a:t>
            </a:r>
            <a:r>
              <a:rPr lang="zh-CN" altLang="en-US" sz="1600" dirty="0"/>
              <a:t>和</a:t>
            </a:r>
            <a:r>
              <a:rPr lang="en-US" altLang="zh-CN" sz="1600" dirty="0"/>
              <a:t>Fulkerson</a:t>
            </a:r>
            <a:r>
              <a:rPr lang="zh-CN" altLang="en-US" sz="1600" dirty="0" smtClean="0"/>
              <a:t>对于最大</a:t>
            </a:r>
            <a:r>
              <a:rPr lang="zh-CN" altLang="en-US" sz="1600" dirty="0"/>
              <a:t>网络流给出了一个有效算法</a:t>
            </a:r>
            <a:r>
              <a:rPr lang="zh-CN" altLang="en-US" sz="1600" dirty="0" smtClean="0"/>
              <a:t>，简称</a:t>
            </a:r>
            <a:r>
              <a:rPr lang="zh-CN" altLang="en-US" sz="1600" dirty="0"/>
              <a:t>为</a:t>
            </a:r>
            <a:r>
              <a:rPr lang="en-US" altLang="zh-CN" sz="1600" b="1" i="1" dirty="0">
                <a:solidFill>
                  <a:srgbClr val="FF0000"/>
                </a:solidFill>
              </a:rPr>
              <a:t>2F</a:t>
            </a:r>
            <a:r>
              <a:rPr lang="zh-CN" altLang="en-US" sz="1600" b="1" i="1" dirty="0">
                <a:solidFill>
                  <a:srgbClr val="FF0000"/>
                </a:solidFill>
              </a:rPr>
              <a:t>算法</a:t>
            </a:r>
            <a:r>
              <a:rPr lang="zh-CN" altLang="en-US" sz="1600" dirty="0"/>
              <a:t>。</a:t>
            </a:r>
            <a:br>
              <a:rPr lang="zh-CN" altLang="en-US" sz="1600" dirty="0"/>
            </a:br>
            <a:endParaRPr lang="zh-CN" altLang="en-US" sz="1600" dirty="0"/>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198</a:t>
            </a:fld>
            <a:endParaRPr lang="en-GB" dirty="0"/>
          </a:p>
        </p:txBody>
      </p:sp>
    </p:spTree>
    <p:extLst>
      <p:ext uri="{BB962C8B-B14F-4D97-AF65-F5344CB8AC3E}">
        <p14:creationId xmlns:p14="http://schemas.microsoft.com/office/powerpoint/2010/main" val="127699604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1779">
                                            <p:txEl>
                                              <p:pRg st="0" end="0"/>
                                            </p:txEl>
                                          </p:spTgt>
                                        </p:tgtEl>
                                        <p:attrNameLst>
                                          <p:attrName>style.visibility</p:attrName>
                                        </p:attrNameLst>
                                      </p:cBhvr>
                                      <p:to>
                                        <p:strVal val="visible"/>
                                      </p:to>
                                    </p:set>
                                    <p:animEffect transition="in" filter="dissolve">
                                      <p:cBhvr>
                                        <p:cTn id="7" dur="500"/>
                                        <p:tgtEl>
                                          <p:spTgt spid="331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1779">
                                            <p:txEl>
                                              <p:pRg st="1" end="1"/>
                                            </p:txEl>
                                          </p:spTgt>
                                        </p:tgtEl>
                                        <p:attrNameLst>
                                          <p:attrName>style.visibility</p:attrName>
                                        </p:attrNameLst>
                                      </p:cBhvr>
                                      <p:to>
                                        <p:strVal val="visible"/>
                                      </p:to>
                                    </p:set>
                                    <p:animEffect transition="in" filter="dissolve">
                                      <p:cBhvr>
                                        <p:cTn id="12" dur="500"/>
                                        <p:tgtEl>
                                          <p:spTgt spid="331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1779">
                                            <p:txEl>
                                              <p:pRg st="2" end="2"/>
                                            </p:txEl>
                                          </p:spTgt>
                                        </p:tgtEl>
                                        <p:attrNameLst>
                                          <p:attrName>style.visibility</p:attrName>
                                        </p:attrNameLst>
                                      </p:cBhvr>
                                      <p:to>
                                        <p:strVal val="visible"/>
                                      </p:to>
                                    </p:set>
                                    <p:animEffect transition="in" filter="dissolve">
                                      <p:cBhvr>
                                        <p:cTn id="17" dur="500"/>
                                        <p:tgtEl>
                                          <p:spTgt spid="331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1779">
                                            <p:txEl>
                                              <p:pRg st="3" end="3"/>
                                            </p:txEl>
                                          </p:spTgt>
                                        </p:tgtEl>
                                        <p:attrNameLst>
                                          <p:attrName>style.visibility</p:attrName>
                                        </p:attrNameLst>
                                      </p:cBhvr>
                                      <p:to>
                                        <p:strVal val="visible"/>
                                      </p:to>
                                    </p:set>
                                    <p:animEffect transition="in" filter="dissolve">
                                      <p:cBhvr>
                                        <p:cTn id="22" dur="500"/>
                                        <p:tgtEl>
                                          <p:spTgt spid="3317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1779">
                                            <p:txEl>
                                              <p:pRg st="4" end="4"/>
                                            </p:txEl>
                                          </p:spTgt>
                                        </p:tgtEl>
                                        <p:attrNameLst>
                                          <p:attrName>style.visibility</p:attrName>
                                        </p:attrNameLst>
                                      </p:cBhvr>
                                      <p:to>
                                        <p:strVal val="visible"/>
                                      </p:to>
                                    </p:set>
                                    <p:animEffect transition="in" filter="dissolve">
                                      <p:cBhvr>
                                        <p:cTn id="27" dur="500"/>
                                        <p:tgtEl>
                                          <p:spTgt spid="33177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31779">
                                            <p:txEl>
                                              <p:pRg st="5" end="5"/>
                                            </p:txEl>
                                          </p:spTgt>
                                        </p:tgtEl>
                                        <p:attrNameLst>
                                          <p:attrName>style.visibility</p:attrName>
                                        </p:attrNameLst>
                                      </p:cBhvr>
                                      <p:to>
                                        <p:strVal val="visible"/>
                                      </p:to>
                                    </p:set>
                                    <p:animEffect transition="in" filter="dissolve">
                                      <p:cBhvr>
                                        <p:cTn id="32" dur="500"/>
                                        <p:tgtEl>
                                          <p:spTgt spid="33177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31779">
                                            <p:txEl>
                                              <p:pRg st="6" end="6"/>
                                            </p:txEl>
                                          </p:spTgt>
                                        </p:tgtEl>
                                        <p:attrNameLst>
                                          <p:attrName>style.visibility</p:attrName>
                                        </p:attrNameLst>
                                      </p:cBhvr>
                                      <p:to>
                                        <p:strVal val="visible"/>
                                      </p:to>
                                    </p:set>
                                    <p:animEffect transition="in" filter="dissolve">
                                      <p:cBhvr>
                                        <p:cTn id="37" dur="500"/>
                                        <p:tgtEl>
                                          <p:spTgt spid="3317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3" name="Rectangle 3"/>
          <p:cNvSpPr>
            <a:spLocks noGrp="1" noChangeArrowheads="1"/>
          </p:cNvSpPr>
          <p:nvPr>
            <p:ph type="body" idx="1"/>
          </p:nvPr>
        </p:nvSpPr>
        <p:spPr>
          <a:xfrm>
            <a:off x="1476375" y="404813"/>
            <a:ext cx="6562725" cy="676275"/>
          </a:xfrm>
        </p:spPr>
        <p:txBody>
          <a:bodyPr/>
          <a:lstStyle/>
          <a:p>
            <a:pPr>
              <a:buFont typeface="Wingdings" pitchFamily="2" charset="2"/>
              <a:buNone/>
            </a:pPr>
            <a:r>
              <a:rPr lang="zh-CN" altLang="en-US"/>
              <a:t>用</a:t>
            </a:r>
            <a:r>
              <a:rPr lang="en-US" altLang="zh-CN"/>
              <a:t>2F</a:t>
            </a:r>
            <a:r>
              <a:rPr lang="zh-CN" altLang="en-US"/>
              <a:t>标号算法求下图的最大流。</a:t>
            </a:r>
          </a:p>
        </p:txBody>
      </p:sp>
      <p:sp>
        <p:nvSpPr>
          <p:cNvPr id="373764"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例</a:t>
            </a:r>
          </a:p>
        </p:txBody>
      </p:sp>
      <p:grpSp>
        <p:nvGrpSpPr>
          <p:cNvPr id="373765" name="Group 5"/>
          <p:cNvGrpSpPr>
            <a:grpSpLocks/>
          </p:cNvGrpSpPr>
          <p:nvPr/>
        </p:nvGrpSpPr>
        <p:grpSpPr bwMode="auto">
          <a:xfrm>
            <a:off x="1258888" y="1892300"/>
            <a:ext cx="5248275" cy="3768725"/>
            <a:chOff x="793" y="1192"/>
            <a:chExt cx="3306" cy="2374"/>
          </a:xfrm>
        </p:grpSpPr>
        <p:sp>
          <p:nvSpPr>
            <p:cNvPr id="373766"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3767"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3768"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3769"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3770"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771"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772"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3773"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774"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73775"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73776"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73777"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73778"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73779"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780"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781" name="Text Box 21"/>
            <p:cNvSpPr txBox="1">
              <a:spLocks noChangeArrowheads="1"/>
            </p:cNvSpPr>
            <p:nvPr/>
          </p:nvSpPr>
          <p:spPr bwMode="auto">
            <a:xfrm>
              <a:off x="1746" y="2387"/>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9</a:t>
              </a:r>
            </a:p>
          </p:txBody>
        </p:sp>
        <p:sp>
          <p:nvSpPr>
            <p:cNvPr id="373782" name="Text Box 22"/>
            <p:cNvSpPr txBox="1">
              <a:spLocks noChangeArrowheads="1"/>
            </p:cNvSpPr>
            <p:nvPr/>
          </p:nvSpPr>
          <p:spPr bwMode="auto">
            <a:xfrm>
              <a:off x="3152" y="2840"/>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5</a:t>
              </a:r>
            </a:p>
          </p:txBody>
        </p:sp>
        <p:sp>
          <p:nvSpPr>
            <p:cNvPr id="373783" name="Text Box 23"/>
            <p:cNvSpPr txBox="1">
              <a:spLocks noChangeArrowheads="1"/>
            </p:cNvSpPr>
            <p:nvPr/>
          </p:nvSpPr>
          <p:spPr bwMode="auto">
            <a:xfrm>
              <a:off x="2064" y="1842"/>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7</a:t>
              </a:r>
            </a:p>
          </p:txBody>
        </p:sp>
        <p:sp>
          <p:nvSpPr>
            <p:cNvPr id="373784" name="Text Box 24"/>
            <p:cNvSpPr txBox="1">
              <a:spLocks noChangeArrowheads="1"/>
            </p:cNvSpPr>
            <p:nvPr/>
          </p:nvSpPr>
          <p:spPr bwMode="auto">
            <a:xfrm>
              <a:off x="1519" y="161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2</a:t>
              </a:r>
            </a:p>
          </p:txBody>
        </p:sp>
        <p:sp>
          <p:nvSpPr>
            <p:cNvPr id="373785" name="Text Box 25"/>
            <p:cNvSpPr txBox="1">
              <a:spLocks noChangeArrowheads="1"/>
            </p:cNvSpPr>
            <p:nvPr/>
          </p:nvSpPr>
          <p:spPr bwMode="auto">
            <a:xfrm>
              <a:off x="2426" y="2614"/>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4</a:t>
              </a:r>
            </a:p>
          </p:txBody>
        </p:sp>
        <p:sp>
          <p:nvSpPr>
            <p:cNvPr id="373786" name="Text Box 26"/>
            <p:cNvSpPr txBox="1">
              <a:spLocks noChangeArrowheads="1"/>
            </p:cNvSpPr>
            <p:nvPr/>
          </p:nvSpPr>
          <p:spPr bwMode="auto">
            <a:xfrm>
              <a:off x="1474" y="2840"/>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3</a:t>
              </a:r>
            </a:p>
          </p:txBody>
        </p:sp>
        <p:sp>
          <p:nvSpPr>
            <p:cNvPr id="373787"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788"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789"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790" name="Text Box 30"/>
            <p:cNvSpPr txBox="1">
              <a:spLocks noChangeArrowheads="1"/>
            </p:cNvSpPr>
            <p:nvPr/>
          </p:nvSpPr>
          <p:spPr bwMode="auto">
            <a:xfrm>
              <a:off x="3107" y="1661"/>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8</a:t>
              </a:r>
            </a:p>
          </p:txBody>
        </p:sp>
        <p:sp>
          <p:nvSpPr>
            <p:cNvPr id="373791" name="Text Box 31"/>
            <p:cNvSpPr txBox="1">
              <a:spLocks noChangeArrowheads="1"/>
            </p:cNvSpPr>
            <p:nvPr/>
          </p:nvSpPr>
          <p:spPr bwMode="auto">
            <a:xfrm>
              <a:off x="2426" y="1842"/>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6</a:t>
              </a:r>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199</a:t>
            </a:fld>
            <a:endParaRPr lang="en-GB" dirty="0"/>
          </a:p>
        </p:txBody>
      </p:sp>
    </p:spTree>
    <p:extLst>
      <p:ext uri="{BB962C8B-B14F-4D97-AF65-F5344CB8AC3E}">
        <p14:creationId xmlns:p14="http://schemas.microsoft.com/office/powerpoint/2010/main" val="1481781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371600" y="152400"/>
            <a:ext cx="7620000" cy="1981200"/>
          </a:xfrm>
        </p:spPr>
        <p:txBody>
          <a:bodyPr/>
          <a:lstStyle/>
          <a:p>
            <a:pPr eaLnBrk="1" hangingPunct="1">
              <a:defRPr/>
            </a:pPr>
            <a:r>
              <a:rPr lang="en-US" sz="3600" b="1" dirty="0" smtClean="0">
                <a:solidFill>
                  <a:srgbClr val="0070C0"/>
                </a:solidFill>
                <a:effectLst>
                  <a:outerShdw blurRad="38100" dist="38100" dir="2700000" algn="tl">
                    <a:srgbClr val="FFFFFF"/>
                  </a:outerShdw>
                </a:effectLst>
              </a:rPr>
              <a:t>Analysis &amp; Design of Algorithms</a:t>
            </a:r>
            <a:br>
              <a:rPr lang="en-US" sz="3600" b="1" dirty="0" smtClean="0">
                <a:solidFill>
                  <a:srgbClr val="0070C0"/>
                </a:solidFill>
                <a:effectLst>
                  <a:outerShdw blurRad="38100" dist="38100" dir="2700000" algn="tl">
                    <a:srgbClr val="FFFFFF"/>
                  </a:outerShdw>
                </a:effectLst>
              </a:rPr>
            </a:br>
            <a:endParaRPr lang="en-US" sz="3600" b="1" dirty="0" smtClean="0">
              <a:solidFill>
                <a:srgbClr val="0070C0"/>
              </a:solidFill>
              <a:effectLst>
                <a:outerShdw blurRad="38100" dist="38100" dir="2700000" algn="tl">
                  <a:srgbClr val="FFFFFF"/>
                </a:outerShdw>
              </a:effectLst>
            </a:endParaRPr>
          </a:p>
        </p:txBody>
      </p:sp>
      <p:sp>
        <p:nvSpPr>
          <p:cNvPr id="10243" name="Rectangle 3"/>
          <p:cNvSpPr>
            <a:spLocks noGrp="1" noChangeArrowheads="1"/>
          </p:cNvSpPr>
          <p:nvPr>
            <p:ph type="subTitle" idx="1"/>
          </p:nvPr>
        </p:nvSpPr>
        <p:spPr>
          <a:xfrm>
            <a:off x="1676400" y="3505200"/>
            <a:ext cx="6477000" cy="2819400"/>
          </a:xfrm>
        </p:spPr>
        <p:txBody>
          <a:bodyPr/>
          <a:lstStyle/>
          <a:p>
            <a:pPr eaLnBrk="1" hangingPunct="1"/>
            <a:endParaRPr lang="en-US" altLang="zh-CN" sz="2400" dirty="0" smtClean="0"/>
          </a:p>
          <a:p>
            <a:pPr eaLnBrk="1" hangingPunct="1"/>
            <a:r>
              <a:rPr lang="en-US" altLang="zh-CN" b="1" dirty="0" smtClean="0"/>
              <a:t>9  Graph Algorithms</a:t>
            </a:r>
            <a:endParaRPr lang="en-GB" altLang="zh-CN" b="1" dirty="0" smtClean="0"/>
          </a:p>
        </p:txBody>
      </p:sp>
      <p:sp>
        <p:nvSpPr>
          <p:cNvPr id="9" name="灯片编号占位符 8"/>
          <p:cNvSpPr>
            <a:spLocks noGrp="1"/>
          </p:cNvSpPr>
          <p:nvPr>
            <p:ph type="sldNum" sz="quarter" idx="10"/>
          </p:nvPr>
        </p:nvSpPr>
        <p:spPr/>
        <p:txBody>
          <a:bodyPr/>
          <a:lstStyle/>
          <a:p>
            <a:pPr>
              <a:defRPr/>
            </a:pPr>
            <a:r>
              <a:rPr lang="en-US" altLang="zh-CN" smtClean="0"/>
              <a:t>Chapter 9- </a:t>
            </a:r>
            <a:fld id="{9709EBB4-24BC-47C6-9D83-286A75CAFA71}" type="slidenum">
              <a:rPr lang="en-GB" smtClean="0"/>
              <a:pPr>
                <a:defRPr/>
              </a:pPr>
              <a:t>2</a:t>
            </a:fld>
            <a:endParaRPr lang="en-GB"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0" y="998384"/>
            <a:ext cx="9144000" cy="3771473"/>
          </a:xfrm>
        </p:spPr>
        <p:txBody>
          <a:bodyPr>
            <a:noAutofit/>
          </a:bodyPr>
          <a:lstStyle/>
          <a:p>
            <a:pPr marL="402336" lvl="1" indent="0" eaLnBrk="1" fontAlgn="auto" hangingPunct="1">
              <a:lnSpc>
                <a:spcPct val="170000"/>
              </a:lnSpc>
              <a:spcBef>
                <a:spcPts val="0"/>
              </a:spcBef>
              <a:spcAft>
                <a:spcPts val="0"/>
              </a:spcAft>
              <a:buNone/>
              <a:defRPr/>
            </a:pPr>
            <a:r>
              <a:rPr lang="zh-CN" altLang="en-US" sz="1800" b="1" dirty="0" smtClean="0">
                <a:solidFill>
                  <a:srgbClr val="00B050"/>
                </a:solidFill>
              </a:rPr>
              <a:t>做一遍</a:t>
            </a:r>
            <a:r>
              <a:rPr lang="en-US" altLang="zh-CN" sz="1800" b="1" dirty="0" smtClean="0">
                <a:solidFill>
                  <a:srgbClr val="00B050"/>
                </a:solidFill>
              </a:rPr>
              <a:t>DFS</a:t>
            </a:r>
            <a:r>
              <a:rPr lang="zh-CN" altLang="en-US" sz="1800" b="1" dirty="0" smtClean="0">
                <a:solidFill>
                  <a:srgbClr val="00B050"/>
                </a:solidFill>
              </a:rPr>
              <a:t>，用</a:t>
            </a:r>
            <a:r>
              <a:rPr lang="en-US" altLang="zh-CN" sz="1800" b="1" dirty="0" err="1" smtClean="0">
                <a:solidFill>
                  <a:srgbClr val="FF0000"/>
                </a:solidFill>
              </a:rPr>
              <a:t>dfn</a:t>
            </a:r>
            <a:r>
              <a:rPr lang="en-US" altLang="zh-CN" sz="1800" b="1" dirty="0" smtClean="0">
                <a:solidFill>
                  <a:srgbClr val="FF0000"/>
                </a:solidFill>
              </a:rPr>
              <a:t>[</a:t>
            </a:r>
            <a:r>
              <a:rPr lang="en-US" altLang="zh-CN" sz="1800" b="1" dirty="0" err="1" smtClean="0">
                <a:solidFill>
                  <a:srgbClr val="FF0000"/>
                </a:solidFill>
              </a:rPr>
              <a:t>i</a:t>
            </a:r>
            <a:r>
              <a:rPr lang="en-US" altLang="zh-CN" sz="1800" b="1" dirty="0" smtClean="0">
                <a:solidFill>
                  <a:srgbClr val="FF0000"/>
                </a:solidFill>
              </a:rPr>
              <a:t>]</a:t>
            </a:r>
            <a:r>
              <a:rPr lang="zh-CN" altLang="en-US" sz="1800" b="1" dirty="0" smtClean="0">
                <a:solidFill>
                  <a:srgbClr val="00B050"/>
                </a:solidFill>
              </a:rPr>
              <a:t>表示编号为</a:t>
            </a:r>
            <a:r>
              <a:rPr lang="en-US" altLang="zh-CN" sz="1800" b="1" dirty="0" err="1" smtClean="0">
                <a:solidFill>
                  <a:srgbClr val="00B050"/>
                </a:solidFill>
              </a:rPr>
              <a:t>i</a:t>
            </a:r>
            <a:r>
              <a:rPr lang="zh-CN" altLang="en-US" sz="1800" b="1" dirty="0" smtClean="0">
                <a:solidFill>
                  <a:srgbClr val="00B050"/>
                </a:solidFill>
              </a:rPr>
              <a:t>的节点在</a:t>
            </a:r>
            <a:r>
              <a:rPr lang="en-US" altLang="zh-CN" sz="1800" b="1" dirty="0" smtClean="0">
                <a:solidFill>
                  <a:srgbClr val="00B050"/>
                </a:solidFill>
              </a:rPr>
              <a:t>DFS</a:t>
            </a:r>
            <a:r>
              <a:rPr lang="zh-CN" altLang="en-US" sz="1800" b="1" dirty="0" smtClean="0">
                <a:solidFill>
                  <a:srgbClr val="00B050"/>
                </a:solidFill>
              </a:rPr>
              <a:t>过程中的访问序号</a:t>
            </a:r>
            <a:r>
              <a:rPr lang="en-US" altLang="zh-CN" sz="1800" b="1" dirty="0" smtClean="0">
                <a:solidFill>
                  <a:srgbClr val="00B050"/>
                </a:solidFill>
              </a:rPr>
              <a:t>(</a:t>
            </a:r>
            <a:r>
              <a:rPr lang="zh-CN" altLang="en-US" sz="1800" b="1" dirty="0" smtClean="0">
                <a:solidFill>
                  <a:srgbClr val="00B050"/>
                </a:solidFill>
              </a:rPr>
              <a:t>也可以叫做开始时间）用</a:t>
            </a:r>
            <a:r>
              <a:rPr lang="en-US" altLang="zh-CN" sz="1800" b="1" dirty="0" smtClean="0">
                <a:solidFill>
                  <a:srgbClr val="FF0000"/>
                </a:solidFill>
              </a:rPr>
              <a:t>low[</a:t>
            </a:r>
            <a:r>
              <a:rPr lang="en-US" altLang="zh-CN" sz="1800" b="1" dirty="0" err="1" smtClean="0">
                <a:solidFill>
                  <a:srgbClr val="FF0000"/>
                </a:solidFill>
              </a:rPr>
              <a:t>i</a:t>
            </a:r>
            <a:r>
              <a:rPr lang="en-US" altLang="zh-CN" sz="1800" b="1" dirty="0" smtClean="0">
                <a:solidFill>
                  <a:srgbClr val="FF0000"/>
                </a:solidFill>
              </a:rPr>
              <a:t>]</a:t>
            </a:r>
            <a:r>
              <a:rPr lang="zh-CN" altLang="en-US" sz="1800" b="1" dirty="0" smtClean="0">
                <a:solidFill>
                  <a:srgbClr val="00B050"/>
                </a:solidFill>
              </a:rPr>
              <a:t>表示</a:t>
            </a:r>
            <a:r>
              <a:rPr lang="en-US" altLang="zh-CN" sz="1800" b="1" dirty="0" err="1" smtClean="0">
                <a:solidFill>
                  <a:srgbClr val="00B050"/>
                </a:solidFill>
              </a:rPr>
              <a:t>i</a:t>
            </a:r>
            <a:r>
              <a:rPr lang="zh-CN" altLang="en-US" sz="1800" b="1" dirty="0" smtClean="0">
                <a:solidFill>
                  <a:srgbClr val="00B050"/>
                </a:solidFill>
              </a:rPr>
              <a:t>节点</a:t>
            </a:r>
            <a:r>
              <a:rPr lang="en-US" altLang="zh-CN" sz="1800" b="1" dirty="0" smtClean="0">
                <a:solidFill>
                  <a:srgbClr val="00B050"/>
                </a:solidFill>
              </a:rPr>
              <a:t>DFS</a:t>
            </a:r>
            <a:r>
              <a:rPr lang="zh-CN" altLang="en-US" sz="1800" b="1" dirty="0" smtClean="0">
                <a:solidFill>
                  <a:srgbClr val="00B050"/>
                </a:solidFill>
              </a:rPr>
              <a:t>过程中</a:t>
            </a:r>
            <a:r>
              <a:rPr lang="en-US" altLang="zh-CN" sz="1800" b="1" dirty="0" err="1" smtClean="0">
                <a:solidFill>
                  <a:srgbClr val="00B050"/>
                </a:solidFill>
              </a:rPr>
              <a:t>i</a:t>
            </a:r>
            <a:r>
              <a:rPr lang="zh-CN" altLang="en-US" sz="1800" b="1" dirty="0" smtClean="0">
                <a:solidFill>
                  <a:srgbClr val="00B050"/>
                </a:solidFill>
              </a:rPr>
              <a:t>的下方节点所能到达的开始时间最早的节点的开始时间。当</a:t>
            </a:r>
            <a:r>
              <a:rPr lang="zh-CN" altLang="en-US" sz="1800" b="1" dirty="0" smtClean="0">
                <a:solidFill>
                  <a:srgbClr val="FF0000"/>
                </a:solidFill>
              </a:rPr>
              <a:t>首次搜索到</a:t>
            </a:r>
            <a:r>
              <a:rPr lang="en-US" altLang="zh-CN" sz="1800" b="1" dirty="0" err="1" smtClean="0">
                <a:solidFill>
                  <a:srgbClr val="FF0000"/>
                </a:solidFill>
              </a:rPr>
              <a:t>i</a:t>
            </a:r>
            <a:r>
              <a:rPr lang="zh-CN" altLang="en-US" sz="1800" b="1" dirty="0" smtClean="0">
                <a:solidFill>
                  <a:srgbClr val="00B050"/>
                </a:solidFill>
              </a:rPr>
              <a:t>时，</a:t>
            </a:r>
            <a:r>
              <a:rPr lang="en-US" altLang="zh-CN" sz="1800" b="1" dirty="0" err="1" smtClean="0">
                <a:solidFill>
                  <a:srgbClr val="00B0F0"/>
                </a:solidFill>
              </a:rPr>
              <a:t>dfn</a:t>
            </a:r>
            <a:r>
              <a:rPr lang="en-US" altLang="zh-CN" sz="1800" b="1" dirty="0" smtClean="0">
                <a:solidFill>
                  <a:srgbClr val="00B0F0"/>
                </a:solidFill>
              </a:rPr>
              <a:t>[</a:t>
            </a:r>
            <a:r>
              <a:rPr lang="en-US" altLang="zh-CN" sz="1800" b="1" dirty="0" err="1" smtClean="0">
                <a:solidFill>
                  <a:srgbClr val="00B0F0"/>
                </a:solidFill>
              </a:rPr>
              <a:t>i</a:t>
            </a:r>
            <a:r>
              <a:rPr lang="en-US" altLang="zh-CN" sz="1800" b="1" dirty="0" smtClean="0">
                <a:solidFill>
                  <a:srgbClr val="00B0F0"/>
                </a:solidFill>
              </a:rPr>
              <a:t>]=low[</a:t>
            </a:r>
            <a:r>
              <a:rPr lang="en-US" altLang="zh-CN" sz="1800" b="1" dirty="0" err="1" smtClean="0">
                <a:solidFill>
                  <a:srgbClr val="00B0F0"/>
                </a:solidFill>
              </a:rPr>
              <a:t>i</a:t>
            </a:r>
            <a:r>
              <a:rPr lang="en-US" altLang="zh-CN" sz="1800" b="1" dirty="0" smtClean="0">
                <a:solidFill>
                  <a:srgbClr val="00B0F0"/>
                </a:solidFill>
              </a:rPr>
              <a:t>]</a:t>
            </a:r>
          </a:p>
          <a:p>
            <a:pPr marL="402336" lvl="1" indent="0" eaLnBrk="1" fontAlgn="auto" hangingPunct="1">
              <a:lnSpc>
                <a:spcPct val="170000"/>
              </a:lnSpc>
              <a:spcBef>
                <a:spcPts val="0"/>
              </a:spcBef>
              <a:spcAft>
                <a:spcPts val="0"/>
              </a:spcAft>
              <a:buNone/>
              <a:defRPr/>
            </a:pPr>
            <a:r>
              <a:rPr lang="zh-CN" altLang="en-US" sz="1800" b="1" dirty="0" smtClean="0">
                <a:solidFill>
                  <a:srgbClr val="00B050"/>
                </a:solidFill>
              </a:rPr>
              <a:t>在</a:t>
            </a:r>
            <a:r>
              <a:rPr lang="en-US" altLang="zh-CN" sz="1800" b="1" dirty="0" smtClean="0">
                <a:solidFill>
                  <a:srgbClr val="00B050"/>
                </a:solidFill>
              </a:rPr>
              <a:t>DFS</a:t>
            </a:r>
            <a:r>
              <a:rPr lang="zh-CN" altLang="en-US" sz="1800" b="1" dirty="0" smtClean="0">
                <a:solidFill>
                  <a:srgbClr val="00B050"/>
                </a:solidFill>
              </a:rPr>
              <a:t>过程中会形成一搜索树。在搜索树上越先遍历到的节点，显然</a:t>
            </a:r>
            <a:r>
              <a:rPr lang="en-US" altLang="zh-CN" sz="1800" b="1" dirty="0" err="1" smtClean="0">
                <a:solidFill>
                  <a:srgbClr val="00B050"/>
                </a:solidFill>
              </a:rPr>
              <a:t>dfn</a:t>
            </a:r>
            <a:r>
              <a:rPr lang="zh-CN" altLang="en-US" sz="1800" b="1" dirty="0" smtClean="0">
                <a:solidFill>
                  <a:srgbClr val="00B050"/>
                </a:solidFill>
              </a:rPr>
              <a:t>的值就越小。</a:t>
            </a:r>
            <a:endParaRPr lang="en-US" altLang="zh-CN" sz="1800" b="1" dirty="0" smtClean="0">
              <a:solidFill>
                <a:srgbClr val="00B050"/>
              </a:solidFill>
            </a:endParaRPr>
          </a:p>
          <a:p>
            <a:pPr marL="402336" lvl="1" indent="0" eaLnBrk="1" fontAlgn="auto" hangingPunct="1">
              <a:lnSpc>
                <a:spcPct val="170000"/>
              </a:lnSpc>
              <a:spcBef>
                <a:spcPts val="0"/>
              </a:spcBef>
              <a:spcAft>
                <a:spcPts val="0"/>
              </a:spcAft>
              <a:buNone/>
              <a:defRPr/>
            </a:pPr>
            <a:r>
              <a:rPr lang="en-US" altLang="zh-CN" sz="1800" b="1" dirty="0" smtClean="0">
                <a:solidFill>
                  <a:srgbClr val="00B050"/>
                </a:solidFill>
              </a:rPr>
              <a:t>DFS</a:t>
            </a:r>
            <a:r>
              <a:rPr lang="zh-CN" altLang="en-US" sz="1800" b="1" dirty="0" smtClean="0">
                <a:solidFill>
                  <a:srgbClr val="00B050"/>
                </a:solidFill>
              </a:rPr>
              <a:t>过程中，碰到哪个节点，就将哪个节点入栈。栈中节点只有在其所属的强连通分量已经全部求出时，才会出栈。</a:t>
            </a:r>
            <a:endParaRPr lang="en-US" altLang="zh-CN" sz="1800" b="1" dirty="0" smtClean="0">
              <a:solidFill>
                <a:srgbClr val="00B050"/>
              </a:solidFill>
            </a:endParaRPr>
          </a:p>
          <a:p>
            <a:pPr marL="402336" lvl="1" indent="0" eaLnBrk="1" fontAlgn="auto" hangingPunct="1">
              <a:lnSpc>
                <a:spcPct val="170000"/>
              </a:lnSpc>
              <a:spcBef>
                <a:spcPts val="0"/>
              </a:spcBef>
              <a:spcAft>
                <a:spcPts val="0"/>
              </a:spcAft>
              <a:buNone/>
              <a:defRPr/>
            </a:pPr>
            <a:r>
              <a:rPr lang="zh-CN" altLang="zh-CN" sz="1800" b="1" dirty="0" smtClean="0">
                <a:solidFill>
                  <a:srgbClr val="00B050"/>
                </a:solidFill>
              </a:rPr>
              <a:t>当</a:t>
            </a:r>
            <a:r>
              <a:rPr lang="zh-CN" altLang="zh-CN" sz="1800" b="1" dirty="0">
                <a:solidFill>
                  <a:srgbClr val="00B050"/>
                </a:solidFill>
              </a:rPr>
              <a:t>点</a:t>
            </a:r>
            <a:r>
              <a:rPr lang="en-US" altLang="zh-CN" sz="1800" b="1" dirty="0">
                <a:solidFill>
                  <a:srgbClr val="00B050"/>
                </a:solidFill>
              </a:rPr>
              <a:t>u</a:t>
            </a:r>
            <a:r>
              <a:rPr lang="zh-CN" altLang="zh-CN" sz="1800" b="1" dirty="0">
                <a:solidFill>
                  <a:srgbClr val="00B050"/>
                </a:solidFill>
              </a:rPr>
              <a:t>可以到达点</a:t>
            </a:r>
            <a:r>
              <a:rPr lang="en-US" altLang="zh-CN" sz="1800" b="1" dirty="0">
                <a:solidFill>
                  <a:srgbClr val="00B050"/>
                </a:solidFill>
              </a:rPr>
              <a:t>v</a:t>
            </a:r>
            <a:r>
              <a:rPr lang="zh-CN" altLang="zh-CN" sz="1800" b="1" dirty="0">
                <a:solidFill>
                  <a:srgbClr val="00B050"/>
                </a:solidFill>
              </a:rPr>
              <a:t>时，如果</a:t>
            </a:r>
            <a:r>
              <a:rPr lang="zh-CN" altLang="zh-CN" sz="1800" b="1" dirty="0">
                <a:solidFill>
                  <a:srgbClr val="FF0000"/>
                </a:solidFill>
              </a:rPr>
              <a:t>点</a:t>
            </a:r>
            <a:r>
              <a:rPr lang="en-US" altLang="zh-CN" sz="1800" b="1" dirty="0">
                <a:solidFill>
                  <a:srgbClr val="FF0000"/>
                </a:solidFill>
              </a:rPr>
              <a:t>v</a:t>
            </a:r>
            <a:r>
              <a:rPr lang="zh-CN" altLang="zh-CN" sz="1800" b="1" dirty="0">
                <a:solidFill>
                  <a:srgbClr val="FF0000"/>
                </a:solidFill>
              </a:rPr>
              <a:t>不在栈</a:t>
            </a:r>
            <a:r>
              <a:rPr lang="zh-CN" altLang="zh-CN" sz="1800" b="1" dirty="0">
                <a:solidFill>
                  <a:srgbClr val="00B050"/>
                </a:solidFill>
              </a:rPr>
              <a:t>中，那么</a:t>
            </a:r>
            <a:r>
              <a:rPr lang="en-US" altLang="zh-CN" sz="1800" b="1" dirty="0">
                <a:solidFill>
                  <a:srgbClr val="7030A0"/>
                </a:solidFill>
              </a:rPr>
              <a:t>low[u] = min{low[u],low[v]}</a:t>
            </a:r>
            <a:r>
              <a:rPr lang="zh-CN" altLang="zh-CN" sz="1800" b="1" dirty="0">
                <a:solidFill>
                  <a:srgbClr val="00B050"/>
                </a:solidFill>
              </a:rPr>
              <a:t>；如果</a:t>
            </a:r>
            <a:r>
              <a:rPr lang="zh-CN" altLang="zh-CN" sz="1800" b="1" dirty="0">
                <a:solidFill>
                  <a:srgbClr val="FF0000"/>
                </a:solidFill>
              </a:rPr>
              <a:t>点</a:t>
            </a:r>
            <a:r>
              <a:rPr lang="en-US" altLang="zh-CN" sz="1800" b="1" dirty="0">
                <a:solidFill>
                  <a:srgbClr val="FF0000"/>
                </a:solidFill>
              </a:rPr>
              <a:t>v</a:t>
            </a:r>
            <a:r>
              <a:rPr lang="zh-CN" altLang="zh-CN" sz="1800" b="1" dirty="0">
                <a:solidFill>
                  <a:srgbClr val="FF0000"/>
                </a:solidFill>
              </a:rPr>
              <a:t>在栈</a:t>
            </a:r>
            <a:r>
              <a:rPr lang="zh-CN" altLang="zh-CN" sz="1800" b="1" dirty="0">
                <a:solidFill>
                  <a:srgbClr val="00B050"/>
                </a:solidFill>
              </a:rPr>
              <a:t>中，那么</a:t>
            </a:r>
            <a:r>
              <a:rPr lang="en-US" altLang="zh-CN" sz="1800" b="1" dirty="0">
                <a:solidFill>
                  <a:srgbClr val="7030A0"/>
                </a:solidFill>
              </a:rPr>
              <a:t>low[u] = min{low[u],</a:t>
            </a:r>
            <a:r>
              <a:rPr lang="en-US" altLang="zh-CN" sz="1800" b="1" dirty="0" err="1">
                <a:solidFill>
                  <a:srgbClr val="7030A0"/>
                </a:solidFill>
              </a:rPr>
              <a:t>dfn</a:t>
            </a:r>
            <a:r>
              <a:rPr lang="en-US" altLang="zh-CN" sz="1800" b="1" dirty="0">
                <a:solidFill>
                  <a:srgbClr val="7030A0"/>
                </a:solidFill>
              </a:rPr>
              <a:t>[v]}</a:t>
            </a:r>
            <a:endParaRPr lang="zh-CN" altLang="zh-CN" sz="1800" b="1" dirty="0">
              <a:solidFill>
                <a:srgbClr val="7030A0"/>
              </a:solidFill>
            </a:endParaRPr>
          </a:p>
          <a:p>
            <a:pPr marL="640080" lvl="1" indent="-237744" eaLnBrk="1" fontAlgn="auto" hangingPunct="1">
              <a:lnSpc>
                <a:spcPct val="170000"/>
              </a:lnSpc>
              <a:spcBef>
                <a:spcPts val="0"/>
              </a:spcBef>
              <a:spcAft>
                <a:spcPts val="0"/>
              </a:spcAft>
              <a:buFont typeface="Verdana"/>
              <a:buChar char="◦"/>
              <a:defRPr/>
            </a:pPr>
            <a:endParaRPr lang="zh-CN" altLang="en-US" sz="1800" b="1" dirty="0" smtClean="0">
              <a:solidFill>
                <a:srgbClr val="00B050"/>
              </a:solidFill>
            </a:endParaRPr>
          </a:p>
        </p:txBody>
      </p:sp>
      <p:sp>
        <p:nvSpPr>
          <p:cNvPr id="5" name="标题 1"/>
          <p:cNvSpPr>
            <a:spLocks noGrp="1"/>
          </p:cNvSpPr>
          <p:nvPr>
            <p:ph type="title"/>
          </p:nvPr>
        </p:nvSpPr>
        <p:spPr/>
        <p:txBody>
          <a:bodyPr>
            <a:normAutofit fontScale="90000"/>
          </a:bodyPr>
          <a:lstStyle/>
          <a:p>
            <a:pPr eaLnBrk="1" fontAlgn="auto" hangingPunct="1">
              <a:spcAft>
                <a:spcPts val="0"/>
              </a:spcAft>
              <a:defRPr/>
            </a:pPr>
            <a:r>
              <a:rPr lang="zh-CN" altLang="en-US" dirty="0" smtClean="0">
                <a:solidFill>
                  <a:schemeClr val="tx2">
                    <a:satMod val="130000"/>
                  </a:schemeClr>
                </a:solidFill>
              </a:rPr>
              <a:t>有向图强连通分支的</a:t>
            </a:r>
            <a:r>
              <a:rPr lang="en-US" altLang="zh-CN" dirty="0" err="1" smtClean="0">
                <a:solidFill>
                  <a:schemeClr val="tx2">
                    <a:satMod val="130000"/>
                  </a:schemeClr>
                </a:solidFill>
              </a:rPr>
              <a:t>Tarjan</a:t>
            </a:r>
            <a:r>
              <a:rPr lang="zh-CN" altLang="en-US" dirty="0" smtClean="0">
                <a:solidFill>
                  <a:schemeClr val="tx2">
                    <a:satMod val="130000"/>
                  </a:schemeClr>
                </a:solidFill>
              </a:rPr>
              <a:t>算法</a:t>
            </a:r>
            <a:endParaRPr lang="zh-CN" altLang="en-US" dirty="0">
              <a:solidFill>
                <a:schemeClr val="tx2">
                  <a:satMod val="130000"/>
                </a:schemeClr>
              </a:solidFill>
            </a:endParaRPr>
          </a:p>
        </p:txBody>
      </p:sp>
      <p:sp>
        <p:nvSpPr>
          <p:cNvPr id="3" name="矩形 2"/>
          <p:cNvSpPr/>
          <p:nvPr/>
        </p:nvSpPr>
        <p:spPr>
          <a:xfrm>
            <a:off x="75475" y="4841865"/>
            <a:ext cx="8579295" cy="1323439"/>
          </a:xfrm>
          <a:prstGeom prst="rect">
            <a:avLst/>
          </a:prstGeom>
        </p:spPr>
        <p:txBody>
          <a:bodyPr wrap="square">
            <a:spAutoFit/>
          </a:bodyPr>
          <a:lstStyle/>
          <a:p>
            <a:pPr marL="640080" lvl="1" indent="-237744" eaLnBrk="1" fontAlgn="auto" hangingPunct="1">
              <a:spcAft>
                <a:spcPts val="0"/>
              </a:spcAft>
              <a:buFont typeface="Verdana"/>
              <a:buChar char="◦"/>
              <a:defRPr/>
            </a:pPr>
            <a:r>
              <a:rPr lang="zh-CN" altLang="en-US" sz="2000" b="1" dirty="0">
                <a:solidFill>
                  <a:srgbClr val="00B0F0"/>
                </a:solidFill>
              </a:rPr>
              <a:t>如果一个节点</a:t>
            </a:r>
            <a:r>
              <a:rPr lang="en-US" altLang="zh-CN" sz="2000" b="1" dirty="0">
                <a:solidFill>
                  <a:srgbClr val="00B0F0"/>
                </a:solidFill>
              </a:rPr>
              <a:t>u</a:t>
            </a:r>
            <a:r>
              <a:rPr lang="zh-CN" altLang="en-US" sz="2000" b="1" dirty="0">
                <a:solidFill>
                  <a:srgbClr val="00B0F0"/>
                </a:solidFill>
              </a:rPr>
              <a:t>已经</a:t>
            </a:r>
            <a:r>
              <a:rPr lang="en-US" altLang="zh-CN" sz="2000" b="1" dirty="0">
                <a:solidFill>
                  <a:srgbClr val="00B0F0"/>
                </a:solidFill>
              </a:rPr>
              <a:t>DFS</a:t>
            </a:r>
            <a:r>
              <a:rPr lang="zh-CN" altLang="en-US" sz="2000" b="1" dirty="0">
                <a:solidFill>
                  <a:srgbClr val="00B0F0"/>
                </a:solidFill>
              </a:rPr>
              <a:t>访问结束，而且此时其</a:t>
            </a:r>
            <a:r>
              <a:rPr lang="en-US" altLang="zh-CN" sz="2000" b="1" dirty="0">
                <a:solidFill>
                  <a:srgbClr val="00B0F0"/>
                </a:solidFill>
              </a:rPr>
              <a:t>low</a:t>
            </a:r>
            <a:r>
              <a:rPr lang="zh-CN" altLang="en-US" sz="2000" b="1" dirty="0">
                <a:solidFill>
                  <a:srgbClr val="00B0F0"/>
                </a:solidFill>
              </a:rPr>
              <a:t>值等于</a:t>
            </a:r>
            <a:r>
              <a:rPr lang="en-US" altLang="zh-CN" sz="2000" b="1" dirty="0" err="1">
                <a:solidFill>
                  <a:srgbClr val="00B0F0"/>
                </a:solidFill>
              </a:rPr>
              <a:t>dfn</a:t>
            </a:r>
            <a:r>
              <a:rPr lang="zh-CN" altLang="en-US" sz="2000" b="1" dirty="0">
                <a:solidFill>
                  <a:srgbClr val="00B0F0"/>
                </a:solidFill>
              </a:rPr>
              <a:t>值，则说明</a:t>
            </a:r>
            <a:r>
              <a:rPr lang="en-US" altLang="zh-CN" sz="2000" b="1" dirty="0">
                <a:solidFill>
                  <a:srgbClr val="00B0F0"/>
                </a:solidFill>
              </a:rPr>
              <a:t>u</a:t>
            </a:r>
            <a:r>
              <a:rPr lang="zh-CN" altLang="en-US" sz="2000" b="1" dirty="0">
                <a:solidFill>
                  <a:srgbClr val="00B0F0"/>
                </a:solidFill>
              </a:rPr>
              <a:t>可达的所有节点，都不能到达任何在</a:t>
            </a:r>
            <a:r>
              <a:rPr lang="en-US" altLang="zh-CN" sz="2000" b="1" dirty="0">
                <a:solidFill>
                  <a:srgbClr val="00B0F0"/>
                </a:solidFill>
              </a:rPr>
              <a:t>u</a:t>
            </a:r>
            <a:r>
              <a:rPr lang="zh-CN" altLang="en-US" sz="2000" b="1" dirty="0">
                <a:solidFill>
                  <a:srgbClr val="00B0F0"/>
                </a:solidFill>
              </a:rPr>
              <a:t>之前被</a:t>
            </a:r>
            <a:r>
              <a:rPr lang="en-US" altLang="zh-CN" sz="2000" b="1" dirty="0">
                <a:solidFill>
                  <a:srgbClr val="00B0F0"/>
                </a:solidFill>
              </a:rPr>
              <a:t>DFS</a:t>
            </a:r>
            <a:r>
              <a:rPr lang="zh-CN" altLang="en-US" sz="2000" b="1" dirty="0">
                <a:solidFill>
                  <a:srgbClr val="00B0F0"/>
                </a:solidFill>
              </a:rPr>
              <a:t>访问的节点 </a:t>
            </a:r>
            <a:r>
              <a:rPr lang="en-US" altLang="zh-CN" sz="2000" b="1" dirty="0">
                <a:solidFill>
                  <a:srgbClr val="00B0F0"/>
                </a:solidFill>
              </a:rPr>
              <a:t>---- </a:t>
            </a:r>
            <a:r>
              <a:rPr lang="zh-CN" altLang="en-US" sz="2000" b="1" dirty="0">
                <a:solidFill>
                  <a:srgbClr val="00B0F0"/>
                </a:solidFill>
              </a:rPr>
              <a:t>那么</a:t>
            </a:r>
            <a:r>
              <a:rPr lang="zh-CN" altLang="en-US" sz="2000" b="1" dirty="0">
                <a:solidFill>
                  <a:srgbClr val="7030A0"/>
                </a:solidFill>
              </a:rPr>
              <a:t>该节点</a:t>
            </a:r>
            <a:r>
              <a:rPr lang="en-US" altLang="zh-CN" sz="2000" b="1" dirty="0">
                <a:solidFill>
                  <a:srgbClr val="7030A0"/>
                </a:solidFill>
              </a:rPr>
              <a:t>u</a:t>
            </a:r>
            <a:r>
              <a:rPr lang="zh-CN" altLang="en-US" sz="2000" b="1" dirty="0">
                <a:solidFill>
                  <a:srgbClr val="7030A0"/>
                </a:solidFill>
              </a:rPr>
              <a:t>就是一个强连通分量在</a:t>
            </a:r>
            <a:r>
              <a:rPr lang="en-US" altLang="zh-CN" sz="2000" b="1" dirty="0">
                <a:solidFill>
                  <a:srgbClr val="7030A0"/>
                </a:solidFill>
              </a:rPr>
              <a:t>DFS</a:t>
            </a:r>
            <a:r>
              <a:rPr lang="zh-CN" altLang="en-US" sz="2000" b="1" dirty="0">
                <a:solidFill>
                  <a:srgbClr val="7030A0"/>
                </a:solidFill>
              </a:rPr>
              <a:t>搜索树中的根</a:t>
            </a:r>
            <a:r>
              <a:rPr lang="zh-CN" altLang="en-US" sz="2000" b="1" dirty="0" smtClean="0">
                <a:solidFill>
                  <a:srgbClr val="00B0F0"/>
                </a:solidFill>
              </a:rPr>
              <a:t>。</a:t>
            </a:r>
            <a:endParaRPr lang="en-US" altLang="zh-CN" sz="2000" b="1" dirty="0">
              <a:solidFill>
                <a:srgbClr val="00B0F0"/>
              </a:solidFill>
            </a:endParaRPr>
          </a:p>
          <a:p>
            <a:pPr marL="640080" lvl="1" indent="-237744" eaLnBrk="1" fontAlgn="auto" hangingPunct="1">
              <a:spcAft>
                <a:spcPts val="0"/>
              </a:spcAft>
              <a:buFont typeface="Verdana"/>
              <a:buChar char="◦"/>
              <a:defRPr/>
            </a:pPr>
            <a:r>
              <a:rPr lang="zh-CN" altLang="en-US" sz="2000" b="1" dirty="0">
                <a:solidFill>
                  <a:srgbClr val="00B0F0"/>
                </a:solidFill>
              </a:rPr>
              <a:t>此时将</a:t>
            </a:r>
            <a:r>
              <a:rPr lang="zh-CN" altLang="en-US" sz="2000" b="1" dirty="0">
                <a:solidFill>
                  <a:srgbClr val="FF0000"/>
                </a:solidFill>
              </a:rPr>
              <a:t>栈中所有节点弹出，包括</a:t>
            </a:r>
            <a:r>
              <a:rPr lang="en-US" altLang="zh-CN" sz="2000" b="1" dirty="0">
                <a:solidFill>
                  <a:srgbClr val="FF0000"/>
                </a:solidFill>
              </a:rPr>
              <a:t>u,</a:t>
            </a:r>
            <a:r>
              <a:rPr lang="zh-CN" altLang="en-US" sz="2000" b="1" dirty="0">
                <a:solidFill>
                  <a:srgbClr val="FF0000"/>
                </a:solidFill>
              </a:rPr>
              <a:t>就得到一个强连通分量</a:t>
            </a:r>
            <a:endParaRPr lang="en-US" altLang="zh-CN" sz="2000" b="1" dirty="0">
              <a:solidFill>
                <a:srgbClr val="FF0000"/>
              </a:solidFill>
            </a:endParaRPr>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a:t>
            </a:fld>
            <a:endParaRPr lang="en-GB" dirty="0"/>
          </a:p>
        </p:txBody>
      </p:sp>
    </p:spTree>
    <p:extLst>
      <p:ext uri="{BB962C8B-B14F-4D97-AF65-F5344CB8AC3E}">
        <p14:creationId xmlns:p14="http://schemas.microsoft.com/office/powerpoint/2010/main" val="320896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7" name="Rectangle 3"/>
          <p:cNvSpPr>
            <a:spLocks noGrp="1" noChangeArrowheads="1"/>
          </p:cNvSpPr>
          <p:nvPr>
            <p:ph type="body" idx="1"/>
          </p:nvPr>
        </p:nvSpPr>
        <p:spPr>
          <a:xfrm>
            <a:off x="1476375" y="404813"/>
            <a:ext cx="6562725" cy="676275"/>
          </a:xfrm>
        </p:spPr>
        <p:txBody>
          <a:bodyPr/>
          <a:lstStyle/>
          <a:p>
            <a:pPr>
              <a:buFont typeface="Wingdings" pitchFamily="2" charset="2"/>
              <a:buNone/>
            </a:pPr>
            <a:r>
              <a:rPr lang="zh-CN" altLang="en-US"/>
              <a:t>（</a:t>
            </a:r>
            <a:r>
              <a:rPr lang="en-US" altLang="zh-CN"/>
              <a:t>1</a:t>
            </a:r>
            <a:r>
              <a:rPr lang="zh-CN" altLang="en-US"/>
              <a:t>）对所有</a:t>
            </a:r>
            <a:r>
              <a:rPr lang="en-US" altLang="zh-CN"/>
              <a:t>e∈E</a:t>
            </a:r>
            <a:r>
              <a:rPr lang="zh-CN" altLang="en-US"/>
              <a:t>，有</a:t>
            </a:r>
            <a:r>
              <a:rPr lang="en-US" altLang="zh-CN"/>
              <a:t>f(e)=0</a:t>
            </a:r>
            <a:r>
              <a:rPr lang="zh-CN" altLang="en-US"/>
              <a:t>；</a:t>
            </a:r>
          </a:p>
        </p:txBody>
      </p:sp>
      <p:sp>
        <p:nvSpPr>
          <p:cNvPr id="374788"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74789" name="Group 5"/>
          <p:cNvGrpSpPr>
            <a:grpSpLocks/>
          </p:cNvGrpSpPr>
          <p:nvPr/>
        </p:nvGrpSpPr>
        <p:grpSpPr bwMode="auto">
          <a:xfrm>
            <a:off x="1692275" y="1773238"/>
            <a:ext cx="5248275" cy="3768725"/>
            <a:chOff x="793" y="1192"/>
            <a:chExt cx="3306" cy="2374"/>
          </a:xfrm>
        </p:grpSpPr>
        <p:sp>
          <p:nvSpPr>
            <p:cNvPr id="374790"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4791"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4792"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4793"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4794"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5"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6"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4797"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8"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74799"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74800"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74801"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74802"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74803"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4"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5"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374806"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374807"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74808"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374809"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374810"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74811"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2"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3"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4"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374815"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200</a:t>
            </a:fld>
            <a:endParaRPr lang="en-GB" dirty="0"/>
          </a:p>
        </p:txBody>
      </p:sp>
    </p:spTree>
    <p:extLst>
      <p:ext uri="{BB962C8B-B14F-4D97-AF65-F5344CB8AC3E}">
        <p14:creationId xmlns:p14="http://schemas.microsoft.com/office/powerpoint/2010/main" val="3170743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3"/>
          <p:cNvSpPr>
            <a:spLocks noGrp="1" noChangeArrowheads="1"/>
          </p:cNvSpPr>
          <p:nvPr>
            <p:ph type="body" idx="1"/>
          </p:nvPr>
        </p:nvSpPr>
        <p:spPr>
          <a:xfrm>
            <a:off x="250825" y="908050"/>
            <a:ext cx="8388350" cy="676275"/>
          </a:xfrm>
        </p:spPr>
        <p:txBody>
          <a:bodyPr/>
          <a:lstStyle/>
          <a:p>
            <a:pPr>
              <a:buFont typeface="Wingdings" pitchFamily="2" charset="2"/>
              <a:buNone/>
            </a:pPr>
            <a:r>
              <a:rPr lang="zh-CN" altLang="en-US" dirty="0"/>
              <a:t>（</a:t>
            </a:r>
            <a:r>
              <a:rPr lang="en-US" altLang="zh-CN" dirty="0"/>
              <a:t>2</a:t>
            </a:r>
            <a:r>
              <a:rPr lang="zh-CN" altLang="en-US" dirty="0"/>
              <a:t>）给源点</a:t>
            </a:r>
            <a:r>
              <a:rPr lang="en-US" altLang="zh-CN" dirty="0"/>
              <a:t>s</a:t>
            </a:r>
            <a:r>
              <a:rPr lang="zh-CN" altLang="en-US" dirty="0"/>
              <a:t>标号</a:t>
            </a:r>
            <a:r>
              <a:rPr lang="en-US" altLang="zh-CN" dirty="0"/>
              <a:t>(-,∞)</a:t>
            </a:r>
            <a:r>
              <a:rPr lang="zh-CN" altLang="en-US" dirty="0"/>
              <a:t>，其它顶点均未标号；</a:t>
            </a:r>
          </a:p>
        </p:txBody>
      </p:sp>
      <p:sp>
        <p:nvSpPr>
          <p:cNvPr id="375812"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75813" name="Group 5"/>
          <p:cNvGrpSpPr>
            <a:grpSpLocks/>
          </p:cNvGrpSpPr>
          <p:nvPr/>
        </p:nvGrpSpPr>
        <p:grpSpPr bwMode="auto">
          <a:xfrm>
            <a:off x="1692275" y="1773238"/>
            <a:ext cx="5248275" cy="3768725"/>
            <a:chOff x="793" y="1192"/>
            <a:chExt cx="3306" cy="2374"/>
          </a:xfrm>
        </p:grpSpPr>
        <p:sp>
          <p:nvSpPr>
            <p:cNvPr id="375814"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5"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6"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7"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8"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19"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0"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21"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2"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75823"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75824"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75825"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75826"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75827"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8"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9"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375830"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375831"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75832"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375833"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375834"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75835"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36"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37"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38"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375839"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375840"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201</a:t>
            </a:fld>
            <a:endParaRPr lang="en-GB" dirty="0"/>
          </a:p>
        </p:txBody>
      </p:sp>
    </p:spTree>
    <p:extLst>
      <p:ext uri="{BB962C8B-B14F-4D97-AF65-F5344CB8AC3E}">
        <p14:creationId xmlns:p14="http://schemas.microsoft.com/office/powerpoint/2010/main" val="3168457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5840"/>
                                        </p:tgtEl>
                                        <p:attrNameLst>
                                          <p:attrName>style.visibility</p:attrName>
                                        </p:attrNameLst>
                                      </p:cBhvr>
                                      <p:to>
                                        <p:strVal val="visible"/>
                                      </p:to>
                                    </p:set>
                                    <p:anim calcmode="lin" valueType="num">
                                      <p:cBhvr additive="base">
                                        <p:cTn id="7" dur="500" fill="hold"/>
                                        <p:tgtEl>
                                          <p:spTgt spid="375840"/>
                                        </p:tgtEl>
                                        <p:attrNameLst>
                                          <p:attrName>ppt_x</p:attrName>
                                        </p:attrNameLst>
                                      </p:cBhvr>
                                      <p:tavLst>
                                        <p:tav tm="0">
                                          <p:val>
                                            <p:strVal val="#ppt_x"/>
                                          </p:val>
                                        </p:tav>
                                        <p:tav tm="100000">
                                          <p:val>
                                            <p:strVal val="#ppt_x"/>
                                          </p:val>
                                        </p:tav>
                                      </p:tavLst>
                                    </p:anim>
                                    <p:anim calcmode="lin" valueType="num">
                                      <p:cBhvr additive="base">
                                        <p:cTn id="8" dur="500" fill="hold"/>
                                        <p:tgtEl>
                                          <p:spTgt spid="3758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40"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5" name="Rectangle 3"/>
          <p:cNvSpPr>
            <a:spLocks noGrp="1" noChangeArrowheads="1"/>
          </p:cNvSpPr>
          <p:nvPr>
            <p:ph type="body" idx="1"/>
          </p:nvPr>
        </p:nvSpPr>
        <p:spPr>
          <a:xfrm>
            <a:off x="755650" y="980728"/>
            <a:ext cx="8137525" cy="721072"/>
          </a:xfrm>
        </p:spPr>
        <p:txBody>
          <a:bodyPr/>
          <a:lstStyle/>
          <a:p>
            <a:pPr>
              <a:lnSpc>
                <a:spcPct val="90000"/>
              </a:lnSpc>
              <a:buFont typeface="Wingdings" pitchFamily="2" charset="2"/>
              <a:buNone/>
            </a:pPr>
            <a:r>
              <a:rPr lang="zh-CN" altLang="en-US" sz="2400" dirty="0"/>
              <a:t>（</a:t>
            </a:r>
            <a:r>
              <a:rPr lang="en-US" altLang="zh-CN" sz="2400" dirty="0"/>
              <a:t>3</a:t>
            </a:r>
            <a:r>
              <a:rPr lang="zh-CN" altLang="en-US" sz="2400" dirty="0"/>
              <a:t>）选可进行正向或反向标号的顶点进行标号，若当前标号的顶点为</a:t>
            </a:r>
            <a:r>
              <a:rPr lang="en-US" altLang="zh-CN" sz="2400" dirty="0"/>
              <a:t>t</a:t>
            </a:r>
            <a:r>
              <a:rPr lang="zh-CN" altLang="en-US" sz="2400" dirty="0"/>
              <a:t>，转（</a:t>
            </a:r>
            <a:r>
              <a:rPr lang="en-US" altLang="zh-CN" sz="2400" dirty="0"/>
              <a:t>4</a:t>
            </a:r>
            <a:r>
              <a:rPr lang="zh-CN" altLang="en-US" sz="2400" dirty="0"/>
              <a:t>），如果没有这样的顶点可选时，转入（</a:t>
            </a:r>
            <a:r>
              <a:rPr lang="en-US" altLang="zh-CN" sz="2400" dirty="0"/>
              <a:t>6</a:t>
            </a:r>
            <a:r>
              <a:rPr lang="zh-CN" altLang="en-US" sz="2400" dirty="0"/>
              <a:t>）；</a:t>
            </a:r>
          </a:p>
        </p:txBody>
      </p:sp>
      <p:sp>
        <p:nvSpPr>
          <p:cNvPr id="376836"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76837" name="Group 5"/>
          <p:cNvGrpSpPr>
            <a:grpSpLocks/>
          </p:cNvGrpSpPr>
          <p:nvPr/>
        </p:nvGrpSpPr>
        <p:grpSpPr bwMode="auto">
          <a:xfrm>
            <a:off x="1692275" y="1773238"/>
            <a:ext cx="5248275" cy="3768725"/>
            <a:chOff x="793" y="1192"/>
            <a:chExt cx="3306" cy="2374"/>
          </a:xfrm>
        </p:grpSpPr>
        <p:sp>
          <p:nvSpPr>
            <p:cNvPr id="376838"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39"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40"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41"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42"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43"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44"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45"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46"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76847"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76848"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76849"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76850"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76851"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52"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53"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376854"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376855"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76856"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376857"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376858"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76859"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60"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61"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62"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376863"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376864"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76865" name="Text Box 33"/>
          <p:cNvSpPr txBox="1">
            <a:spLocks noChangeArrowheads="1"/>
          </p:cNvSpPr>
          <p:nvPr/>
        </p:nvSpPr>
        <p:spPr bwMode="auto">
          <a:xfrm>
            <a:off x="4284663" y="1773238"/>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76866" name="Text Box 34"/>
          <p:cNvSpPr txBox="1">
            <a:spLocks noChangeArrowheads="1"/>
          </p:cNvSpPr>
          <p:nvPr/>
        </p:nvSpPr>
        <p:spPr bwMode="auto">
          <a:xfrm>
            <a:off x="4500563" y="50847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4</a:t>
            </a:r>
            <a:r>
              <a:rPr lang="en-US" altLang="zh-CN" b="1">
                <a:solidFill>
                  <a:srgbClr val="FF99FF"/>
                </a:solidFill>
              </a:rPr>
              <a:t>)</a:t>
            </a:r>
          </a:p>
        </p:txBody>
      </p:sp>
      <p:sp>
        <p:nvSpPr>
          <p:cNvPr id="376867" name="Text Box 35"/>
          <p:cNvSpPr txBox="1">
            <a:spLocks noChangeArrowheads="1"/>
          </p:cNvSpPr>
          <p:nvPr/>
        </p:nvSpPr>
        <p:spPr bwMode="auto">
          <a:xfrm>
            <a:off x="4572000" y="3429000"/>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7</a:t>
            </a:r>
            <a:r>
              <a:rPr lang="en-US" altLang="zh-CN" b="1">
                <a:solidFill>
                  <a:srgbClr val="FF99FF"/>
                </a:solidFill>
              </a:rPr>
              <a:t>)</a:t>
            </a:r>
          </a:p>
        </p:txBody>
      </p:sp>
      <p:sp>
        <p:nvSpPr>
          <p:cNvPr id="376868" name="Text Box 36"/>
          <p:cNvSpPr txBox="1">
            <a:spLocks noChangeArrowheads="1"/>
          </p:cNvSpPr>
          <p:nvPr/>
        </p:nvSpPr>
        <p:spPr bwMode="auto">
          <a:xfrm>
            <a:off x="6877050" y="3429000"/>
            <a:ext cx="104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5</a:t>
            </a:r>
            <a:r>
              <a:rPr lang="en-US" altLang="zh-CN" b="1">
                <a:solidFill>
                  <a:srgbClr val="FF99FF"/>
                </a:solidFill>
              </a:rPr>
              <a:t>)</a:t>
            </a:r>
          </a:p>
        </p:txBody>
      </p:sp>
      <p:sp>
        <p:nvSpPr>
          <p:cNvPr id="376869" name="Line 37"/>
          <p:cNvSpPr>
            <a:spLocks noChangeShapeType="1"/>
          </p:cNvSpPr>
          <p:nvPr/>
        </p:nvSpPr>
        <p:spPr bwMode="auto">
          <a:xfrm flipV="1">
            <a:off x="2195513" y="2420938"/>
            <a:ext cx="1800225" cy="1152525"/>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70" name="Line 38"/>
          <p:cNvSpPr>
            <a:spLocks noChangeShapeType="1"/>
          </p:cNvSpPr>
          <p:nvPr/>
        </p:nvSpPr>
        <p:spPr bwMode="auto">
          <a:xfrm flipV="1">
            <a:off x="4356100" y="3716338"/>
            <a:ext cx="2160588" cy="1296987"/>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71" name="Line 39"/>
          <p:cNvSpPr>
            <a:spLocks noChangeShapeType="1"/>
          </p:cNvSpPr>
          <p:nvPr/>
        </p:nvSpPr>
        <p:spPr bwMode="auto">
          <a:xfrm>
            <a:off x="4067175" y="2493963"/>
            <a:ext cx="0" cy="107950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72" name="Line 40"/>
          <p:cNvSpPr>
            <a:spLocks noChangeShapeType="1"/>
          </p:cNvSpPr>
          <p:nvPr/>
        </p:nvSpPr>
        <p:spPr bwMode="auto">
          <a:xfrm>
            <a:off x="4211638" y="3789363"/>
            <a:ext cx="0" cy="1152525"/>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202</a:t>
            </a:fld>
            <a:endParaRPr lang="en-GB" dirty="0"/>
          </a:p>
        </p:txBody>
      </p:sp>
    </p:spTree>
    <p:extLst>
      <p:ext uri="{BB962C8B-B14F-4D97-AF65-F5344CB8AC3E}">
        <p14:creationId xmlns:p14="http://schemas.microsoft.com/office/powerpoint/2010/main" val="9141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6869"/>
                                        </p:tgtEl>
                                        <p:attrNameLst>
                                          <p:attrName>style.visibility</p:attrName>
                                        </p:attrNameLst>
                                      </p:cBhvr>
                                      <p:to>
                                        <p:strVal val="visible"/>
                                      </p:to>
                                    </p:set>
                                    <p:anim calcmode="lin" valueType="num">
                                      <p:cBhvr additive="base">
                                        <p:cTn id="7" dur="500" fill="hold"/>
                                        <p:tgtEl>
                                          <p:spTgt spid="376869"/>
                                        </p:tgtEl>
                                        <p:attrNameLst>
                                          <p:attrName>ppt_x</p:attrName>
                                        </p:attrNameLst>
                                      </p:cBhvr>
                                      <p:tavLst>
                                        <p:tav tm="0">
                                          <p:val>
                                            <p:strVal val="#ppt_x"/>
                                          </p:val>
                                        </p:tav>
                                        <p:tav tm="100000">
                                          <p:val>
                                            <p:strVal val="#ppt_x"/>
                                          </p:val>
                                        </p:tav>
                                      </p:tavLst>
                                    </p:anim>
                                    <p:anim calcmode="lin" valueType="num">
                                      <p:cBhvr additive="base">
                                        <p:cTn id="8" dur="500" fill="hold"/>
                                        <p:tgtEl>
                                          <p:spTgt spid="3768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6865"/>
                                        </p:tgtEl>
                                        <p:attrNameLst>
                                          <p:attrName>style.visibility</p:attrName>
                                        </p:attrNameLst>
                                      </p:cBhvr>
                                      <p:to>
                                        <p:strVal val="visible"/>
                                      </p:to>
                                    </p:set>
                                    <p:anim calcmode="lin" valueType="num">
                                      <p:cBhvr additive="base">
                                        <p:cTn id="11" dur="500" fill="hold"/>
                                        <p:tgtEl>
                                          <p:spTgt spid="376865"/>
                                        </p:tgtEl>
                                        <p:attrNameLst>
                                          <p:attrName>ppt_x</p:attrName>
                                        </p:attrNameLst>
                                      </p:cBhvr>
                                      <p:tavLst>
                                        <p:tav tm="0">
                                          <p:val>
                                            <p:strVal val="#ppt_x"/>
                                          </p:val>
                                        </p:tav>
                                        <p:tav tm="100000">
                                          <p:val>
                                            <p:strVal val="#ppt_x"/>
                                          </p:val>
                                        </p:tav>
                                      </p:tavLst>
                                    </p:anim>
                                    <p:anim calcmode="lin" valueType="num">
                                      <p:cBhvr additive="base">
                                        <p:cTn id="12" dur="500" fill="hold"/>
                                        <p:tgtEl>
                                          <p:spTgt spid="37686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76871"/>
                                        </p:tgtEl>
                                        <p:attrNameLst>
                                          <p:attrName>style.visibility</p:attrName>
                                        </p:attrNameLst>
                                      </p:cBhvr>
                                      <p:to>
                                        <p:strVal val="visible"/>
                                      </p:to>
                                    </p:set>
                                    <p:anim calcmode="lin" valueType="num">
                                      <p:cBhvr additive="base">
                                        <p:cTn id="17" dur="500" fill="hold"/>
                                        <p:tgtEl>
                                          <p:spTgt spid="376871"/>
                                        </p:tgtEl>
                                        <p:attrNameLst>
                                          <p:attrName>ppt_x</p:attrName>
                                        </p:attrNameLst>
                                      </p:cBhvr>
                                      <p:tavLst>
                                        <p:tav tm="0">
                                          <p:val>
                                            <p:strVal val="#ppt_x"/>
                                          </p:val>
                                        </p:tav>
                                        <p:tav tm="100000">
                                          <p:val>
                                            <p:strVal val="#ppt_x"/>
                                          </p:val>
                                        </p:tav>
                                      </p:tavLst>
                                    </p:anim>
                                    <p:anim calcmode="lin" valueType="num">
                                      <p:cBhvr additive="base">
                                        <p:cTn id="18" dur="500" fill="hold"/>
                                        <p:tgtEl>
                                          <p:spTgt spid="3768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76867"/>
                                        </p:tgtEl>
                                        <p:attrNameLst>
                                          <p:attrName>style.visibility</p:attrName>
                                        </p:attrNameLst>
                                      </p:cBhvr>
                                      <p:to>
                                        <p:strVal val="visible"/>
                                      </p:to>
                                    </p:set>
                                    <p:anim calcmode="lin" valueType="num">
                                      <p:cBhvr additive="base">
                                        <p:cTn id="21" dur="500" fill="hold"/>
                                        <p:tgtEl>
                                          <p:spTgt spid="376867"/>
                                        </p:tgtEl>
                                        <p:attrNameLst>
                                          <p:attrName>ppt_x</p:attrName>
                                        </p:attrNameLst>
                                      </p:cBhvr>
                                      <p:tavLst>
                                        <p:tav tm="0">
                                          <p:val>
                                            <p:strVal val="#ppt_x"/>
                                          </p:val>
                                        </p:tav>
                                        <p:tav tm="100000">
                                          <p:val>
                                            <p:strVal val="#ppt_x"/>
                                          </p:val>
                                        </p:tav>
                                      </p:tavLst>
                                    </p:anim>
                                    <p:anim calcmode="lin" valueType="num">
                                      <p:cBhvr additive="base">
                                        <p:cTn id="22" dur="500" fill="hold"/>
                                        <p:tgtEl>
                                          <p:spTgt spid="37686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76872"/>
                                        </p:tgtEl>
                                        <p:attrNameLst>
                                          <p:attrName>style.visibility</p:attrName>
                                        </p:attrNameLst>
                                      </p:cBhvr>
                                      <p:to>
                                        <p:strVal val="visible"/>
                                      </p:to>
                                    </p:set>
                                    <p:anim calcmode="lin" valueType="num">
                                      <p:cBhvr additive="base">
                                        <p:cTn id="27" dur="500" fill="hold"/>
                                        <p:tgtEl>
                                          <p:spTgt spid="376872"/>
                                        </p:tgtEl>
                                        <p:attrNameLst>
                                          <p:attrName>ppt_x</p:attrName>
                                        </p:attrNameLst>
                                      </p:cBhvr>
                                      <p:tavLst>
                                        <p:tav tm="0">
                                          <p:val>
                                            <p:strVal val="#ppt_x"/>
                                          </p:val>
                                        </p:tav>
                                        <p:tav tm="100000">
                                          <p:val>
                                            <p:strVal val="#ppt_x"/>
                                          </p:val>
                                        </p:tav>
                                      </p:tavLst>
                                    </p:anim>
                                    <p:anim calcmode="lin" valueType="num">
                                      <p:cBhvr additive="base">
                                        <p:cTn id="28" dur="500" fill="hold"/>
                                        <p:tgtEl>
                                          <p:spTgt spid="37687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6866"/>
                                        </p:tgtEl>
                                        <p:attrNameLst>
                                          <p:attrName>style.visibility</p:attrName>
                                        </p:attrNameLst>
                                      </p:cBhvr>
                                      <p:to>
                                        <p:strVal val="visible"/>
                                      </p:to>
                                    </p:set>
                                    <p:anim calcmode="lin" valueType="num">
                                      <p:cBhvr additive="base">
                                        <p:cTn id="31" dur="500" fill="hold"/>
                                        <p:tgtEl>
                                          <p:spTgt spid="376866"/>
                                        </p:tgtEl>
                                        <p:attrNameLst>
                                          <p:attrName>ppt_x</p:attrName>
                                        </p:attrNameLst>
                                      </p:cBhvr>
                                      <p:tavLst>
                                        <p:tav tm="0">
                                          <p:val>
                                            <p:strVal val="#ppt_x"/>
                                          </p:val>
                                        </p:tav>
                                        <p:tav tm="100000">
                                          <p:val>
                                            <p:strVal val="#ppt_x"/>
                                          </p:val>
                                        </p:tav>
                                      </p:tavLst>
                                    </p:anim>
                                    <p:anim calcmode="lin" valueType="num">
                                      <p:cBhvr additive="base">
                                        <p:cTn id="32" dur="500" fill="hold"/>
                                        <p:tgtEl>
                                          <p:spTgt spid="37686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6870"/>
                                        </p:tgtEl>
                                        <p:attrNameLst>
                                          <p:attrName>style.visibility</p:attrName>
                                        </p:attrNameLst>
                                      </p:cBhvr>
                                      <p:to>
                                        <p:strVal val="visible"/>
                                      </p:to>
                                    </p:set>
                                    <p:anim calcmode="lin" valueType="num">
                                      <p:cBhvr additive="base">
                                        <p:cTn id="37" dur="500" fill="hold"/>
                                        <p:tgtEl>
                                          <p:spTgt spid="376870"/>
                                        </p:tgtEl>
                                        <p:attrNameLst>
                                          <p:attrName>ppt_x</p:attrName>
                                        </p:attrNameLst>
                                      </p:cBhvr>
                                      <p:tavLst>
                                        <p:tav tm="0">
                                          <p:val>
                                            <p:strVal val="#ppt_x"/>
                                          </p:val>
                                        </p:tav>
                                        <p:tav tm="100000">
                                          <p:val>
                                            <p:strVal val="#ppt_x"/>
                                          </p:val>
                                        </p:tav>
                                      </p:tavLst>
                                    </p:anim>
                                    <p:anim calcmode="lin" valueType="num">
                                      <p:cBhvr additive="base">
                                        <p:cTn id="38" dur="500" fill="hold"/>
                                        <p:tgtEl>
                                          <p:spTgt spid="37687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76868"/>
                                        </p:tgtEl>
                                        <p:attrNameLst>
                                          <p:attrName>style.visibility</p:attrName>
                                        </p:attrNameLst>
                                      </p:cBhvr>
                                      <p:to>
                                        <p:strVal val="visible"/>
                                      </p:to>
                                    </p:set>
                                    <p:anim calcmode="lin" valueType="num">
                                      <p:cBhvr additive="base">
                                        <p:cTn id="41" dur="500" fill="hold"/>
                                        <p:tgtEl>
                                          <p:spTgt spid="376868"/>
                                        </p:tgtEl>
                                        <p:attrNameLst>
                                          <p:attrName>ppt_x</p:attrName>
                                        </p:attrNameLst>
                                      </p:cBhvr>
                                      <p:tavLst>
                                        <p:tav tm="0">
                                          <p:val>
                                            <p:strVal val="#ppt_x"/>
                                          </p:val>
                                        </p:tav>
                                        <p:tav tm="100000">
                                          <p:val>
                                            <p:strVal val="#ppt_x"/>
                                          </p:val>
                                        </p:tav>
                                      </p:tavLst>
                                    </p:anim>
                                    <p:anim calcmode="lin" valueType="num">
                                      <p:cBhvr additive="base">
                                        <p:cTn id="42" dur="500" fill="hold"/>
                                        <p:tgtEl>
                                          <p:spTgt spid="3768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65" grpId="0"/>
      <p:bldP spid="376866" grpId="0"/>
      <p:bldP spid="376867" grpId="0"/>
      <p:bldP spid="376868" grpId="0"/>
      <p:bldP spid="376869" grpId="0" animBg="1"/>
      <p:bldP spid="376870" grpId="0" animBg="1"/>
      <p:bldP spid="376871" grpId="0" animBg="1"/>
      <p:bldP spid="376872"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9" name="Rectangle 3"/>
          <p:cNvSpPr>
            <a:spLocks noGrp="1" noChangeArrowheads="1"/>
          </p:cNvSpPr>
          <p:nvPr>
            <p:ph type="body" idx="1"/>
          </p:nvPr>
        </p:nvSpPr>
        <p:spPr>
          <a:xfrm>
            <a:off x="755650" y="908770"/>
            <a:ext cx="8137525" cy="1008062"/>
          </a:xfrm>
        </p:spPr>
        <p:txBody>
          <a:bodyPr/>
          <a:lstStyle/>
          <a:p>
            <a:pPr>
              <a:buFont typeface="Wingdings" pitchFamily="2" charset="2"/>
              <a:buNone/>
            </a:pPr>
            <a:r>
              <a:rPr lang="zh-CN" altLang="en-US" sz="2800" dirty="0"/>
              <a:t>（</a:t>
            </a:r>
            <a:r>
              <a:rPr lang="en-US" altLang="zh-CN" sz="2800" dirty="0"/>
              <a:t>4</a:t>
            </a:r>
            <a:r>
              <a:rPr lang="zh-CN" altLang="en-US" sz="2800" dirty="0"/>
              <a:t>）对标号过的增流路径进行增流；</a:t>
            </a:r>
          </a:p>
          <a:p>
            <a:pPr>
              <a:buFont typeface="Wingdings" pitchFamily="2" charset="2"/>
              <a:buNone/>
            </a:pPr>
            <a:r>
              <a:rPr lang="zh-CN" altLang="en-US" sz="2800" dirty="0"/>
              <a:t>增流路径为：</a:t>
            </a:r>
            <a:r>
              <a:rPr lang="en-US" altLang="zh-CN" sz="2800" dirty="0">
                <a:sym typeface="Wingdings" pitchFamily="2" charset="2"/>
              </a:rPr>
              <a:t>(</a:t>
            </a:r>
            <a:r>
              <a:rPr lang="en-US" altLang="zh-CN" sz="2800" dirty="0" err="1">
                <a:sym typeface="Wingdings" pitchFamily="2" charset="2"/>
              </a:rPr>
              <a:t>s,a,b,c,t</a:t>
            </a:r>
            <a:r>
              <a:rPr lang="en-US" altLang="zh-CN" sz="2800" dirty="0">
                <a:sym typeface="Wingdings" pitchFamily="2" charset="2"/>
              </a:rPr>
              <a:t>)</a:t>
            </a:r>
          </a:p>
        </p:txBody>
      </p:sp>
      <p:sp>
        <p:nvSpPr>
          <p:cNvPr id="377860" name="AutoShape 4"/>
          <p:cNvSpPr>
            <a:spLocks noChangeArrowheads="1"/>
          </p:cNvSpPr>
          <p:nvPr/>
        </p:nvSpPr>
        <p:spPr bwMode="auto">
          <a:xfrm>
            <a:off x="34925" y="333028"/>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dirty="0">
                <a:effectLst>
                  <a:outerShdw blurRad="38100" dist="38100" dir="2700000" algn="tl">
                    <a:srgbClr val="000000"/>
                  </a:outerShdw>
                </a:effectLst>
                <a:latin typeface="Arial" charset="0"/>
              </a:rPr>
              <a:t>解</a:t>
            </a:r>
          </a:p>
        </p:txBody>
      </p:sp>
      <p:grpSp>
        <p:nvGrpSpPr>
          <p:cNvPr id="377861" name="Group 5"/>
          <p:cNvGrpSpPr>
            <a:grpSpLocks/>
          </p:cNvGrpSpPr>
          <p:nvPr/>
        </p:nvGrpSpPr>
        <p:grpSpPr bwMode="auto">
          <a:xfrm>
            <a:off x="1692275" y="1773238"/>
            <a:ext cx="5248275" cy="3768725"/>
            <a:chOff x="793" y="1192"/>
            <a:chExt cx="3306" cy="2374"/>
          </a:xfrm>
        </p:grpSpPr>
        <p:sp>
          <p:nvSpPr>
            <p:cNvPr id="377862"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7863"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7864"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7865"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7866"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67"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68"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7869"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70"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77871"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77872"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77873"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77874"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77875"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76"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77"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377878"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377879"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77880"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377881"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377882"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77883"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84"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85"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86"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377887"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377888"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77889" name="Text Box 33"/>
          <p:cNvSpPr txBox="1">
            <a:spLocks noChangeArrowheads="1"/>
          </p:cNvSpPr>
          <p:nvPr/>
        </p:nvSpPr>
        <p:spPr bwMode="auto">
          <a:xfrm>
            <a:off x="4284663" y="1773238"/>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77890" name="Text Box 34"/>
          <p:cNvSpPr txBox="1">
            <a:spLocks noChangeArrowheads="1"/>
          </p:cNvSpPr>
          <p:nvPr/>
        </p:nvSpPr>
        <p:spPr bwMode="auto">
          <a:xfrm>
            <a:off x="4500563" y="50847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4</a:t>
            </a:r>
            <a:r>
              <a:rPr lang="en-US" altLang="zh-CN" b="1">
                <a:solidFill>
                  <a:srgbClr val="FF99FF"/>
                </a:solidFill>
              </a:rPr>
              <a:t>)</a:t>
            </a:r>
          </a:p>
        </p:txBody>
      </p:sp>
      <p:sp>
        <p:nvSpPr>
          <p:cNvPr id="377891" name="Text Box 35"/>
          <p:cNvSpPr txBox="1">
            <a:spLocks noChangeArrowheads="1"/>
          </p:cNvSpPr>
          <p:nvPr/>
        </p:nvSpPr>
        <p:spPr bwMode="auto">
          <a:xfrm>
            <a:off x="4572000" y="3429000"/>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7</a:t>
            </a:r>
            <a:r>
              <a:rPr lang="en-US" altLang="zh-CN" b="1">
                <a:solidFill>
                  <a:srgbClr val="FF99FF"/>
                </a:solidFill>
              </a:rPr>
              <a:t>)</a:t>
            </a:r>
          </a:p>
        </p:txBody>
      </p:sp>
      <p:sp>
        <p:nvSpPr>
          <p:cNvPr id="377892" name="Text Box 36"/>
          <p:cNvSpPr txBox="1">
            <a:spLocks noChangeArrowheads="1"/>
          </p:cNvSpPr>
          <p:nvPr/>
        </p:nvSpPr>
        <p:spPr bwMode="auto">
          <a:xfrm>
            <a:off x="6877050" y="3429000"/>
            <a:ext cx="104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5</a:t>
            </a:r>
            <a:r>
              <a:rPr lang="en-US" altLang="zh-CN" b="1">
                <a:solidFill>
                  <a:srgbClr val="FF99FF"/>
                </a:solidFill>
              </a:rPr>
              <a:t>)</a:t>
            </a:r>
          </a:p>
        </p:txBody>
      </p:sp>
      <p:grpSp>
        <p:nvGrpSpPr>
          <p:cNvPr id="377893" name="Group 37"/>
          <p:cNvGrpSpPr>
            <a:grpSpLocks/>
          </p:cNvGrpSpPr>
          <p:nvPr/>
        </p:nvGrpSpPr>
        <p:grpSpPr bwMode="auto">
          <a:xfrm>
            <a:off x="2195513" y="2420938"/>
            <a:ext cx="4321175" cy="2592387"/>
            <a:chOff x="1383" y="1525"/>
            <a:chExt cx="2722" cy="1633"/>
          </a:xfrm>
        </p:grpSpPr>
        <p:sp>
          <p:nvSpPr>
            <p:cNvPr id="377894" name="Line 38"/>
            <p:cNvSpPr>
              <a:spLocks noChangeShapeType="1"/>
            </p:cNvSpPr>
            <p:nvPr/>
          </p:nvSpPr>
          <p:spPr bwMode="auto">
            <a:xfrm flipV="1">
              <a:off x="1383" y="1525"/>
              <a:ext cx="1134" cy="72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95" name="Line 39"/>
            <p:cNvSpPr>
              <a:spLocks noChangeShapeType="1"/>
            </p:cNvSpPr>
            <p:nvPr/>
          </p:nvSpPr>
          <p:spPr bwMode="auto">
            <a:xfrm flipV="1">
              <a:off x="2744" y="2341"/>
              <a:ext cx="1361" cy="817"/>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96" name="Line 40"/>
            <p:cNvSpPr>
              <a:spLocks noChangeShapeType="1"/>
            </p:cNvSpPr>
            <p:nvPr/>
          </p:nvSpPr>
          <p:spPr bwMode="auto">
            <a:xfrm>
              <a:off x="2562" y="1571"/>
              <a:ext cx="0" cy="68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97" name="Line 41"/>
            <p:cNvSpPr>
              <a:spLocks noChangeShapeType="1"/>
            </p:cNvSpPr>
            <p:nvPr/>
          </p:nvSpPr>
          <p:spPr bwMode="auto">
            <a:xfrm>
              <a:off x="2653" y="2387"/>
              <a:ext cx="0" cy="72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7898" name="Group 42"/>
          <p:cNvGrpSpPr>
            <a:grpSpLocks/>
          </p:cNvGrpSpPr>
          <p:nvPr/>
        </p:nvGrpSpPr>
        <p:grpSpPr bwMode="auto">
          <a:xfrm>
            <a:off x="2411413" y="2565400"/>
            <a:ext cx="3644900" cy="2238375"/>
            <a:chOff x="1519" y="1616"/>
            <a:chExt cx="2296" cy="1410"/>
          </a:xfrm>
        </p:grpSpPr>
        <p:sp useBgFill="1">
          <p:nvSpPr>
            <p:cNvPr id="377899" name="Text Box 43"/>
            <p:cNvSpPr txBox="1">
              <a:spLocks noChangeArrowheads="1"/>
            </p:cNvSpPr>
            <p:nvPr/>
          </p:nvSpPr>
          <p:spPr bwMode="auto">
            <a:xfrm>
              <a:off x="1519" y="1616"/>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a:t>
              </a:r>
              <a:r>
                <a:rPr lang="en-US" altLang="zh-CN" sz="1800" b="1">
                  <a:solidFill>
                    <a:srgbClr val="FF3300"/>
                  </a:solidFill>
                </a:rPr>
                <a:t>2</a:t>
              </a:r>
              <a:r>
                <a:rPr lang="en-US" altLang="zh-CN" sz="1800" b="1">
                  <a:solidFill>
                    <a:schemeClr val="hlink"/>
                  </a:solidFill>
                </a:rPr>
                <a:t>)</a:t>
              </a:r>
              <a:endParaRPr lang="zh-CN" altLang="en-US" sz="1800" b="1">
                <a:solidFill>
                  <a:schemeClr val="hlink"/>
                </a:solidFill>
              </a:endParaRPr>
            </a:p>
          </p:txBody>
        </p:sp>
        <p:sp useBgFill="1">
          <p:nvSpPr>
            <p:cNvPr id="377900" name="Text Box 44"/>
            <p:cNvSpPr txBox="1">
              <a:spLocks noChangeArrowheads="1"/>
            </p:cNvSpPr>
            <p:nvPr/>
          </p:nvSpPr>
          <p:spPr bwMode="auto">
            <a:xfrm>
              <a:off x="2109" y="1842"/>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a:t>
              </a:r>
              <a:r>
                <a:rPr lang="en-US" altLang="zh-CN" sz="1800" b="1">
                  <a:solidFill>
                    <a:srgbClr val="FF3300"/>
                  </a:solidFill>
                </a:rPr>
                <a:t>2</a:t>
              </a:r>
              <a:r>
                <a:rPr lang="en-US" altLang="zh-CN" sz="1800" b="1">
                  <a:solidFill>
                    <a:schemeClr val="hlink"/>
                  </a:solidFill>
                </a:rPr>
                <a:t>)</a:t>
              </a:r>
              <a:endParaRPr lang="zh-CN" altLang="en-US" sz="1800" b="1">
                <a:solidFill>
                  <a:schemeClr val="hlink"/>
                </a:solidFill>
              </a:endParaRPr>
            </a:p>
          </p:txBody>
        </p:sp>
        <p:sp useBgFill="1">
          <p:nvSpPr>
            <p:cNvPr id="377901" name="Text Box 45"/>
            <p:cNvSpPr txBox="1">
              <a:spLocks noChangeArrowheads="1"/>
            </p:cNvSpPr>
            <p:nvPr/>
          </p:nvSpPr>
          <p:spPr bwMode="auto">
            <a:xfrm>
              <a:off x="2699" y="2568"/>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a:t>
              </a:r>
              <a:r>
                <a:rPr lang="en-US" altLang="zh-CN" sz="1800" b="1">
                  <a:solidFill>
                    <a:srgbClr val="FF3300"/>
                  </a:solidFill>
                </a:rPr>
                <a:t>2</a:t>
              </a:r>
              <a:r>
                <a:rPr lang="en-US" altLang="zh-CN" sz="1800" b="1">
                  <a:solidFill>
                    <a:schemeClr val="hlink"/>
                  </a:solidFill>
                </a:rPr>
                <a:t>)</a:t>
              </a:r>
              <a:endParaRPr lang="zh-CN" altLang="en-US" sz="1800" b="1">
                <a:solidFill>
                  <a:schemeClr val="hlink"/>
                </a:solidFill>
              </a:endParaRPr>
            </a:p>
          </p:txBody>
        </p:sp>
        <p:sp useBgFill="1">
          <p:nvSpPr>
            <p:cNvPr id="377902" name="Text Box 46"/>
            <p:cNvSpPr txBox="1">
              <a:spLocks noChangeArrowheads="1"/>
            </p:cNvSpPr>
            <p:nvPr/>
          </p:nvSpPr>
          <p:spPr bwMode="auto">
            <a:xfrm>
              <a:off x="3424" y="2795"/>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a:t>
              </a:r>
              <a:r>
                <a:rPr lang="en-US" altLang="zh-CN" sz="1800" b="1">
                  <a:solidFill>
                    <a:srgbClr val="FF3300"/>
                  </a:solidFill>
                </a:rPr>
                <a:t>2</a:t>
              </a:r>
              <a:r>
                <a:rPr lang="en-US" altLang="zh-CN" sz="1800" b="1">
                  <a:solidFill>
                    <a:schemeClr val="hlink"/>
                  </a:solidFill>
                </a:rPr>
                <a:t>)</a:t>
              </a:r>
              <a:endParaRPr lang="zh-CN" altLang="en-US" sz="1800" b="1">
                <a:solidFill>
                  <a:schemeClr val="hlink"/>
                </a:solidFill>
              </a:endParaRPr>
            </a:p>
          </p:txBody>
        </p:sp>
      </p:grpSp>
      <p:sp>
        <p:nvSpPr>
          <p:cNvPr id="377903" name="Text Box 47"/>
          <p:cNvSpPr txBox="1">
            <a:spLocks noChangeArrowheads="1"/>
          </p:cNvSpPr>
          <p:nvPr/>
        </p:nvSpPr>
        <p:spPr bwMode="auto">
          <a:xfrm>
            <a:off x="2987675" y="5734050"/>
            <a:ext cx="2846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δ=min(c</a:t>
            </a:r>
            <a:r>
              <a:rPr lang="en-US" altLang="zh-CN" sz="3200" baseline="-25000"/>
              <a:t>ij</a:t>
            </a:r>
            <a:r>
              <a:rPr lang="en-US" altLang="zh-CN" sz="3200"/>
              <a:t>-f</a:t>
            </a:r>
            <a:r>
              <a:rPr lang="en-US" altLang="zh-CN" sz="3200" baseline="-25000"/>
              <a:t>ij</a:t>
            </a:r>
            <a:r>
              <a:rPr lang="en-US" altLang="zh-CN" sz="3200"/>
              <a:t>)=2</a:t>
            </a:r>
            <a:endParaRPr lang="zh-CN" altLang="en-US" sz="3200"/>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203</a:t>
            </a:fld>
            <a:endParaRPr lang="en-GB" dirty="0"/>
          </a:p>
        </p:txBody>
      </p:sp>
    </p:spTree>
    <p:extLst>
      <p:ext uri="{BB962C8B-B14F-4D97-AF65-F5344CB8AC3E}">
        <p14:creationId xmlns:p14="http://schemas.microsoft.com/office/powerpoint/2010/main" val="1239722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7903"/>
                                        </p:tgtEl>
                                        <p:attrNameLst>
                                          <p:attrName>style.visibility</p:attrName>
                                        </p:attrNameLst>
                                      </p:cBhvr>
                                      <p:to>
                                        <p:strVal val="visible"/>
                                      </p:to>
                                    </p:set>
                                    <p:anim calcmode="lin" valueType="num">
                                      <p:cBhvr additive="base">
                                        <p:cTn id="7" dur="500" fill="hold"/>
                                        <p:tgtEl>
                                          <p:spTgt spid="377903"/>
                                        </p:tgtEl>
                                        <p:attrNameLst>
                                          <p:attrName>ppt_x</p:attrName>
                                        </p:attrNameLst>
                                      </p:cBhvr>
                                      <p:tavLst>
                                        <p:tav tm="0">
                                          <p:val>
                                            <p:strVal val="#ppt_x"/>
                                          </p:val>
                                        </p:tav>
                                        <p:tav tm="100000">
                                          <p:val>
                                            <p:strVal val="#ppt_x"/>
                                          </p:val>
                                        </p:tav>
                                      </p:tavLst>
                                    </p:anim>
                                    <p:anim calcmode="lin" valueType="num">
                                      <p:cBhvr additive="base">
                                        <p:cTn id="8" dur="500" fill="hold"/>
                                        <p:tgtEl>
                                          <p:spTgt spid="3779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nodeType="clickEffect">
                                  <p:stCondLst>
                                    <p:cond delay="0"/>
                                  </p:stCondLst>
                                  <p:childTnLst>
                                    <p:set>
                                      <p:cBhvr>
                                        <p:cTn id="12" dur="1" fill="hold">
                                          <p:stCondLst>
                                            <p:cond delay="0"/>
                                          </p:stCondLst>
                                        </p:cTn>
                                        <p:tgtEl>
                                          <p:spTgt spid="377898"/>
                                        </p:tgtEl>
                                        <p:attrNameLst>
                                          <p:attrName>style.visibility</p:attrName>
                                        </p:attrNameLst>
                                      </p:cBhvr>
                                      <p:to>
                                        <p:strVal val="visible"/>
                                      </p:to>
                                    </p:set>
                                    <p:animEffect transition="in" filter="barn(inHorizontal)">
                                      <p:cBhvr>
                                        <p:cTn id="13" dur="500"/>
                                        <p:tgtEl>
                                          <p:spTgt spid="377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903"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3" name="Rectangle 3"/>
          <p:cNvSpPr>
            <a:spLocks noGrp="1" noChangeArrowheads="1"/>
          </p:cNvSpPr>
          <p:nvPr>
            <p:ph type="body" idx="1"/>
          </p:nvPr>
        </p:nvSpPr>
        <p:spPr>
          <a:xfrm>
            <a:off x="755650" y="980728"/>
            <a:ext cx="8388350" cy="503585"/>
          </a:xfrm>
        </p:spPr>
        <p:txBody>
          <a:bodyPr/>
          <a:lstStyle/>
          <a:p>
            <a:pPr>
              <a:spcBef>
                <a:spcPct val="0"/>
              </a:spcBef>
              <a:buClrTx/>
              <a:buSzTx/>
              <a:buFontTx/>
              <a:buNone/>
            </a:pPr>
            <a:r>
              <a:rPr lang="zh-CN" altLang="en-US" sz="2800" dirty="0"/>
              <a:t>（</a:t>
            </a:r>
            <a:r>
              <a:rPr lang="en-US" altLang="zh-CN" sz="2800" dirty="0"/>
              <a:t>5</a:t>
            </a:r>
            <a:r>
              <a:rPr lang="zh-CN" altLang="en-US" sz="2800" dirty="0"/>
              <a:t>）转（</a:t>
            </a:r>
            <a:r>
              <a:rPr lang="en-US" altLang="zh-CN" sz="2800" dirty="0"/>
              <a:t>2</a:t>
            </a:r>
            <a:r>
              <a:rPr lang="zh-CN" altLang="en-US" sz="2800" dirty="0"/>
              <a:t>）</a:t>
            </a:r>
          </a:p>
          <a:p>
            <a:pPr>
              <a:spcBef>
                <a:spcPct val="0"/>
              </a:spcBef>
              <a:buClrTx/>
              <a:buSzTx/>
              <a:buFontTx/>
              <a:buNone/>
            </a:pPr>
            <a:r>
              <a:rPr lang="zh-CN" altLang="en-US" sz="2800" dirty="0"/>
              <a:t>（</a:t>
            </a:r>
            <a:r>
              <a:rPr lang="en-US" altLang="zh-CN" sz="2800" dirty="0"/>
              <a:t>2</a:t>
            </a:r>
            <a:r>
              <a:rPr lang="zh-CN" altLang="en-US" sz="2800" dirty="0"/>
              <a:t>）给源点</a:t>
            </a:r>
            <a:r>
              <a:rPr lang="en-US" altLang="zh-CN" sz="2800" dirty="0"/>
              <a:t>s</a:t>
            </a:r>
            <a:r>
              <a:rPr lang="zh-CN" altLang="en-US" sz="2800" dirty="0"/>
              <a:t>标号</a:t>
            </a:r>
            <a:r>
              <a:rPr lang="en-US" altLang="zh-CN" sz="2800" dirty="0"/>
              <a:t>(-,∞)</a:t>
            </a:r>
            <a:r>
              <a:rPr lang="zh-CN" altLang="en-US" sz="2800" dirty="0"/>
              <a:t>，其它顶点均未标号；</a:t>
            </a:r>
            <a:endParaRPr lang="en-US" altLang="zh-CN" sz="2800" dirty="0"/>
          </a:p>
        </p:txBody>
      </p:sp>
      <p:sp>
        <p:nvSpPr>
          <p:cNvPr id="378884"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78885" name="Group 5"/>
          <p:cNvGrpSpPr>
            <a:grpSpLocks/>
          </p:cNvGrpSpPr>
          <p:nvPr/>
        </p:nvGrpSpPr>
        <p:grpSpPr bwMode="auto">
          <a:xfrm>
            <a:off x="1692275" y="1773238"/>
            <a:ext cx="5248275" cy="3768725"/>
            <a:chOff x="793" y="1192"/>
            <a:chExt cx="3306" cy="2374"/>
          </a:xfrm>
        </p:grpSpPr>
        <p:sp>
          <p:nvSpPr>
            <p:cNvPr id="378886"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887"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888"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889"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890"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891"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892"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893"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894"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78895"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78896"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78897"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78898"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78899"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00"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01"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378902"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(5,2)</a:t>
              </a:r>
            </a:p>
          </p:txBody>
        </p:sp>
        <p:sp>
          <p:nvSpPr>
            <p:cNvPr id="378903"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(7,2)</a:t>
              </a:r>
            </a:p>
          </p:txBody>
        </p:sp>
        <p:sp>
          <p:nvSpPr>
            <p:cNvPr id="378904"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78905"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378906"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78907"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08"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09"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10"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378911"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378912"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204</a:t>
            </a:fld>
            <a:endParaRPr lang="en-GB" dirty="0"/>
          </a:p>
        </p:txBody>
      </p:sp>
    </p:spTree>
    <p:extLst>
      <p:ext uri="{BB962C8B-B14F-4D97-AF65-F5344CB8AC3E}">
        <p14:creationId xmlns:p14="http://schemas.microsoft.com/office/powerpoint/2010/main" val="4081596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78912"/>
                                        </p:tgtEl>
                                        <p:attrNameLst>
                                          <p:attrName>style.visibility</p:attrName>
                                        </p:attrNameLst>
                                      </p:cBhvr>
                                      <p:to>
                                        <p:strVal val="visible"/>
                                      </p:to>
                                    </p:set>
                                    <p:animEffect transition="in" filter="checkerboard(across)">
                                      <p:cBhvr>
                                        <p:cTn id="7" dur="500"/>
                                        <p:tgtEl>
                                          <p:spTgt spid="378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2"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7" name="Rectangle 3"/>
          <p:cNvSpPr>
            <a:spLocks noGrp="1" noChangeArrowheads="1"/>
          </p:cNvSpPr>
          <p:nvPr>
            <p:ph type="body" idx="1"/>
          </p:nvPr>
        </p:nvSpPr>
        <p:spPr>
          <a:xfrm>
            <a:off x="755650" y="980728"/>
            <a:ext cx="8388350" cy="863947"/>
          </a:xfrm>
        </p:spPr>
        <p:txBody>
          <a:bodyPr/>
          <a:lstStyle/>
          <a:p>
            <a:pPr>
              <a:spcBef>
                <a:spcPct val="0"/>
              </a:spcBef>
              <a:buClrTx/>
              <a:buSzTx/>
              <a:buFontTx/>
              <a:buNone/>
            </a:pPr>
            <a:r>
              <a:rPr lang="zh-CN" altLang="en-US" sz="2400" dirty="0"/>
              <a:t>（</a:t>
            </a:r>
            <a:r>
              <a:rPr lang="en-US" altLang="zh-CN" sz="2400" dirty="0"/>
              <a:t>3</a:t>
            </a:r>
            <a:r>
              <a:rPr lang="zh-CN" altLang="en-US" sz="2400" dirty="0"/>
              <a:t>）选可进行正向或反向标号的顶点进行标号，若当前标号的顶点为</a:t>
            </a:r>
            <a:r>
              <a:rPr lang="en-US" altLang="zh-CN" sz="2400" dirty="0"/>
              <a:t>t</a:t>
            </a:r>
            <a:r>
              <a:rPr lang="zh-CN" altLang="en-US" sz="2400" dirty="0"/>
              <a:t>，转（</a:t>
            </a:r>
            <a:r>
              <a:rPr lang="en-US" altLang="zh-CN" sz="2400" dirty="0"/>
              <a:t>4</a:t>
            </a:r>
            <a:r>
              <a:rPr lang="zh-CN" altLang="en-US" sz="2400" dirty="0"/>
              <a:t>），如果没有这样的顶点可选时，转入（</a:t>
            </a:r>
            <a:r>
              <a:rPr lang="en-US" altLang="zh-CN" sz="2400" dirty="0"/>
              <a:t>6</a:t>
            </a:r>
            <a:r>
              <a:rPr lang="zh-CN" altLang="en-US" sz="2400" dirty="0"/>
              <a:t>）；</a:t>
            </a:r>
            <a:endParaRPr lang="en-US" altLang="zh-CN" sz="2400" dirty="0"/>
          </a:p>
        </p:txBody>
      </p:sp>
      <p:sp>
        <p:nvSpPr>
          <p:cNvPr id="379908"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79909" name="Group 5"/>
          <p:cNvGrpSpPr>
            <a:grpSpLocks/>
          </p:cNvGrpSpPr>
          <p:nvPr/>
        </p:nvGrpSpPr>
        <p:grpSpPr bwMode="auto">
          <a:xfrm>
            <a:off x="1692275" y="1773238"/>
            <a:ext cx="5248275" cy="3768725"/>
            <a:chOff x="793" y="1192"/>
            <a:chExt cx="3306" cy="2374"/>
          </a:xfrm>
        </p:grpSpPr>
        <p:sp>
          <p:nvSpPr>
            <p:cNvPr id="379910"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1"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2"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3"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4"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15"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16"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7"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18"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79919"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79920"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79921"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79922"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79923"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24"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25"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379926"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(5,2)</a:t>
              </a:r>
            </a:p>
          </p:txBody>
        </p:sp>
        <p:sp>
          <p:nvSpPr>
            <p:cNvPr id="379927"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(7,2)</a:t>
              </a:r>
            </a:p>
          </p:txBody>
        </p:sp>
        <p:sp>
          <p:nvSpPr>
            <p:cNvPr id="379928"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79929"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379930"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79931"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2"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3"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4"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379935"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379936"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79937" name="Text Box 33"/>
          <p:cNvSpPr txBox="1">
            <a:spLocks noChangeArrowheads="1"/>
          </p:cNvSpPr>
          <p:nvPr/>
        </p:nvSpPr>
        <p:spPr bwMode="auto">
          <a:xfrm>
            <a:off x="4572000" y="3429000"/>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9</a:t>
            </a:r>
            <a:r>
              <a:rPr lang="en-US" altLang="zh-CN" b="1">
                <a:solidFill>
                  <a:srgbClr val="FF99FF"/>
                </a:solidFill>
              </a:rPr>
              <a:t>)</a:t>
            </a:r>
          </a:p>
        </p:txBody>
      </p:sp>
      <p:sp>
        <p:nvSpPr>
          <p:cNvPr id="379938" name="Text Box 34"/>
          <p:cNvSpPr txBox="1">
            <a:spLocks noChangeArrowheads="1"/>
          </p:cNvSpPr>
          <p:nvPr/>
        </p:nvSpPr>
        <p:spPr bwMode="auto">
          <a:xfrm>
            <a:off x="6877050" y="3429000"/>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8</a:t>
            </a:r>
            <a:r>
              <a:rPr lang="en-US" altLang="zh-CN" b="1">
                <a:solidFill>
                  <a:srgbClr val="FF99FF"/>
                </a:solidFill>
              </a:rPr>
              <a:t>)</a:t>
            </a:r>
          </a:p>
        </p:txBody>
      </p:sp>
      <p:sp>
        <p:nvSpPr>
          <p:cNvPr id="379939" name="Text Box 35"/>
          <p:cNvSpPr txBox="1">
            <a:spLocks noChangeArrowheads="1"/>
          </p:cNvSpPr>
          <p:nvPr/>
        </p:nvSpPr>
        <p:spPr bwMode="auto">
          <a:xfrm>
            <a:off x="4284663" y="1844675"/>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6</a:t>
            </a:r>
            <a:r>
              <a:rPr lang="en-US" altLang="zh-CN" b="1">
                <a:solidFill>
                  <a:srgbClr val="FF99FF"/>
                </a:solidFill>
              </a:rPr>
              <a:t>)</a:t>
            </a:r>
          </a:p>
        </p:txBody>
      </p:sp>
      <p:sp>
        <p:nvSpPr>
          <p:cNvPr id="379940" name="Line 36"/>
          <p:cNvSpPr>
            <a:spLocks noChangeShapeType="1"/>
          </p:cNvSpPr>
          <p:nvPr/>
        </p:nvSpPr>
        <p:spPr bwMode="auto">
          <a:xfrm>
            <a:off x="2195513" y="3644900"/>
            <a:ext cx="1944687"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1" name="Line 37"/>
          <p:cNvSpPr>
            <a:spLocks noChangeShapeType="1"/>
          </p:cNvSpPr>
          <p:nvPr/>
        </p:nvSpPr>
        <p:spPr bwMode="auto">
          <a:xfrm flipV="1">
            <a:off x="4211638" y="2420938"/>
            <a:ext cx="0" cy="107950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2" name="Line 38"/>
          <p:cNvSpPr>
            <a:spLocks noChangeShapeType="1"/>
          </p:cNvSpPr>
          <p:nvPr/>
        </p:nvSpPr>
        <p:spPr bwMode="auto">
          <a:xfrm>
            <a:off x="4211638" y="2420938"/>
            <a:ext cx="2305050" cy="1152525"/>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205</a:t>
            </a:fld>
            <a:endParaRPr lang="en-GB" dirty="0"/>
          </a:p>
        </p:txBody>
      </p:sp>
    </p:spTree>
    <p:extLst>
      <p:ext uri="{BB962C8B-B14F-4D97-AF65-F5344CB8AC3E}">
        <p14:creationId xmlns:p14="http://schemas.microsoft.com/office/powerpoint/2010/main" val="1769345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9940"/>
                                        </p:tgtEl>
                                        <p:attrNameLst>
                                          <p:attrName>style.visibility</p:attrName>
                                        </p:attrNameLst>
                                      </p:cBhvr>
                                      <p:to>
                                        <p:strVal val="visible"/>
                                      </p:to>
                                    </p:set>
                                    <p:animEffect transition="in" filter="dissolve">
                                      <p:cBhvr>
                                        <p:cTn id="7" dur="500"/>
                                        <p:tgtEl>
                                          <p:spTgt spid="3799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79937"/>
                                        </p:tgtEl>
                                        <p:attrNameLst>
                                          <p:attrName>style.visibility</p:attrName>
                                        </p:attrNameLst>
                                      </p:cBhvr>
                                      <p:to>
                                        <p:strVal val="visible"/>
                                      </p:to>
                                    </p:set>
                                    <p:animEffect transition="in" filter="dissolve">
                                      <p:cBhvr>
                                        <p:cTn id="10" dur="500"/>
                                        <p:tgtEl>
                                          <p:spTgt spid="37993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79941"/>
                                        </p:tgtEl>
                                        <p:attrNameLst>
                                          <p:attrName>style.visibility</p:attrName>
                                        </p:attrNameLst>
                                      </p:cBhvr>
                                      <p:to>
                                        <p:strVal val="visible"/>
                                      </p:to>
                                    </p:set>
                                    <p:animEffect transition="in" filter="dissolve">
                                      <p:cBhvr>
                                        <p:cTn id="15" dur="500"/>
                                        <p:tgtEl>
                                          <p:spTgt spid="37994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79939"/>
                                        </p:tgtEl>
                                        <p:attrNameLst>
                                          <p:attrName>style.visibility</p:attrName>
                                        </p:attrNameLst>
                                      </p:cBhvr>
                                      <p:to>
                                        <p:strVal val="visible"/>
                                      </p:to>
                                    </p:set>
                                    <p:animEffect transition="in" filter="dissolve">
                                      <p:cBhvr>
                                        <p:cTn id="18" dur="500"/>
                                        <p:tgtEl>
                                          <p:spTgt spid="37993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79942"/>
                                        </p:tgtEl>
                                        <p:attrNameLst>
                                          <p:attrName>style.visibility</p:attrName>
                                        </p:attrNameLst>
                                      </p:cBhvr>
                                      <p:to>
                                        <p:strVal val="visible"/>
                                      </p:to>
                                    </p:set>
                                    <p:animEffect transition="in" filter="dissolve">
                                      <p:cBhvr>
                                        <p:cTn id="23" dur="500"/>
                                        <p:tgtEl>
                                          <p:spTgt spid="37994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79938"/>
                                        </p:tgtEl>
                                        <p:attrNameLst>
                                          <p:attrName>style.visibility</p:attrName>
                                        </p:attrNameLst>
                                      </p:cBhvr>
                                      <p:to>
                                        <p:strVal val="visible"/>
                                      </p:to>
                                    </p:set>
                                    <p:animEffect transition="in" filter="dissolve">
                                      <p:cBhvr>
                                        <p:cTn id="26" dur="500"/>
                                        <p:tgtEl>
                                          <p:spTgt spid="379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37" grpId="0"/>
      <p:bldP spid="379938" grpId="0"/>
      <p:bldP spid="379939" grpId="0"/>
      <p:bldP spid="379940" grpId="0" animBg="1"/>
      <p:bldP spid="379941" grpId="0" animBg="1"/>
      <p:bldP spid="379942"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1" name="Rectangle 3"/>
          <p:cNvSpPr>
            <a:spLocks noGrp="1" noChangeArrowheads="1"/>
          </p:cNvSpPr>
          <p:nvPr>
            <p:ph type="body" idx="1"/>
          </p:nvPr>
        </p:nvSpPr>
        <p:spPr>
          <a:xfrm>
            <a:off x="1042988" y="908720"/>
            <a:ext cx="7561262" cy="648618"/>
          </a:xfrm>
        </p:spPr>
        <p:txBody>
          <a:bodyPr/>
          <a:lstStyle/>
          <a:p>
            <a:pPr>
              <a:spcBef>
                <a:spcPct val="0"/>
              </a:spcBef>
              <a:buClrTx/>
              <a:buSzTx/>
              <a:buFontTx/>
              <a:buNone/>
            </a:pPr>
            <a:r>
              <a:rPr lang="zh-CN" altLang="en-US" sz="2400" dirty="0"/>
              <a:t>（</a:t>
            </a:r>
            <a:r>
              <a:rPr lang="en-US" altLang="zh-CN" sz="2400" dirty="0"/>
              <a:t>4</a:t>
            </a:r>
            <a:r>
              <a:rPr lang="zh-CN" altLang="en-US" sz="2400" dirty="0"/>
              <a:t>）对标号过的增流路径进行增流；</a:t>
            </a:r>
          </a:p>
          <a:p>
            <a:pPr>
              <a:buFont typeface="Wingdings" pitchFamily="2" charset="2"/>
              <a:buNone/>
            </a:pPr>
            <a:r>
              <a:rPr lang="zh-CN" altLang="en-US" sz="2400" dirty="0"/>
              <a:t>增流路径为：</a:t>
            </a:r>
            <a:r>
              <a:rPr lang="en-US" altLang="zh-CN" sz="2400" dirty="0">
                <a:sym typeface="Wingdings" pitchFamily="2" charset="2"/>
              </a:rPr>
              <a:t>(</a:t>
            </a:r>
            <a:r>
              <a:rPr lang="en-US" altLang="zh-CN" sz="2400" dirty="0" err="1">
                <a:sym typeface="Wingdings" pitchFamily="2" charset="2"/>
              </a:rPr>
              <a:t>s,b,a,t</a:t>
            </a:r>
            <a:r>
              <a:rPr lang="en-US" altLang="zh-CN" sz="2400" dirty="0">
                <a:sym typeface="Wingdings" pitchFamily="2" charset="2"/>
              </a:rPr>
              <a:t>)</a:t>
            </a:r>
          </a:p>
        </p:txBody>
      </p:sp>
      <p:sp>
        <p:nvSpPr>
          <p:cNvPr id="380932"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80933" name="Group 5"/>
          <p:cNvGrpSpPr>
            <a:grpSpLocks/>
          </p:cNvGrpSpPr>
          <p:nvPr/>
        </p:nvGrpSpPr>
        <p:grpSpPr bwMode="auto">
          <a:xfrm>
            <a:off x="1692275" y="1773238"/>
            <a:ext cx="5248275" cy="3768725"/>
            <a:chOff x="793" y="1192"/>
            <a:chExt cx="3306" cy="2374"/>
          </a:xfrm>
        </p:grpSpPr>
        <p:sp>
          <p:nvSpPr>
            <p:cNvPr id="380934"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935"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936"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937"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938"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39"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40"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941"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42"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80943"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80944"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80945"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80946"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80947"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48"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49"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380950"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(5,2)</a:t>
              </a:r>
            </a:p>
          </p:txBody>
        </p:sp>
        <p:sp>
          <p:nvSpPr>
            <p:cNvPr id="380951"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(7,2)</a:t>
              </a:r>
            </a:p>
          </p:txBody>
        </p:sp>
        <p:sp>
          <p:nvSpPr>
            <p:cNvPr id="380952"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80953"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380954"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80955"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56"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57"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58"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380959"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380960"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grpSp>
        <p:nvGrpSpPr>
          <p:cNvPr id="380961" name="Group 33"/>
          <p:cNvGrpSpPr>
            <a:grpSpLocks/>
          </p:cNvGrpSpPr>
          <p:nvPr/>
        </p:nvGrpSpPr>
        <p:grpSpPr bwMode="auto">
          <a:xfrm>
            <a:off x="2195513" y="1844675"/>
            <a:ext cx="5729287" cy="2041525"/>
            <a:chOff x="1383" y="1162"/>
            <a:chExt cx="3609" cy="1286"/>
          </a:xfrm>
        </p:grpSpPr>
        <p:sp>
          <p:nvSpPr>
            <p:cNvPr id="380962" name="Text Box 34"/>
            <p:cNvSpPr txBox="1">
              <a:spLocks noChangeArrowheads="1"/>
            </p:cNvSpPr>
            <p:nvPr/>
          </p:nvSpPr>
          <p:spPr bwMode="auto">
            <a:xfrm>
              <a:off x="2880" y="2160"/>
              <a:ext cx="6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9</a:t>
              </a:r>
              <a:r>
                <a:rPr lang="en-US" altLang="zh-CN" b="1">
                  <a:solidFill>
                    <a:srgbClr val="FF99FF"/>
                  </a:solidFill>
                </a:rPr>
                <a:t>)</a:t>
              </a:r>
            </a:p>
          </p:txBody>
        </p:sp>
        <p:sp>
          <p:nvSpPr>
            <p:cNvPr id="380963" name="Text Box 35"/>
            <p:cNvSpPr txBox="1">
              <a:spLocks noChangeArrowheads="1"/>
            </p:cNvSpPr>
            <p:nvPr/>
          </p:nvSpPr>
          <p:spPr bwMode="auto">
            <a:xfrm>
              <a:off x="4332" y="2160"/>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8</a:t>
              </a:r>
              <a:r>
                <a:rPr lang="en-US" altLang="zh-CN" b="1">
                  <a:solidFill>
                    <a:srgbClr val="FF99FF"/>
                  </a:solidFill>
                </a:rPr>
                <a:t>)</a:t>
              </a:r>
            </a:p>
          </p:txBody>
        </p:sp>
        <p:sp>
          <p:nvSpPr>
            <p:cNvPr id="380964" name="Text Box 36"/>
            <p:cNvSpPr txBox="1">
              <a:spLocks noChangeArrowheads="1"/>
            </p:cNvSpPr>
            <p:nvPr/>
          </p:nvSpPr>
          <p:spPr bwMode="auto">
            <a:xfrm>
              <a:off x="2699" y="1162"/>
              <a:ext cx="6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6</a:t>
              </a:r>
              <a:r>
                <a:rPr lang="en-US" altLang="zh-CN" b="1">
                  <a:solidFill>
                    <a:srgbClr val="FF99FF"/>
                  </a:solidFill>
                </a:rPr>
                <a:t>)</a:t>
              </a:r>
            </a:p>
          </p:txBody>
        </p:sp>
        <p:sp>
          <p:nvSpPr>
            <p:cNvPr id="380965" name="Line 37"/>
            <p:cNvSpPr>
              <a:spLocks noChangeShapeType="1"/>
            </p:cNvSpPr>
            <p:nvPr/>
          </p:nvSpPr>
          <p:spPr bwMode="auto">
            <a:xfrm>
              <a:off x="1383" y="2296"/>
              <a:ext cx="1225"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66" name="Line 38"/>
            <p:cNvSpPr>
              <a:spLocks noChangeShapeType="1"/>
            </p:cNvSpPr>
            <p:nvPr/>
          </p:nvSpPr>
          <p:spPr bwMode="auto">
            <a:xfrm flipV="1">
              <a:off x="2653" y="1525"/>
              <a:ext cx="0" cy="68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967" name="Line 39"/>
            <p:cNvSpPr>
              <a:spLocks noChangeShapeType="1"/>
            </p:cNvSpPr>
            <p:nvPr/>
          </p:nvSpPr>
          <p:spPr bwMode="auto">
            <a:xfrm>
              <a:off x="2653" y="1525"/>
              <a:ext cx="1452" cy="72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80968" name="Group 40"/>
          <p:cNvGrpSpPr>
            <a:grpSpLocks/>
          </p:cNvGrpSpPr>
          <p:nvPr/>
        </p:nvGrpSpPr>
        <p:grpSpPr bwMode="auto">
          <a:xfrm>
            <a:off x="3203575" y="2636838"/>
            <a:ext cx="2852738" cy="1446212"/>
            <a:chOff x="2018" y="1661"/>
            <a:chExt cx="1797" cy="911"/>
          </a:xfrm>
        </p:grpSpPr>
        <p:sp useBgFill="1">
          <p:nvSpPr>
            <p:cNvPr id="380969" name="Text Box 41"/>
            <p:cNvSpPr txBox="1">
              <a:spLocks noChangeArrowheads="1"/>
            </p:cNvSpPr>
            <p:nvPr/>
          </p:nvSpPr>
          <p:spPr bwMode="auto">
            <a:xfrm>
              <a:off x="3424" y="1661"/>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a:t>
              </a:r>
              <a:r>
                <a:rPr lang="en-US" altLang="zh-CN" sz="1800" b="1">
                  <a:solidFill>
                    <a:srgbClr val="FF3300"/>
                  </a:solidFill>
                </a:rPr>
                <a:t>6</a:t>
              </a:r>
              <a:r>
                <a:rPr lang="en-US" altLang="zh-CN" sz="1800" b="1">
                  <a:solidFill>
                    <a:schemeClr val="hlink"/>
                  </a:solidFill>
                </a:rPr>
                <a:t>)</a:t>
              </a:r>
              <a:endParaRPr lang="zh-CN" altLang="en-US" sz="1800" b="1">
                <a:solidFill>
                  <a:schemeClr val="hlink"/>
                </a:solidFill>
              </a:endParaRPr>
            </a:p>
          </p:txBody>
        </p:sp>
        <p:sp useBgFill="1">
          <p:nvSpPr>
            <p:cNvPr id="380970" name="Text Box 42"/>
            <p:cNvSpPr txBox="1">
              <a:spLocks noChangeArrowheads="1"/>
            </p:cNvSpPr>
            <p:nvPr/>
          </p:nvSpPr>
          <p:spPr bwMode="auto">
            <a:xfrm>
              <a:off x="2018" y="2341"/>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a:t>
              </a:r>
              <a:r>
                <a:rPr lang="en-US" altLang="zh-CN" sz="1800" b="1">
                  <a:solidFill>
                    <a:srgbClr val="FF3300"/>
                  </a:solidFill>
                </a:rPr>
                <a:t>6</a:t>
              </a:r>
              <a:r>
                <a:rPr lang="en-US" altLang="zh-CN" sz="1800" b="1">
                  <a:solidFill>
                    <a:schemeClr val="hlink"/>
                  </a:solidFill>
                </a:rPr>
                <a:t>)</a:t>
              </a:r>
              <a:endParaRPr lang="zh-CN" altLang="en-US" sz="1800" b="1">
                <a:solidFill>
                  <a:schemeClr val="hlink"/>
                </a:solidFill>
              </a:endParaRPr>
            </a:p>
          </p:txBody>
        </p:sp>
        <p:sp useBgFill="1">
          <p:nvSpPr>
            <p:cNvPr id="380971" name="Text Box 43"/>
            <p:cNvSpPr txBox="1">
              <a:spLocks noChangeArrowheads="1"/>
            </p:cNvSpPr>
            <p:nvPr/>
          </p:nvSpPr>
          <p:spPr bwMode="auto">
            <a:xfrm>
              <a:off x="2699" y="1842"/>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a:t>
              </a:r>
              <a:r>
                <a:rPr lang="en-US" altLang="zh-CN" sz="1800" b="1">
                  <a:solidFill>
                    <a:srgbClr val="FF3300"/>
                  </a:solidFill>
                </a:rPr>
                <a:t>6</a:t>
              </a:r>
              <a:r>
                <a:rPr lang="en-US" altLang="zh-CN" sz="1800" b="1">
                  <a:solidFill>
                    <a:schemeClr val="hlink"/>
                  </a:solidFill>
                </a:rPr>
                <a:t>)</a:t>
              </a:r>
              <a:endParaRPr lang="zh-CN" altLang="en-US" sz="1800" b="1">
                <a:solidFill>
                  <a:schemeClr val="hlink"/>
                </a:solidFill>
              </a:endParaRPr>
            </a:p>
          </p:txBody>
        </p:sp>
      </p:grpSp>
      <p:sp>
        <p:nvSpPr>
          <p:cNvPr id="380972" name="Text Box 44"/>
          <p:cNvSpPr txBox="1">
            <a:spLocks noChangeArrowheads="1"/>
          </p:cNvSpPr>
          <p:nvPr/>
        </p:nvSpPr>
        <p:spPr bwMode="auto">
          <a:xfrm>
            <a:off x="2987675" y="5734050"/>
            <a:ext cx="2846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δ=min(c</a:t>
            </a:r>
            <a:r>
              <a:rPr lang="en-US" altLang="zh-CN" sz="3200" baseline="-25000"/>
              <a:t>ij</a:t>
            </a:r>
            <a:r>
              <a:rPr lang="en-US" altLang="zh-CN" sz="3200"/>
              <a:t>-f</a:t>
            </a:r>
            <a:r>
              <a:rPr lang="en-US" altLang="zh-CN" sz="3200" baseline="-25000"/>
              <a:t>ij</a:t>
            </a:r>
            <a:r>
              <a:rPr lang="en-US" altLang="zh-CN" sz="3200"/>
              <a:t>)=6</a:t>
            </a:r>
            <a:endParaRPr lang="zh-CN" altLang="en-US" sz="3200"/>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206</a:t>
            </a:fld>
            <a:endParaRPr lang="en-GB" dirty="0"/>
          </a:p>
        </p:txBody>
      </p:sp>
    </p:spTree>
    <p:extLst>
      <p:ext uri="{BB962C8B-B14F-4D97-AF65-F5344CB8AC3E}">
        <p14:creationId xmlns:p14="http://schemas.microsoft.com/office/powerpoint/2010/main" val="290373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0972"/>
                                        </p:tgtEl>
                                        <p:attrNameLst>
                                          <p:attrName>style.visibility</p:attrName>
                                        </p:attrNameLst>
                                      </p:cBhvr>
                                      <p:to>
                                        <p:strVal val="visible"/>
                                      </p:to>
                                    </p:set>
                                    <p:anim calcmode="lin" valueType="num">
                                      <p:cBhvr additive="base">
                                        <p:cTn id="7" dur="500" fill="hold"/>
                                        <p:tgtEl>
                                          <p:spTgt spid="380972"/>
                                        </p:tgtEl>
                                        <p:attrNameLst>
                                          <p:attrName>ppt_x</p:attrName>
                                        </p:attrNameLst>
                                      </p:cBhvr>
                                      <p:tavLst>
                                        <p:tav tm="0">
                                          <p:val>
                                            <p:strVal val="#ppt_x"/>
                                          </p:val>
                                        </p:tav>
                                        <p:tav tm="100000">
                                          <p:val>
                                            <p:strVal val="#ppt_x"/>
                                          </p:val>
                                        </p:tav>
                                      </p:tavLst>
                                    </p:anim>
                                    <p:anim calcmode="lin" valueType="num">
                                      <p:cBhvr additive="base">
                                        <p:cTn id="8" dur="500" fill="hold"/>
                                        <p:tgtEl>
                                          <p:spTgt spid="38097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80968"/>
                                        </p:tgtEl>
                                        <p:attrNameLst>
                                          <p:attrName>style.visibility</p:attrName>
                                        </p:attrNameLst>
                                      </p:cBhvr>
                                      <p:to>
                                        <p:strVal val="visible"/>
                                      </p:to>
                                    </p:set>
                                    <p:animEffect transition="in" filter="dissolve">
                                      <p:cBhvr>
                                        <p:cTn id="13" dur="500"/>
                                        <p:tgtEl>
                                          <p:spTgt spid="380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72"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5" name="Rectangle 3"/>
          <p:cNvSpPr>
            <a:spLocks noGrp="1" noChangeArrowheads="1"/>
          </p:cNvSpPr>
          <p:nvPr>
            <p:ph type="body" idx="1"/>
          </p:nvPr>
        </p:nvSpPr>
        <p:spPr>
          <a:xfrm>
            <a:off x="755650" y="980728"/>
            <a:ext cx="8388350" cy="503585"/>
          </a:xfrm>
        </p:spPr>
        <p:txBody>
          <a:bodyPr/>
          <a:lstStyle/>
          <a:p>
            <a:pPr>
              <a:spcBef>
                <a:spcPct val="0"/>
              </a:spcBef>
              <a:buClrTx/>
              <a:buSzTx/>
              <a:buFontTx/>
              <a:buNone/>
            </a:pPr>
            <a:r>
              <a:rPr lang="zh-CN" altLang="en-US" sz="2400" dirty="0"/>
              <a:t>（</a:t>
            </a:r>
            <a:r>
              <a:rPr lang="en-US" altLang="zh-CN" sz="2400" dirty="0"/>
              <a:t>5</a:t>
            </a:r>
            <a:r>
              <a:rPr lang="zh-CN" altLang="en-US" sz="2400" dirty="0"/>
              <a:t>）转（</a:t>
            </a:r>
            <a:r>
              <a:rPr lang="en-US" altLang="zh-CN" sz="2400" dirty="0"/>
              <a:t>2</a:t>
            </a:r>
            <a:r>
              <a:rPr lang="zh-CN" altLang="en-US" sz="2400" dirty="0"/>
              <a:t>）</a:t>
            </a:r>
          </a:p>
          <a:p>
            <a:pPr>
              <a:spcBef>
                <a:spcPct val="0"/>
              </a:spcBef>
              <a:buClrTx/>
              <a:buSzTx/>
              <a:buFontTx/>
              <a:buNone/>
            </a:pPr>
            <a:r>
              <a:rPr lang="zh-CN" altLang="en-US" sz="2400" dirty="0"/>
              <a:t>（</a:t>
            </a:r>
            <a:r>
              <a:rPr lang="en-US" altLang="zh-CN" sz="2400" dirty="0"/>
              <a:t>2</a:t>
            </a:r>
            <a:r>
              <a:rPr lang="zh-CN" altLang="en-US" sz="2400" dirty="0"/>
              <a:t>）给源点</a:t>
            </a:r>
            <a:r>
              <a:rPr lang="en-US" altLang="zh-CN" sz="2400" dirty="0"/>
              <a:t>s</a:t>
            </a:r>
            <a:r>
              <a:rPr lang="zh-CN" altLang="en-US" sz="2400" dirty="0"/>
              <a:t>标号</a:t>
            </a:r>
            <a:r>
              <a:rPr lang="en-US" altLang="zh-CN" sz="2400" dirty="0"/>
              <a:t>(-,∞)</a:t>
            </a:r>
            <a:r>
              <a:rPr lang="zh-CN" altLang="en-US" sz="2400" dirty="0"/>
              <a:t>，其它顶点均未标号；</a:t>
            </a:r>
            <a:endParaRPr lang="en-US" altLang="zh-CN" sz="2400" dirty="0"/>
          </a:p>
        </p:txBody>
      </p:sp>
      <p:sp>
        <p:nvSpPr>
          <p:cNvPr id="381956"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81957" name="Group 5"/>
          <p:cNvGrpSpPr>
            <a:grpSpLocks/>
          </p:cNvGrpSpPr>
          <p:nvPr/>
        </p:nvGrpSpPr>
        <p:grpSpPr bwMode="auto">
          <a:xfrm>
            <a:off x="1692275" y="1773238"/>
            <a:ext cx="5248275" cy="3768725"/>
            <a:chOff x="793" y="1192"/>
            <a:chExt cx="3306" cy="2374"/>
          </a:xfrm>
        </p:grpSpPr>
        <p:sp>
          <p:nvSpPr>
            <p:cNvPr id="381958"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1959"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1960"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1961"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1962"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1963"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1964"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1965"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1966"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81967"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81968"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81969"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81970"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81971"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1972"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1973"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(9,6)</a:t>
              </a:r>
            </a:p>
          </p:txBody>
        </p:sp>
        <p:sp>
          <p:nvSpPr>
            <p:cNvPr id="381974"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(5,2)</a:t>
              </a:r>
            </a:p>
          </p:txBody>
        </p:sp>
        <p:sp>
          <p:nvSpPr>
            <p:cNvPr id="381975"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(7,2)</a:t>
              </a:r>
            </a:p>
          </p:txBody>
        </p:sp>
        <p:sp>
          <p:nvSpPr>
            <p:cNvPr id="381976"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81977"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381978"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81979"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1980"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1981"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1982"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(8,6)</a:t>
              </a:r>
            </a:p>
          </p:txBody>
        </p:sp>
        <p:sp>
          <p:nvSpPr>
            <p:cNvPr id="381983"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81984"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207</a:t>
            </a:fld>
            <a:endParaRPr lang="en-GB" dirty="0"/>
          </a:p>
        </p:txBody>
      </p:sp>
    </p:spTree>
    <p:extLst>
      <p:ext uri="{BB962C8B-B14F-4D97-AF65-F5344CB8AC3E}">
        <p14:creationId xmlns:p14="http://schemas.microsoft.com/office/powerpoint/2010/main" val="2852907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1984"/>
                                        </p:tgtEl>
                                        <p:attrNameLst>
                                          <p:attrName>style.visibility</p:attrName>
                                        </p:attrNameLst>
                                      </p:cBhvr>
                                      <p:to>
                                        <p:strVal val="visible"/>
                                      </p:to>
                                    </p:set>
                                    <p:anim calcmode="lin" valueType="num">
                                      <p:cBhvr additive="base">
                                        <p:cTn id="7" dur="500" fill="hold"/>
                                        <p:tgtEl>
                                          <p:spTgt spid="381984"/>
                                        </p:tgtEl>
                                        <p:attrNameLst>
                                          <p:attrName>ppt_x</p:attrName>
                                        </p:attrNameLst>
                                      </p:cBhvr>
                                      <p:tavLst>
                                        <p:tav tm="0">
                                          <p:val>
                                            <p:strVal val="#ppt_x"/>
                                          </p:val>
                                        </p:tav>
                                        <p:tav tm="100000">
                                          <p:val>
                                            <p:strVal val="#ppt_x"/>
                                          </p:val>
                                        </p:tav>
                                      </p:tavLst>
                                    </p:anim>
                                    <p:anim calcmode="lin" valueType="num">
                                      <p:cBhvr additive="base">
                                        <p:cTn id="8" dur="500" fill="hold"/>
                                        <p:tgtEl>
                                          <p:spTgt spid="3819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84"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Rectangle 3"/>
          <p:cNvSpPr>
            <a:spLocks noGrp="1" noChangeArrowheads="1"/>
          </p:cNvSpPr>
          <p:nvPr>
            <p:ph type="body" idx="1"/>
          </p:nvPr>
        </p:nvSpPr>
        <p:spPr>
          <a:xfrm>
            <a:off x="755650" y="980728"/>
            <a:ext cx="8388350" cy="1008410"/>
          </a:xfrm>
        </p:spPr>
        <p:txBody>
          <a:bodyPr/>
          <a:lstStyle/>
          <a:p>
            <a:pPr>
              <a:spcBef>
                <a:spcPct val="0"/>
              </a:spcBef>
              <a:buClrTx/>
              <a:buSzTx/>
              <a:buFontTx/>
              <a:buNone/>
            </a:pPr>
            <a:r>
              <a:rPr lang="zh-CN" altLang="en-US" sz="2400" dirty="0"/>
              <a:t>（</a:t>
            </a:r>
            <a:r>
              <a:rPr lang="en-US" altLang="zh-CN" sz="2400" dirty="0"/>
              <a:t>3</a:t>
            </a:r>
            <a:r>
              <a:rPr lang="zh-CN" altLang="en-US" sz="2400" dirty="0"/>
              <a:t>）选可进行正向或反向标号的顶点进行标号，若当前标号的顶点为</a:t>
            </a:r>
            <a:r>
              <a:rPr lang="en-US" altLang="zh-CN" sz="2400" dirty="0"/>
              <a:t>t</a:t>
            </a:r>
            <a:r>
              <a:rPr lang="zh-CN" altLang="en-US" sz="2400" dirty="0"/>
              <a:t>，转（</a:t>
            </a:r>
            <a:r>
              <a:rPr lang="en-US" altLang="zh-CN" sz="2400" dirty="0"/>
              <a:t>4</a:t>
            </a:r>
            <a:r>
              <a:rPr lang="zh-CN" altLang="en-US" sz="2400" dirty="0"/>
              <a:t>），如果没有这样的顶点可选时，转入（</a:t>
            </a:r>
            <a:r>
              <a:rPr lang="en-US" altLang="zh-CN" sz="2400" dirty="0"/>
              <a:t>6</a:t>
            </a:r>
            <a:r>
              <a:rPr lang="zh-CN" altLang="en-US" sz="2400" dirty="0"/>
              <a:t>）；</a:t>
            </a:r>
            <a:endParaRPr lang="en-US" altLang="zh-CN" sz="2400" dirty="0"/>
          </a:p>
        </p:txBody>
      </p:sp>
      <p:sp>
        <p:nvSpPr>
          <p:cNvPr id="382980"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82981" name="Group 5"/>
          <p:cNvGrpSpPr>
            <a:grpSpLocks/>
          </p:cNvGrpSpPr>
          <p:nvPr/>
        </p:nvGrpSpPr>
        <p:grpSpPr bwMode="auto">
          <a:xfrm>
            <a:off x="1692275" y="1773238"/>
            <a:ext cx="5248275" cy="3768725"/>
            <a:chOff x="793" y="1192"/>
            <a:chExt cx="3306" cy="2374"/>
          </a:xfrm>
        </p:grpSpPr>
        <p:sp>
          <p:nvSpPr>
            <p:cNvPr id="382982"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2983"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2984"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2985"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2986"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2987"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2988"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2989"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2990"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82991"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82992"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82993"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82994"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82995"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2996"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2997"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(9,6)</a:t>
              </a:r>
            </a:p>
          </p:txBody>
        </p:sp>
        <p:sp>
          <p:nvSpPr>
            <p:cNvPr id="382998"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(5,2)</a:t>
              </a:r>
            </a:p>
          </p:txBody>
        </p:sp>
        <p:sp>
          <p:nvSpPr>
            <p:cNvPr id="382999"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(7,2)</a:t>
              </a:r>
            </a:p>
          </p:txBody>
        </p:sp>
        <p:sp>
          <p:nvSpPr>
            <p:cNvPr id="383000"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83001"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383002"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83003"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3004"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3005"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3006"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(8,6)</a:t>
              </a:r>
            </a:p>
          </p:txBody>
        </p:sp>
        <p:sp>
          <p:nvSpPr>
            <p:cNvPr id="383007"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83008"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83009" name="Text Box 33"/>
          <p:cNvSpPr txBox="1">
            <a:spLocks noChangeArrowheads="1"/>
          </p:cNvSpPr>
          <p:nvPr/>
        </p:nvSpPr>
        <p:spPr bwMode="auto">
          <a:xfrm>
            <a:off x="4643438" y="3429000"/>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83010" name="Text Box 34"/>
          <p:cNvSpPr txBox="1">
            <a:spLocks noChangeArrowheads="1"/>
          </p:cNvSpPr>
          <p:nvPr/>
        </p:nvSpPr>
        <p:spPr bwMode="auto">
          <a:xfrm>
            <a:off x="4356100" y="1989138"/>
            <a:ext cx="96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83011" name="Text Box 35"/>
          <p:cNvSpPr txBox="1">
            <a:spLocks noChangeArrowheads="1"/>
          </p:cNvSpPr>
          <p:nvPr/>
        </p:nvSpPr>
        <p:spPr bwMode="auto">
          <a:xfrm>
            <a:off x="6948488" y="3357563"/>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83012" name="Line 36"/>
          <p:cNvSpPr>
            <a:spLocks noChangeShapeType="1"/>
          </p:cNvSpPr>
          <p:nvPr/>
        </p:nvSpPr>
        <p:spPr bwMode="auto">
          <a:xfrm>
            <a:off x="2195513" y="3644900"/>
            <a:ext cx="1944687"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3013" name="Line 37"/>
          <p:cNvSpPr>
            <a:spLocks noChangeShapeType="1"/>
          </p:cNvSpPr>
          <p:nvPr/>
        </p:nvSpPr>
        <p:spPr bwMode="auto">
          <a:xfrm flipV="1">
            <a:off x="4067175" y="2420938"/>
            <a:ext cx="0" cy="1152525"/>
          </a:xfrm>
          <a:prstGeom prst="line">
            <a:avLst/>
          </a:prstGeom>
          <a:noFill/>
          <a:ln w="50800">
            <a:solidFill>
              <a:srgbClr val="FF00FF"/>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3014" name="Line 38"/>
          <p:cNvSpPr>
            <a:spLocks noChangeShapeType="1"/>
          </p:cNvSpPr>
          <p:nvPr/>
        </p:nvSpPr>
        <p:spPr bwMode="auto">
          <a:xfrm>
            <a:off x="4211638" y="2420938"/>
            <a:ext cx="2305050" cy="107950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208</a:t>
            </a:fld>
            <a:endParaRPr lang="en-GB" dirty="0"/>
          </a:p>
        </p:txBody>
      </p:sp>
    </p:spTree>
    <p:extLst>
      <p:ext uri="{BB962C8B-B14F-4D97-AF65-F5344CB8AC3E}">
        <p14:creationId xmlns:p14="http://schemas.microsoft.com/office/powerpoint/2010/main" val="3280732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83012"/>
                                        </p:tgtEl>
                                        <p:attrNameLst>
                                          <p:attrName>style.visibility</p:attrName>
                                        </p:attrNameLst>
                                      </p:cBhvr>
                                      <p:to>
                                        <p:strVal val="visible"/>
                                      </p:to>
                                    </p:set>
                                    <p:animEffect transition="in" filter="randombar(horizontal)">
                                      <p:cBhvr>
                                        <p:cTn id="7" dur="500"/>
                                        <p:tgtEl>
                                          <p:spTgt spid="3830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83009"/>
                                        </p:tgtEl>
                                        <p:attrNameLst>
                                          <p:attrName>style.visibility</p:attrName>
                                        </p:attrNameLst>
                                      </p:cBhvr>
                                      <p:to>
                                        <p:strVal val="visible"/>
                                      </p:to>
                                    </p:set>
                                    <p:animEffect transition="in" filter="randombar(horizontal)">
                                      <p:cBhvr>
                                        <p:cTn id="10" dur="500"/>
                                        <p:tgtEl>
                                          <p:spTgt spid="38300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83013"/>
                                        </p:tgtEl>
                                        <p:attrNameLst>
                                          <p:attrName>style.visibility</p:attrName>
                                        </p:attrNameLst>
                                      </p:cBhvr>
                                      <p:to>
                                        <p:strVal val="visible"/>
                                      </p:to>
                                    </p:set>
                                    <p:animEffect transition="in" filter="randombar(horizontal)">
                                      <p:cBhvr>
                                        <p:cTn id="15" dur="500"/>
                                        <p:tgtEl>
                                          <p:spTgt spid="38301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83010"/>
                                        </p:tgtEl>
                                        <p:attrNameLst>
                                          <p:attrName>style.visibility</p:attrName>
                                        </p:attrNameLst>
                                      </p:cBhvr>
                                      <p:to>
                                        <p:strVal val="visible"/>
                                      </p:to>
                                    </p:set>
                                    <p:animEffect transition="in" filter="randombar(horizontal)">
                                      <p:cBhvr>
                                        <p:cTn id="18" dur="500"/>
                                        <p:tgtEl>
                                          <p:spTgt spid="3830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83014"/>
                                        </p:tgtEl>
                                        <p:attrNameLst>
                                          <p:attrName>style.visibility</p:attrName>
                                        </p:attrNameLst>
                                      </p:cBhvr>
                                      <p:to>
                                        <p:strVal val="visible"/>
                                      </p:to>
                                    </p:set>
                                    <p:animEffect transition="in" filter="randombar(horizontal)">
                                      <p:cBhvr>
                                        <p:cTn id="23" dur="500"/>
                                        <p:tgtEl>
                                          <p:spTgt spid="3830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83011"/>
                                        </p:tgtEl>
                                        <p:attrNameLst>
                                          <p:attrName>style.visibility</p:attrName>
                                        </p:attrNameLst>
                                      </p:cBhvr>
                                      <p:to>
                                        <p:strVal val="visible"/>
                                      </p:to>
                                    </p:set>
                                    <p:animEffect transition="in" filter="randombar(horizontal)">
                                      <p:cBhvr>
                                        <p:cTn id="26" dur="500"/>
                                        <p:tgtEl>
                                          <p:spTgt spid="38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09" grpId="0"/>
      <p:bldP spid="383010" grpId="0"/>
      <p:bldP spid="383011" grpId="0"/>
      <p:bldP spid="383012" grpId="0" animBg="1"/>
      <p:bldP spid="383013" grpId="0" animBg="1"/>
      <p:bldP spid="383014"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3" name="Rectangle 3"/>
          <p:cNvSpPr>
            <a:spLocks noGrp="1" noChangeArrowheads="1"/>
          </p:cNvSpPr>
          <p:nvPr>
            <p:ph type="body" idx="1"/>
          </p:nvPr>
        </p:nvSpPr>
        <p:spPr>
          <a:xfrm>
            <a:off x="755650" y="908720"/>
            <a:ext cx="8388350" cy="648618"/>
          </a:xfrm>
        </p:spPr>
        <p:txBody>
          <a:bodyPr/>
          <a:lstStyle/>
          <a:p>
            <a:pPr>
              <a:spcBef>
                <a:spcPct val="0"/>
              </a:spcBef>
              <a:buClrTx/>
              <a:buSzTx/>
              <a:buFontTx/>
              <a:buNone/>
            </a:pPr>
            <a:r>
              <a:rPr lang="zh-CN" altLang="en-US" sz="2400" dirty="0"/>
              <a:t>（</a:t>
            </a:r>
            <a:r>
              <a:rPr lang="en-US" altLang="zh-CN" sz="2400" dirty="0"/>
              <a:t>4</a:t>
            </a:r>
            <a:r>
              <a:rPr lang="zh-CN" altLang="en-US" sz="2400" dirty="0"/>
              <a:t>）对标号过的增流路径进行增流；</a:t>
            </a:r>
          </a:p>
          <a:p>
            <a:pPr>
              <a:buFont typeface="Wingdings" pitchFamily="2" charset="2"/>
              <a:buNone/>
            </a:pPr>
            <a:r>
              <a:rPr lang="zh-CN" altLang="en-US" sz="2400" dirty="0"/>
              <a:t>增流路径为：</a:t>
            </a:r>
            <a:r>
              <a:rPr lang="en-US" altLang="zh-CN" sz="2400" dirty="0">
                <a:sym typeface="Wingdings" pitchFamily="2" charset="2"/>
              </a:rPr>
              <a:t>(</a:t>
            </a:r>
            <a:r>
              <a:rPr lang="en-US" altLang="zh-CN" sz="2400" dirty="0" err="1">
                <a:sym typeface="Wingdings" pitchFamily="2" charset="2"/>
              </a:rPr>
              <a:t>s,b,a,t</a:t>
            </a:r>
            <a:r>
              <a:rPr lang="en-US" altLang="zh-CN" sz="2400" dirty="0">
                <a:sym typeface="Wingdings" pitchFamily="2" charset="2"/>
              </a:rPr>
              <a:t>)</a:t>
            </a:r>
            <a:endParaRPr lang="en-US" altLang="zh-CN" sz="2400" dirty="0"/>
          </a:p>
        </p:txBody>
      </p:sp>
      <p:sp>
        <p:nvSpPr>
          <p:cNvPr id="384004"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84005" name="Group 5"/>
          <p:cNvGrpSpPr>
            <a:grpSpLocks/>
          </p:cNvGrpSpPr>
          <p:nvPr/>
        </p:nvGrpSpPr>
        <p:grpSpPr bwMode="auto">
          <a:xfrm>
            <a:off x="1692275" y="1773238"/>
            <a:ext cx="5248275" cy="3768725"/>
            <a:chOff x="793" y="1192"/>
            <a:chExt cx="3306" cy="2374"/>
          </a:xfrm>
        </p:grpSpPr>
        <p:sp>
          <p:nvSpPr>
            <p:cNvPr id="384006"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007"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008"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009"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010"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11"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12"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013"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14"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84015"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84016"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84017"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84018"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84019"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20"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21"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(9,6)</a:t>
              </a:r>
            </a:p>
          </p:txBody>
        </p:sp>
        <p:sp>
          <p:nvSpPr>
            <p:cNvPr id="384022"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(5,2)</a:t>
              </a:r>
            </a:p>
          </p:txBody>
        </p:sp>
        <p:sp>
          <p:nvSpPr>
            <p:cNvPr id="384023"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(7,2)</a:t>
              </a:r>
            </a:p>
          </p:txBody>
        </p:sp>
        <p:sp>
          <p:nvSpPr>
            <p:cNvPr id="384024"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84025"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384026"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84027"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28"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29"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30"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(8,6)</a:t>
              </a:r>
            </a:p>
          </p:txBody>
        </p:sp>
        <p:sp>
          <p:nvSpPr>
            <p:cNvPr id="384031"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84032"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grpSp>
        <p:nvGrpSpPr>
          <p:cNvPr id="384033" name="Group 33"/>
          <p:cNvGrpSpPr>
            <a:grpSpLocks/>
          </p:cNvGrpSpPr>
          <p:nvPr/>
        </p:nvGrpSpPr>
        <p:grpSpPr bwMode="auto">
          <a:xfrm>
            <a:off x="2195513" y="1989138"/>
            <a:ext cx="5800725" cy="1897062"/>
            <a:chOff x="1383" y="1253"/>
            <a:chExt cx="3654" cy="1195"/>
          </a:xfrm>
        </p:grpSpPr>
        <p:sp>
          <p:nvSpPr>
            <p:cNvPr id="384034" name="Text Box 34"/>
            <p:cNvSpPr txBox="1">
              <a:spLocks noChangeArrowheads="1"/>
            </p:cNvSpPr>
            <p:nvPr/>
          </p:nvSpPr>
          <p:spPr bwMode="auto">
            <a:xfrm>
              <a:off x="2925" y="2160"/>
              <a:ext cx="6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84035" name="Text Box 35"/>
            <p:cNvSpPr txBox="1">
              <a:spLocks noChangeArrowheads="1"/>
            </p:cNvSpPr>
            <p:nvPr/>
          </p:nvSpPr>
          <p:spPr bwMode="auto">
            <a:xfrm>
              <a:off x="2744" y="1253"/>
              <a:ext cx="6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84036" name="Text Box 36"/>
            <p:cNvSpPr txBox="1">
              <a:spLocks noChangeArrowheads="1"/>
            </p:cNvSpPr>
            <p:nvPr/>
          </p:nvSpPr>
          <p:spPr bwMode="auto">
            <a:xfrm>
              <a:off x="4377" y="2115"/>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84037" name="Line 37"/>
            <p:cNvSpPr>
              <a:spLocks noChangeShapeType="1"/>
            </p:cNvSpPr>
            <p:nvPr/>
          </p:nvSpPr>
          <p:spPr bwMode="auto">
            <a:xfrm>
              <a:off x="1383" y="2296"/>
              <a:ext cx="1225"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38" name="Line 38"/>
            <p:cNvSpPr>
              <a:spLocks noChangeShapeType="1"/>
            </p:cNvSpPr>
            <p:nvPr/>
          </p:nvSpPr>
          <p:spPr bwMode="auto">
            <a:xfrm flipV="1">
              <a:off x="2562" y="1525"/>
              <a:ext cx="0" cy="726"/>
            </a:xfrm>
            <a:prstGeom prst="line">
              <a:avLst/>
            </a:prstGeom>
            <a:noFill/>
            <a:ln w="50800">
              <a:solidFill>
                <a:srgbClr val="FF00FF"/>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4039" name="Line 39"/>
            <p:cNvSpPr>
              <a:spLocks noChangeShapeType="1"/>
            </p:cNvSpPr>
            <p:nvPr/>
          </p:nvSpPr>
          <p:spPr bwMode="auto">
            <a:xfrm>
              <a:off x="2653" y="1525"/>
              <a:ext cx="1452" cy="68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4040" name="Text Box 40"/>
          <p:cNvSpPr txBox="1">
            <a:spLocks noChangeArrowheads="1"/>
          </p:cNvSpPr>
          <p:nvPr/>
        </p:nvSpPr>
        <p:spPr bwMode="auto">
          <a:xfrm>
            <a:off x="395288" y="5157788"/>
            <a:ext cx="2971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δ</a:t>
            </a:r>
            <a:r>
              <a:rPr lang="en-US" altLang="zh-CN" sz="3200" baseline="-25000"/>
              <a:t>1</a:t>
            </a:r>
            <a:r>
              <a:rPr lang="en-US" altLang="zh-CN" sz="3200"/>
              <a:t>=min(c</a:t>
            </a:r>
            <a:r>
              <a:rPr lang="en-US" altLang="zh-CN" sz="3200" baseline="-25000"/>
              <a:t>ij</a:t>
            </a:r>
            <a:r>
              <a:rPr lang="en-US" altLang="zh-CN" sz="3200"/>
              <a:t>-f</a:t>
            </a:r>
            <a:r>
              <a:rPr lang="en-US" altLang="zh-CN" sz="3200" baseline="-25000"/>
              <a:t>ij</a:t>
            </a:r>
            <a:r>
              <a:rPr lang="en-US" altLang="zh-CN" sz="3200"/>
              <a:t>)=2</a:t>
            </a:r>
            <a:endParaRPr lang="zh-CN" altLang="en-US" sz="3200"/>
          </a:p>
        </p:txBody>
      </p:sp>
      <p:sp>
        <p:nvSpPr>
          <p:cNvPr id="384041" name="Text Box 41"/>
          <p:cNvSpPr txBox="1">
            <a:spLocks noChangeArrowheads="1"/>
          </p:cNvSpPr>
          <p:nvPr/>
        </p:nvSpPr>
        <p:spPr bwMode="auto">
          <a:xfrm>
            <a:off x="395288" y="5734050"/>
            <a:ext cx="170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δ</a:t>
            </a:r>
            <a:r>
              <a:rPr lang="en-US" altLang="zh-CN" sz="3200" baseline="-25000"/>
              <a:t>2</a:t>
            </a:r>
            <a:r>
              <a:rPr lang="en-US" altLang="zh-CN" sz="3200"/>
              <a:t>=f</a:t>
            </a:r>
            <a:r>
              <a:rPr lang="en-US" altLang="zh-CN" sz="3200" baseline="-25000"/>
              <a:t>ji</a:t>
            </a:r>
            <a:r>
              <a:rPr lang="en-US" altLang="zh-CN" sz="3200"/>
              <a:t>=2</a:t>
            </a:r>
            <a:endParaRPr lang="zh-CN" altLang="en-US" sz="3200"/>
          </a:p>
        </p:txBody>
      </p:sp>
      <p:sp>
        <p:nvSpPr>
          <p:cNvPr id="384042" name="Text Box 42"/>
          <p:cNvSpPr txBox="1">
            <a:spLocks noChangeArrowheads="1"/>
          </p:cNvSpPr>
          <p:nvPr/>
        </p:nvSpPr>
        <p:spPr bwMode="auto">
          <a:xfrm>
            <a:off x="3471863" y="5614660"/>
            <a:ext cx="33289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t>δ=min(δ</a:t>
            </a:r>
            <a:r>
              <a:rPr lang="en-US" altLang="zh-CN" sz="3200" baseline="-25000" dirty="0"/>
              <a:t>1</a:t>
            </a:r>
            <a:r>
              <a:rPr lang="en-US" altLang="zh-CN" sz="3200" dirty="0"/>
              <a:t>,δ</a:t>
            </a:r>
            <a:r>
              <a:rPr lang="en-US" altLang="zh-CN" sz="3200" baseline="-25000" dirty="0"/>
              <a:t>2</a:t>
            </a:r>
            <a:r>
              <a:rPr lang="en-US" altLang="zh-CN" sz="3200" dirty="0"/>
              <a:t>)=2</a:t>
            </a:r>
            <a:endParaRPr lang="zh-CN" altLang="en-US" sz="3200" dirty="0"/>
          </a:p>
        </p:txBody>
      </p:sp>
      <p:grpSp>
        <p:nvGrpSpPr>
          <p:cNvPr id="384043" name="Group 43"/>
          <p:cNvGrpSpPr>
            <a:grpSpLocks/>
          </p:cNvGrpSpPr>
          <p:nvPr/>
        </p:nvGrpSpPr>
        <p:grpSpPr bwMode="auto">
          <a:xfrm>
            <a:off x="3203575" y="2565400"/>
            <a:ext cx="2852738" cy="1590675"/>
            <a:chOff x="2018" y="1616"/>
            <a:chExt cx="1797" cy="1002"/>
          </a:xfrm>
        </p:grpSpPr>
        <p:sp useBgFill="1">
          <p:nvSpPr>
            <p:cNvPr id="384044" name="Text Box 44"/>
            <p:cNvSpPr txBox="1">
              <a:spLocks noChangeArrowheads="1"/>
            </p:cNvSpPr>
            <p:nvPr/>
          </p:nvSpPr>
          <p:spPr bwMode="auto">
            <a:xfrm>
              <a:off x="2018" y="2387"/>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a:t>
              </a:r>
              <a:r>
                <a:rPr lang="en-US" altLang="zh-CN" sz="1800" b="1">
                  <a:solidFill>
                    <a:srgbClr val="FF3300"/>
                  </a:solidFill>
                </a:rPr>
                <a:t>8</a:t>
              </a:r>
              <a:r>
                <a:rPr lang="en-US" altLang="zh-CN" sz="1800" b="1">
                  <a:solidFill>
                    <a:schemeClr val="hlink"/>
                  </a:solidFill>
                </a:rPr>
                <a:t>)</a:t>
              </a:r>
              <a:endParaRPr lang="zh-CN" altLang="en-US" sz="1800"/>
            </a:p>
          </p:txBody>
        </p:sp>
        <p:sp useBgFill="1">
          <p:nvSpPr>
            <p:cNvPr id="384045" name="Text Box 45"/>
            <p:cNvSpPr txBox="1">
              <a:spLocks noChangeArrowheads="1"/>
            </p:cNvSpPr>
            <p:nvPr/>
          </p:nvSpPr>
          <p:spPr bwMode="auto">
            <a:xfrm>
              <a:off x="2109" y="1888"/>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a:t>
              </a:r>
              <a:r>
                <a:rPr lang="en-US" altLang="zh-CN" sz="1800" b="1">
                  <a:solidFill>
                    <a:srgbClr val="FF3300"/>
                  </a:solidFill>
                </a:rPr>
                <a:t>0</a:t>
              </a:r>
              <a:r>
                <a:rPr lang="en-US" altLang="zh-CN" sz="1800" b="1">
                  <a:solidFill>
                    <a:schemeClr val="hlink"/>
                  </a:solidFill>
                </a:rPr>
                <a:t>)</a:t>
              </a:r>
              <a:endParaRPr lang="zh-CN" altLang="en-US" sz="1800"/>
            </a:p>
          </p:txBody>
        </p:sp>
        <p:sp useBgFill="1">
          <p:nvSpPr>
            <p:cNvPr id="384046" name="Text Box 46"/>
            <p:cNvSpPr txBox="1">
              <a:spLocks noChangeArrowheads="1"/>
            </p:cNvSpPr>
            <p:nvPr/>
          </p:nvSpPr>
          <p:spPr bwMode="auto">
            <a:xfrm>
              <a:off x="3424" y="1616"/>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a:t>
              </a:r>
              <a:r>
                <a:rPr lang="en-US" altLang="zh-CN" sz="1800" b="1">
                  <a:solidFill>
                    <a:srgbClr val="FF3300"/>
                  </a:solidFill>
                </a:rPr>
                <a:t>8</a:t>
              </a:r>
              <a:r>
                <a:rPr lang="en-US" altLang="zh-CN" sz="1800" b="1">
                  <a:solidFill>
                    <a:schemeClr val="hlink"/>
                  </a:solidFill>
                </a:rPr>
                <a:t>)</a:t>
              </a:r>
              <a:endParaRPr lang="zh-CN" altLang="en-US" sz="1800"/>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209</a:t>
            </a:fld>
            <a:endParaRPr lang="en-GB" dirty="0"/>
          </a:p>
        </p:txBody>
      </p:sp>
    </p:spTree>
    <p:extLst>
      <p:ext uri="{BB962C8B-B14F-4D97-AF65-F5344CB8AC3E}">
        <p14:creationId xmlns:p14="http://schemas.microsoft.com/office/powerpoint/2010/main" val="2229171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4040"/>
                                        </p:tgtEl>
                                        <p:attrNameLst>
                                          <p:attrName>style.visibility</p:attrName>
                                        </p:attrNameLst>
                                      </p:cBhvr>
                                      <p:to>
                                        <p:strVal val="visible"/>
                                      </p:to>
                                    </p:set>
                                    <p:anim calcmode="lin" valueType="num">
                                      <p:cBhvr additive="base">
                                        <p:cTn id="7" dur="500" fill="hold"/>
                                        <p:tgtEl>
                                          <p:spTgt spid="384040"/>
                                        </p:tgtEl>
                                        <p:attrNameLst>
                                          <p:attrName>ppt_x</p:attrName>
                                        </p:attrNameLst>
                                      </p:cBhvr>
                                      <p:tavLst>
                                        <p:tav tm="0">
                                          <p:val>
                                            <p:strVal val="#ppt_x"/>
                                          </p:val>
                                        </p:tav>
                                        <p:tav tm="100000">
                                          <p:val>
                                            <p:strVal val="#ppt_x"/>
                                          </p:val>
                                        </p:tav>
                                      </p:tavLst>
                                    </p:anim>
                                    <p:anim calcmode="lin" valueType="num">
                                      <p:cBhvr additive="base">
                                        <p:cTn id="8" dur="500" fill="hold"/>
                                        <p:tgtEl>
                                          <p:spTgt spid="38404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4041"/>
                                        </p:tgtEl>
                                        <p:attrNameLst>
                                          <p:attrName>style.visibility</p:attrName>
                                        </p:attrNameLst>
                                      </p:cBhvr>
                                      <p:to>
                                        <p:strVal val="visible"/>
                                      </p:to>
                                    </p:set>
                                    <p:anim calcmode="lin" valueType="num">
                                      <p:cBhvr additive="base">
                                        <p:cTn id="13" dur="500" fill="hold"/>
                                        <p:tgtEl>
                                          <p:spTgt spid="384041"/>
                                        </p:tgtEl>
                                        <p:attrNameLst>
                                          <p:attrName>ppt_x</p:attrName>
                                        </p:attrNameLst>
                                      </p:cBhvr>
                                      <p:tavLst>
                                        <p:tav tm="0">
                                          <p:val>
                                            <p:strVal val="#ppt_x"/>
                                          </p:val>
                                        </p:tav>
                                        <p:tav tm="100000">
                                          <p:val>
                                            <p:strVal val="#ppt_x"/>
                                          </p:val>
                                        </p:tav>
                                      </p:tavLst>
                                    </p:anim>
                                    <p:anim calcmode="lin" valueType="num">
                                      <p:cBhvr additive="base">
                                        <p:cTn id="14" dur="500" fill="hold"/>
                                        <p:tgtEl>
                                          <p:spTgt spid="38404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4042"/>
                                        </p:tgtEl>
                                        <p:attrNameLst>
                                          <p:attrName>style.visibility</p:attrName>
                                        </p:attrNameLst>
                                      </p:cBhvr>
                                      <p:to>
                                        <p:strVal val="visible"/>
                                      </p:to>
                                    </p:set>
                                    <p:anim calcmode="lin" valueType="num">
                                      <p:cBhvr additive="base">
                                        <p:cTn id="19" dur="500" fill="hold"/>
                                        <p:tgtEl>
                                          <p:spTgt spid="384042"/>
                                        </p:tgtEl>
                                        <p:attrNameLst>
                                          <p:attrName>ppt_x</p:attrName>
                                        </p:attrNameLst>
                                      </p:cBhvr>
                                      <p:tavLst>
                                        <p:tav tm="0">
                                          <p:val>
                                            <p:strVal val="#ppt_x"/>
                                          </p:val>
                                        </p:tav>
                                        <p:tav tm="100000">
                                          <p:val>
                                            <p:strVal val="#ppt_x"/>
                                          </p:val>
                                        </p:tav>
                                      </p:tavLst>
                                    </p:anim>
                                    <p:anim calcmode="lin" valueType="num">
                                      <p:cBhvr additive="base">
                                        <p:cTn id="20" dur="500" fill="hold"/>
                                        <p:tgtEl>
                                          <p:spTgt spid="38404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384043"/>
                                        </p:tgtEl>
                                        <p:attrNameLst>
                                          <p:attrName>style.visibility</p:attrName>
                                        </p:attrNameLst>
                                      </p:cBhvr>
                                      <p:to>
                                        <p:strVal val="visible"/>
                                      </p:to>
                                    </p:set>
                                    <p:animEffect transition="in" filter="checkerboard(across)">
                                      <p:cBhvr>
                                        <p:cTn id="25" dur="500"/>
                                        <p:tgtEl>
                                          <p:spTgt spid="384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40" grpId="0"/>
      <p:bldP spid="384041" grpId="0"/>
      <p:bldP spid="3840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539750" y="476672"/>
            <a:ext cx="4101957" cy="461665"/>
          </a:xfrm>
          <a:prstGeom prst="rect">
            <a:avLst/>
          </a:prstGeom>
          <a:noFill/>
          <a:ln w="9525">
            <a:noFill/>
            <a:miter lim="800000"/>
            <a:headEnd/>
            <a:tailEnd/>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smtClean="0"/>
              <a:t>求强连通分量</a:t>
            </a:r>
            <a:r>
              <a:rPr lang="en-US" altLang="zh-CN" sz="2400" dirty="0" smtClean="0"/>
              <a:t>——</a:t>
            </a:r>
            <a:r>
              <a:rPr lang="en-US" altLang="zh-CN" sz="2400" dirty="0" err="1" smtClean="0"/>
              <a:t>Tarjan</a:t>
            </a:r>
            <a:r>
              <a:rPr lang="zh-CN" altLang="en-US" sz="2400" dirty="0"/>
              <a:t>算法</a:t>
            </a:r>
          </a:p>
        </p:txBody>
      </p:sp>
      <p:sp>
        <p:nvSpPr>
          <p:cNvPr id="3" name="Text Box 5"/>
          <p:cNvSpPr txBox="1">
            <a:spLocks noChangeArrowheads="1"/>
          </p:cNvSpPr>
          <p:nvPr/>
        </p:nvSpPr>
        <p:spPr bwMode="auto">
          <a:xfrm>
            <a:off x="539750" y="979910"/>
            <a:ext cx="8064500" cy="1477328"/>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dirty="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Tarjan</a:t>
            </a:r>
            <a:r>
              <a:rPr lang="zh-CN" altLang="en-US" dirty="0">
                <a:latin typeface="微软雅黑" panose="020B0503020204020204" pitchFamily="34" charset="-122"/>
                <a:ea typeface="微软雅黑" panose="020B0503020204020204" pitchFamily="34" charset="-122"/>
              </a:rPr>
              <a:t>算法的思想基于以下性质</a:t>
            </a:r>
          </a:p>
          <a:p>
            <a:r>
              <a:rPr lang="zh-CN" altLang="en-US" b="1"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、如果</a:t>
            </a:r>
            <a:r>
              <a:rPr lang="zh-CN" altLang="en-US" dirty="0">
                <a:latin typeface="微软雅黑" panose="020B0503020204020204" pitchFamily="34" charset="-122"/>
                <a:ea typeface="微软雅黑" panose="020B0503020204020204" pitchFamily="34" charset="-122"/>
              </a:rPr>
              <a:t>节点</a:t>
            </a:r>
            <a:r>
              <a:rPr lang="en-US" altLang="zh-CN" dirty="0">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和节点</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在同一个强连通</a:t>
            </a:r>
            <a:r>
              <a:rPr lang="zh-CN" altLang="en-US" dirty="0" smtClean="0">
                <a:latin typeface="微软雅黑" panose="020B0503020204020204" pitchFamily="34" charset="-122"/>
                <a:ea typeface="微软雅黑" panose="020B0503020204020204" pitchFamily="34" charset="-122"/>
              </a:rPr>
              <a:t>分量中</a:t>
            </a:r>
            <a:r>
              <a:rPr lang="zh-CN" altLang="en-US" dirty="0">
                <a:latin typeface="微软雅黑" panose="020B0503020204020204" pitchFamily="34" charset="-122"/>
                <a:ea typeface="微软雅黑" panose="020B0503020204020204" pitchFamily="34" charset="-122"/>
              </a:rPr>
              <a:t>，那么它们在搜索树中会有共同的祖先</a:t>
            </a:r>
          </a:p>
          <a:p>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、强连通</a:t>
            </a:r>
            <a:r>
              <a:rPr lang="zh-CN" altLang="en-US" dirty="0">
                <a:latin typeface="微软雅黑" panose="020B0503020204020204" pitchFamily="34" charset="-122"/>
                <a:ea typeface="微软雅黑" panose="020B0503020204020204" pitchFamily="34" charset="-122"/>
              </a:rPr>
              <a:t>分量在搜索树中形成一棵子树。</a:t>
            </a:r>
          </a:p>
          <a:p>
            <a:r>
              <a:rPr lang="zh-CN" altLang="en-US"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539750" y="5013176"/>
            <a:ext cx="8064500" cy="923330"/>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dirty="0">
                <a:latin typeface="微软雅黑" panose="020B0503020204020204" pitchFamily="34" charset="-122"/>
                <a:ea typeface="微软雅黑" panose="020B0503020204020204" pitchFamily="34" charset="-122"/>
              </a:rPr>
              <a:t>　　对于</a:t>
            </a:r>
            <a:r>
              <a:rPr lang="zh-CN" altLang="en-US" dirty="0" smtClean="0">
                <a:latin typeface="微软雅黑" panose="020B0503020204020204" pitchFamily="34" charset="-122"/>
                <a:ea typeface="微软雅黑" panose="020B0503020204020204" pitchFamily="34" charset="-122"/>
              </a:rPr>
              <a:t>性质</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我们</a:t>
            </a:r>
            <a:r>
              <a:rPr lang="zh-CN" altLang="en-US" dirty="0">
                <a:latin typeface="微软雅黑" panose="020B0503020204020204" pitchFamily="34" charset="-122"/>
                <a:ea typeface="微软雅黑" panose="020B0503020204020204" pitchFamily="34" charset="-122"/>
              </a:rPr>
              <a:t>可以看到，</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a,b,c,d</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是一个</a:t>
            </a:r>
            <a:r>
              <a:rPr lang="en-US" altLang="zh-CN" dirty="0">
                <a:latin typeface="微软雅黑" panose="020B0503020204020204" pitchFamily="34" charset="-122"/>
                <a:ea typeface="微软雅黑" panose="020B0503020204020204" pitchFamily="34" charset="-122"/>
              </a:rPr>
              <a:t>SCC</a:t>
            </a:r>
            <a:r>
              <a:rPr lang="zh-CN" altLang="en-US" dirty="0">
                <a:latin typeface="微软雅黑" panose="020B0503020204020204" pitchFamily="34" charset="-122"/>
                <a:ea typeface="微软雅黑" panose="020B0503020204020204" pitchFamily="34" charset="-122"/>
              </a:rPr>
              <a:t>，在搜索树中，它们之中任意两个节点都是有共同祖先的</a:t>
            </a:r>
            <a:r>
              <a:rPr lang="zh-CN" altLang="en-US" dirty="0" smtClean="0">
                <a:latin typeface="微软雅黑" panose="020B0503020204020204" pitchFamily="34" charset="-122"/>
                <a:ea typeface="微软雅黑" panose="020B0503020204020204" pitchFamily="34" charset="-122"/>
              </a:rPr>
              <a:t>。性质</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是性质</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自然推论，可以看到，三个</a:t>
            </a:r>
            <a:r>
              <a:rPr lang="en-US" altLang="zh-CN" dirty="0">
                <a:latin typeface="微软雅黑" panose="020B0503020204020204" pitchFamily="34" charset="-122"/>
                <a:ea typeface="微软雅黑" panose="020B0503020204020204" pitchFamily="34" charset="-122"/>
              </a:rPr>
              <a:t>SCC {</a:t>
            </a:r>
            <a:r>
              <a:rPr lang="en-US" altLang="zh-CN" dirty="0" err="1">
                <a:latin typeface="微软雅黑" panose="020B0503020204020204" pitchFamily="34" charset="-122"/>
                <a:ea typeface="微软雅黑" panose="020B0503020204020204" pitchFamily="34" charset="-122"/>
              </a:rPr>
              <a:t>a,b,c,d</a:t>
            </a:r>
            <a:r>
              <a:rPr lang="en-US" altLang="zh-CN" dirty="0">
                <a:latin typeface="微软雅黑" panose="020B0503020204020204" pitchFamily="34" charset="-122"/>
                <a:ea typeface="微软雅黑" panose="020B0503020204020204" pitchFamily="34" charset="-122"/>
              </a:rPr>
              <a:t>} {e} {f} </a:t>
            </a:r>
            <a:r>
              <a:rPr lang="zh-CN" altLang="en-US" dirty="0">
                <a:latin typeface="微软雅黑" panose="020B0503020204020204" pitchFamily="34" charset="-122"/>
                <a:ea typeface="微软雅黑" panose="020B0503020204020204" pitchFamily="34" charset="-122"/>
              </a:rPr>
              <a:t>都对应搜索树中的一个子树，用虚线框了起来。</a:t>
            </a:r>
          </a:p>
        </p:txBody>
      </p:sp>
      <p:pic>
        <p:nvPicPr>
          <p:cNvPr id="1026" name="Picture 2" descr="https://images2018.cnblogs.com/blog/672372/201805/672372-20180506104838937-13510485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2440878"/>
            <a:ext cx="5547889" cy="2160240"/>
          </a:xfrm>
          <a:prstGeom prst="rect">
            <a:avLst/>
          </a:prstGeom>
          <a:noFill/>
          <a:extLst>
            <a:ext uri="{909E8E84-426E-40DD-AFC4-6F175D3DCCD1}">
              <a14:hiddenFill xmlns:a14="http://schemas.microsoft.com/office/drawing/2010/main">
                <a:solidFill>
                  <a:srgbClr val="FFFFFF"/>
                </a:solidFill>
              </a14:hiddenFill>
            </a:ext>
          </a:extLst>
        </p:spPr>
      </p:pic>
      <p:sp>
        <p:nvSpPr>
          <p:cNvPr id="10" name="灯片编号占位符 9"/>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21</a:t>
            </a:fld>
            <a:endParaRPr lang="en-US" altLang="zh-CN" dirty="0"/>
          </a:p>
        </p:txBody>
      </p:sp>
    </p:spTree>
    <p:extLst>
      <p:ext uri="{BB962C8B-B14F-4D97-AF65-F5344CB8AC3E}">
        <p14:creationId xmlns:p14="http://schemas.microsoft.com/office/powerpoint/2010/main" val="257764670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711201" y="916936"/>
            <a:ext cx="8388350" cy="1296988"/>
          </a:xfrm>
        </p:spPr>
        <p:txBody>
          <a:bodyPr/>
          <a:lstStyle/>
          <a:p>
            <a:pPr>
              <a:spcBef>
                <a:spcPct val="0"/>
              </a:spcBef>
              <a:buClrTx/>
              <a:buSzTx/>
              <a:buFontTx/>
              <a:buNone/>
            </a:pPr>
            <a:r>
              <a:rPr lang="zh-CN" altLang="en-US" sz="2400" dirty="0"/>
              <a:t>（</a:t>
            </a:r>
            <a:r>
              <a:rPr lang="en-US" altLang="zh-CN" sz="2400" dirty="0"/>
              <a:t>5</a:t>
            </a:r>
            <a:r>
              <a:rPr lang="zh-CN" altLang="en-US" sz="2400" dirty="0"/>
              <a:t>）转（</a:t>
            </a:r>
            <a:r>
              <a:rPr lang="en-US" altLang="zh-CN" sz="2400" dirty="0"/>
              <a:t>2</a:t>
            </a:r>
            <a:r>
              <a:rPr lang="zh-CN" altLang="en-US" sz="2400" dirty="0"/>
              <a:t>）</a:t>
            </a:r>
          </a:p>
          <a:p>
            <a:pPr>
              <a:spcBef>
                <a:spcPct val="0"/>
              </a:spcBef>
              <a:buClrTx/>
              <a:buSzTx/>
              <a:buFontTx/>
              <a:buNone/>
            </a:pPr>
            <a:r>
              <a:rPr lang="zh-CN" altLang="en-US" sz="2400" dirty="0"/>
              <a:t>（</a:t>
            </a:r>
            <a:r>
              <a:rPr lang="en-US" altLang="zh-CN" sz="2400" dirty="0"/>
              <a:t>2</a:t>
            </a:r>
            <a:r>
              <a:rPr lang="zh-CN" altLang="en-US" sz="2400" dirty="0"/>
              <a:t>）给源点</a:t>
            </a:r>
            <a:r>
              <a:rPr lang="en-US" altLang="zh-CN" sz="2400" dirty="0"/>
              <a:t>s</a:t>
            </a:r>
            <a:r>
              <a:rPr lang="zh-CN" altLang="en-US" sz="2400" dirty="0"/>
              <a:t>标号</a:t>
            </a:r>
            <a:r>
              <a:rPr lang="en-US" altLang="zh-CN" sz="2400" dirty="0"/>
              <a:t>(-,∞)</a:t>
            </a:r>
            <a:r>
              <a:rPr lang="zh-CN" altLang="en-US" sz="2400" dirty="0"/>
              <a:t>，其它顶点均未标号；</a:t>
            </a:r>
            <a:endParaRPr lang="en-US" altLang="zh-CN" sz="2400" dirty="0"/>
          </a:p>
        </p:txBody>
      </p:sp>
      <p:sp>
        <p:nvSpPr>
          <p:cNvPr id="385028"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85029" name="Group 5"/>
          <p:cNvGrpSpPr>
            <a:grpSpLocks/>
          </p:cNvGrpSpPr>
          <p:nvPr/>
        </p:nvGrpSpPr>
        <p:grpSpPr bwMode="auto">
          <a:xfrm>
            <a:off x="1692275" y="1773238"/>
            <a:ext cx="5248275" cy="3768725"/>
            <a:chOff x="793" y="1192"/>
            <a:chExt cx="3306" cy="2374"/>
          </a:xfrm>
        </p:grpSpPr>
        <p:sp>
          <p:nvSpPr>
            <p:cNvPr id="385030"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5031"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5032"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5033"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5034"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35"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36"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5037"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38"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85039"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85040"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85041"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85042"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85043"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44"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45"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(9,8)</a:t>
              </a:r>
            </a:p>
          </p:txBody>
        </p:sp>
        <p:sp>
          <p:nvSpPr>
            <p:cNvPr id="385046"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(5,2)</a:t>
              </a:r>
            </a:p>
          </p:txBody>
        </p:sp>
        <p:sp>
          <p:nvSpPr>
            <p:cNvPr id="385047"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85048"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85049"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385050"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85051"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52"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53"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54"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85055"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85056"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210</a:t>
            </a:fld>
            <a:endParaRPr lang="en-GB" dirty="0"/>
          </a:p>
        </p:txBody>
      </p:sp>
    </p:spTree>
    <p:extLst>
      <p:ext uri="{BB962C8B-B14F-4D97-AF65-F5344CB8AC3E}">
        <p14:creationId xmlns:p14="http://schemas.microsoft.com/office/powerpoint/2010/main" val="268103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5056"/>
                                        </p:tgtEl>
                                        <p:attrNameLst>
                                          <p:attrName>style.visibility</p:attrName>
                                        </p:attrNameLst>
                                      </p:cBhvr>
                                      <p:to>
                                        <p:strVal val="visible"/>
                                      </p:to>
                                    </p:set>
                                    <p:animEffect transition="in" filter="blinds(horizontal)">
                                      <p:cBhvr>
                                        <p:cTn id="7" dur="500"/>
                                        <p:tgtEl>
                                          <p:spTgt spid="385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56"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1" name="Rectangle 3"/>
          <p:cNvSpPr>
            <a:spLocks noGrp="1" noChangeArrowheads="1"/>
          </p:cNvSpPr>
          <p:nvPr>
            <p:ph type="body" idx="1"/>
          </p:nvPr>
        </p:nvSpPr>
        <p:spPr>
          <a:xfrm>
            <a:off x="755650" y="980728"/>
            <a:ext cx="8388350" cy="1008410"/>
          </a:xfrm>
        </p:spPr>
        <p:txBody>
          <a:bodyPr/>
          <a:lstStyle/>
          <a:p>
            <a:pPr>
              <a:spcBef>
                <a:spcPct val="0"/>
              </a:spcBef>
              <a:buClrTx/>
              <a:buSzTx/>
              <a:buFontTx/>
              <a:buNone/>
            </a:pPr>
            <a:r>
              <a:rPr lang="zh-CN" altLang="en-US" sz="2400" dirty="0"/>
              <a:t>（</a:t>
            </a:r>
            <a:r>
              <a:rPr lang="en-US" altLang="zh-CN" sz="2400" dirty="0"/>
              <a:t>3</a:t>
            </a:r>
            <a:r>
              <a:rPr lang="zh-CN" altLang="en-US" sz="2400" dirty="0"/>
              <a:t>）选可进行正向或反向标号的顶点进行标号，若当前标号的顶点为</a:t>
            </a:r>
            <a:r>
              <a:rPr lang="en-US" altLang="zh-CN" sz="2400" dirty="0"/>
              <a:t>t</a:t>
            </a:r>
            <a:r>
              <a:rPr lang="zh-CN" altLang="en-US" sz="2400" dirty="0"/>
              <a:t>，转（</a:t>
            </a:r>
            <a:r>
              <a:rPr lang="en-US" altLang="zh-CN" sz="2400" dirty="0"/>
              <a:t>4</a:t>
            </a:r>
            <a:r>
              <a:rPr lang="zh-CN" altLang="en-US" sz="2400" dirty="0"/>
              <a:t>），如果没有这样的顶点可选时，转入（</a:t>
            </a:r>
            <a:r>
              <a:rPr lang="en-US" altLang="zh-CN" sz="2400" dirty="0"/>
              <a:t>6</a:t>
            </a:r>
            <a:r>
              <a:rPr lang="zh-CN" altLang="en-US" sz="2400" dirty="0"/>
              <a:t>）；</a:t>
            </a:r>
            <a:endParaRPr lang="en-US" altLang="zh-CN" sz="2400" dirty="0"/>
          </a:p>
        </p:txBody>
      </p:sp>
      <p:sp>
        <p:nvSpPr>
          <p:cNvPr id="386052"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86053" name="Group 5"/>
          <p:cNvGrpSpPr>
            <a:grpSpLocks/>
          </p:cNvGrpSpPr>
          <p:nvPr/>
        </p:nvGrpSpPr>
        <p:grpSpPr bwMode="auto">
          <a:xfrm>
            <a:off x="1692275" y="1773238"/>
            <a:ext cx="5248275" cy="3768725"/>
            <a:chOff x="793" y="1192"/>
            <a:chExt cx="3306" cy="2374"/>
          </a:xfrm>
        </p:grpSpPr>
        <p:sp>
          <p:nvSpPr>
            <p:cNvPr id="386054"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6055"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6056"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6057"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6058"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59"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60"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6061"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62"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86063"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86064"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86065"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86066"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86067"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68"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69"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(9,8)</a:t>
              </a:r>
            </a:p>
          </p:txBody>
        </p:sp>
        <p:sp>
          <p:nvSpPr>
            <p:cNvPr id="386070"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(5,2)</a:t>
              </a:r>
            </a:p>
          </p:txBody>
        </p:sp>
        <p:sp>
          <p:nvSpPr>
            <p:cNvPr id="386071"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86072"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86073"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386074"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86075"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76"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77"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78"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86079"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86080"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86081" name="Text Box 33"/>
          <p:cNvSpPr txBox="1">
            <a:spLocks noChangeArrowheads="1"/>
          </p:cNvSpPr>
          <p:nvPr/>
        </p:nvSpPr>
        <p:spPr bwMode="auto">
          <a:xfrm>
            <a:off x="4572000" y="3429000"/>
            <a:ext cx="100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1</a:t>
            </a:r>
            <a:r>
              <a:rPr lang="en-US" altLang="zh-CN" b="1">
                <a:solidFill>
                  <a:srgbClr val="FF99FF"/>
                </a:solidFill>
              </a:rPr>
              <a:t>)</a:t>
            </a:r>
          </a:p>
        </p:txBody>
      </p:sp>
      <p:sp>
        <p:nvSpPr>
          <p:cNvPr id="386082" name="Text Box 34"/>
          <p:cNvSpPr txBox="1">
            <a:spLocks noChangeArrowheads="1"/>
          </p:cNvSpPr>
          <p:nvPr/>
        </p:nvSpPr>
        <p:spPr bwMode="auto">
          <a:xfrm>
            <a:off x="4572000" y="50847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86083" name="Text Box 35"/>
          <p:cNvSpPr txBox="1">
            <a:spLocks noChangeArrowheads="1"/>
          </p:cNvSpPr>
          <p:nvPr/>
        </p:nvSpPr>
        <p:spPr bwMode="auto">
          <a:xfrm>
            <a:off x="6948488" y="3357563"/>
            <a:ext cx="104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86084" name="Line 36"/>
          <p:cNvSpPr>
            <a:spLocks noChangeShapeType="1"/>
          </p:cNvSpPr>
          <p:nvPr/>
        </p:nvSpPr>
        <p:spPr bwMode="auto">
          <a:xfrm flipV="1">
            <a:off x="2268538" y="3644900"/>
            <a:ext cx="1871662"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85" name="Line 37"/>
          <p:cNvSpPr>
            <a:spLocks noChangeShapeType="1"/>
          </p:cNvSpPr>
          <p:nvPr/>
        </p:nvSpPr>
        <p:spPr bwMode="auto">
          <a:xfrm flipV="1">
            <a:off x="4284663" y="3644900"/>
            <a:ext cx="2232025" cy="1368425"/>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86" name="Line 38"/>
          <p:cNvSpPr>
            <a:spLocks noChangeShapeType="1"/>
          </p:cNvSpPr>
          <p:nvPr/>
        </p:nvSpPr>
        <p:spPr bwMode="auto">
          <a:xfrm>
            <a:off x="4211638" y="3716338"/>
            <a:ext cx="0" cy="122555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211</a:t>
            </a:fld>
            <a:endParaRPr lang="en-GB" dirty="0"/>
          </a:p>
        </p:txBody>
      </p:sp>
    </p:spTree>
    <p:extLst>
      <p:ext uri="{BB962C8B-B14F-4D97-AF65-F5344CB8AC3E}">
        <p14:creationId xmlns:p14="http://schemas.microsoft.com/office/powerpoint/2010/main" val="3732391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86084"/>
                                        </p:tgtEl>
                                        <p:attrNameLst>
                                          <p:attrName>style.visibility</p:attrName>
                                        </p:attrNameLst>
                                      </p:cBhvr>
                                      <p:to>
                                        <p:strVal val="visible"/>
                                      </p:to>
                                    </p:set>
                                    <p:animEffect transition="in" filter="checkerboard(across)">
                                      <p:cBhvr>
                                        <p:cTn id="7" dur="500"/>
                                        <p:tgtEl>
                                          <p:spTgt spid="38608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86081"/>
                                        </p:tgtEl>
                                        <p:attrNameLst>
                                          <p:attrName>style.visibility</p:attrName>
                                        </p:attrNameLst>
                                      </p:cBhvr>
                                      <p:to>
                                        <p:strVal val="visible"/>
                                      </p:to>
                                    </p:set>
                                    <p:animEffect transition="in" filter="checkerboard(across)">
                                      <p:cBhvr>
                                        <p:cTn id="10" dur="500"/>
                                        <p:tgtEl>
                                          <p:spTgt spid="38608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386086"/>
                                        </p:tgtEl>
                                        <p:attrNameLst>
                                          <p:attrName>style.visibility</p:attrName>
                                        </p:attrNameLst>
                                      </p:cBhvr>
                                      <p:to>
                                        <p:strVal val="visible"/>
                                      </p:to>
                                    </p:set>
                                    <p:animEffect transition="in" filter="checkerboard(across)">
                                      <p:cBhvr>
                                        <p:cTn id="15" dur="500"/>
                                        <p:tgtEl>
                                          <p:spTgt spid="386086"/>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86082"/>
                                        </p:tgtEl>
                                        <p:attrNameLst>
                                          <p:attrName>style.visibility</p:attrName>
                                        </p:attrNameLst>
                                      </p:cBhvr>
                                      <p:to>
                                        <p:strVal val="visible"/>
                                      </p:to>
                                    </p:set>
                                    <p:animEffect transition="in" filter="checkerboard(across)">
                                      <p:cBhvr>
                                        <p:cTn id="18" dur="500"/>
                                        <p:tgtEl>
                                          <p:spTgt spid="38608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86085"/>
                                        </p:tgtEl>
                                        <p:attrNameLst>
                                          <p:attrName>style.visibility</p:attrName>
                                        </p:attrNameLst>
                                      </p:cBhvr>
                                      <p:to>
                                        <p:strVal val="visible"/>
                                      </p:to>
                                    </p:set>
                                    <p:animEffect transition="in" filter="checkerboard(across)">
                                      <p:cBhvr>
                                        <p:cTn id="23" dur="500"/>
                                        <p:tgtEl>
                                          <p:spTgt spid="386085"/>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86083"/>
                                        </p:tgtEl>
                                        <p:attrNameLst>
                                          <p:attrName>style.visibility</p:attrName>
                                        </p:attrNameLst>
                                      </p:cBhvr>
                                      <p:to>
                                        <p:strVal val="visible"/>
                                      </p:to>
                                    </p:set>
                                    <p:animEffect transition="in" filter="checkerboard(across)">
                                      <p:cBhvr>
                                        <p:cTn id="26" dur="500"/>
                                        <p:tgtEl>
                                          <p:spTgt spid="386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81" grpId="0"/>
      <p:bldP spid="386082" grpId="0"/>
      <p:bldP spid="386083" grpId="0"/>
      <p:bldP spid="386084" grpId="0" animBg="1"/>
      <p:bldP spid="386085" grpId="0" animBg="1"/>
      <p:bldP spid="386086"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p:cNvSpPr>
            <a:spLocks noGrp="1" noChangeArrowheads="1"/>
          </p:cNvSpPr>
          <p:nvPr>
            <p:ph type="body" idx="1"/>
          </p:nvPr>
        </p:nvSpPr>
        <p:spPr>
          <a:xfrm>
            <a:off x="755650" y="980728"/>
            <a:ext cx="8388350" cy="1008410"/>
          </a:xfrm>
        </p:spPr>
        <p:txBody>
          <a:bodyPr/>
          <a:lstStyle/>
          <a:p>
            <a:pPr>
              <a:spcBef>
                <a:spcPct val="0"/>
              </a:spcBef>
              <a:buClrTx/>
              <a:buSzTx/>
              <a:buFontTx/>
              <a:buNone/>
            </a:pPr>
            <a:r>
              <a:rPr lang="zh-CN" altLang="en-US" sz="2400" dirty="0"/>
              <a:t>（</a:t>
            </a:r>
            <a:r>
              <a:rPr lang="en-US" altLang="zh-CN" sz="2400" dirty="0"/>
              <a:t>4</a:t>
            </a:r>
            <a:r>
              <a:rPr lang="zh-CN" altLang="en-US" sz="2400" dirty="0"/>
              <a:t>）对标号过的增流路径进行增流；</a:t>
            </a:r>
          </a:p>
          <a:p>
            <a:pPr>
              <a:buFont typeface="Wingdings" pitchFamily="2" charset="2"/>
              <a:buNone/>
            </a:pPr>
            <a:r>
              <a:rPr lang="zh-CN" altLang="en-US" sz="2400" dirty="0"/>
              <a:t>增流路径为：</a:t>
            </a:r>
            <a:r>
              <a:rPr lang="en-US" altLang="zh-CN" sz="2400" dirty="0">
                <a:sym typeface="Wingdings" pitchFamily="2" charset="2"/>
              </a:rPr>
              <a:t>(</a:t>
            </a:r>
            <a:r>
              <a:rPr lang="en-US" altLang="zh-CN" sz="2400" dirty="0" err="1">
                <a:sym typeface="Wingdings" pitchFamily="2" charset="2"/>
              </a:rPr>
              <a:t>s,b,c,t</a:t>
            </a:r>
            <a:r>
              <a:rPr lang="en-US" altLang="zh-CN" sz="2400" dirty="0">
                <a:sym typeface="Wingdings" pitchFamily="2" charset="2"/>
              </a:rPr>
              <a:t>)</a:t>
            </a:r>
            <a:endParaRPr lang="en-US" altLang="zh-CN" sz="2400" dirty="0"/>
          </a:p>
        </p:txBody>
      </p:sp>
      <p:sp>
        <p:nvSpPr>
          <p:cNvPr id="387076"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87077" name="Group 5"/>
          <p:cNvGrpSpPr>
            <a:grpSpLocks/>
          </p:cNvGrpSpPr>
          <p:nvPr/>
        </p:nvGrpSpPr>
        <p:grpSpPr bwMode="auto">
          <a:xfrm>
            <a:off x="1692275" y="1773238"/>
            <a:ext cx="5248275" cy="3768725"/>
            <a:chOff x="793" y="1192"/>
            <a:chExt cx="3306" cy="2374"/>
          </a:xfrm>
        </p:grpSpPr>
        <p:sp>
          <p:nvSpPr>
            <p:cNvPr id="387078"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79"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80"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81"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82"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083"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084"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85"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086"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87087"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87088"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87089"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87090"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87091"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092"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093"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(9,8)</a:t>
              </a:r>
            </a:p>
          </p:txBody>
        </p:sp>
        <p:sp>
          <p:nvSpPr>
            <p:cNvPr id="387094"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(5,2)</a:t>
              </a:r>
            </a:p>
          </p:txBody>
        </p:sp>
        <p:sp>
          <p:nvSpPr>
            <p:cNvPr id="387095"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87096"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87097"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387098"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87099"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00"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01"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02"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87103"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87104"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grpSp>
        <p:nvGrpSpPr>
          <p:cNvPr id="387105" name="Group 33"/>
          <p:cNvGrpSpPr>
            <a:grpSpLocks/>
          </p:cNvGrpSpPr>
          <p:nvPr/>
        </p:nvGrpSpPr>
        <p:grpSpPr bwMode="auto">
          <a:xfrm>
            <a:off x="2268538" y="3357563"/>
            <a:ext cx="5724525" cy="2184400"/>
            <a:chOff x="1429" y="2115"/>
            <a:chExt cx="3606" cy="1376"/>
          </a:xfrm>
        </p:grpSpPr>
        <p:sp>
          <p:nvSpPr>
            <p:cNvPr id="387106" name="Text Box 34"/>
            <p:cNvSpPr txBox="1">
              <a:spLocks noChangeArrowheads="1"/>
            </p:cNvSpPr>
            <p:nvPr/>
          </p:nvSpPr>
          <p:spPr bwMode="auto">
            <a:xfrm>
              <a:off x="2880" y="2160"/>
              <a:ext cx="6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1</a:t>
              </a:r>
              <a:r>
                <a:rPr lang="en-US" altLang="zh-CN" b="1">
                  <a:solidFill>
                    <a:srgbClr val="FF99FF"/>
                  </a:solidFill>
                </a:rPr>
                <a:t>)</a:t>
              </a:r>
            </a:p>
          </p:txBody>
        </p:sp>
        <p:sp>
          <p:nvSpPr>
            <p:cNvPr id="387107" name="Text Box 35"/>
            <p:cNvSpPr txBox="1">
              <a:spLocks noChangeArrowheads="1"/>
            </p:cNvSpPr>
            <p:nvPr/>
          </p:nvSpPr>
          <p:spPr bwMode="auto">
            <a:xfrm>
              <a:off x="2880" y="3203"/>
              <a:ext cx="6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87108" name="Text Box 36"/>
            <p:cNvSpPr txBox="1">
              <a:spLocks noChangeArrowheads="1"/>
            </p:cNvSpPr>
            <p:nvPr/>
          </p:nvSpPr>
          <p:spPr bwMode="auto">
            <a:xfrm>
              <a:off x="4377" y="2115"/>
              <a:ext cx="6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87109" name="Line 37"/>
            <p:cNvSpPr>
              <a:spLocks noChangeShapeType="1"/>
            </p:cNvSpPr>
            <p:nvPr/>
          </p:nvSpPr>
          <p:spPr bwMode="auto">
            <a:xfrm flipV="1">
              <a:off x="1429" y="2296"/>
              <a:ext cx="1179"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10" name="Line 38"/>
            <p:cNvSpPr>
              <a:spLocks noChangeShapeType="1"/>
            </p:cNvSpPr>
            <p:nvPr/>
          </p:nvSpPr>
          <p:spPr bwMode="auto">
            <a:xfrm flipV="1">
              <a:off x="2699" y="2296"/>
              <a:ext cx="1406" cy="862"/>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11" name="Line 39"/>
            <p:cNvSpPr>
              <a:spLocks noChangeShapeType="1"/>
            </p:cNvSpPr>
            <p:nvPr/>
          </p:nvSpPr>
          <p:spPr bwMode="auto">
            <a:xfrm>
              <a:off x="2653" y="2341"/>
              <a:ext cx="0" cy="772"/>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7112" name="Text Box 40"/>
          <p:cNvSpPr txBox="1">
            <a:spLocks noChangeArrowheads="1"/>
          </p:cNvSpPr>
          <p:nvPr/>
        </p:nvSpPr>
        <p:spPr bwMode="auto">
          <a:xfrm>
            <a:off x="3148807" y="5641555"/>
            <a:ext cx="2846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t>δ=min(</a:t>
            </a:r>
            <a:r>
              <a:rPr lang="en-US" altLang="zh-CN" sz="3200" dirty="0" err="1"/>
              <a:t>c</a:t>
            </a:r>
            <a:r>
              <a:rPr lang="en-US" altLang="zh-CN" sz="3200" baseline="-25000" dirty="0" err="1"/>
              <a:t>ij</a:t>
            </a:r>
            <a:r>
              <a:rPr lang="en-US" altLang="zh-CN" sz="3200" dirty="0" err="1"/>
              <a:t>-f</a:t>
            </a:r>
            <a:r>
              <a:rPr lang="en-US" altLang="zh-CN" sz="3200" baseline="-25000" dirty="0" err="1"/>
              <a:t>ij</a:t>
            </a:r>
            <a:r>
              <a:rPr lang="en-US" altLang="zh-CN" sz="3200" dirty="0"/>
              <a:t>)=1</a:t>
            </a:r>
            <a:endParaRPr lang="zh-CN" altLang="en-US" sz="3200" dirty="0"/>
          </a:p>
        </p:txBody>
      </p:sp>
      <p:grpSp>
        <p:nvGrpSpPr>
          <p:cNvPr id="387113" name="Group 41"/>
          <p:cNvGrpSpPr>
            <a:grpSpLocks/>
          </p:cNvGrpSpPr>
          <p:nvPr/>
        </p:nvGrpSpPr>
        <p:grpSpPr bwMode="auto">
          <a:xfrm>
            <a:off x="3203575" y="3789363"/>
            <a:ext cx="2852738" cy="1085850"/>
            <a:chOff x="2018" y="2387"/>
            <a:chExt cx="1797" cy="684"/>
          </a:xfrm>
        </p:grpSpPr>
        <p:sp useBgFill="1">
          <p:nvSpPr>
            <p:cNvPr id="387114" name="Text Box 42"/>
            <p:cNvSpPr txBox="1">
              <a:spLocks noChangeArrowheads="1"/>
            </p:cNvSpPr>
            <p:nvPr/>
          </p:nvSpPr>
          <p:spPr bwMode="auto">
            <a:xfrm>
              <a:off x="2018" y="2387"/>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a:t>
              </a:r>
              <a:r>
                <a:rPr lang="en-US" altLang="zh-CN" sz="1800" b="1">
                  <a:solidFill>
                    <a:srgbClr val="FF3300"/>
                  </a:solidFill>
                </a:rPr>
                <a:t>9</a:t>
              </a:r>
              <a:r>
                <a:rPr lang="en-US" altLang="zh-CN" sz="1800" b="1">
                  <a:solidFill>
                    <a:schemeClr val="hlink"/>
                  </a:solidFill>
                </a:rPr>
                <a:t>)</a:t>
              </a:r>
              <a:endParaRPr lang="zh-CN" altLang="en-US" sz="1800" b="1">
                <a:solidFill>
                  <a:schemeClr val="hlink"/>
                </a:solidFill>
              </a:endParaRPr>
            </a:p>
          </p:txBody>
        </p:sp>
        <p:sp useBgFill="1">
          <p:nvSpPr>
            <p:cNvPr id="387115" name="Text Box 43"/>
            <p:cNvSpPr txBox="1">
              <a:spLocks noChangeArrowheads="1"/>
            </p:cNvSpPr>
            <p:nvPr/>
          </p:nvSpPr>
          <p:spPr bwMode="auto">
            <a:xfrm>
              <a:off x="2699" y="2614"/>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a:t>
              </a:r>
              <a:r>
                <a:rPr lang="en-US" altLang="zh-CN" sz="1800" b="1">
                  <a:solidFill>
                    <a:srgbClr val="FF3300"/>
                  </a:solidFill>
                </a:rPr>
                <a:t>3</a:t>
              </a:r>
              <a:r>
                <a:rPr lang="en-US" altLang="zh-CN" sz="1800" b="1">
                  <a:solidFill>
                    <a:schemeClr val="hlink"/>
                  </a:solidFill>
                </a:rPr>
                <a:t>)</a:t>
              </a:r>
              <a:endParaRPr lang="zh-CN" altLang="en-US" sz="1800" b="1">
                <a:solidFill>
                  <a:schemeClr val="hlink"/>
                </a:solidFill>
              </a:endParaRPr>
            </a:p>
          </p:txBody>
        </p:sp>
        <p:sp useBgFill="1">
          <p:nvSpPr>
            <p:cNvPr id="387116" name="Text Box 44"/>
            <p:cNvSpPr txBox="1">
              <a:spLocks noChangeArrowheads="1"/>
            </p:cNvSpPr>
            <p:nvPr/>
          </p:nvSpPr>
          <p:spPr bwMode="auto">
            <a:xfrm>
              <a:off x="3424" y="2840"/>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a:t>
              </a:r>
              <a:r>
                <a:rPr lang="en-US" altLang="zh-CN" sz="1800" b="1">
                  <a:solidFill>
                    <a:srgbClr val="FF3300"/>
                  </a:solidFill>
                </a:rPr>
                <a:t>3</a:t>
              </a:r>
              <a:r>
                <a:rPr lang="en-US" altLang="zh-CN" sz="1800" b="1">
                  <a:solidFill>
                    <a:schemeClr val="hlink"/>
                  </a:solidFill>
                </a:rPr>
                <a:t>)</a:t>
              </a:r>
              <a:endParaRPr lang="zh-CN" altLang="en-US" sz="1800" b="1">
                <a:solidFill>
                  <a:schemeClr val="hlink"/>
                </a:solidFill>
              </a:endParaRPr>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212</a:t>
            </a:fld>
            <a:endParaRPr lang="en-GB" dirty="0"/>
          </a:p>
        </p:txBody>
      </p:sp>
    </p:spTree>
    <p:extLst>
      <p:ext uri="{BB962C8B-B14F-4D97-AF65-F5344CB8AC3E}">
        <p14:creationId xmlns:p14="http://schemas.microsoft.com/office/powerpoint/2010/main" val="3195239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7112"/>
                                        </p:tgtEl>
                                        <p:attrNameLst>
                                          <p:attrName>style.visibility</p:attrName>
                                        </p:attrNameLst>
                                      </p:cBhvr>
                                      <p:to>
                                        <p:strVal val="visible"/>
                                      </p:to>
                                    </p:set>
                                    <p:anim calcmode="lin" valueType="num">
                                      <p:cBhvr additive="base">
                                        <p:cTn id="7" dur="500" fill="hold"/>
                                        <p:tgtEl>
                                          <p:spTgt spid="387112"/>
                                        </p:tgtEl>
                                        <p:attrNameLst>
                                          <p:attrName>ppt_x</p:attrName>
                                        </p:attrNameLst>
                                      </p:cBhvr>
                                      <p:tavLst>
                                        <p:tav tm="0">
                                          <p:val>
                                            <p:strVal val="#ppt_x"/>
                                          </p:val>
                                        </p:tav>
                                        <p:tav tm="100000">
                                          <p:val>
                                            <p:strVal val="#ppt_x"/>
                                          </p:val>
                                        </p:tav>
                                      </p:tavLst>
                                    </p:anim>
                                    <p:anim calcmode="lin" valueType="num">
                                      <p:cBhvr additive="base">
                                        <p:cTn id="8" dur="500" fill="hold"/>
                                        <p:tgtEl>
                                          <p:spTgt spid="3871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87113"/>
                                        </p:tgtEl>
                                        <p:attrNameLst>
                                          <p:attrName>style.visibility</p:attrName>
                                        </p:attrNameLst>
                                      </p:cBhvr>
                                      <p:to>
                                        <p:strVal val="visible"/>
                                      </p:to>
                                    </p:set>
                                    <p:animEffect transition="in" filter="dissolve">
                                      <p:cBhvr>
                                        <p:cTn id="13" dur="500"/>
                                        <p:tgtEl>
                                          <p:spTgt spid="38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1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9" name="Rectangle 3"/>
          <p:cNvSpPr>
            <a:spLocks noGrp="1" noChangeArrowheads="1"/>
          </p:cNvSpPr>
          <p:nvPr>
            <p:ph type="body" idx="1"/>
          </p:nvPr>
        </p:nvSpPr>
        <p:spPr>
          <a:xfrm>
            <a:off x="835213" y="903489"/>
            <a:ext cx="8388350" cy="1296988"/>
          </a:xfrm>
        </p:spPr>
        <p:txBody>
          <a:bodyPr/>
          <a:lstStyle/>
          <a:p>
            <a:pPr>
              <a:spcBef>
                <a:spcPct val="0"/>
              </a:spcBef>
              <a:buClrTx/>
              <a:buSzTx/>
              <a:buFontTx/>
              <a:buNone/>
            </a:pPr>
            <a:r>
              <a:rPr lang="zh-CN" altLang="en-US" sz="2800" dirty="0"/>
              <a:t>（</a:t>
            </a:r>
            <a:r>
              <a:rPr lang="en-US" altLang="zh-CN" sz="2800" dirty="0"/>
              <a:t>5</a:t>
            </a:r>
            <a:r>
              <a:rPr lang="zh-CN" altLang="en-US" sz="2800" dirty="0"/>
              <a:t>）转（</a:t>
            </a:r>
            <a:r>
              <a:rPr lang="en-US" altLang="zh-CN" sz="2800" dirty="0"/>
              <a:t>2</a:t>
            </a:r>
            <a:r>
              <a:rPr lang="zh-CN" altLang="en-US" sz="2800" dirty="0"/>
              <a:t>）</a:t>
            </a:r>
          </a:p>
          <a:p>
            <a:pPr>
              <a:spcBef>
                <a:spcPct val="0"/>
              </a:spcBef>
              <a:buClrTx/>
              <a:buSzTx/>
              <a:buFontTx/>
              <a:buNone/>
            </a:pPr>
            <a:r>
              <a:rPr lang="zh-CN" altLang="en-US" sz="2800" dirty="0"/>
              <a:t>（</a:t>
            </a:r>
            <a:r>
              <a:rPr lang="en-US" altLang="zh-CN" sz="2800" dirty="0"/>
              <a:t>2</a:t>
            </a:r>
            <a:r>
              <a:rPr lang="zh-CN" altLang="en-US" sz="2800" dirty="0"/>
              <a:t>）给源点</a:t>
            </a:r>
            <a:r>
              <a:rPr lang="en-US" altLang="zh-CN" sz="2800" dirty="0"/>
              <a:t>s</a:t>
            </a:r>
            <a:r>
              <a:rPr lang="zh-CN" altLang="en-US" sz="2800" dirty="0"/>
              <a:t>标号</a:t>
            </a:r>
            <a:r>
              <a:rPr lang="en-US" altLang="zh-CN" sz="2800" dirty="0"/>
              <a:t>(-,∞)</a:t>
            </a:r>
            <a:r>
              <a:rPr lang="zh-CN" altLang="en-US" sz="2800" dirty="0"/>
              <a:t>，其它顶点均未标号；</a:t>
            </a:r>
            <a:endParaRPr lang="en-US" altLang="zh-CN" sz="2800" dirty="0"/>
          </a:p>
        </p:txBody>
      </p:sp>
      <p:sp>
        <p:nvSpPr>
          <p:cNvPr id="388100"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88101" name="Group 5"/>
          <p:cNvGrpSpPr>
            <a:grpSpLocks/>
          </p:cNvGrpSpPr>
          <p:nvPr/>
        </p:nvGrpSpPr>
        <p:grpSpPr bwMode="auto">
          <a:xfrm>
            <a:off x="1692275" y="1773238"/>
            <a:ext cx="5248275" cy="3768725"/>
            <a:chOff x="793" y="1192"/>
            <a:chExt cx="3306" cy="2374"/>
          </a:xfrm>
        </p:grpSpPr>
        <p:sp>
          <p:nvSpPr>
            <p:cNvPr id="388102"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3"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4"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5"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6"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8107"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8108"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9"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8110"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88111"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88112"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88113"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88114"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88115"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8116"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8117"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388118"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388119"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88120"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88121"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(4,3)</a:t>
              </a:r>
            </a:p>
          </p:txBody>
        </p:sp>
        <p:sp>
          <p:nvSpPr>
            <p:cNvPr id="388122"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88123"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8124"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8125"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8126"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88127"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88128"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213</a:t>
            </a:fld>
            <a:endParaRPr lang="en-GB" dirty="0"/>
          </a:p>
        </p:txBody>
      </p:sp>
    </p:spTree>
    <p:extLst>
      <p:ext uri="{BB962C8B-B14F-4D97-AF65-F5344CB8AC3E}">
        <p14:creationId xmlns:p14="http://schemas.microsoft.com/office/powerpoint/2010/main" val="682339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8128"/>
                                        </p:tgtEl>
                                        <p:attrNameLst>
                                          <p:attrName>style.visibility</p:attrName>
                                        </p:attrNameLst>
                                      </p:cBhvr>
                                      <p:to>
                                        <p:strVal val="visible"/>
                                      </p:to>
                                    </p:set>
                                    <p:animEffect transition="in" filter="blinds(horizontal)">
                                      <p:cBhvr>
                                        <p:cTn id="7" dur="500"/>
                                        <p:tgtEl>
                                          <p:spTgt spid="388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2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3" name="Rectangle 3"/>
          <p:cNvSpPr>
            <a:spLocks noGrp="1" noChangeArrowheads="1"/>
          </p:cNvSpPr>
          <p:nvPr>
            <p:ph type="body" idx="1"/>
          </p:nvPr>
        </p:nvSpPr>
        <p:spPr>
          <a:xfrm>
            <a:off x="755650" y="980728"/>
            <a:ext cx="8388350" cy="1079847"/>
          </a:xfrm>
        </p:spPr>
        <p:txBody>
          <a:bodyPr/>
          <a:lstStyle/>
          <a:p>
            <a:pPr>
              <a:spcBef>
                <a:spcPct val="0"/>
              </a:spcBef>
              <a:buClrTx/>
              <a:buSzTx/>
              <a:buFontTx/>
              <a:buNone/>
            </a:pPr>
            <a:r>
              <a:rPr lang="zh-CN" altLang="en-US" sz="2400" dirty="0"/>
              <a:t>（</a:t>
            </a:r>
            <a:r>
              <a:rPr lang="en-US" altLang="zh-CN" sz="2400" dirty="0"/>
              <a:t>3</a:t>
            </a:r>
            <a:r>
              <a:rPr lang="zh-CN" altLang="en-US" sz="2400" dirty="0"/>
              <a:t>）选可进行正向或反向标号的顶点进行标号，若当前标号的顶点为</a:t>
            </a:r>
            <a:r>
              <a:rPr lang="en-US" altLang="zh-CN" sz="2400" dirty="0"/>
              <a:t>t</a:t>
            </a:r>
            <a:r>
              <a:rPr lang="zh-CN" altLang="en-US" sz="2400" dirty="0"/>
              <a:t>，转（</a:t>
            </a:r>
            <a:r>
              <a:rPr lang="en-US" altLang="zh-CN" sz="2400" dirty="0"/>
              <a:t>4</a:t>
            </a:r>
            <a:r>
              <a:rPr lang="zh-CN" altLang="en-US" sz="2400" dirty="0"/>
              <a:t>），如果没有这样的顶点可选时，转入（</a:t>
            </a:r>
            <a:r>
              <a:rPr lang="en-US" altLang="zh-CN" sz="2400" dirty="0"/>
              <a:t>6</a:t>
            </a:r>
            <a:r>
              <a:rPr lang="zh-CN" altLang="en-US" sz="2400" dirty="0"/>
              <a:t>）；</a:t>
            </a:r>
            <a:endParaRPr lang="en-US" altLang="zh-CN" sz="2400" dirty="0"/>
          </a:p>
        </p:txBody>
      </p:sp>
      <p:sp>
        <p:nvSpPr>
          <p:cNvPr id="389124"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89125" name="Group 5"/>
          <p:cNvGrpSpPr>
            <a:grpSpLocks/>
          </p:cNvGrpSpPr>
          <p:nvPr/>
        </p:nvGrpSpPr>
        <p:grpSpPr bwMode="auto">
          <a:xfrm>
            <a:off x="1692275" y="1773238"/>
            <a:ext cx="5248275" cy="3768725"/>
            <a:chOff x="793" y="1192"/>
            <a:chExt cx="3306" cy="2374"/>
          </a:xfrm>
        </p:grpSpPr>
        <p:sp>
          <p:nvSpPr>
            <p:cNvPr id="389126"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27"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28"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29"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30"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31"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32"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33"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34"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89135"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89136"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89137"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89138"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89139"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40"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41"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389142"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389143"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89144"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89145"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(4,3)</a:t>
              </a:r>
            </a:p>
          </p:txBody>
        </p:sp>
        <p:sp>
          <p:nvSpPr>
            <p:cNvPr id="389146"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89147"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48"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49"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50"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89151"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89152"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89153" name="Text Box 33"/>
          <p:cNvSpPr txBox="1">
            <a:spLocks noChangeArrowheads="1"/>
          </p:cNvSpPr>
          <p:nvPr/>
        </p:nvSpPr>
        <p:spPr bwMode="auto">
          <a:xfrm>
            <a:off x="4500563" y="5157788"/>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89154" name="Text Box 34"/>
          <p:cNvSpPr txBox="1">
            <a:spLocks noChangeArrowheads="1"/>
          </p:cNvSpPr>
          <p:nvPr/>
        </p:nvSpPr>
        <p:spPr bwMode="auto">
          <a:xfrm>
            <a:off x="6948488" y="33575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89155" name="Line 35"/>
          <p:cNvSpPr>
            <a:spLocks noChangeShapeType="1"/>
          </p:cNvSpPr>
          <p:nvPr/>
        </p:nvSpPr>
        <p:spPr bwMode="auto">
          <a:xfrm>
            <a:off x="2195513" y="3789363"/>
            <a:ext cx="1944687" cy="129540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56" name="Line 36"/>
          <p:cNvSpPr>
            <a:spLocks noChangeShapeType="1"/>
          </p:cNvSpPr>
          <p:nvPr/>
        </p:nvSpPr>
        <p:spPr bwMode="auto">
          <a:xfrm flipV="1">
            <a:off x="4284663" y="3644900"/>
            <a:ext cx="2232025" cy="1368425"/>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214</a:t>
            </a:fld>
            <a:endParaRPr lang="en-GB" dirty="0"/>
          </a:p>
        </p:txBody>
      </p:sp>
    </p:spTree>
    <p:extLst>
      <p:ext uri="{BB962C8B-B14F-4D97-AF65-F5344CB8AC3E}">
        <p14:creationId xmlns:p14="http://schemas.microsoft.com/office/powerpoint/2010/main" val="2041373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9155"/>
                                        </p:tgtEl>
                                        <p:attrNameLst>
                                          <p:attrName>style.visibility</p:attrName>
                                        </p:attrNameLst>
                                      </p:cBhvr>
                                      <p:to>
                                        <p:strVal val="visible"/>
                                      </p:to>
                                    </p:set>
                                    <p:animEffect transition="in" filter="dissolve">
                                      <p:cBhvr>
                                        <p:cTn id="7" dur="500"/>
                                        <p:tgtEl>
                                          <p:spTgt spid="38915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9153"/>
                                        </p:tgtEl>
                                        <p:attrNameLst>
                                          <p:attrName>style.visibility</p:attrName>
                                        </p:attrNameLst>
                                      </p:cBhvr>
                                      <p:to>
                                        <p:strVal val="visible"/>
                                      </p:to>
                                    </p:set>
                                    <p:animEffect transition="in" filter="dissolve">
                                      <p:cBhvr>
                                        <p:cTn id="10" dur="500"/>
                                        <p:tgtEl>
                                          <p:spTgt spid="38915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89156"/>
                                        </p:tgtEl>
                                        <p:attrNameLst>
                                          <p:attrName>style.visibility</p:attrName>
                                        </p:attrNameLst>
                                      </p:cBhvr>
                                      <p:to>
                                        <p:strVal val="visible"/>
                                      </p:to>
                                    </p:set>
                                    <p:animEffect transition="in" filter="dissolve">
                                      <p:cBhvr>
                                        <p:cTn id="15" dur="500"/>
                                        <p:tgtEl>
                                          <p:spTgt spid="38915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89154"/>
                                        </p:tgtEl>
                                        <p:attrNameLst>
                                          <p:attrName>style.visibility</p:attrName>
                                        </p:attrNameLst>
                                      </p:cBhvr>
                                      <p:to>
                                        <p:strVal val="visible"/>
                                      </p:to>
                                    </p:set>
                                    <p:animEffect transition="in" filter="dissolve">
                                      <p:cBhvr>
                                        <p:cTn id="18" dur="500"/>
                                        <p:tgtEl>
                                          <p:spTgt spid="38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3" grpId="0"/>
      <p:bldP spid="389154" grpId="0"/>
      <p:bldP spid="389155" grpId="0" animBg="1"/>
      <p:bldP spid="38915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7" name="Rectangle 3"/>
          <p:cNvSpPr>
            <a:spLocks noGrp="1" noChangeArrowheads="1"/>
          </p:cNvSpPr>
          <p:nvPr>
            <p:ph type="body" idx="1"/>
          </p:nvPr>
        </p:nvSpPr>
        <p:spPr>
          <a:xfrm>
            <a:off x="711201" y="933450"/>
            <a:ext cx="8388350" cy="1296988"/>
          </a:xfrm>
        </p:spPr>
        <p:txBody>
          <a:bodyPr/>
          <a:lstStyle/>
          <a:p>
            <a:pPr>
              <a:spcBef>
                <a:spcPct val="0"/>
              </a:spcBef>
              <a:buClrTx/>
              <a:buSzTx/>
              <a:buFontTx/>
              <a:buNone/>
            </a:pPr>
            <a:r>
              <a:rPr lang="zh-CN" altLang="en-US" sz="2400" dirty="0"/>
              <a:t>（</a:t>
            </a:r>
            <a:r>
              <a:rPr lang="en-US" altLang="zh-CN" sz="2400" dirty="0"/>
              <a:t>4</a:t>
            </a:r>
            <a:r>
              <a:rPr lang="zh-CN" altLang="en-US" sz="2400" dirty="0"/>
              <a:t>）对标号过的增流路径进行增流；</a:t>
            </a:r>
          </a:p>
          <a:p>
            <a:pPr>
              <a:buFont typeface="Wingdings" pitchFamily="2" charset="2"/>
              <a:buNone/>
            </a:pPr>
            <a:r>
              <a:rPr lang="zh-CN" altLang="en-US" sz="2400" dirty="0"/>
              <a:t>增流路径为：</a:t>
            </a:r>
            <a:r>
              <a:rPr lang="en-US" altLang="zh-CN" sz="2400" dirty="0">
                <a:sym typeface="Wingdings" pitchFamily="2" charset="2"/>
              </a:rPr>
              <a:t>(</a:t>
            </a:r>
            <a:r>
              <a:rPr lang="en-US" altLang="zh-CN" sz="2400" dirty="0" err="1">
                <a:sym typeface="Wingdings" pitchFamily="2" charset="2"/>
              </a:rPr>
              <a:t>s,c,t</a:t>
            </a:r>
            <a:r>
              <a:rPr lang="en-US" altLang="zh-CN" sz="2400" dirty="0">
                <a:sym typeface="Wingdings" pitchFamily="2" charset="2"/>
              </a:rPr>
              <a:t>)</a:t>
            </a:r>
            <a:endParaRPr lang="en-US" altLang="zh-CN" sz="2400" dirty="0"/>
          </a:p>
        </p:txBody>
      </p:sp>
      <p:sp>
        <p:nvSpPr>
          <p:cNvPr id="390148"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90149" name="Group 5"/>
          <p:cNvGrpSpPr>
            <a:grpSpLocks/>
          </p:cNvGrpSpPr>
          <p:nvPr/>
        </p:nvGrpSpPr>
        <p:grpSpPr bwMode="auto">
          <a:xfrm>
            <a:off x="1692275" y="1773238"/>
            <a:ext cx="5248275" cy="3768725"/>
            <a:chOff x="793" y="1192"/>
            <a:chExt cx="3306" cy="2374"/>
          </a:xfrm>
        </p:grpSpPr>
        <p:sp>
          <p:nvSpPr>
            <p:cNvPr id="390150"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51"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52"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53"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54"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55"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56"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57"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58"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90159"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90160"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90161"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90162"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90163"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64"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65"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390166"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390167"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90168"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90169"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(4,3)</a:t>
              </a:r>
            </a:p>
          </p:txBody>
        </p:sp>
        <p:sp>
          <p:nvSpPr>
            <p:cNvPr id="390170"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390171"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72"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73"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74"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90175"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90176"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grpSp>
        <p:nvGrpSpPr>
          <p:cNvPr id="390177" name="Group 33"/>
          <p:cNvGrpSpPr>
            <a:grpSpLocks/>
          </p:cNvGrpSpPr>
          <p:nvPr/>
        </p:nvGrpSpPr>
        <p:grpSpPr bwMode="auto">
          <a:xfrm>
            <a:off x="2195513" y="3357563"/>
            <a:ext cx="5822950" cy="2257425"/>
            <a:chOff x="1383" y="2115"/>
            <a:chExt cx="3668" cy="1422"/>
          </a:xfrm>
        </p:grpSpPr>
        <p:sp>
          <p:nvSpPr>
            <p:cNvPr id="390178" name="Text Box 34"/>
            <p:cNvSpPr txBox="1">
              <a:spLocks noChangeArrowheads="1"/>
            </p:cNvSpPr>
            <p:nvPr/>
          </p:nvSpPr>
          <p:spPr bwMode="auto">
            <a:xfrm>
              <a:off x="2835" y="3249"/>
              <a:ext cx="6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90179" name="Text Box 35"/>
            <p:cNvSpPr txBox="1">
              <a:spLocks noChangeArrowheads="1"/>
            </p:cNvSpPr>
            <p:nvPr/>
          </p:nvSpPr>
          <p:spPr bwMode="auto">
            <a:xfrm>
              <a:off x="4377" y="2115"/>
              <a:ext cx="6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390180" name="Line 36"/>
            <p:cNvSpPr>
              <a:spLocks noChangeShapeType="1"/>
            </p:cNvSpPr>
            <p:nvPr/>
          </p:nvSpPr>
          <p:spPr bwMode="auto">
            <a:xfrm>
              <a:off x="1383" y="2387"/>
              <a:ext cx="1225" cy="81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81" name="Line 37"/>
            <p:cNvSpPr>
              <a:spLocks noChangeShapeType="1"/>
            </p:cNvSpPr>
            <p:nvPr/>
          </p:nvSpPr>
          <p:spPr bwMode="auto">
            <a:xfrm flipV="1">
              <a:off x="2699" y="2296"/>
              <a:ext cx="1406" cy="862"/>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0182" name="Text Box 38"/>
          <p:cNvSpPr txBox="1">
            <a:spLocks noChangeArrowheads="1"/>
          </p:cNvSpPr>
          <p:nvPr/>
        </p:nvSpPr>
        <p:spPr bwMode="auto">
          <a:xfrm>
            <a:off x="3193361" y="5686999"/>
            <a:ext cx="2846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FF0000"/>
                </a:solidFill>
              </a:rPr>
              <a:t>δ=min(</a:t>
            </a:r>
            <a:r>
              <a:rPr lang="en-US" altLang="zh-CN" sz="3200" dirty="0" err="1">
                <a:solidFill>
                  <a:srgbClr val="FF0000"/>
                </a:solidFill>
              </a:rPr>
              <a:t>c</a:t>
            </a:r>
            <a:r>
              <a:rPr lang="en-US" altLang="zh-CN" sz="3200" baseline="-25000" dirty="0" err="1">
                <a:solidFill>
                  <a:srgbClr val="FF0000"/>
                </a:solidFill>
              </a:rPr>
              <a:t>ij</a:t>
            </a:r>
            <a:r>
              <a:rPr lang="en-US" altLang="zh-CN" sz="3200" dirty="0" err="1">
                <a:solidFill>
                  <a:srgbClr val="FF0000"/>
                </a:solidFill>
              </a:rPr>
              <a:t>-f</a:t>
            </a:r>
            <a:r>
              <a:rPr lang="en-US" altLang="zh-CN" sz="3200" baseline="-25000" dirty="0" err="1">
                <a:solidFill>
                  <a:srgbClr val="FF0000"/>
                </a:solidFill>
              </a:rPr>
              <a:t>ij</a:t>
            </a:r>
            <a:r>
              <a:rPr lang="en-US" altLang="zh-CN" sz="3200" dirty="0">
                <a:solidFill>
                  <a:srgbClr val="FF0000"/>
                </a:solidFill>
              </a:rPr>
              <a:t>)=2</a:t>
            </a:r>
            <a:endParaRPr lang="zh-CN" altLang="en-US" sz="3200" dirty="0">
              <a:solidFill>
                <a:srgbClr val="FF0000"/>
              </a:solidFill>
            </a:endParaRPr>
          </a:p>
        </p:txBody>
      </p:sp>
      <p:grpSp>
        <p:nvGrpSpPr>
          <p:cNvPr id="390183" name="Group 39"/>
          <p:cNvGrpSpPr>
            <a:grpSpLocks/>
          </p:cNvGrpSpPr>
          <p:nvPr/>
        </p:nvGrpSpPr>
        <p:grpSpPr bwMode="auto">
          <a:xfrm>
            <a:off x="2555875" y="4508500"/>
            <a:ext cx="3500438" cy="366713"/>
            <a:chOff x="1610" y="2840"/>
            <a:chExt cx="2205" cy="231"/>
          </a:xfrm>
        </p:grpSpPr>
        <p:sp useBgFill="1">
          <p:nvSpPr>
            <p:cNvPr id="390184" name="Text Box 40"/>
            <p:cNvSpPr txBox="1">
              <a:spLocks noChangeArrowheads="1"/>
            </p:cNvSpPr>
            <p:nvPr/>
          </p:nvSpPr>
          <p:spPr bwMode="auto">
            <a:xfrm>
              <a:off x="1610" y="2840"/>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a:t>
              </a:r>
              <a:r>
                <a:rPr lang="en-US" altLang="zh-CN" sz="1800" b="1">
                  <a:solidFill>
                    <a:srgbClr val="FF3300"/>
                  </a:solidFill>
                </a:rPr>
                <a:t>2</a:t>
              </a:r>
              <a:r>
                <a:rPr lang="en-US" altLang="zh-CN" sz="1800" b="1">
                  <a:solidFill>
                    <a:schemeClr val="hlink"/>
                  </a:solidFill>
                </a:rPr>
                <a:t>)</a:t>
              </a:r>
              <a:endParaRPr lang="zh-CN" altLang="en-US" sz="1800" b="1">
                <a:solidFill>
                  <a:schemeClr val="hlink"/>
                </a:solidFill>
              </a:endParaRPr>
            </a:p>
          </p:txBody>
        </p:sp>
        <p:sp useBgFill="1">
          <p:nvSpPr>
            <p:cNvPr id="390185" name="Text Box 41"/>
            <p:cNvSpPr txBox="1">
              <a:spLocks noChangeArrowheads="1"/>
            </p:cNvSpPr>
            <p:nvPr/>
          </p:nvSpPr>
          <p:spPr bwMode="auto">
            <a:xfrm>
              <a:off x="3424" y="2840"/>
              <a:ext cx="391" cy="231"/>
            </a:xfrm>
            <a:prstGeom prst="rect">
              <a:avLst/>
            </a:prstGeom>
            <a:ln>
              <a:noFill/>
            </a:ln>
            <a:effectLst/>
            <a:extLs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a:t>
              </a:r>
              <a:r>
                <a:rPr lang="en-US" altLang="zh-CN" sz="1800" b="1">
                  <a:solidFill>
                    <a:srgbClr val="FF3300"/>
                  </a:solidFill>
                </a:rPr>
                <a:t>5</a:t>
              </a:r>
              <a:r>
                <a:rPr lang="en-US" altLang="zh-CN" sz="1800" b="1">
                  <a:solidFill>
                    <a:schemeClr val="hlink"/>
                  </a:solidFill>
                </a:rPr>
                <a:t>)</a:t>
              </a:r>
              <a:endParaRPr lang="zh-CN" altLang="en-US" sz="1800" b="1">
                <a:solidFill>
                  <a:schemeClr val="hlink"/>
                </a:solidFill>
              </a:endParaRPr>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215</a:t>
            </a:fld>
            <a:endParaRPr lang="en-GB" dirty="0"/>
          </a:p>
        </p:txBody>
      </p:sp>
    </p:spTree>
    <p:extLst>
      <p:ext uri="{BB962C8B-B14F-4D97-AF65-F5344CB8AC3E}">
        <p14:creationId xmlns:p14="http://schemas.microsoft.com/office/powerpoint/2010/main" val="1763215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0182"/>
                                        </p:tgtEl>
                                        <p:attrNameLst>
                                          <p:attrName>style.visibility</p:attrName>
                                        </p:attrNameLst>
                                      </p:cBhvr>
                                      <p:to>
                                        <p:strVal val="visible"/>
                                      </p:to>
                                    </p:set>
                                    <p:anim calcmode="lin" valueType="num">
                                      <p:cBhvr additive="base">
                                        <p:cTn id="7" dur="500" fill="hold"/>
                                        <p:tgtEl>
                                          <p:spTgt spid="390182"/>
                                        </p:tgtEl>
                                        <p:attrNameLst>
                                          <p:attrName>ppt_x</p:attrName>
                                        </p:attrNameLst>
                                      </p:cBhvr>
                                      <p:tavLst>
                                        <p:tav tm="0">
                                          <p:val>
                                            <p:strVal val="#ppt_x"/>
                                          </p:val>
                                        </p:tav>
                                        <p:tav tm="100000">
                                          <p:val>
                                            <p:strVal val="#ppt_x"/>
                                          </p:val>
                                        </p:tav>
                                      </p:tavLst>
                                    </p:anim>
                                    <p:anim calcmode="lin" valueType="num">
                                      <p:cBhvr additive="base">
                                        <p:cTn id="8" dur="500" fill="hold"/>
                                        <p:tgtEl>
                                          <p:spTgt spid="3901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90183"/>
                                        </p:tgtEl>
                                        <p:attrNameLst>
                                          <p:attrName>style.visibility</p:attrName>
                                        </p:attrNameLst>
                                      </p:cBhvr>
                                      <p:to>
                                        <p:strVal val="visible"/>
                                      </p:to>
                                    </p:set>
                                    <p:animEffect transition="in" filter="dissolve">
                                      <p:cBhvr>
                                        <p:cTn id="13" dur="500"/>
                                        <p:tgtEl>
                                          <p:spTgt spid="390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82" grpId="0"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1" name="Rectangle 3"/>
          <p:cNvSpPr>
            <a:spLocks noGrp="1" noChangeArrowheads="1"/>
          </p:cNvSpPr>
          <p:nvPr>
            <p:ph type="body" idx="1"/>
          </p:nvPr>
        </p:nvSpPr>
        <p:spPr>
          <a:xfrm>
            <a:off x="779136" y="978008"/>
            <a:ext cx="8388350" cy="1296988"/>
          </a:xfrm>
        </p:spPr>
        <p:txBody>
          <a:bodyPr/>
          <a:lstStyle/>
          <a:p>
            <a:pPr>
              <a:spcBef>
                <a:spcPct val="0"/>
              </a:spcBef>
              <a:buClrTx/>
              <a:buSzTx/>
              <a:buFontTx/>
              <a:buNone/>
            </a:pPr>
            <a:r>
              <a:rPr lang="zh-CN" altLang="en-US" sz="2400" dirty="0"/>
              <a:t>（</a:t>
            </a:r>
            <a:r>
              <a:rPr lang="en-US" altLang="zh-CN" sz="2400" dirty="0"/>
              <a:t>5</a:t>
            </a:r>
            <a:r>
              <a:rPr lang="zh-CN" altLang="en-US" sz="2400" dirty="0"/>
              <a:t>）转（</a:t>
            </a:r>
            <a:r>
              <a:rPr lang="en-US" altLang="zh-CN" sz="2400" dirty="0"/>
              <a:t>2</a:t>
            </a:r>
            <a:r>
              <a:rPr lang="zh-CN" altLang="en-US" sz="2400" dirty="0"/>
              <a:t>）</a:t>
            </a:r>
          </a:p>
          <a:p>
            <a:pPr>
              <a:spcBef>
                <a:spcPct val="0"/>
              </a:spcBef>
              <a:buClrTx/>
              <a:buSzTx/>
              <a:buFontTx/>
              <a:buNone/>
            </a:pPr>
            <a:r>
              <a:rPr lang="zh-CN" altLang="en-US" sz="2400" dirty="0"/>
              <a:t>（</a:t>
            </a:r>
            <a:r>
              <a:rPr lang="en-US" altLang="zh-CN" sz="2400" dirty="0"/>
              <a:t>2</a:t>
            </a:r>
            <a:r>
              <a:rPr lang="zh-CN" altLang="en-US" sz="2400" dirty="0"/>
              <a:t>）给源点</a:t>
            </a:r>
            <a:r>
              <a:rPr lang="en-US" altLang="zh-CN" sz="2400" dirty="0"/>
              <a:t>s</a:t>
            </a:r>
            <a:r>
              <a:rPr lang="zh-CN" altLang="en-US" sz="2400" dirty="0"/>
              <a:t>标号</a:t>
            </a:r>
            <a:r>
              <a:rPr lang="en-US" altLang="zh-CN" sz="2400" dirty="0"/>
              <a:t>(-,∞)</a:t>
            </a:r>
            <a:r>
              <a:rPr lang="zh-CN" altLang="en-US" sz="2400" dirty="0"/>
              <a:t>，其它顶点均未标号；</a:t>
            </a:r>
            <a:endParaRPr lang="en-US" altLang="zh-CN" sz="2400" dirty="0"/>
          </a:p>
        </p:txBody>
      </p:sp>
      <p:sp>
        <p:nvSpPr>
          <p:cNvPr id="391172"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91173" name="Group 5"/>
          <p:cNvGrpSpPr>
            <a:grpSpLocks/>
          </p:cNvGrpSpPr>
          <p:nvPr/>
        </p:nvGrpSpPr>
        <p:grpSpPr bwMode="auto">
          <a:xfrm>
            <a:off x="1692275" y="1773238"/>
            <a:ext cx="5248275" cy="3768725"/>
            <a:chOff x="793" y="1192"/>
            <a:chExt cx="3306" cy="2374"/>
          </a:xfrm>
        </p:grpSpPr>
        <p:sp>
          <p:nvSpPr>
            <p:cNvPr id="391174"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1175"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1176"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1177"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1178"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1179"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1180"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1181"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1182"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91183"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91184"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91185"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91186"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91187"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1188"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1189"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391190"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(5,5)</a:t>
              </a:r>
            </a:p>
          </p:txBody>
        </p:sp>
        <p:sp>
          <p:nvSpPr>
            <p:cNvPr id="391191"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91192"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91193"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(4,3)</a:t>
              </a:r>
            </a:p>
          </p:txBody>
        </p:sp>
        <p:sp>
          <p:nvSpPr>
            <p:cNvPr id="391194"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(3,2)</a:t>
              </a:r>
            </a:p>
          </p:txBody>
        </p:sp>
        <p:sp>
          <p:nvSpPr>
            <p:cNvPr id="391195"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1196"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1197"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1198"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91199"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91200"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216</a:t>
            </a:fld>
            <a:endParaRPr lang="en-GB" dirty="0"/>
          </a:p>
        </p:txBody>
      </p:sp>
    </p:spTree>
    <p:extLst>
      <p:ext uri="{BB962C8B-B14F-4D97-AF65-F5344CB8AC3E}">
        <p14:creationId xmlns:p14="http://schemas.microsoft.com/office/powerpoint/2010/main" val="1288183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1200"/>
                                        </p:tgtEl>
                                        <p:attrNameLst>
                                          <p:attrName>style.visibility</p:attrName>
                                        </p:attrNameLst>
                                      </p:cBhvr>
                                      <p:to>
                                        <p:strVal val="visible"/>
                                      </p:to>
                                    </p:set>
                                    <p:animEffect transition="in" filter="blinds(horizontal)">
                                      <p:cBhvr>
                                        <p:cTn id="7" dur="500"/>
                                        <p:tgtEl>
                                          <p:spTgt spid="391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200" grpId="0"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Rectangle 3"/>
          <p:cNvSpPr>
            <a:spLocks noGrp="1" noChangeArrowheads="1"/>
          </p:cNvSpPr>
          <p:nvPr>
            <p:ph type="body" idx="1"/>
          </p:nvPr>
        </p:nvSpPr>
        <p:spPr>
          <a:xfrm>
            <a:off x="711201" y="935879"/>
            <a:ext cx="8388350" cy="1584325"/>
          </a:xfrm>
        </p:spPr>
        <p:txBody>
          <a:bodyPr/>
          <a:lstStyle/>
          <a:p>
            <a:pPr>
              <a:spcBef>
                <a:spcPct val="0"/>
              </a:spcBef>
              <a:buClrTx/>
              <a:buSzTx/>
              <a:buFontTx/>
              <a:buNone/>
            </a:pPr>
            <a:r>
              <a:rPr lang="zh-CN" altLang="en-US" sz="2400" dirty="0"/>
              <a:t>（</a:t>
            </a:r>
            <a:r>
              <a:rPr lang="en-US" altLang="zh-CN" sz="2400" dirty="0"/>
              <a:t>3</a:t>
            </a:r>
            <a:r>
              <a:rPr lang="zh-CN" altLang="en-US" sz="2400" dirty="0"/>
              <a:t>）选可进行正向或反向标号的顶点进行标号，若当前标号的顶点为</a:t>
            </a:r>
            <a:r>
              <a:rPr lang="en-US" altLang="zh-CN" sz="2400" dirty="0"/>
              <a:t>t</a:t>
            </a:r>
            <a:r>
              <a:rPr lang="zh-CN" altLang="en-US" sz="2400" dirty="0"/>
              <a:t>，转（</a:t>
            </a:r>
            <a:r>
              <a:rPr lang="en-US" altLang="zh-CN" sz="2400" dirty="0"/>
              <a:t>4</a:t>
            </a:r>
            <a:r>
              <a:rPr lang="zh-CN" altLang="en-US" sz="2400" dirty="0"/>
              <a:t>），如果没有这样的顶点可选时，转入（</a:t>
            </a:r>
            <a:r>
              <a:rPr lang="en-US" altLang="zh-CN" sz="2400" dirty="0"/>
              <a:t>6</a:t>
            </a:r>
            <a:r>
              <a:rPr lang="zh-CN" altLang="en-US" sz="2400" dirty="0"/>
              <a:t>）；</a:t>
            </a:r>
            <a:endParaRPr lang="en-US" altLang="zh-CN" sz="2400" dirty="0"/>
          </a:p>
        </p:txBody>
      </p:sp>
      <p:sp>
        <p:nvSpPr>
          <p:cNvPr id="392196"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92197" name="Group 5"/>
          <p:cNvGrpSpPr>
            <a:grpSpLocks/>
          </p:cNvGrpSpPr>
          <p:nvPr/>
        </p:nvGrpSpPr>
        <p:grpSpPr bwMode="auto">
          <a:xfrm>
            <a:off x="1692275" y="1773238"/>
            <a:ext cx="5248275" cy="3768725"/>
            <a:chOff x="793" y="1192"/>
            <a:chExt cx="3306" cy="2374"/>
          </a:xfrm>
        </p:grpSpPr>
        <p:sp>
          <p:nvSpPr>
            <p:cNvPr id="392198"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9"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0"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1"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2"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2203"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2204"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5"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2206"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92207"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92208"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92209"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92210"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92211"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2212"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2213"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392214"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(5,5)</a:t>
              </a:r>
            </a:p>
          </p:txBody>
        </p:sp>
        <p:sp>
          <p:nvSpPr>
            <p:cNvPr id="392215"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92216"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92217"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(4,3)</a:t>
              </a:r>
            </a:p>
          </p:txBody>
        </p:sp>
        <p:sp>
          <p:nvSpPr>
            <p:cNvPr id="392218"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(3,2)</a:t>
              </a:r>
            </a:p>
          </p:txBody>
        </p:sp>
        <p:sp>
          <p:nvSpPr>
            <p:cNvPr id="392219"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2220"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2221"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2222"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92223"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92224"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grpSp>
        <p:nvGrpSpPr>
          <p:cNvPr id="392225" name="Group 33"/>
          <p:cNvGrpSpPr>
            <a:grpSpLocks/>
          </p:cNvGrpSpPr>
          <p:nvPr/>
        </p:nvGrpSpPr>
        <p:grpSpPr bwMode="auto">
          <a:xfrm>
            <a:off x="2197100" y="3763963"/>
            <a:ext cx="3382963" cy="1825625"/>
            <a:chOff x="1383" y="2341"/>
            <a:chExt cx="2131" cy="1150"/>
          </a:xfrm>
        </p:grpSpPr>
        <p:sp>
          <p:nvSpPr>
            <p:cNvPr id="392226" name="Text Box 34"/>
            <p:cNvSpPr txBox="1">
              <a:spLocks noChangeArrowheads="1"/>
            </p:cNvSpPr>
            <p:nvPr/>
          </p:nvSpPr>
          <p:spPr bwMode="auto">
            <a:xfrm>
              <a:off x="2880" y="3203"/>
              <a:ext cx="6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1</a:t>
              </a:r>
              <a:r>
                <a:rPr lang="en-US" altLang="zh-CN" b="1">
                  <a:solidFill>
                    <a:srgbClr val="FF99FF"/>
                  </a:solidFill>
                </a:rPr>
                <a:t>)</a:t>
              </a:r>
            </a:p>
          </p:txBody>
        </p:sp>
        <p:sp>
          <p:nvSpPr>
            <p:cNvPr id="392227" name="Line 35"/>
            <p:cNvSpPr>
              <a:spLocks noChangeShapeType="1"/>
            </p:cNvSpPr>
            <p:nvPr/>
          </p:nvSpPr>
          <p:spPr bwMode="auto">
            <a:xfrm>
              <a:off x="1383" y="2341"/>
              <a:ext cx="1225" cy="81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2228" name="Group 36"/>
          <p:cNvGrpSpPr>
            <a:grpSpLocks/>
          </p:cNvGrpSpPr>
          <p:nvPr/>
        </p:nvGrpSpPr>
        <p:grpSpPr bwMode="auto">
          <a:xfrm>
            <a:off x="4211638" y="3429000"/>
            <a:ext cx="1374775" cy="1512888"/>
            <a:chOff x="2653" y="2160"/>
            <a:chExt cx="866" cy="953"/>
          </a:xfrm>
        </p:grpSpPr>
        <p:sp>
          <p:nvSpPr>
            <p:cNvPr id="392229" name="Text Box 37"/>
            <p:cNvSpPr txBox="1">
              <a:spLocks noChangeArrowheads="1"/>
            </p:cNvSpPr>
            <p:nvPr/>
          </p:nvSpPr>
          <p:spPr bwMode="auto">
            <a:xfrm>
              <a:off x="2925" y="2160"/>
              <a:ext cx="5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92230" name="Line 38"/>
            <p:cNvSpPr>
              <a:spLocks noChangeShapeType="1"/>
            </p:cNvSpPr>
            <p:nvPr/>
          </p:nvSpPr>
          <p:spPr bwMode="auto">
            <a:xfrm>
              <a:off x="2653" y="2342"/>
              <a:ext cx="0" cy="771"/>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217</a:t>
            </a:fld>
            <a:endParaRPr lang="en-GB" dirty="0"/>
          </a:p>
        </p:txBody>
      </p:sp>
    </p:spTree>
    <p:extLst>
      <p:ext uri="{BB962C8B-B14F-4D97-AF65-F5344CB8AC3E}">
        <p14:creationId xmlns:p14="http://schemas.microsoft.com/office/powerpoint/2010/main" val="370730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92225"/>
                                        </p:tgtEl>
                                        <p:attrNameLst>
                                          <p:attrName>style.visibility</p:attrName>
                                        </p:attrNameLst>
                                      </p:cBhvr>
                                      <p:to>
                                        <p:strVal val="visible"/>
                                      </p:to>
                                    </p:set>
                                    <p:animEffect transition="in" filter="wipe(up)">
                                      <p:cBhvr>
                                        <p:cTn id="7" dur="500"/>
                                        <p:tgtEl>
                                          <p:spTgt spid="3922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92228"/>
                                        </p:tgtEl>
                                        <p:attrNameLst>
                                          <p:attrName>style.visibility</p:attrName>
                                        </p:attrNameLst>
                                      </p:cBhvr>
                                      <p:to>
                                        <p:strVal val="visible"/>
                                      </p:to>
                                    </p:set>
                                    <p:animEffect transition="in" filter="wipe(up)">
                                      <p:cBhvr>
                                        <p:cTn id="12" dur="500"/>
                                        <p:tgtEl>
                                          <p:spTgt spid="39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type="body" idx="1"/>
          </p:nvPr>
        </p:nvSpPr>
        <p:spPr>
          <a:xfrm>
            <a:off x="900113" y="333375"/>
            <a:ext cx="7920037" cy="647700"/>
          </a:xfrm>
        </p:spPr>
        <p:txBody>
          <a:bodyPr/>
          <a:lstStyle/>
          <a:p>
            <a:pPr>
              <a:spcBef>
                <a:spcPct val="0"/>
              </a:spcBef>
              <a:buClrTx/>
              <a:buSzTx/>
              <a:buFontTx/>
              <a:buNone/>
            </a:pPr>
            <a:r>
              <a:rPr lang="zh-CN" altLang="en-US" sz="2800"/>
              <a:t>（</a:t>
            </a:r>
            <a:r>
              <a:rPr lang="en-US" altLang="zh-CN"/>
              <a:t>6</a:t>
            </a:r>
            <a:r>
              <a:rPr lang="zh-CN" altLang="en-US"/>
              <a:t>）这时得到的</a:t>
            </a:r>
            <a:r>
              <a:rPr lang="en-US" altLang="zh-CN"/>
              <a:t>f</a:t>
            </a:r>
            <a:r>
              <a:rPr lang="zh-CN" altLang="en-US"/>
              <a:t>就是最大容许流。</a:t>
            </a:r>
            <a:endParaRPr lang="en-US" altLang="zh-CN"/>
          </a:p>
        </p:txBody>
      </p:sp>
      <p:sp>
        <p:nvSpPr>
          <p:cNvPr id="393220"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93221" name="Group 5"/>
          <p:cNvGrpSpPr>
            <a:grpSpLocks/>
          </p:cNvGrpSpPr>
          <p:nvPr/>
        </p:nvGrpSpPr>
        <p:grpSpPr bwMode="auto">
          <a:xfrm>
            <a:off x="1692275" y="1125538"/>
            <a:ext cx="5248275" cy="3768725"/>
            <a:chOff x="793" y="1192"/>
            <a:chExt cx="3306" cy="2374"/>
          </a:xfrm>
        </p:grpSpPr>
        <p:sp>
          <p:nvSpPr>
            <p:cNvPr id="393222"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23"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24"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25"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26"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27"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28"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29"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30"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93231"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93232"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93233"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93234"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93235"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36"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37"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393238"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(5,5)</a:t>
              </a:r>
            </a:p>
          </p:txBody>
        </p:sp>
        <p:sp>
          <p:nvSpPr>
            <p:cNvPr id="393239"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93240"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93241"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(4,3)</a:t>
              </a:r>
            </a:p>
          </p:txBody>
        </p:sp>
        <p:sp>
          <p:nvSpPr>
            <p:cNvPr id="393242"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(3,2)</a:t>
              </a:r>
            </a:p>
          </p:txBody>
        </p:sp>
        <p:sp>
          <p:nvSpPr>
            <p:cNvPr id="393243"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44"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45"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46"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93247"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93248" name="Text Box 32"/>
          <p:cNvSpPr txBox="1">
            <a:spLocks noChangeArrowheads="1"/>
          </p:cNvSpPr>
          <p:nvPr/>
        </p:nvSpPr>
        <p:spPr bwMode="auto">
          <a:xfrm>
            <a:off x="827088" y="28527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93249" name="Text Box 33"/>
          <p:cNvSpPr txBox="1">
            <a:spLocks noChangeArrowheads="1"/>
          </p:cNvSpPr>
          <p:nvPr/>
        </p:nvSpPr>
        <p:spPr bwMode="auto">
          <a:xfrm>
            <a:off x="900113" y="5157788"/>
            <a:ext cx="77454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t>这时得到的</a:t>
            </a:r>
            <a:r>
              <a:rPr lang="en-US" altLang="zh-CN" sz="3200"/>
              <a:t>w</a:t>
            </a:r>
            <a:r>
              <a:rPr lang="zh-CN" altLang="en-US" sz="3200"/>
              <a:t>＝</a:t>
            </a:r>
            <a:r>
              <a:rPr lang="en-US" altLang="zh-CN" sz="3200"/>
              <a:t>13</a:t>
            </a:r>
            <a:r>
              <a:rPr lang="zh-CN" altLang="en-US" sz="3200"/>
              <a:t>就是我们要求的最大流。</a:t>
            </a:r>
          </a:p>
        </p:txBody>
      </p:sp>
      <p:sp>
        <p:nvSpPr>
          <p:cNvPr id="393250" name="Text Box 34"/>
          <p:cNvSpPr txBox="1">
            <a:spLocks noChangeArrowheads="1"/>
          </p:cNvSpPr>
          <p:nvPr/>
        </p:nvSpPr>
        <p:spPr bwMode="auto">
          <a:xfrm>
            <a:off x="4500563" y="4437063"/>
            <a:ext cx="100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1</a:t>
            </a:r>
            <a:r>
              <a:rPr lang="en-US" altLang="zh-CN" b="1">
                <a:solidFill>
                  <a:srgbClr val="FF99FF"/>
                </a:solidFill>
              </a:rPr>
              <a:t>)</a:t>
            </a:r>
          </a:p>
        </p:txBody>
      </p:sp>
      <p:sp>
        <p:nvSpPr>
          <p:cNvPr id="393251" name="Text Box 35"/>
          <p:cNvSpPr txBox="1">
            <a:spLocks noChangeArrowheads="1"/>
          </p:cNvSpPr>
          <p:nvPr/>
        </p:nvSpPr>
        <p:spPr bwMode="auto">
          <a:xfrm>
            <a:off x="4572000" y="2781300"/>
            <a:ext cx="94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218</a:t>
            </a:fld>
            <a:endParaRPr lang="en-GB" dirty="0"/>
          </a:p>
        </p:txBody>
      </p:sp>
    </p:spTree>
    <p:extLst>
      <p:ext uri="{BB962C8B-B14F-4D97-AF65-F5344CB8AC3E}">
        <p14:creationId xmlns:p14="http://schemas.microsoft.com/office/powerpoint/2010/main" val="623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3249"/>
                                        </p:tgtEl>
                                        <p:attrNameLst>
                                          <p:attrName>style.visibility</p:attrName>
                                        </p:attrNameLst>
                                      </p:cBhvr>
                                      <p:to>
                                        <p:strVal val="visible"/>
                                      </p:to>
                                    </p:set>
                                    <p:anim calcmode="lin" valueType="num">
                                      <p:cBhvr additive="base">
                                        <p:cTn id="7" dur="500" fill="hold"/>
                                        <p:tgtEl>
                                          <p:spTgt spid="393249"/>
                                        </p:tgtEl>
                                        <p:attrNameLst>
                                          <p:attrName>ppt_x</p:attrName>
                                        </p:attrNameLst>
                                      </p:cBhvr>
                                      <p:tavLst>
                                        <p:tav tm="0">
                                          <p:val>
                                            <p:strVal val="#ppt_x"/>
                                          </p:val>
                                        </p:tav>
                                        <p:tav tm="100000">
                                          <p:val>
                                            <p:strVal val="#ppt_x"/>
                                          </p:val>
                                        </p:tav>
                                      </p:tavLst>
                                    </p:anim>
                                    <p:anim calcmode="lin" valueType="num">
                                      <p:cBhvr additive="base">
                                        <p:cTn id="8" dur="500" fill="hold"/>
                                        <p:tgtEl>
                                          <p:spTgt spid="393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49"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rrowheads="1"/>
          </p:cNvSpPr>
          <p:nvPr>
            <p:ph type="title"/>
          </p:nvPr>
        </p:nvSpPr>
        <p:spPr>
          <a:xfrm>
            <a:off x="323850" y="7173913"/>
            <a:ext cx="8229600" cy="1143000"/>
          </a:xfrm>
        </p:spPr>
        <p:txBody>
          <a:bodyPr/>
          <a:lstStyle/>
          <a:p>
            <a:r>
              <a:rPr lang="en-US" altLang="zh-CN"/>
              <a:t>§4        2F</a:t>
            </a:r>
            <a:r>
              <a:rPr lang="zh-CN" altLang="en-US"/>
              <a:t>标号算法例解</a:t>
            </a:r>
            <a:r>
              <a:rPr lang="en-US" altLang="zh-CN"/>
              <a:t>20</a:t>
            </a:r>
          </a:p>
        </p:txBody>
      </p:sp>
      <p:sp>
        <p:nvSpPr>
          <p:cNvPr id="398339" name="Rectangle 3"/>
          <p:cNvSpPr>
            <a:spLocks noGrp="1" noChangeArrowheads="1"/>
          </p:cNvSpPr>
          <p:nvPr>
            <p:ph type="body" idx="1"/>
          </p:nvPr>
        </p:nvSpPr>
        <p:spPr>
          <a:xfrm>
            <a:off x="635000" y="968719"/>
            <a:ext cx="7920037" cy="1800225"/>
          </a:xfrm>
        </p:spPr>
        <p:txBody>
          <a:bodyPr/>
          <a:lstStyle/>
          <a:p>
            <a:pPr>
              <a:spcBef>
                <a:spcPct val="0"/>
              </a:spcBef>
              <a:buClrTx/>
              <a:buSzTx/>
              <a:buFontTx/>
              <a:buNone/>
            </a:pPr>
            <a:r>
              <a:rPr lang="zh-CN" altLang="en-US" sz="2800" dirty="0" smtClean="0"/>
              <a:t>这时</a:t>
            </a:r>
            <a:r>
              <a:rPr lang="zh-CN" altLang="en-US" sz="2800" dirty="0"/>
              <a:t>得到标号得顶点为</a:t>
            </a:r>
            <a:r>
              <a:rPr lang="en-US" altLang="zh-CN" sz="2800" dirty="0"/>
              <a:t>S</a:t>
            </a:r>
            <a:r>
              <a:rPr lang="zh-CN" altLang="en-US" sz="2800" dirty="0"/>
              <a:t>，没有得到标号的为</a:t>
            </a:r>
            <a:r>
              <a:rPr lang="en-US" altLang="zh-CN" sz="2800" dirty="0"/>
              <a:t>S</a:t>
            </a:r>
            <a:r>
              <a:rPr lang="zh-CN" altLang="en-US" sz="2800" dirty="0"/>
              <a:t>，此时</a:t>
            </a:r>
            <a:r>
              <a:rPr lang="en-US" altLang="zh-CN" sz="2800" dirty="0"/>
              <a:t>(S,S)={&lt;</a:t>
            </a:r>
            <a:r>
              <a:rPr lang="en-US" altLang="zh-CN" sz="2800" dirty="0" err="1"/>
              <a:t>s,a</a:t>
            </a:r>
            <a:r>
              <a:rPr lang="en-US" altLang="zh-CN" sz="2800" dirty="0"/>
              <a:t>&gt;&lt;</a:t>
            </a:r>
            <a:r>
              <a:rPr lang="en-US" altLang="zh-CN" sz="2800" dirty="0" err="1"/>
              <a:t>b,a</a:t>
            </a:r>
            <a:r>
              <a:rPr lang="en-US" altLang="zh-CN" sz="2800" dirty="0"/>
              <a:t>&gt;,&lt;</a:t>
            </a:r>
            <a:r>
              <a:rPr lang="en-US" altLang="zh-CN" sz="2800" dirty="0" err="1"/>
              <a:t>c,t</a:t>
            </a:r>
            <a:r>
              <a:rPr lang="en-US" altLang="zh-CN" sz="2800" dirty="0"/>
              <a:t>&gt;}</a:t>
            </a:r>
            <a:r>
              <a:rPr lang="zh-CN" altLang="en-US" sz="2800" dirty="0"/>
              <a:t>，</a:t>
            </a:r>
            <a:r>
              <a:rPr lang="en-US" altLang="zh-CN" sz="2800" dirty="0"/>
              <a:t>C(S,S)=13</a:t>
            </a:r>
            <a:endParaRPr lang="zh-CN" altLang="en-US" sz="2800" dirty="0"/>
          </a:p>
        </p:txBody>
      </p:sp>
      <p:sp>
        <p:nvSpPr>
          <p:cNvPr id="398340"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zh-CN" altLang="en-US" sz="2800">
                <a:effectLst>
                  <a:outerShdw blurRad="38100" dist="38100" dir="2700000" algn="tl">
                    <a:srgbClr val="000000"/>
                  </a:outerShdw>
                </a:effectLst>
                <a:latin typeface="Arial" charset="0"/>
              </a:rPr>
              <a:t>解</a:t>
            </a:r>
          </a:p>
        </p:txBody>
      </p:sp>
      <p:grpSp>
        <p:nvGrpSpPr>
          <p:cNvPr id="398341" name="Group 5"/>
          <p:cNvGrpSpPr>
            <a:grpSpLocks/>
          </p:cNvGrpSpPr>
          <p:nvPr/>
        </p:nvGrpSpPr>
        <p:grpSpPr bwMode="auto">
          <a:xfrm>
            <a:off x="1692275" y="1773238"/>
            <a:ext cx="5248275" cy="3768725"/>
            <a:chOff x="793" y="1192"/>
            <a:chExt cx="3306" cy="2374"/>
          </a:xfrm>
        </p:grpSpPr>
        <p:sp>
          <p:nvSpPr>
            <p:cNvPr id="398342" name="Oval 6"/>
            <p:cNvSpPr>
              <a:spLocks noChangeArrowheads="1"/>
            </p:cNvSpPr>
            <p:nvPr/>
          </p:nvSpPr>
          <p:spPr bwMode="auto">
            <a:xfrm>
              <a:off x="2264" y="1510"/>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3" name="Oval 7"/>
            <p:cNvSpPr>
              <a:spLocks noChangeArrowheads="1"/>
            </p:cNvSpPr>
            <p:nvPr/>
          </p:nvSpPr>
          <p:spPr bwMode="auto">
            <a:xfrm>
              <a:off x="1020" y="2341"/>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4" name="Oval 8"/>
            <p:cNvSpPr>
              <a:spLocks noChangeArrowheads="1"/>
            </p:cNvSpPr>
            <p:nvPr/>
          </p:nvSpPr>
          <p:spPr bwMode="auto">
            <a:xfrm>
              <a:off x="2342" y="232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5" name="Oval 9"/>
            <p:cNvSpPr>
              <a:spLocks noChangeArrowheads="1"/>
            </p:cNvSpPr>
            <p:nvPr/>
          </p:nvSpPr>
          <p:spPr bwMode="auto">
            <a:xfrm>
              <a:off x="3833" y="2296"/>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6" name="Line 10"/>
            <p:cNvSpPr>
              <a:spLocks noChangeShapeType="1"/>
            </p:cNvSpPr>
            <p:nvPr/>
          </p:nvSpPr>
          <p:spPr bwMode="auto">
            <a:xfrm flipV="1">
              <a:off x="1111" y="1600"/>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47" name="Line 11"/>
            <p:cNvSpPr>
              <a:spLocks noChangeShapeType="1"/>
            </p:cNvSpPr>
            <p:nvPr/>
          </p:nvSpPr>
          <p:spPr bwMode="auto">
            <a:xfrm>
              <a:off x="2336" y="1570"/>
              <a:ext cx="1497" cy="726"/>
            </a:xfrm>
            <a:prstGeom prst="line">
              <a:avLst/>
            </a:prstGeom>
            <a:noFill/>
            <a:ln w="38100">
              <a:solidFill>
                <a:schemeClr val="tx1"/>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48" name="Oval 12"/>
            <p:cNvSpPr>
              <a:spLocks noChangeArrowheads="1"/>
            </p:cNvSpPr>
            <p:nvPr/>
          </p:nvSpPr>
          <p:spPr bwMode="auto">
            <a:xfrm>
              <a:off x="2336" y="3203"/>
              <a:ext cx="90" cy="91"/>
            </a:xfrm>
            <a:prstGeom prst="ellipse">
              <a:avLst/>
            </a:prstGeom>
            <a:solidFill>
              <a:srgbClr val="FF0000"/>
            </a:solidFill>
            <a:ln w="3810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9" name="Line 13"/>
            <p:cNvSpPr>
              <a:spLocks noChangeShapeType="1"/>
            </p:cNvSpPr>
            <p:nvPr/>
          </p:nvSpPr>
          <p:spPr bwMode="auto">
            <a:xfrm>
              <a:off x="1111" y="2387"/>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50" name="Text Box 14"/>
            <p:cNvSpPr txBox="1">
              <a:spLocks noChangeArrowheads="1"/>
            </p:cNvSpPr>
            <p:nvPr/>
          </p:nvSpPr>
          <p:spPr bwMode="auto">
            <a:xfrm>
              <a:off x="793" y="225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398351" name="Text Box 15"/>
            <p:cNvSpPr txBox="1">
              <a:spLocks noChangeArrowheads="1"/>
            </p:cNvSpPr>
            <p:nvPr/>
          </p:nvSpPr>
          <p:spPr bwMode="auto">
            <a:xfrm>
              <a:off x="2206" y="1192"/>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398352" name="Text Box 16"/>
            <p:cNvSpPr txBox="1">
              <a:spLocks noChangeArrowheads="1"/>
            </p:cNvSpPr>
            <p:nvPr/>
          </p:nvSpPr>
          <p:spPr bwMode="auto">
            <a:xfrm>
              <a:off x="2426" y="2205"/>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398353" name="Text Box 17"/>
            <p:cNvSpPr txBox="1">
              <a:spLocks noChangeArrowheads="1"/>
            </p:cNvSpPr>
            <p:nvPr/>
          </p:nvSpPr>
          <p:spPr bwMode="auto">
            <a:xfrm>
              <a:off x="2356" y="327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398354" name="Text Box 18"/>
            <p:cNvSpPr txBox="1">
              <a:spLocks noChangeArrowheads="1"/>
            </p:cNvSpPr>
            <p:nvPr/>
          </p:nvSpPr>
          <p:spPr bwMode="auto">
            <a:xfrm>
              <a:off x="3923" y="220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398355" name="Line 19"/>
            <p:cNvSpPr>
              <a:spLocks noChangeShapeType="1"/>
            </p:cNvSpPr>
            <p:nvPr/>
          </p:nvSpPr>
          <p:spPr bwMode="auto">
            <a:xfrm>
              <a:off x="1111" y="2432"/>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56" name="Line 20"/>
            <p:cNvSpPr>
              <a:spLocks noChangeShapeType="1"/>
            </p:cNvSpPr>
            <p:nvPr/>
          </p:nvSpPr>
          <p:spPr bwMode="auto">
            <a:xfrm flipV="1">
              <a:off x="2426" y="2387"/>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57" name="Text Box 21"/>
            <p:cNvSpPr txBox="1">
              <a:spLocks noChangeArrowheads="1"/>
            </p:cNvSpPr>
            <p:nvPr/>
          </p:nvSpPr>
          <p:spPr bwMode="auto">
            <a:xfrm>
              <a:off x="1746" y="243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398358" name="Text Box 22"/>
            <p:cNvSpPr txBox="1">
              <a:spLocks noChangeArrowheads="1"/>
            </p:cNvSpPr>
            <p:nvPr/>
          </p:nvSpPr>
          <p:spPr bwMode="auto">
            <a:xfrm>
              <a:off x="3152" y="288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(5,5)</a:t>
              </a:r>
            </a:p>
          </p:txBody>
        </p:sp>
        <p:sp>
          <p:nvSpPr>
            <p:cNvPr id="398359" name="Text Box 23"/>
            <p:cNvSpPr txBox="1">
              <a:spLocks noChangeArrowheads="1"/>
            </p:cNvSpPr>
            <p:nvPr/>
          </p:nvSpPr>
          <p:spPr bwMode="auto">
            <a:xfrm>
              <a:off x="1837" y="193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398360" name="Text Box 24"/>
            <p:cNvSpPr txBox="1">
              <a:spLocks noChangeArrowheads="1"/>
            </p:cNvSpPr>
            <p:nvPr/>
          </p:nvSpPr>
          <p:spPr bwMode="auto">
            <a:xfrm>
              <a:off x="1247"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398361" name="Text Box 25"/>
            <p:cNvSpPr txBox="1">
              <a:spLocks noChangeArrowheads="1"/>
            </p:cNvSpPr>
            <p:nvPr/>
          </p:nvSpPr>
          <p:spPr bwMode="auto">
            <a:xfrm>
              <a:off x="2426" y="265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(4,3)</a:t>
              </a:r>
            </a:p>
          </p:txBody>
        </p:sp>
        <p:sp>
          <p:nvSpPr>
            <p:cNvPr id="398362" name="Text Box 26"/>
            <p:cNvSpPr txBox="1">
              <a:spLocks noChangeArrowheads="1"/>
            </p:cNvSpPr>
            <p:nvPr/>
          </p:nvSpPr>
          <p:spPr bwMode="auto">
            <a:xfrm>
              <a:off x="1338" y="288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(3,2)</a:t>
              </a:r>
            </a:p>
          </p:txBody>
        </p:sp>
        <p:sp>
          <p:nvSpPr>
            <p:cNvPr id="398363" name="Line 27"/>
            <p:cNvSpPr>
              <a:spLocks noChangeShapeType="1"/>
            </p:cNvSpPr>
            <p:nvPr/>
          </p:nvSpPr>
          <p:spPr bwMode="auto">
            <a:xfrm>
              <a:off x="2381" y="2432"/>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64" name="Line 28"/>
            <p:cNvSpPr>
              <a:spLocks noChangeShapeType="1"/>
            </p:cNvSpPr>
            <p:nvPr/>
          </p:nvSpPr>
          <p:spPr bwMode="auto">
            <a:xfrm>
              <a:off x="2290" y="1616"/>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65" name="Line 29"/>
            <p:cNvSpPr>
              <a:spLocks noChangeShapeType="1"/>
            </p:cNvSpPr>
            <p:nvPr/>
          </p:nvSpPr>
          <p:spPr bwMode="auto">
            <a:xfrm flipH="1" flipV="1">
              <a:off x="2381" y="1616"/>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66" name="Text Box 30"/>
            <p:cNvSpPr txBox="1">
              <a:spLocks noChangeArrowheads="1"/>
            </p:cNvSpPr>
            <p:nvPr/>
          </p:nvSpPr>
          <p:spPr bwMode="auto">
            <a:xfrm>
              <a:off x="3152" y="17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398367" name="Text Box 31"/>
            <p:cNvSpPr txBox="1">
              <a:spLocks noChangeArrowheads="1"/>
            </p:cNvSpPr>
            <p:nvPr/>
          </p:nvSpPr>
          <p:spPr bwMode="auto">
            <a:xfrm>
              <a:off x="2426" y="188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398368"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98369" name="Text Box 33"/>
          <p:cNvSpPr txBox="1">
            <a:spLocks noChangeArrowheads="1"/>
          </p:cNvSpPr>
          <p:nvPr/>
        </p:nvSpPr>
        <p:spPr bwMode="auto">
          <a:xfrm>
            <a:off x="4572000" y="5084763"/>
            <a:ext cx="100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1</a:t>
            </a:r>
            <a:r>
              <a:rPr lang="en-US" altLang="zh-CN" b="1">
                <a:solidFill>
                  <a:srgbClr val="FF99FF"/>
                </a:solidFill>
              </a:rPr>
              <a:t>)</a:t>
            </a:r>
          </a:p>
        </p:txBody>
      </p:sp>
      <p:sp>
        <p:nvSpPr>
          <p:cNvPr id="398370" name="Text Box 34"/>
          <p:cNvSpPr txBox="1">
            <a:spLocks noChangeArrowheads="1"/>
          </p:cNvSpPr>
          <p:nvPr/>
        </p:nvSpPr>
        <p:spPr bwMode="auto">
          <a:xfrm>
            <a:off x="4643438" y="3429000"/>
            <a:ext cx="94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98371" name="Line 35"/>
          <p:cNvSpPr>
            <a:spLocks noChangeShapeType="1"/>
          </p:cNvSpPr>
          <p:nvPr/>
        </p:nvSpPr>
        <p:spPr bwMode="auto">
          <a:xfrm>
            <a:off x="2987675" y="2420938"/>
            <a:ext cx="3313113" cy="2087562"/>
          </a:xfrm>
          <a:prstGeom prst="line">
            <a:avLst/>
          </a:prstGeom>
          <a:noFill/>
          <a:ln w="38100">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72" name="Line 36"/>
          <p:cNvSpPr>
            <a:spLocks noChangeShapeType="1"/>
          </p:cNvSpPr>
          <p:nvPr/>
        </p:nvSpPr>
        <p:spPr bwMode="auto">
          <a:xfrm>
            <a:off x="7740352" y="1052736"/>
            <a:ext cx="144463" cy="0"/>
          </a:xfrm>
          <a:prstGeom prst="line">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73" name="Line 37"/>
          <p:cNvSpPr>
            <a:spLocks noChangeShapeType="1"/>
          </p:cNvSpPr>
          <p:nvPr/>
        </p:nvSpPr>
        <p:spPr bwMode="auto">
          <a:xfrm>
            <a:off x="2268538" y="1484784"/>
            <a:ext cx="144462" cy="0"/>
          </a:xfrm>
          <a:prstGeom prst="line">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374" name="Line 38"/>
          <p:cNvSpPr>
            <a:spLocks noChangeShapeType="1"/>
          </p:cNvSpPr>
          <p:nvPr/>
        </p:nvSpPr>
        <p:spPr bwMode="auto">
          <a:xfrm>
            <a:off x="6480969" y="1484784"/>
            <a:ext cx="144462" cy="0"/>
          </a:xfrm>
          <a:prstGeom prst="line">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219</a:t>
            </a:fld>
            <a:endParaRPr lang="en-GB" dirty="0"/>
          </a:p>
        </p:txBody>
      </p:sp>
    </p:spTree>
    <p:extLst>
      <p:ext uri="{BB962C8B-B14F-4D97-AF65-F5344CB8AC3E}">
        <p14:creationId xmlns:p14="http://schemas.microsoft.com/office/powerpoint/2010/main" val="137787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578738" y="342900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1</a:t>
            </a:r>
            <a:endParaRPr lang="zh-CN" altLang="en-US" sz="2800" dirty="0">
              <a:solidFill>
                <a:srgbClr val="FFC000"/>
              </a:solidFill>
            </a:endParaRPr>
          </a:p>
        </p:txBody>
      </p:sp>
      <p:sp>
        <p:nvSpPr>
          <p:cNvPr id="5" name="椭圆 4"/>
          <p:cNvSpPr/>
          <p:nvPr/>
        </p:nvSpPr>
        <p:spPr>
          <a:xfrm>
            <a:off x="4378938" y="342900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2</a:t>
            </a:r>
            <a:endParaRPr lang="zh-CN" altLang="en-US" sz="2800" dirty="0">
              <a:solidFill>
                <a:srgbClr val="FFC000"/>
              </a:solidFill>
            </a:endParaRPr>
          </a:p>
        </p:txBody>
      </p:sp>
      <p:sp>
        <p:nvSpPr>
          <p:cNvPr id="6" name="椭圆 5"/>
          <p:cNvSpPr/>
          <p:nvPr/>
        </p:nvSpPr>
        <p:spPr>
          <a:xfrm>
            <a:off x="6107130" y="342900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3</a:t>
            </a:r>
            <a:endParaRPr lang="zh-CN" altLang="en-US" sz="2800" dirty="0">
              <a:solidFill>
                <a:srgbClr val="FFC000"/>
              </a:solidFill>
            </a:endParaRPr>
          </a:p>
        </p:txBody>
      </p:sp>
      <p:sp>
        <p:nvSpPr>
          <p:cNvPr id="7" name="椭圆 6"/>
          <p:cNvSpPr/>
          <p:nvPr/>
        </p:nvSpPr>
        <p:spPr>
          <a:xfrm>
            <a:off x="2578738" y="522920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4</a:t>
            </a:r>
            <a:endParaRPr lang="zh-CN" altLang="en-US" sz="2800" dirty="0">
              <a:solidFill>
                <a:srgbClr val="FFC000"/>
              </a:solidFill>
            </a:endParaRPr>
          </a:p>
        </p:txBody>
      </p:sp>
      <p:sp>
        <p:nvSpPr>
          <p:cNvPr id="8" name="椭圆 7"/>
          <p:cNvSpPr/>
          <p:nvPr/>
        </p:nvSpPr>
        <p:spPr>
          <a:xfrm>
            <a:off x="4378938" y="522920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5</a:t>
            </a:r>
            <a:endParaRPr lang="zh-CN" altLang="en-US" sz="2800" dirty="0">
              <a:solidFill>
                <a:srgbClr val="FFC000"/>
              </a:solidFill>
            </a:endParaRPr>
          </a:p>
        </p:txBody>
      </p:sp>
      <p:sp>
        <p:nvSpPr>
          <p:cNvPr id="9" name="椭圆 8"/>
          <p:cNvSpPr/>
          <p:nvPr/>
        </p:nvSpPr>
        <p:spPr>
          <a:xfrm>
            <a:off x="6107130" y="522920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6</a:t>
            </a:r>
            <a:endParaRPr lang="zh-CN" altLang="en-US" sz="2800" dirty="0">
              <a:solidFill>
                <a:srgbClr val="FFC000"/>
              </a:solidFill>
            </a:endParaRPr>
          </a:p>
        </p:txBody>
      </p:sp>
      <p:cxnSp>
        <p:nvCxnSpPr>
          <p:cNvPr id="11" name="直接箭头连接符 10"/>
          <p:cNvCxnSpPr>
            <a:stCxn id="4" idx="6"/>
            <a:endCxn id="5" idx="2"/>
          </p:cNvCxnSpPr>
          <p:nvPr/>
        </p:nvCxnSpPr>
        <p:spPr>
          <a:xfrm>
            <a:off x="3154802" y="3717032"/>
            <a:ext cx="12241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6"/>
            <a:endCxn id="6" idx="2"/>
          </p:cNvCxnSpPr>
          <p:nvPr/>
        </p:nvCxnSpPr>
        <p:spPr>
          <a:xfrm>
            <a:off x="4955002" y="3717032"/>
            <a:ext cx="115212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4"/>
            <a:endCxn id="9" idx="0"/>
          </p:cNvCxnSpPr>
          <p:nvPr/>
        </p:nvCxnSpPr>
        <p:spPr>
          <a:xfrm>
            <a:off x="6395162" y="4005064"/>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5" idx="4"/>
            <a:endCxn id="8" idx="0"/>
          </p:cNvCxnSpPr>
          <p:nvPr/>
        </p:nvCxnSpPr>
        <p:spPr>
          <a:xfrm>
            <a:off x="4666970" y="4005064"/>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4" idx="4"/>
            <a:endCxn id="7" idx="0"/>
          </p:cNvCxnSpPr>
          <p:nvPr/>
        </p:nvCxnSpPr>
        <p:spPr>
          <a:xfrm>
            <a:off x="2866770" y="4005064"/>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6"/>
            <a:endCxn id="8" idx="2"/>
          </p:cNvCxnSpPr>
          <p:nvPr/>
        </p:nvCxnSpPr>
        <p:spPr>
          <a:xfrm>
            <a:off x="3154802" y="5517232"/>
            <a:ext cx="12241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6"/>
            <a:endCxn id="9" idx="2"/>
          </p:cNvCxnSpPr>
          <p:nvPr/>
        </p:nvCxnSpPr>
        <p:spPr>
          <a:xfrm>
            <a:off x="4955002" y="5517232"/>
            <a:ext cx="115212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 idx="1"/>
            <a:endCxn id="4" idx="5"/>
          </p:cNvCxnSpPr>
          <p:nvPr/>
        </p:nvCxnSpPr>
        <p:spPr>
          <a:xfrm flipH="1" flipV="1">
            <a:off x="3070439" y="3920701"/>
            <a:ext cx="1392862" cy="13928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59632" y="3355251"/>
            <a:ext cx="792205" cy="369332"/>
          </a:xfrm>
          <a:prstGeom prst="rect">
            <a:avLst/>
          </a:prstGeom>
          <a:noFill/>
        </p:spPr>
        <p:txBody>
          <a:bodyPr wrap="none" rtlCol="0">
            <a:spAutoFit/>
          </a:bodyPr>
          <a:lstStyle/>
          <a:p>
            <a:r>
              <a:rPr lang="zh-CN" altLang="en-US" dirty="0" smtClean="0"/>
              <a:t>图</a:t>
            </a:r>
            <a:r>
              <a:rPr lang="en-US" altLang="zh-CN" dirty="0" smtClean="0"/>
              <a:t>G</a:t>
            </a:r>
            <a:r>
              <a:rPr lang="zh-CN" altLang="en-US" dirty="0" smtClean="0"/>
              <a:t>：</a:t>
            </a:r>
            <a:endParaRPr lang="zh-CN" altLang="en-US" dirty="0"/>
          </a:p>
        </p:txBody>
      </p:sp>
      <p:grpSp>
        <p:nvGrpSpPr>
          <p:cNvPr id="18" name="组合 17"/>
          <p:cNvGrpSpPr/>
          <p:nvPr/>
        </p:nvGrpSpPr>
        <p:grpSpPr>
          <a:xfrm>
            <a:off x="2189195" y="2924944"/>
            <a:ext cx="1085117" cy="461665"/>
            <a:chOff x="222017" y="692696"/>
            <a:chExt cx="1085117" cy="461665"/>
          </a:xfrm>
        </p:grpSpPr>
        <p:sp>
          <p:nvSpPr>
            <p:cNvPr id="27" name="TextBox 26"/>
            <p:cNvSpPr txBox="1"/>
            <p:nvPr/>
          </p:nvSpPr>
          <p:spPr>
            <a:xfrm>
              <a:off x="222017" y="807494"/>
              <a:ext cx="420308" cy="276999"/>
            </a:xfrm>
            <a:prstGeom prst="rect">
              <a:avLst/>
            </a:prstGeom>
            <a:noFill/>
          </p:spPr>
          <p:txBody>
            <a:bodyPr wrap="none" rtlCol="0">
              <a:spAutoFit/>
            </a:bodyPr>
            <a:lstStyle/>
            <a:p>
              <a:r>
                <a:rPr lang="en-US" altLang="zh-CN" sz="1200" dirty="0" smtClean="0"/>
                <a:t>u=1</a:t>
              </a:r>
              <a:endParaRPr lang="zh-CN" altLang="en-US" sz="1200" dirty="0"/>
            </a:p>
          </p:txBody>
        </p:sp>
        <p:sp>
          <p:nvSpPr>
            <p:cNvPr id="28" name="TextBox 27"/>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1</a:t>
              </a:r>
            </a:p>
            <a:p>
              <a:r>
                <a:rPr lang="en-US" altLang="zh-CN" sz="1200" smtClean="0"/>
                <a:t>low[1]=</a:t>
              </a:r>
              <a:r>
                <a:rPr lang="en-US" altLang="zh-CN" sz="1200" dirty="0" smtClean="0"/>
                <a:t>1</a:t>
              </a:r>
              <a:endParaRPr lang="zh-CN" altLang="en-US" sz="1200" dirty="0"/>
            </a:p>
          </p:txBody>
        </p:sp>
      </p:grpSp>
      <p:cxnSp>
        <p:nvCxnSpPr>
          <p:cNvPr id="30" name="曲线连接符 29"/>
          <p:cNvCxnSpPr>
            <a:stCxn id="4" idx="7"/>
            <a:endCxn id="5" idx="1"/>
          </p:cNvCxnSpPr>
          <p:nvPr/>
        </p:nvCxnSpPr>
        <p:spPr>
          <a:xfrm rot="5400000" flipH="1" flipV="1">
            <a:off x="3766870" y="2816932"/>
            <a:ext cx="12700" cy="1392862"/>
          </a:xfrm>
          <a:prstGeom prst="curvedConnector3">
            <a:avLst>
              <a:gd name="adj1" fmla="val 246427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556716" y="2935977"/>
            <a:ext cx="409086" cy="276999"/>
          </a:xfrm>
          <a:prstGeom prst="rect">
            <a:avLst/>
          </a:prstGeom>
          <a:noFill/>
        </p:spPr>
        <p:txBody>
          <a:bodyPr wrap="none" rtlCol="0">
            <a:spAutoFit/>
          </a:bodyPr>
          <a:lstStyle/>
          <a:p>
            <a:r>
              <a:rPr lang="en-US" altLang="zh-CN" sz="1200" dirty="0" smtClean="0">
                <a:solidFill>
                  <a:srgbClr val="FF0000"/>
                </a:solidFill>
              </a:rPr>
              <a:t>v=2</a:t>
            </a:r>
            <a:endParaRPr lang="zh-CN" altLang="en-US" sz="1200" dirty="0">
              <a:solidFill>
                <a:srgbClr val="FF0000"/>
              </a:solidFill>
            </a:endParaRPr>
          </a:p>
        </p:txBody>
      </p:sp>
      <p:grpSp>
        <p:nvGrpSpPr>
          <p:cNvPr id="20" name="组合 19"/>
          <p:cNvGrpSpPr/>
          <p:nvPr/>
        </p:nvGrpSpPr>
        <p:grpSpPr>
          <a:xfrm>
            <a:off x="4013901" y="2924944"/>
            <a:ext cx="1085117" cy="461665"/>
            <a:chOff x="2046723" y="692696"/>
            <a:chExt cx="1085117" cy="461665"/>
          </a:xfrm>
        </p:grpSpPr>
        <p:sp>
          <p:nvSpPr>
            <p:cNvPr id="32" name="TextBox 31"/>
            <p:cNvSpPr txBox="1"/>
            <p:nvPr/>
          </p:nvSpPr>
          <p:spPr>
            <a:xfrm>
              <a:off x="2046723" y="807494"/>
              <a:ext cx="420308" cy="276999"/>
            </a:xfrm>
            <a:prstGeom prst="rect">
              <a:avLst/>
            </a:prstGeom>
            <a:noFill/>
          </p:spPr>
          <p:txBody>
            <a:bodyPr wrap="none" rtlCol="0">
              <a:spAutoFit/>
            </a:bodyPr>
            <a:lstStyle/>
            <a:p>
              <a:r>
                <a:rPr lang="en-US" altLang="zh-CN" sz="1200" dirty="0" smtClean="0"/>
                <a:t>u=2</a:t>
              </a:r>
              <a:endParaRPr lang="zh-CN" altLang="en-US" sz="1200" dirty="0"/>
            </a:p>
          </p:txBody>
        </p:sp>
        <p:sp>
          <p:nvSpPr>
            <p:cNvPr id="33" name="TextBox 32"/>
            <p:cNvSpPr txBox="1"/>
            <p:nvPr/>
          </p:nvSpPr>
          <p:spPr>
            <a:xfrm>
              <a:off x="2364258" y="692696"/>
              <a:ext cx="767582" cy="461665"/>
            </a:xfrm>
            <a:prstGeom prst="rect">
              <a:avLst/>
            </a:prstGeom>
            <a:noFill/>
          </p:spPr>
          <p:txBody>
            <a:bodyPr wrap="none" rtlCol="0">
              <a:spAutoFit/>
            </a:bodyPr>
            <a:lstStyle/>
            <a:p>
              <a:r>
                <a:rPr lang="en-US" altLang="zh-CN" sz="1200" dirty="0" err="1" smtClean="0"/>
                <a:t>dfn</a:t>
              </a:r>
              <a:r>
                <a:rPr lang="en-US" altLang="zh-CN" sz="1200" dirty="0" smtClean="0"/>
                <a:t>[2]=2</a:t>
              </a:r>
            </a:p>
            <a:p>
              <a:r>
                <a:rPr lang="en-US" altLang="zh-CN" sz="1200" dirty="0" smtClean="0"/>
                <a:t>low[2]=2</a:t>
              </a:r>
              <a:endParaRPr lang="zh-CN" altLang="en-US" sz="1200" dirty="0"/>
            </a:p>
          </p:txBody>
        </p:sp>
      </p:grpSp>
      <p:cxnSp>
        <p:nvCxnSpPr>
          <p:cNvPr id="35" name="曲线连接符 34"/>
          <p:cNvCxnSpPr>
            <a:stCxn id="5" idx="7"/>
            <a:endCxn id="6" idx="1"/>
          </p:cNvCxnSpPr>
          <p:nvPr/>
        </p:nvCxnSpPr>
        <p:spPr>
          <a:xfrm rot="5400000" flipH="1" flipV="1">
            <a:off x="5531066" y="2852936"/>
            <a:ext cx="12700" cy="1320854"/>
          </a:xfrm>
          <a:prstGeom prst="curvedConnector3">
            <a:avLst>
              <a:gd name="adj1" fmla="val 246427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332873" y="2935977"/>
            <a:ext cx="409086" cy="276999"/>
          </a:xfrm>
          <a:prstGeom prst="rect">
            <a:avLst/>
          </a:prstGeom>
          <a:noFill/>
        </p:spPr>
        <p:txBody>
          <a:bodyPr wrap="none" rtlCol="0">
            <a:spAutoFit/>
          </a:bodyPr>
          <a:lstStyle/>
          <a:p>
            <a:r>
              <a:rPr lang="en-US" altLang="zh-CN" sz="1200" dirty="0" smtClean="0">
                <a:solidFill>
                  <a:srgbClr val="FF0000"/>
                </a:solidFill>
              </a:rPr>
              <a:t>v=3</a:t>
            </a:r>
            <a:endParaRPr lang="zh-CN" altLang="en-US" sz="1200" dirty="0">
              <a:solidFill>
                <a:srgbClr val="FF0000"/>
              </a:solidFill>
            </a:endParaRPr>
          </a:p>
        </p:txBody>
      </p:sp>
      <p:grpSp>
        <p:nvGrpSpPr>
          <p:cNvPr id="22" name="组合 21"/>
          <p:cNvGrpSpPr/>
          <p:nvPr/>
        </p:nvGrpSpPr>
        <p:grpSpPr>
          <a:xfrm>
            <a:off x="5789595" y="2924944"/>
            <a:ext cx="1085117" cy="461665"/>
            <a:chOff x="3822417" y="692696"/>
            <a:chExt cx="1085117" cy="461665"/>
          </a:xfrm>
        </p:grpSpPr>
        <p:sp>
          <p:nvSpPr>
            <p:cNvPr id="37" name="TextBox 36"/>
            <p:cNvSpPr txBox="1"/>
            <p:nvPr/>
          </p:nvSpPr>
          <p:spPr>
            <a:xfrm>
              <a:off x="3822417" y="807494"/>
              <a:ext cx="420308" cy="276999"/>
            </a:xfrm>
            <a:prstGeom prst="rect">
              <a:avLst/>
            </a:prstGeom>
            <a:noFill/>
          </p:spPr>
          <p:txBody>
            <a:bodyPr wrap="none" rtlCol="0">
              <a:spAutoFit/>
            </a:bodyPr>
            <a:lstStyle/>
            <a:p>
              <a:r>
                <a:rPr lang="en-US" altLang="zh-CN" sz="1200" dirty="0" smtClean="0"/>
                <a:t>u=3</a:t>
              </a:r>
              <a:endParaRPr lang="zh-CN" altLang="en-US" sz="1200" dirty="0"/>
            </a:p>
          </p:txBody>
        </p:sp>
        <p:sp>
          <p:nvSpPr>
            <p:cNvPr id="38" name="TextBox 37"/>
            <p:cNvSpPr txBox="1"/>
            <p:nvPr/>
          </p:nvSpPr>
          <p:spPr>
            <a:xfrm>
              <a:off x="4139952" y="692696"/>
              <a:ext cx="767582" cy="461665"/>
            </a:xfrm>
            <a:prstGeom prst="rect">
              <a:avLst/>
            </a:prstGeom>
            <a:noFill/>
          </p:spPr>
          <p:txBody>
            <a:bodyPr wrap="none" rtlCol="0">
              <a:spAutoFit/>
            </a:bodyPr>
            <a:lstStyle/>
            <a:p>
              <a:r>
                <a:rPr lang="en-US" altLang="zh-CN" sz="1200" dirty="0" err="1" smtClean="0"/>
                <a:t>dfn</a:t>
              </a:r>
              <a:r>
                <a:rPr lang="en-US" altLang="zh-CN" sz="1200" dirty="0" smtClean="0"/>
                <a:t>[3]=3</a:t>
              </a:r>
            </a:p>
            <a:p>
              <a:r>
                <a:rPr lang="en-US" altLang="zh-CN" sz="1200" dirty="0" smtClean="0"/>
                <a:t>low[3]=3</a:t>
              </a:r>
              <a:endParaRPr lang="zh-CN" altLang="en-US" sz="1200" dirty="0"/>
            </a:p>
          </p:txBody>
        </p:sp>
      </p:grpSp>
      <p:cxnSp>
        <p:nvCxnSpPr>
          <p:cNvPr id="42" name="曲线连接符 41"/>
          <p:cNvCxnSpPr>
            <a:stCxn id="6" idx="6"/>
            <a:endCxn id="9" idx="6"/>
          </p:cNvCxnSpPr>
          <p:nvPr/>
        </p:nvCxnSpPr>
        <p:spPr>
          <a:xfrm>
            <a:off x="6683194" y="3717032"/>
            <a:ext cx="12700" cy="1800200"/>
          </a:xfrm>
          <a:prstGeom prst="curvedConnector3">
            <a:avLst>
              <a:gd name="adj1" fmla="val 18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971226" y="4478632"/>
            <a:ext cx="409086" cy="276999"/>
          </a:xfrm>
          <a:prstGeom prst="rect">
            <a:avLst/>
          </a:prstGeom>
          <a:noFill/>
        </p:spPr>
        <p:txBody>
          <a:bodyPr wrap="none" rtlCol="0">
            <a:spAutoFit/>
          </a:bodyPr>
          <a:lstStyle/>
          <a:p>
            <a:r>
              <a:rPr lang="en-US" altLang="zh-CN" sz="1200" dirty="0" smtClean="0">
                <a:solidFill>
                  <a:srgbClr val="FF0000"/>
                </a:solidFill>
              </a:rPr>
              <a:t>v=6</a:t>
            </a:r>
            <a:endParaRPr lang="zh-CN" altLang="en-US" sz="1200" dirty="0">
              <a:solidFill>
                <a:srgbClr val="FF0000"/>
              </a:solidFill>
            </a:endParaRPr>
          </a:p>
        </p:txBody>
      </p:sp>
      <p:grpSp>
        <p:nvGrpSpPr>
          <p:cNvPr id="24" name="组合 23"/>
          <p:cNvGrpSpPr/>
          <p:nvPr/>
        </p:nvGrpSpPr>
        <p:grpSpPr>
          <a:xfrm>
            <a:off x="5789595" y="5805264"/>
            <a:ext cx="1085117" cy="461665"/>
            <a:chOff x="3822417" y="3573016"/>
            <a:chExt cx="1085117" cy="461665"/>
          </a:xfrm>
        </p:grpSpPr>
        <p:sp>
          <p:nvSpPr>
            <p:cNvPr id="44" name="TextBox 43"/>
            <p:cNvSpPr txBox="1"/>
            <p:nvPr/>
          </p:nvSpPr>
          <p:spPr>
            <a:xfrm>
              <a:off x="3822417" y="3687814"/>
              <a:ext cx="420308" cy="276999"/>
            </a:xfrm>
            <a:prstGeom prst="rect">
              <a:avLst/>
            </a:prstGeom>
            <a:noFill/>
          </p:spPr>
          <p:txBody>
            <a:bodyPr wrap="none" rtlCol="0">
              <a:spAutoFit/>
            </a:bodyPr>
            <a:lstStyle/>
            <a:p>
              <a:r>
                <a:rPr lang="en-US" altLang="zh-CN" sz="1200" dirty="0" smtClean="0"/>
                <a:t>u=6</a:t>
              </a:r>
              <a:endParaRPr lang="zh-CN" altLang="en-US" sz="1200" dirty="0"/>
            </a:p>
          </p:txBody>
        </p:sp>
        <p:sp>
          <p:nvSpPr>
            <p:cNvPr id="45" name="TextBox 44"/>
            <p:cNvSpPr txBox="1"/>
            <p:nvPr/>
          </p:nvSpPr>
          <p:spPr>
            <a:xfrm>
              <a:off x="4139952" y="3573016"/>
              <a:ext cx="767582" cy="461665"/>
            </a:xfrm>
            <a:prstGeom prst="rect">
              <a:avLst/>
            </a:prstGeom>
            <a:noFill/>
          </p:spPr>
          <p:txBody>
            <a:bodyPr wrap="none" rtlCol="0">
              <a:spAutoFit/>
            </a:bodyPr>
            <a:lstStyle/>
            <a:p>
              <a:r>
                <a:rPr lang="en-US" altLang="zh-CN" sz="1200" dirty="0" err="1" smtClean="0"/>
                <a:t>dfn</a:t>
              </a:r>
              <a:r>
                <a:rPr lang="en-US" altLang="zh-CN" sz="1200" dirty="0" smtClean="0"/>
                <a:t>[6]=4</a:t>
              </a:r>
            </a:p>
            <a:p>
              <a:r>
                <a:rPr lang="en-US" altLang="zh-CN" sz="1200" dirty="0" smtClean="0"/>
                <a:t>low[6]=4</a:t>
              </a:r>
              <a:endParaRPr lang="zh-CN" altLang="en-US" sz="1200" dirty="0"/>
            </a:p>
          </p:txBody>
        </p:sp>
      </p:grpSp>
      <p:sp>
        <p:nvSpPr>
          <p:cNvPr id="46" name="TextBox 45"/>
          <p:cNvSpPr txBox="1"/>
          <p:nvPr/>
        </p:nvSpPr>
        <p:spPr>
          <a:xfrm>
            <a:off x="3082794" y="3281621"/>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47" name="TextBox 46"/>
          <p:cNvSpPr txBox="1"/>
          <p:nvPr/>
        </p:nvSpPr>
        <p:spPr>
          <a:xfrm>
            <a:off x="4910911" y="3281621"/>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48" name="TextBox 47"/>
          <p:cNvSpPr txBox="1"/>
          <p:nvPr/>
        </p:nvSpPr>
        <p:spPr>
          <a:xfrm>
            <a:off x="6680069" y="3281621"/>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49" name="TextBox 48"/>
          <p:cNvSpPr txBox="1"/>
          <p:nvPr/>
        </p:nvSpPr>
        <p:spPr>
          <a:xfrm>
            <a:off x="6680069" y="5426060"/>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cxnSp>
        <p:nvCxnSpPr>
          <p:cNvPr id="51" name="曲线连接符 50"/>
          <p:cNvCxnSpPr>
            <a:stCxn id="9" idx="2"/>
            <a:endCxn id="6" idx="2"/>
          </p:cNvCxnSpPr>
          <p:nvPr/>
        </p:nvCxnSpPr>
        <p:spPr>
          <a:xfrm rot="10800000">
            <a:off x="6107130" y="3717032"/>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53" name="曲线连接符 52"/>
          <p:cNvCxnSpPr>
            <a:stCxn id="6" idx="3"/>
            <a:endCxn id="5" idx="5"/>
          </p:cNvCxnSpPr>
          <p:nvPr/>
        </p:nvCxnSpPr>
        <p:spPr>
          <a:xfrm rot="5400000">
            <a:off x="5531066" y="3260274"/>
            <a:ext cx="12700" cy="1320854"/>
          </a:xfrm>
          <a:prstGeom prst="curvedConnector3">
            <a:avLst>
              <a:gd name="adj1" fmla="val 2464276"/>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57" name="曲线连接符 56"/>
          <p:cNvCxnSpPr>
            <a:stCxn id="5" idx="6"/>
            <a:endCxn id="8" idx="6"/>
          </p:cNvCxnSpPr>
          <p:nvPr/>
        </p:nvCxnSpPr>
        <p:spPr>
          <a:xfrm>
            <a:off x="4955002" y="3717032"/>
            <a:ext cx="12700" cy="1800200"/>
          </a:xfrm>
          <a:prstGeom prst="curvedConnector3">
            <a:avLst>
              <a:gd name="adj1" fmla="val 18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202068" y="4478632"/>
            <a:ext cx="409086" cy="276999"/>
          </a:xfrm>
          <a:prstGeom prst="rect">
            <a:avLst/>
          </a:prstGeom>
          <a:noFill/>
        </p:spPr>
        <p:txBody>
          <a:bodyPr wrap="none" rtlCol="0">
            <a:spAutoFit/>
          </a:bodyPr>
          <a:lstStyle/>
          <a:p>
            <a:r>
              <a:rPr lang="en-US" altLang="zh-CN" sz="1200" dirty="0" smtClean="0">
                <a:solidFill>
                  <a:srgbClr val="FF0000"/>
                </a:solidFill>
              </a:rPr>
              <a:t>v=5</a:t>
            </a:r>
            <a:endParaRPr lang="zh-CN" altLang="en-US" sz="1200" dirty="0">
              <a:solidFill>
                <a:srgbClr val="FF0000"/>
              </a:solidFill>
            </a:endParaRPr>
          </a:p>
        </p:txBody>
      </p:sp>
      <p:sp>
        <p:nvSpPr>
          <p:cNvPr id="63" name="TextBox 62"/>
          <p:cNvSpPr txBox="1"/>
          <p:nvPr/>
        </p:nvSpPr>
        <p:spPr>
          <a:xfrm>
            <a:off x="5332873" y="5661248"/>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65" name="曲线连接符 64"/>
          <p:cNvCxnSpPr>
            <a:stCxn id="8" idx="0"/>
            <a:endCxn id="4" idx="6"/>
          </p:cNvCxnSpPr>
          <p:nvPr/>
        </p:nvCxnSpPr>
        <p:spPr>
          <a:xfrm rot="16200000" flipV="1">
            <a:off x="3154802" y="3717032"/>
            <a:ext cx="1512168" cy="1512168"/>
          </a:xfrm>
          <a:prstGeom prst="curved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4026477" y="5805264"/>
            <a:ext cx="1085117" cy="461665"/>
            <a:chOff x="2059299" y="3573016"/>
            <a:chExt cx="1085117" cy="461665"/>
          </a:xfrm>
        </p:grpSpPr>
        <p:sp>
          <p:nvSpPr>
            <p:cNvPr id="67" name="TextBox 66"/>
            <p:cNvSpPr txBox="1"/>
            <p:nvPr/>
          </p:nvSpPr>
          <p:spPr>
            <a:xfrm>
              <a:off x="2059299" y="3687814"/>
              <a:ext cx="420308" cy="276999"/>
            </a:xfrm>
            <a:prstGeom prst="rect">
              <a:avLst/>
            </a:prstGeom>
            <a:noFill/>
          </p:spPr>
          <p:txBody>
            <a:bodyPr wrap="none" rtlCol="0">
              <a:spAutoFit/>
            </a:bodyPr>
            <a:lstStyle/>
            <a:p>
              <a:r>
                <a:rPr lang="en-US" altLang="zh-CN" sz="1200" dirty="0" smtClean="0"/>
                <a:t>u=5</a:t>
              </a:r>
              <a:endParaRPr lang="zh-CN" altLang="en-US" sz="1200" dirty="0"/>
            </a:p>
          </p:txBody>
        </p:sp>
        <p:sp>
          <p:nvSpPr>
            <p:cNvPr id="68" name="TextBox 67"/>
            <p:cNvSpPr txBox="1"/>
            <p:nvPr/>
          </p:nvSpPr>
          <p:spPr>
            <a:xfrm>
              <a:off x="2376834" y="3573016"/>
              <a:ext cx="767582" cy="461665"/>
            </a:xfrm>
            <a:prstGeom prst="rect">
              <a:avLst/>
            </a:prstGeom>
            <a:noFill/>
          </p:spPr>
          <p:txBody>
            <a:bodyPr wrap="none" rtlCol="0">
              <a:spAutoFit/>
            </a:bodyPr>
            <a:lstStyle/>
            <a:p>
              <a:r>
                <a:rPr lang="en-US" altLang="zh-CN" sz="1200" dirty="0" err="1" smtClean="0"/>
                <a:t>dfn</a:t>
              </a:r>
              <a:r>
                <a:rPr lang="en-US" altLang="zh-CN" sz="1200" dirty="0" smtClean="0"/>
                <a:t>[5]=5</a:t>
              </a:r>
            </a:p>
            <a:p>
              <a:r>
                <a:rPr lang="en-US" altLang="zh-CN" sz="1200" dirty="0" smtClean="0"/>
                <a:t>low[5]=5</a:t>
              </a:r>
              <a:endParaRPr lang="zh-CN" altLang="en-US" sz="1200" dirty="0"/>
            </a:p>
          </p:txBody>
        </p:sp>
      </p:grpSp>
      <p:sp>
        <p:nvSpPr>
          <p:cNvPr id="69" name="TextBox 68"/>
          <p:cNvSpPr txBox="1"/>
          <p:nvPr/>
        </p:nvSpPr>
        <p:spPr>
          <a:xfrm rot="3296997">
            <a:off x="4056425" y="3892454"/>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72" name="曲线连接符 71"/>
          <p:cNvCxnSpPr>
            <a:stCxn id="8" idx="2"/>
            <a:endCxn id="5" idx="2"/>
          </p:cNvCxnSpPr>
          <p:nvPr/>
        </p:nvCxnSpPr>
        <p:spPr>
          <a:xfrm rot="10800000">
            <a:off x="4378938" y="3717032"/>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75" name="曲线连接符 74"/>
          <p:cNvCxnSpPr>
            <a:stCxn id="5" idx="4"/>
            <a:endCxn id="4" idx="4"/>
          </p:cNvCxnSpPr>
          <p:nvPr/>
        </p:nvCxnSpPr>
        <p:spPr>
          <a:xfrm rot="5400000">
            <a:off x="3766870" y="3104964"/>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80" name="曲线连接符 79"/>
          <p:cNvCxnSpPr>
            <a:stCxn id="4" idx="2"/>
            <a:endCxn id="7" idx="2"/>
          </p:cNvCxnSpPr>
          <p:nvPr/>
        </p:nvCxnSpPr>
        <p:spPr>
          <a:xfrm rot="10800000" flipV="1">
            <a:off x="2578738" y="3717032"/>
            <a:ext cx="12700" cy="1800200"/>
          </a:xfrm>
          <a:prstGeom prst="curvedConnector3">
            <a:avLst>
              <a:gd name="adj1" fmla="val 18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967178" y="4478632"/>
            <a:ext cx="409086" cy="276999"/>
          </a:xfrm>
          <a:prstGeom prst="rect">
            <a:avLst/>
          </a:prstGeom>
          <a:noFill/>
        </p:spPr>
        <p:txBody>
          <a:bodyPr wrap="none" rtlCol="0">
            <a:spAutoFit/>
          </a:bodyPr>
          <a:lstStyle/>
          <a:p>
            <a:r>
              <a:rPr lang="en-US" altLang="zh-CN" sz="1200" dirty="0" smtClean="0">
                <a:solidFill>
                  <a:srgbClr val="FF0000"/>
                </a:solidFill>
              </a:rPr>
              <a:t>v=4</a:t>
            </a:r>
            <a:endParaRPr lang="zh-CN" altLang="en-US" sz="1200" dirty="0">
              <a:solidFill>
                <a:srgbClr val="FF0000"/>
              </a:solidFill>
            </a:endParaRPr>
          </a:p>
        </p:txBody>
      </p:sp>
      <p:grpSp>
        <p:nvGrpSpPr>
          <p:cNvPr id="40" name="组合 39"/>
          <p:cNvGrpSpPr/>
          <p:nvPr/>
        </p:nvGrpSpPr>
        <p:grpSpPr>
          <a:xfrm>
            <a:off x="2191542" y="5805264"/>
            <a:ext cx="1085117" cy="461665"/>
            <a:chOff x="224364" y="3573016"/>
            <a:chExt cx="1085117" cy="461665"/>
          </a:xfrm>
        </p:grpSpPr>
        <p:sp>
          <p:nvSpPr>
            <p:cNvPr id="82" name="TextBox 81"/>
            <p:cNvSpPr txBox="1"/>
            <p:nvPr/>
          </p:nvSpPr>
          <p:spPr>
            <a:xfrm>
              <a:off x="224364" y="368781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83" name="TextBox 82"/>
            <p:cNvSpPr txBox="1"/>
            <p:nvPr/>
          </p:nvSpPr>
          <p:spPr>
            <a:xfrm>
              <a:off x="541899" y="3573016"/>
              <a:ext cx="767582" cy="461665"/>
            </a:xfrm>
            <a:prstGeom prst="rect">
              <a:avLst/>
            </a:prstGeom>
            <a:noFill/>
          </p:spPr>
          <p:txBody>
            <a:bodyPr wrap="none" rtlCol="0">
              <a:spAutoFit/>
            </a:bodyPr>
            <a:lstStyle/>
            <a:p>
              <a:r>
                <a:rPr lang="en-US" altLang="zh-CN" sz="1200" dirty="0" err="1" smtClean="0"/>
                <a:t>dfn</a:t>
              </a:r>
              <a:r>
                <a:rPr lang="en-US" altLang="zh-CN" sz="1200" dirty="0" smtClean="0"/>
                <a:t>[4]=6</a:t>
              </a:r>
            </a:p>
            <a:p>
              <a:r>
                <a:rPr lang="en-US" altLang="zh-CN" sz="1200" dirty="0" smtClean="0"/>
                <a:t>low[4]=6</a:t>
              </a:r>
              <a:endParaRPr lang="zh-CN" altLang="en-US" sz="1200" dirty="0"/>
            </a:p>
          </p:txBody>
        </p:sp>
      </p:grpSp>
      <p:cxnSp>
        <p:nvCxnSpPr>
          <p:cNvPr id="3" name="曲线连接符 2"/>
          <p:cNvCxnSpPr>
            <a:stCxn id="8" idx="4"/>
            <a:endCxn id="9" idx="4"/>
          </p:cNvCxnSpPr>
          <p:nvPr/>
        </p:nvCxnSpPr>
        <p:spPr>
          <a:xfrm rot="16200000" flipH="1">
            <a:off x="5531066" y="4941168"/>
            <a:ext cx="12700" cy="1728192"/>
          </a:xfrm>
          <a:prstGeom prst="curvedConnector3">
            <a:avLst>
              <a:gd name="adj1" fmla="val 180000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7" idx="4"/>
            <a:endCxn id="8" idx="4"/>
          </p:cNvCxnSpPr>
          <p:nvPr/>
        </p:nvCxnSpPr>
        <p:spPr>
          <a:xfrm rot="16200000" flipH="1">
            <a:off x="3766870" y="4905164"/>
            <a:ext cx="12700" cy="1800200"/>
          </a:xfrm>
          <a:prstGeom prst="curvedConnector3">
            <a:avLst>
              <a:gd name="adj1" fmla="val 180000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04756" y="5661248"/>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16" name="曲线连接符 15"/>
          <p:cNvCxnSpPr>
            <a:stCxn id="7" idx="6"/>
            <a:endCxn id="4" idx="6"/>
          </p:cNvCxnSpPr>
          <p:nvPr/>
        </p:nvCxnSpPr>
        <p:spPr>
          <a:xfrm flipV="1">
            <a:off x="3154802" y="3717032"/>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910911" y="5445224"/>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61" name="TextBox 60"/>
          <p:cNvSpPr txBox="1"/>
          <p:nvPr/>
        </p:nvSpPr>
        <p:spPr>
          <a:xfrm>
            <a:off x="3082794" y="5426060"/>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grpSp>
        <p:nvGrpSpPr>
          <p:cNvPr id="34" name="组合 33"/>
          <p:cNvGrpSpPr/>
          <p:nvPr/>
        </p:nvGrpSpPr>
        <p:grpSpPr>
          <a:xfrm>
            <a:off x="4018898" y="5805264"/>
            <a:ext cx="1080956" cy="461665"/>
            <a:chOff x="2063460" y="4149080"/>
            <a:chExt cx="1080956" cy="461665"/>
          </a:xfrm>
        </p:grpSpPr>
        <p:sp>
          <p:nvSpPr>
            <p:cNvPr id="70" name="TextBox 69"/>
            <p:cNvSpPr txBox="1"/>
            <p:nvPr/>
          </p:nvSpPr>
          <p:spPr>
            <a:xfrm>
              <a:off x="2376834" y="4149080"/>
              <a:ext cx="767582" cy="461665"/>
            </a:xfrm>
            <a:prstGeom prst="rect">
              <a:avLst/>
            </a:prstGeom>
            <a:noFill/>
          </p:spPr>
          <p:txBody>
            <a:bodyPr wrap="none" rtlCol="0">
              <a:spAutoFit/>
            </a:bodyPr>
            <a:lstStyle/>
            <a:p>
              <a:r>
                <a:rPr lang="en-US" altLang="zh-CN" sz="1200" dirty="0" err="1" smtClean="0"/>
                <a:t>dfn</a:t>
              </a:r>
              <a:r>
                <a:rPr lang="en-US" altLang="zh-CN" sz="1200" dirty="0" smtClean="0"/>
                <a:t>[5]=5</a:t>
              </a:r>
            </a:p>
            <a:p>
              <a:r>
                <a:rPr lang="en-US" altLang="zh-CN" sz="1200" dirty="0" smtClean="0"/>
                <a:t>low[5]=</a:t>
              </a:r>
              <a:r>
                <a:rPr lang="en-US" altLang="zh-CN" sz="1200" dirty="0" smtClean="0">
                  <a:solidFill>
                    <a:srgbClr val="FF0000"/>
                  </a:solidFill>
                </a:rPr>
                <a:t>1</a:t>
              </a:r>
              <a:endParaRPr lang="zh-CN" altLang="en-US" sz="1200" dirty="0">
                <a:solidFill>
                  <a:srgbClr val="FF0000"/>
                </a:solidFill>
              </a:endParaRPr>
            </a:p>
          </p:txBody>
        </p:sp>
        <p:sp>
          <p:nvSpPr>
            <p:cNvPr id="66" name="TextBox 65"/>
            <p:cNvSpPr txBox="1"/>
            <p:nvPr/>
          </p:nvSpPr>
          <p:spPr>
            <a:xfrm>
              <a:off x="2063460" y="4241412"/>
              <a:ext cx="420308" cy="276999"/>
            </a:xfrm>
            <a:prstGeom prst="rect">
              <a:avLst/>
            </a:prstGeom>
            <a:noFill/>
          </p:spPr>
          <p:txBody>
            <a:bodyPr wrap="none" rtlCol="0">
              <a:spAutoFit/>
            </a:bodyPr>
            <a:lstStyle/>
            <a:p>
              <a:r>
                <a:rPr lang="en-US" altLang="zh-CN" sz="1200" dirty="0" smtClean="0"/>
                <a:t>u=5</a:t>
              </a:r>
              <a:endParaRPr lang="zh-CN" altLang="en-US" sz="1200" dirty="0"/>
            </a:p>
          </p:txBody>
        </p:sp>
      </p:grpSp>
      <p:grpSp>
        <p:nvGrpSpPr>
          <p:cNvPr id="39" name="组合 38"/>
          <p:cNvGrpSpPr/>
          <p:nvPr/>
        </p:nvGrpSpPr>
        <p:grpSpPr>
          <a:xfrm>
            <a:off x="4018898" y="2924944"/>
            <a:ext cx="1068380" cy="461665"/>
            <a:chOff x="2063460" y="214481"/>
            <a:chExt cx="1068380" cy="461665"/>
          </a:xfrm>
        </p:grpSpPr>
        <p:sp>
          <p:nvSpPr>
            <p:cNvPr id="73" name="TextBox 72"/>
            <p:cNvSpPr txBox="1"/>
            <p:nvPr/>
          </p:nvSpPr>
          <p:spPr>
            <a:xfrm>
              <a:off x="2364258" y="214481"/>
              <a:ext cx="767582" cy="461665"/>
            </a:xfrm>
            <a:prstGeom prst="rect">
              <a:avLst/>
            </a:prstGeom>
            <a:noFill/>
          </p:spPr>
          <p:txBody>
            <a:bodyPr wrap="none" rtlCol="0">
              <a:spAutoFit/>
            </a:bodyPr>
            <a:lstStyle/>
            <a:p>
              <a:r>
                <a:rPr lang="en-US" altLang="zh-CN" sz="1200" dirty="0" err="1" smtClean="0"/>
                <a:t>dfn</a:t>
              </a:r>
              <a:r>
                <a:rPr lang="en-US" altLang="zh-CN" sz="1200" dirty="0" smtClean="0"/>
                <a:t>[2]=2</a:t>
              </a:r>
            </a:p>
            <a:p>
              <a:r>
                <a:rPr lang="en-US" altLang="zh-CN" sz="1200" dirty="0" smtClean="0"/>
                <a:t>low[2]=</a:t>
              </a:r>
              <a:r>
                <a:rPr lang="en-US" altLang="zh-CN" sz="1200" dirty="0" smtClean="0">
                  <a:solidFill>
                    <a:srgbClr val="FF0000"/>
                  </a:solidFill>
                </a:rPr>
                <a:t>1</a:t>
              </a:r>
              <a:endParaRPr lang="zh-CN" altLang="en-US" sz="1200" dirty="0">
                <a:solidFill>
                  <a:srgbClr val="FF0000"/>
                </a:solidFill>
              </a:endParaRPr>
            </a:p>
          </p:txBody>
        </p:sp>
        <p:sp>
          <p:nvSpPr>
            <p:cNvPr id="71" name="TextBox 70"/>
            <p:cNvSpPr txBox="1"/>
            <p:nvPr/>
          </p:nvSpPr>
          <p:spPr>
            <a:xfrm>
              <a:off x="2063460" y="306814"/>
              <a:ext cx="420308" cy="276999"/>
            </a:xfrm>
            <a:prstGeom prst="rect">
              <a:avLst/>
            </a:prstGeom>
            <a:noFill/>
          </p:spPr>
          <p:txBody>
            <a:bodyPr wrap="none" rtlCol="0">
              <a:spAutoFit/>
            </a:bodyPr>
            <a:lstStyle/>
            <a:p>
              <a:r>
                <a:rPr lang="en-US" altLang="zh-CN" sz="1200" dirty="0" smtClean="0"/>
                <a:t>u=2</a:t>
              </a:r>
              <a:endParaRPr lang="zh-CN" altLang="en-US" sz="1200" dirty="0"/>
            </a:p>
          </p:txBody>
        </p:sp>
      </p:grpSp>
      <p:grpSp>
        <p:nvGrpSpPr>
          <p:cNvPr id="74" name="组合 73"/>
          <p:cNvGrpSpPr/>
          <p:nvPr/>
        </p:nvGrpSpPr>
        <p:grpSpPr>
          <a:xfrm>
            <a:off x="2191542" y="5805264"/>
            <a:ext cx="1085117" cy="461665"/>
            <a:chOff x="224364" y="3573016"/>
            <a:chExt cx="1085117" cy="461665"/>
          </a:xfrm>
        </p:grpSpPr>
        <p:sp>
          <p:nvSpPr>
            <p:cNvPr id="76" name="TextBox 75"/>
            <p:cNvSpPr txBox="1"/>
            <p:nvPr/>
          </p:nvSpPr>
          <p:spPr>
            <a:xfrm>
              <a:off x="224364" y="368781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77" name="TextBox 76"/>
            <p:cNvSpPr txBox="1"/>
            <p:nvPr/>
          </p:nvSpPr>
          <p:spPr>
            <a:xfrm>
              <a:off x="541899" y="3573016"/>
              <a:ext cx="767582" cy="461665"/>
            </a:xfrm>
            <a:prstGeom prst="rect">
              <a:avLst/>
            </a:prstGeom>
            <a:noFill/>
          </p:spPr>
          <p:txBody>
            <a:bodyPr wrap="none" rtlCol="0">
              <a:spAutoFit/>
            </a:bodyPr>
            <a:lstStyle/>
            <a:p>
              <a:r>
                <a:rPr lang="en-US" altLang="zh-CN" sz="1200" dirty="0" err="1" smtClean="0"/>
                <a:t>dfn</a:t>
              </a:r>
              <a:r>
                <a:rPr lang="en-US" altLang="zh-CN" sz="1200" dirty="0" smtClean="0"/>
                <a:t>[4]=6</a:t>
              </a:r>
            </a:p>
            <a:p>
              <a:r>
                <a:rPr lang="en-US" altLang="zh-CN" sz="1200" dirty="0" smtClean="0"/>
                <a:t>low[4]=</a:t>
              </a:r>
              <a:r>
                <a:rPr lang="en-US" altLang="zh-CN" sz="1200" dirty="0" smtClean="0">
                  <a:solidFill>
                    <a:srgbClr val="FF0000"/>
                  </a:solidFill>
                </a:rPr>
                <a:t>5</a:t>
              </a:r>
              <a:endParaRPr lang="zh-CN" altLang="en-US" sz="1200" dirty="0">
                <a:solidFill>
                  <a:srgbClr val="FF0000"/>
                </a:solidFill>
              </a:endParaRPr>
            </a:p>
          </p:txBody>
        </p:sp>
      </p:grpSp>
      <p:sp>
        <p:nvSpPr>
          <p:cNvPr id="78" name="Text Box 4"/>
          <p:cNvSpPr txBox="1">
            <a:spLocks noChangeArrowheads="1"/>
          </p:cNvSpPr>
          <p:nvPr/>
        </p:nvSpPr>
        <p:spPr bwMode="auto">
          <a:xfrm>
            <a:off x="539750" y="476672"/>
            <a:ext cx="3515899" cy="400110"/>
          </a:xfrm>
          <a:prstGeom prst="rect">
            <a:avLst/>
          </a:prstGeom>
          <a:noFill/>
          <a:ln w="9525">
            <a:noFill/>
            <a:miter lim="800000"/>
            <a:headEnd/>
            <a:tailEnd/>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en-US" altLang="zh-CN" sz="2000" b="1" dirty="0" err="1" smtClean="0">
                <a:solidFill>
                  <a:schemeClr val="bg1"/>
                </a:solidFill>
              </a:rPr>
              <a:t>Tarjan</a:t>
            </a:r>
            <a:r>
              <a:rPr lang="zh-CN" altLang="en-US" sz="2000" b="1" dirty="0" smtClean="0">
                <a:solidFill>
                  <a:schemeClr val="bg1"/>
                </a:solidFill>
              </a:rPr>
              <a:t>算法求强连通分量示意</a:t>
            </a:r>
            <a:endParaRPr lang="zh-CN" altLang="en-US" sz="2000" b="1" dirty="0">
              <a:solidFill>
                <a:schemeClr val="bg1"/>
              </a:solidFill>
            </a:endParaRPr>
          </a:p>
        </p:txBody>
      </p:sp>
      <p:sp>
        <p:nvSpPr>
          <p:cNvPr id="79" name="Text Box 5"/>
          <p:cNvSpPr txBox="1">
            <a:spLocks noChangeArrowheads="1"/>
          </p:cNvSpPr>
          <p:nvPr/>
        </p:nvSpPr>
        <p:spPr bwMode="auto">
          <a:xfrm>
            <a:off x="323528" y="979910"/>
            <a:ext cx="8820472" cy="1323439"/>
          </a:xfrm>
          <a:prstGeom prst="rect">
            <a:avLst/>
          </a:prstGeom>
          <a:noFill/>
          <a:ln w="9525">
            <a:noFill/>
            <a:miter lim="800000"/>
            <a:headEnd/>
            <a:tailEnd/>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1600" dirty="0" smtClean="0">
                <a:latin typeface="微软雅黑" panose="020B0503020204020204" pitchFamily="34" charset="-122"/>
                <a:ea typeface="微软雅黑" panose="020B0503020204020204" pitchFamily="34" charset="-122"/>
              </a:rPr>
              <a:t>几个辅助数组：</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1.dfn[]</a:t>
            </a:r>
            <a:r>
              <a:rPr lang="zh-CN" altLang="en-US" sz="1600" dirty="0" smtClean="0">
                <a:latin typeface="微软雅黑" panose="020B0503020204020204" pitchFamily="34" charset="-122"/>
                <a:ea typeface="微软雅黑" panose="020B0503020204020204" pitchFamily="34" charset="-122"/>
              </a:rPr>
              <a:t>数组，表示</a:t>
            </a:r>
            <a:r>
              <a:rPr lang="en-US" altLang="zh-CN" sz="1600" dirty="0" smtClean="0">
                <a:latin typeface="微软雅黑" panose="020B0503020204020204" pitchFamily="34" charset="-122"/>
                <a:ea typeface="微软雅黑" panose="020B0503020204020204" pitchFamily="34" charset="-122"/>
              </a:rPr>
              <a:t>i</a:t>
            </a:r>
            <a:r>
              <a:rPr lang="zh-CN" altLang="en-US" sz="1600" dirty="0" smtClean="0">
                <a:latin typeface="微软雅黑" panose="020B0503020204020204" pitchFamily="34" charset="-122"/>
                <a:ea typeface="微软雅黑" panose="020B0503020204020204" pitchFamily="34" charset="-122"/>
              </a:rPr>
              <a:t>点在</a:t>
            </a:r>
            <a:r>
              <a:rPr lang="en-US" altLang="zh-CN" sz="1600" dirty="0" err="1" smtClean="0">
                <a:latin typeface="微软雅黑" panose="020B0503020204020204" pitchFamily="34" charset="-122"/>
                <a:ea typeface="微软雅黑" panose="020B0503020204020204" pitchFamily="34" charset="-122"/>
              </a:rPr>
              <a:t>dfs</a:t>
            </a:r>
            <a:r>
              <a:rPr lang="zh-CN" altLang="en-US" sz="1600" dirty="0" smtClean="0">
                <a:latin typeface="微软雅黑" panose="020B0503020204020204" pitchFamily="34" charset="-122"/>
                <a:ea typeface="微软雅黑" panose="020B0503020204020204" pitchFamily="34" charset="-122"/>
              </a:rPr>
              <a:t>遍历过程中是第几个被访问到的，也叫“时间戳”；</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2.low[]</a:t>
            </a:r>
            <a:r>
              <a:rPr lang="zh-CN" altLang="en-US" sz="1600" dirty="0" smtClean="0">
                <a:latin typeface="微软雅黑" panose="020B0503020204020204" pitchFamily="34" charset="-122"/>
                <a:ea typeface="微软雅黑" panose="020B0503020204020204" pitchFamily="34" charset="-122"/>
              </a:rPr>
              <a:t>数组，表示</a:t>
            </a:r>
            <a:r>
              <a:rPr lang="en-US" altLang="zh-CN" sz="1600" dirty="0" smtClean="0">
                <a:latin typeface="微软雅黑" panose="020B0503020204020204" pitchFamily="34" charset="-122"/>
                <a:ea typeface="微软雅黑" panose="020B0503020204020204" pitchFamily="34" charset="-122"/>
              </a:rPr>
              <a:t>i</a:t>
            </a:r>
            <a:r>
              <a:rPr lang="zh-CN" altLang="en-US" sz="1600" dirty="0" smtClean="0">
                <a:latin typeface="微软雅黑" panose="020B0503020204020204" pitchFamily="34" charset="-122"/>
                <a:ea typeface="微软雅黑" panose="020B0503020204020204" pitchFamily="34" charset="-122"/>
              </a:rPr>
              <a:t>点直接以及通过它的子孙节点间接所能追溯到的最早的祖先节点的时间戳；</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3.stack[]</a:t>
            </a:r>
            <a:r>
              <a:rPr lang="zh-CN" altLang="en-US" sz="1600" dirty="0" smtClean="0">
                <a:latin typeface="微软雅黑" panose="020B0503020204020204" pitchFamily="34" charset="-122"/>
                <a:ea typeface="微软雅黑" panose="020B0503020204020204" pitchFamily="34" charset="-122"/>
              </a:rPr>
              <a:t>数组，维护一个栈，用来存放有可能构成一个强连通分量的所有点；</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4.vis[]</a:t>
            </a:r>
            <a:r>
              <a:rPr lang="zh-CN" altLang="en-US" sz="1600" dirty="0" smtClean="0">
                <a:latin typeface="微软雅黑" panose="020B0503020204020204" pitchFamily="34" charset="-122"/>
                <a:ea typeface="微软雅黑" panose="020B0503020204020204" pitchFamily="34" charset="-122"/>
              </a:rPr>
              <a:t>数组，表示点</a:t>
            </a:r>
            <a:r>
              <a:rPr lang="en-US" altLang="zh-CN" sz="1600" dirty="0" smtClean="0">
                <a:latin typeface="微软雅黑" panose="020B0503020204020204" pitchFamily="34" charset="-122"/>
                <a:ea typeface="微软雅黑" panose="020B0503020204020204" pitchFamily="34" charset="-122"/>
              </a:rPr>
              <a:t>i</a:t>
            </a:r>
            <a:r>
              <a:rPr lang="zh-CN" altLang="en-US" sz="1600" dirty="0" smtClean="0">
                <a:latin typeface="微软雅黑" panose="020B0503020204020204" pitchFamily="34" charset="-122"/>
                <a:ea typeface="微软雅黑" panose="020B0503020204020204" pitchFamily="34" charset="-122"/>
              </a:rPr>
              <a:t>是否处于栈中。</a:t>
            </a:r>
            <a:endParaRPr lang="en-US" altLang="zh-CN" sz="1600" dirty="0">
              <a:latin typeface="微软雅黑" panose="020B0503020204020204" pitchFamily="34" charset="-122"/>
              <a:ea typeface="微软雅黑" panose="020B0503020204020204" pitchFamily="34" charset="-122"/>
            </a:endParaRPr>
          </a:p>
        </p:txBody>
      </p:sp>
      <p:sp>
        <p:nvSpPr>
          <p:cNvPr id="52" name="灯片编号占位符 51"/>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22</a:t>
            </a:fld>
            <a:endParaRPr lang="en-US" altLang="zh-CN" dirty="0"/>
          </a:p>
        </p:txBody>
      </p:sp>
      <p:sp>
        <p:nvSpPr>
          <p:cNvPr id="2" name="矩形 1"/>
          <p:cNvSpPr/>
          <p:nvPr/>
        </p:nvSpPr>
        <p:spPr>
          <a:xfrm>
            <a:off x="-108520" y="2204864"/>
            <a:ext cx="8878017" cy="824841"/>
          </a:xfrm>
          <a:prstGeom prst="rect">
            <a:avLst/>
          </a:prstGeom>
        </p:spPr>
        <p:txBody>
          <a:bodyPr wrap="square">
            <a:spAutoFit/>
          </a:bodyPr>
          <a:lstStyle/>
          <a:p>
            <a:pPr marL="402336" lvl="1" indent="0" eaLnBrk="1" fontAlgn="auto" hangingPunct="1">
              <a:lnSpc>
                <a:spcPct val="170000"/>
              </a:lnSpc>
              <a:spcBef>
                <a:spcPts val="0"/>
              </a:spcBef>
              <a:spcAft>
                <a:spcPts val="0"/>
              </a:spcAft>
              <a:buNone/>
              <a:defRPr/>
            </a:pPr>
            <a:r>
              <a:rPr lang="zh-CN" altLang="zh-CN" sz="1400" b="1" dirty="0">
                <a:solidFill>
                  <a:srgbClr val="00B050"/>
                </a:solidFill>
              </a:rPr>
              <a:t>当点</a:t>
            </a:r>
            <a:r>
              <a:rPr lang="en-US" altLang="zh-CN" sz="1400" b="1" dirty="0">
                <a:solidFill>
                  <a:srgbClr val="00B050"/>
                </a:solidFill>
              </a:rPr>
              <a:t>u</a:t>
            </a:r>
            <a:r>
              <a:rPr lang="zh-CN" altLang="zh-CN" sz="1400" b="1" dirty="0">
                <a:solidFill>
                  <a:srgbClr val="00B050"/>
                </a:solidFill>
              </a:rPr>
              <a:t>可以到达点</a:t>
            </a:r>
            <a:r>
              <a:rPr lang="en-US" altLang="zh-CN" sz="1400" b="1" dirty="0">
                <a:solidFill>
                  <a:srgbClr val="00B050"/>
                </a:solidFill>
              </a:rPr>
              <a:t>v</a:t>
            </a:r>
            <a:r>
              <a:rPr lang="zh-CN" altLang="zh-CN" sz="1400" b="1" dirty="0">
                <a:solidFill>
                  <a:srgbClr val="00B050"/>
                </a:solidFill>
              </a:rPr>
              <a:t>时，如果</a:t>
            </a:r>
            <a:r>
              <a:rPr lang="zh-CN" altLang="zh-CN" sz="1400" b="1" dirty="0">
                <a:solidFill>
                  <a:srgbClr val="FF0000"/>
                </a:solidFill>
              </a:rPr>
              <a:t>点</a:t>
            </a:r>
            <a:r>
              <a:rPr lang="en-US" altLang="zh-CN" sz="1400" b="1" dirty="0">
                <a:solidFill>
                  <a:srgbClr val="FF0000"/>
                </a:solidFill>
              </a:rPr>
              <a:t>v</a:t>
            </a:r>
            <a:r>
              <a:rPr lang="zh-CN" altLang="zh-CN" sz="1400" b="1" dirty="0">
                <a:solidFill>
                  <a:srgbClr val="FF0000"/>
                </a:solidFill>
              </a:rPr>
              <a:t>不在栈</a:t>
            </a:r>
            <a:r>
              <a:rPr lang="zh-CN" altLang="zh-CN" sz="1400" b="1" dirty="0">
                <a:solidFill>
                  <a:srgbClr val="00B050"/>
                </a:solidFill>
              </a:rPr>
              <a:t>中，那么</a:t>
            </a:r>
            <a:r>
              <a:rPr lang="en-US" altLang="zh-CN" sz="1400" b="1" dirty="0">
                <a:solidFill>
                  <a:srgbClr val="7030A0"/>
                </a:solidFill>
              </a:rPr>
              <a:t>low[u] = min{low[u],low[v]}</a:t>
            </a:r>
            <a:r>
              <a:rPr lang="zh-CN" altLang="zh-CN" sz="1400" b="1" dirty="0">
                <a:solidFill>
                  <a:srgbClr val="00B050"/>
                </a:solidFill>
              </a:rPr>
              <a:t>；如果</a:t>
            </a:r>
            <a:r>
              <a:rPr lang="zh-CN" altLang="zh-CN" sz="1400" b="1" dirty="0">
                <a:solidFill>
                  <a:srgbClr val="FF0000"/>
                </a:solidFill>
              </a:rPr>
              <a:t>点</a:t>
            </a:r>
            <a:r>
              <a:rPr lang="en-US" altLang="zh-CN" sz="1400" b="1" dirty="0">
                <a:solidFill>
                  <a:srgbClr val="FF0000"/>
                </a:solidFill>
              </a:rPr>
              <a:t>v</a:t>
            </a:r>
            <a:r>
              <a:rPr lang="zh-CN" altLang="zh-CN" sz="1400" b="1" dirty="0">
                <a:solidFill>
                  <a:srgbClr val="FF0000"/>
                </a:solidFill>
              </a:rPr>
              <a:t>在栈</a:t>
            </a:r>
            <a:r>
              <a:rPr lang="zh-CN" altLang="zh-CN" sz="1400" b="1" dirty="0">
                <a:solidFill>
                  <a:srgbClr val="00B050"/>
                </a:solidFill>
              </a:rPr>
              <a:t>中，那么</a:t>
            </a:r>
            <a:r>
              <a:rPr lang="en-US" altLang="zh-CN" sz="1400" b="1" dirty="0">
                <a:solidFill>
                  <a:srgbClr val="7030A0"/>
                </a:solidFill>
              </a:rPr>
              <a:t>low[u] = min{low[u],</a:t>
            </a:r>
            <a:r>
              <a:rPr lang="en-US" altLang="zh-CN" sz="1400" b="1" dirty="0" err="1">
                <a:solidFill>
                  <a:srgbClr val="7030A0"/>
                </a:solidFill>
              </a:rPr>
              <a:t>dfn</a:t>
            </a:r>
            <a:r>
              <a:rPr lang="en-US" altLang="zh-CN" sz="1400" b="1" dirty="0">
                <a:solidFill>
                  <a:srgbClr val="7030A0"/>
                </a:solidFill>
              </a:rPr>
              <a:t>[v]}</a:t>
            </a:r>
            <a:endParaRPr lang="zh-CN" altLang="zh-CN" sz="1400" b="1" dirty="0">
              <a:solidFill>
                <a:srgbClr val="7030A0"/>
              </a:solidFill>
            </a:endParaRPr>
          </a:p>
        </p:txBody>
      </p:sp>
    </p:spTree>
    <p:extLst>
      <p:ext uri="{BB962C8B-B14F-4D97-AF65-F5344CB8AC3E}">
        <p14:creationId xmlns:p14="http://schemas.microsoft.com/office/powerpoint/2010/main" val="138344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500" fill="hold"/>
                                        <p:tgtEl>
                                          <p:spTgt spid="4"/>
                                        </p:tgtEl>
                                        <p:attrNameLst>
                                          <p:attrName>style.color</p:attrName>
                                        </p:attrNameLst>
                                      </p:cBhvr>
                                      <p:to>
                                        <a:schemeClr val="accent2"/>
                                      </p:to>
                                    </p:animClr>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grpId="0" nodeType="clickEffect">
                                  <p:stCondLst>
                                    <p:cond delay="0"/>
                                  </p:stCondLst>
                                  <p:childTnLst>
                                    <p:animClr clrSpc="rgb" dir="cw">
                                      <p:cBhvr override="childStyle">
                                        <p:cTn id="40" dur="500" fill="hold"/>
                                        <p:tgtEl>
                                          <p:spTgt spid="5"/>
                                        </p:tgtEl>
                                        <p:attrNameLst>
                                          <p:attrName>style.color</p:attrName>
                                        </p:attrNameLst>
                                      </p:cBhvr>
                                      <p:to>
                                        <a:schemeClr val="accent2"/>
                                      </p:to>
                                    </p:animClr>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up)">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up)">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down)">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mph" presetSubtype="2" fill="hold" grpId="0" nodeType="clickEffect">
                                  <p:stCondLst>
                                    <p:cond delay="0"/>
                                  </p:stCondLst>
                                  <p:childTnLst>
                                    <p:animClr clrSpc="rgb" dir="cw">
                                      <p:cBhvr override="childStyle">
                                        <p:cTn id="64" dur="500" fill="hold"/>
                                        <p:tgtEl>
                                          <p:spTgt spid="6"/>
                                        </p:tgtEl>
                                        <p:attrNameLst>
                                          <p:attrName>style.color</p:attrName>
                                        </p:attrNameLst>
                                      </p:cBhvr>
                                      <p:to>
                                        <a:schemeClr val="accent2"/>
                                      </p:to>
                                    </p:animClr>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up)">
                                      <p:cBhvr>
                                        <p:cTn id="69" dur="5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up)">
                                      <p:cBhvr>
                                        <p:cTn id="74" dur="500"/>
                                        <p:tgtEl>
                                          <p:spTgt spid="4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ipe(down)">
                                      <p:cBhvr>
                                        <p:cTn id="84" dur="500"/>
                                        <p:tgtEl>
                                          <p:spTgt spid="49"/>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mph" presetSubtype="2" fill="hold" grpId="0" nodeType="clickEffect">
                                  <p:stCondLst>
                                    <p:cond delay="0"/>
                                  </p:stCondLst>
                                  <p:childTnLst>
                                    <p:animClr clrSpc="rgb" dir="cw">
                                      <p:cBhvr override="childStyle">
                                        <p:cTn id="88" dur="500" fill="hold"/>
                                        <p:tgtEl>
                                          <p:spTgt spid="9"/>
                                        </p:tgtEl>
                                        <p:attrNameLst>
                                          <p:attrName>style.color</p:attrName>
                                        </p:attrNameLst>
                                      </p:cBhvr>
                                      <p:to>
                                        <a:schemeClr val="accent2"/>
                                      </p:to>
                                    </p:animClr>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2000"/>
                                        <p:tgtEl>
                                          <p:spTgt spid="24"/>
                                        </p:tgtEl>
                                      </p:cBhvr>
                                    </p:animEffect>
                                    <p:anim calcmode="lin" valueType="num">
                                      <p:cBhvr>
                                        <p:cTn id="94" dur="2000" fill="hold"/>
                                        <p:tgtEl>
                                          <p:spTgt spid="24"/>
                                        </p:tgtEl>
                                        <p:attrNameLst>
                                          <p:attrName>ppt_w</p:attrName>
                                        </p:attrNameLst>
                                      </p:cBhvr>
                                      <p:tavLst>
                                        <p:tav tm="0" fmla="#ppt_w*sin(2.5*pi*$)">
                                          <p:val>
                                            <p:fltVal val="0"/>
                                          </p:val>
                                        </p:tav>
                                        <p:tav tm="100000">
                                          <p:val>
                                            <p:fltVal val="1"/>
                                          </p:val>
                                        </p:tav>
                                      </p:tavLst>
                                    </p:anim>
                                    <p:anim calcmode="lin" valueType="num">
                                      <p:cBhvr>
                                        <p:cTn id="95"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3" presetClass="emph" presetSubtype="2" fill="hold" grpId="1" nodeType="clickEffect">
                                  <p:stCondLst>
                                    <p:cond delay="0"/>
                                  </p:stCondLst>
                                  <p:childTnLst>
                                    <p:animClr clrSpc="rgb" dir="cw">
                                      <p:cBhvr override="childStyle">
                                        <p:cTn id="99" dur="500" fill="hold"/>
                                        <p:tgtEl>
                                          <p:spTgt spid="9"/>
                                        </p:tgtEl>
                                        <p:attrNameLst>
                                          <p:attrName>style.color</p:attrName>
                                        </p:attrNameLst>
                                      </p:cBhvr>
                                      <p:to>
                                        <a:srgbClr val="FF9900"/>
                                      </p:to>
                                    </p:animClr>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51"/>
                                        </p:tgtEl>
                                        <p:attrNameLst>
                                          <p:attrName>style.visibility</p:attrName>
                                        </p:attrNameLst>
                                      </p:cBhvr>
                                      <p:to>
                                        <p:strVal val="visible"/>
                                      </p:to>
                                    </p:set>
                                    <p:animEffect transition="in" filter="wipe(down)">
                                      <p:cBhvr>
                                        <p:cTn id="104" dur="500"/>
                                        <p:tgtEl>
                                          <p:spTgt spid="51"/>
                                        </p:tgtEl>
                                      </p:cBhvr>
                                    </p:animEffect>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2000"/>
                                        <p:tgtEl>
                                          <p:spTgt spid="22"/>
                                        </p:tgtEl>
                                      </p:cBhvr>
                                    </p:animEffect>
                                    <p:anim calcmode="lin" valueType="num">
                                      <p:cBhvr>
                                        <p:cTn id="110" dur="2000" fill="hold"/>
                                        <p:tgtEl>
                                          <p:spTgt spid="22"/>
                                        </p:tgtEl>
                                        <p:attrNameLst>
                                          <p:attrName>ppt_w</p:attrName>
                                        </p:attrNameLst>
                                      </p:cBhvr>
                                      <p:tavLst>
                                        <p:tav tm="0" fmla="#ppt_w*sin(2.5*pi*$)">
                                          <p:val>
                                            <p:fltVal val="0"/>
                                          </p:val>
                                        </p:tav>
                                        <p:tav tm="100000">
                                          <p:val>
                                            <p:fltVal val="1"/>
                                          </p:val>
                                        </p:tav>
                                      </p:tavLst>
                                    </p:anim>
                                    <p:anim calcmode="lin" valueType="num">
                                      <p:cBhvr>
                                        <p:cTn id="11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3" presetClass="emph" presetSubtype="2" fill="hold" grpId="1" nodeType="clickEffect">
                                  <p:stCondLst>
                                    <p:cond delay="0"/>
                                  </p:stCondLst>
                                  <p:childTnLst>
                                    <p:animClr clrSpc="rgb" dir="cw">
                                      <p:cBhvr override="childStyle">
                                        <p:cTn id="115" dur="500" fill="hold"/>
                                        <p:tgtEl>
                                          <p:spTgt spid="6"/>
                                        </p:tgtEl>
                                        <p:attrNameLst>
                                          <p:attrName>style.color</p:attrName>
                                        </p:attrNameLst>
                                      </p:cBhvr>
                                      <p:to>
                                        <a:srgbClr val="FF9900"/>
                                      </p:to>
                                    </p:animClr>
                                  </p:childTnLst>
                                </p:cTn>
                              </p:par>
                            </p:childTnLst>
                          </p:cTn>
                        </p:par>
                      </p:childTnLst>
                    </p:cTn>
                  </p:par>
                  <p:par>
                    <p:cTn id="116" fill="hold">
                      <p:stCondLst>
                        <p:cond delay="indefinite"/>
                      </p:stCondLst>
                      <p:childTnLst>
                        <p:par>
                          <p:cTn id="117" fill="hold">
                            <p:stCondLst>
                              <p:cond delay="0"/>
                            </p:stCondLst>
                            <p:childTnLst>
                              <p:par>
                                <p:cTn id="118" presetID="22" presetClass="entr" presetSubtype="2" fill="hold" nodeType="click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wipe(right)">
                                      <p:cBhvr>
                                        <p:cTn id="120" dur="500"/>
                                        <p:tgtEl>
                                          <p:spTgt spid="53"/>
                                        </p:tgtEl>
                                      </p:cBhvr>
                                    </p:animEffect>
                                  </p:childTnLst>
                                </p:cTn>
                              </p:par>
                            </p:childTnLst>
                          </p:cTn>
                        </p:par>
                      </p:childTnLst>
                    </p:cTn>
                  </p:par>
                  <p:par>
                    <p:cTn id="121" fill="hold">
                      <p:stCondLst>
                        <p:cond delay="indefinite"/>
                      </p:stCondLst>
                      <p:childTnLst>
                        <p:par>
                          <p:cTn id="122" fill="hold">
                            <p:stCondLst>
                              <p:cond delay="0"/>
                            </p:stCondLst>
                            <p:childTnLst>
                              <p:par>
                                <p:cTn id="123" presetID="45" presetClass="entr" presetSubtype="0" fill="hold" nodeType="click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fade">
                                      <p:cBhvr>
                                        <p:cTn id="125" dur="2000"/>
                                        <p:tgtEl>
                                          <p:spTgt spid="20"/>
                                        </p:tgtEl>
                                      </p:cBhvr>
                                    </p:animEffect>
                                    <p:anim calcmode="lin" valueType="num">
                                      <p:cBhvr>
                                        <p:cTn id="126" dur="2000" fill="hold"/>
                                        <p:tgtEl>
                                          <p:spTgt spid="20"/>
                                        </p:tgtEl>
                                        <p:attrNameLst>
                                          <p:attrName>ppt_w</p:attrName>
                                        </p:attrNameLst>
                                      </p:cBhvr>
                                      <p:tavLst>
                                        <p:tav tm="0" fmla="#ppt_w*sin(2.5*pi*$)">
                                          <p:val>
                                            <p:fltVal val="0"/>
                                          </p:val>
                                        </p:tav>
                                        <p:tav tm="100000">
                                          <p:val>
                                            <p:fltVal val="1"/>
                                          </p:val>
                                        </p:tav>
                                      </p:tavLst>
                                    </p:anim>
                                    <p:anim calcmode="lin" valueType="num">
                                      <p:cBhvr>
                                        <p:cTn id="127"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wipe(up)">
                                      <p:cBhvr>
                                        <p:cTn id="132" dur="500"/>
                                        <p:tgtEl>
                                          <p:spTgt spid="5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58"/>
                                        </p:tgtEl>
                                        <p:attrNameLst>
                                          <p:attrName>style.visibility</p:attrName>
                                        </p:attrNameLst>
                                      </p:cBhvr>
                                      <p:to>
                                        <p:strVal val="visible"/>
                                      </p:to>
                                    </p:set>
                                    <p:animEffect transition="in" filter="wipe(up)">
                                      <p:cBhvr>
                                        <p:cTn id="137" dur="500"/>
                                        <p:tgtEl>
                                          <p:spTgt spid="5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wipe(up)">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60"/>
                                        </p:tgtEl>
                                        <p:attrNameLst>
                                          <p:attrName>style.visibility</p:attrName>
                                        </p:attrNameLst>
                                      </p:cBhvr>
                                      <p:to>
                                        <p:strVal val="visible"/>
                                      </p:to>
                                    </p:set>
                                    <p:animEffect transition="in" filter="wipe(down)">
                                      <p:cBhvr>
                                        <p:cTn id="147" dur="500"/>
                                        <p:tgtEl>
                                          <p:spTgt spid="60"/>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mph" presetSubtype="2" fill="hold" grpId="0" nodeType="clickEffect">
                                  <p:stCondLst>
                                    <p:cond delay="0"/>
                                  </p:stCondLst>
                                  <p:childTnLst>
                                    <p:animClr clrSpc="rgb" dir="cw">
                                      <p:cBhvr override="childStyle">
                                        <p:cTn id="151" dur="500" fill="hold"/>
                                        <p:tgtEl>
                                          <p:spTgt spid="8"/>
                                        </p:tgtEl>
                                        <p:attrNameLst>
                                          <p:attrName>style.color</p:attrName>
                                        </p:attrNameLst>
                                      </p:cBhvr>
                                      <p:to>
                                        <a:schemeClr val="accent2"/>
                                      </p:to>
                                    </p:animClr>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65"/>
                                        </p:tgtEl>
                                        <p:attrNameLst>
                                          <p:attrName>style.visibility</p:attrName>
                                        </p:attrNameLst>
                                      </p:cBhvr>
                                      <p:to>
                                        <p:strVal val="visible"/>
                                      </p:to>
                                    </p:set>
                                    <p:animEffect transition="in" filter="wipe(down)">
                                      <p:cBhvr>
                                        <p:cTn id="156" dur="500"/>
                                        <p:tgtEl>
                                          <p:spTgt spid="65"/>
                                        </p:tgtEl>
                                      </p:cBhvr>
                                    </p:animEffect>
                                  </p:childTnLst>
                                </p:cTn>
                              </p:par>
                            </p:childTnLst>
                          </p:cTn>
                        </p:par>
                      </p:childTnLst>
                    </p:cTn>
                  </p:par>
                  <p:par>
                    <p:cTn id="157" fill="hold">
                      <p:stCondLst>
                        <p:cond delay="indefinite"/>
                      </p:stCondLst>
                      <p:childTnLst>
                        <p:par>
                          <p:cTn id="158" fill="hold">
                            <p:stCondLst>
                              <p:cond delay="0"/>
                            </p:stCondLst>
                            <p:childTnLst>
                              <p:par>
                                <p:cTn id="159" presetID="16" presetClass="entr" presetSubtype="21" fill="hold" grpId="0" nodeType="clickEffect">
                                  <p:stCondLst>
                                    <p:cond delay="0"/>
                                  </p:stCondLst>
                                  <p:childTnLst>
                                    <p:set>
                                      <p:cBhvr>
                                        <p:cTn id="160" dur="1" fill="hold">
                                          <p:stCondLst>
                                            <p:cond delay="0"/>
                                          </p:stCondLst>
                                        </p:cTn>
                                        <p:tgtEl>
                                          <p:spTgt spid="69"/>
                                        </p:tgtEl>
                                        <p:attrNameLst>
                                          <p:attrName>style.visibility</p:attrName>
                                        </p:attrNameLst>
                                      </p:cBhvr>
                                      <p:to>
                                        <p:strVal val="visible"/>
                                      </p:to>
                                    </p:set>
                                    <p:animEffect transition="in" filter="barn(inVertical)">
                                      <p:cBhvr>
                                        <p:cTn id="161" dur="500"/>
                                        <p:tgtEl>
                                          <p:spTgt spid="69"/>
                                        </p:tgtEl>
                                      </p:cBhvr>
                                    </p:animEffect>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nodeType="clickEffect">
                                  <p:stCondLst>
                                    <p:cond delay="0"/>
                                  </p:stCondLst>
                                  <p:childTnLst>
                                    <p:set>
                                      <p:cBhvr>
                                        <p:cTn id="165" dur="1" fill="hold">
                                          <p:stCondLst>
                                            <p:cond delay="0"/>
                                          </p:stCondLst>
                                        </p:cTn>
                                        <p:tgtEl>
                                          <p:spTgt spid="29"/>
                                        </p:tgtEl>
                                        <p:attrNameLst>
                                          <p:attrName>style.visibility</p:attrName>
                                        </p:attrNameLst>
                                      </p:cBhvr>
                                      <p:to>
                                        <p:strVal val="visible"/>
                                      </p:to>
                                    </p:set>
                                    <p:animEffect transition="in" filter="fade">
                                      <p:cBhvr>
                                        <p:cTn id="166" dur="2000"/>
                                        <p:tgtEl>
                                          <p:spTgt spid="29"/>
                                        </p:tgtEl>
                                      </p:cBhvr>
                                    </p:animEffect>
                                    <p:anim calcmode="lin" valueType="num">
                                      <p:cBhvr>
                                        <p:cTn id="167" dur="2000" fill="hold"/>
                                        <p:tgtEl>
                                          <p:spTgt spid="29"/>
                                        </p:tgtEl>
                                        <p:attrNameLst>
                                          <p:attrName>ppt_w</p:attrName>
                                        </p:attrNameLst>
                                      </p:cBhvr>
                                      <p:tavLst>
                                        <p:tav tm="0" fmla="#ppt_w*sin(2.5*pi*$)">
                                          <p:val>
                                            <p:fltVal val="0"/>
                                          </p:val>
                                        </p:tav>
                                        <p:tav tm="100000">
                                          <p:val>
                                            <p:fltVal val="1"/>
                                          </p:val>
                                        </p:tav>
                                      </p:tavLst>
                                    </p:anim>
                                    <p:anim calcmode="lin" valueType="num">
                                      <p:cBhvr>
                                        <p:cTn id="168"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29"/>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22" presetClass="entr" presetSubtype="1" fill="hold" nodeType="clickEffect">
                                  <p:stCondLst>
                                    <p:cond delay="0"/>
                                  </p:stCondLst>
                                  <p:childTnLst>
                                    <p:set>
                                      <p:cBhvr>
                                        <p:cTn id="176" dur="1" fill="hold">
                                          <p:stCondLst>
                                            <p:cond delay="0"/>
                                          </p:stCondLst>
                                        </p:cTn>
                                        <p:tgtEl>
                                          <p:spTgt spid="34"/>
                                        </p:tgtEl>
                                        <p:attrNameLst>
                                          <p:attrName>style.visibility</p:attrName>
                                        </p:attrNameLst>
                                      </p:cBhvr>
                                      <p:to>
                                        <p:strVal val="visible"/>
                                      </p:to>
                                    </p:set>
                                    <p:animEffect transition="in" filter="wipe(up)">
                                      <p:cBhvr>
                                        <p:cTn id="177" dur="500"/>
                                        <p:tgtEl>
                                          <p:spTgt spid="34"/>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nodeType="click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wipe(left)">
                                      <p:cBhvr>
                                        <p:cTn id="182" dur="500"/>
                                        <p:tgtEl>
                                          <p:spTgt spid="3"/>
                                        </p:tgtEl>
                                      </p:cBhvr>
                                    </p:animEffect>
                                  </p:childTnLst>
                                </p:cTn>
                              </p:par>
                            </p:childTnLst>
                          </p:cTn>
                        </p:par>
                      </p:childTnLst>
                    </p:cTn>
                  </p:par>
                  <p:par>
                    <p:cTn id="183" fill="hold">
                      <p:stCondLst>
                        <p:cond delay="indefinite"/>
                      </p:stCondLst>
                      <p:childTnLst>
                        <p:par>
                          <p:cTn id="184" fill="hold">
                            <p:stCondLst>
                              <p:cond delay="0"/>
                            </p:stCondLst>
                            <p:childTnLst>
                              <p:par>
                                <p:cTn id="185" presetID="16" presetClass="entr" presetSubtype="21" fill="hold" grpId="0" nodeType="clickEffect">
                                  <p:stCondLst>
                                    <p:cond delay="0"/>
                                  </p:stCondLst>
                                  <p:childTnLst>
                                    <p:set>
                                      <p:cBhvr>
                                        <p:cTn id="186" dur="1" fill="hold">
                                          <p:stCondLst>
                                            <p:cond delay="0"/>
                                          </p:stCondLst>
                                        </p:cTn>
                                        <p:tgtEl>
                                          <p:spTgt spid="63"/>
                                        </p:tgtEl>
                                        <p:attrNameLst>
                                          <p:attrName>style.visibility</p:attrName>
                                        </p:attrNameLst>
                                      </p:cBhvr>
                                      <p:to>
                                        <p:strVal val="visible"/>
                                      </p:to>
                                    </p:set>
                                    <p:animEffect transition="in" filter="barn(inVertical)">
                                      <p:cBhvr>
                                        <p:cTn id="187" dur="500"/>
                                        <p:tgtEl>
                                          <p:spTgt spid="63"/>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nodeType="click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down)">
                                      <p:cBhvr>
                                        <p:cTn id="192" dur="500"/>
                                        <p:tgtEl>
                                          <p:spTgt spid="72"/>
                                        </p:tgtEl>
                                      </p:cBhvr>
                                    </p:animEffect>
                                  </p:childTnLst>
                                </p:cTn>
                              </p:par>
                            </p:childTnLst>
                          </p:cTn>
                        </p:par>
                      </p:childTnLst>
                    </p:cTn>
                  </p:par>
                  <p:par>
                    <p:cTn id="193" fill="hold">
                      <p:stCondLst>
                        <p:cond delay="indefinite"/>
                      </p:stCondLst>
                      <p:childTnLst>
                        <p:par>
                          <p:cTn id="194" fill="hold">
                            <p:stCondLst>
                              <p:cond delay="0"/>
                            </p:stCondLst>
                            <p:childTnLst>
                              <p:par>
                                <p:cTn id="195" presetID="45" presetClass="entr" presetSubtype="0" fill="hold" nodeType="clickEffect">
                                  <p:stCondLst>
                                    <p:cond delay="0"/>
                                  </p:stCondLst>
                                  <p:childTnLst>
                                    <p:set>
                                      <p:cBhvr>
                                        <p:cTn id="196" dur="1" fill="hold">
                                          <p:stCondLst>
                                            <p:cond delay="0"/>
                                          </p:stCondLst>
                                        </p:cTn>
                                        <p:tgtEl>
                                          <p:spTgt spid="20"/>
                                        </p:tgtEl>
                                        <p:attrNameLst>
                                          <p:attrName>style.visibility</p:attrName>
                                        </p:attrNameLst>
                                      </p:cBhvr>
                                      <p:to>
                                        <p:strVal val="visible"/>
                                      </p:to>
                                    </p:set>
                                    <p:animEffect transition="in" filter="fade">
                                      <p:cBhvr>
                                        <p:cTn id="197" dur="2000"/>
                                        <p:tgtEl>
                                          <p:spTgt spid="20"/>
                                        </p:tgtEl>
                                      </p:cBhvr>
                                    </p:animEffect>
                                    <p:anim calcmode="lin" valueType="num">
                                      <p:cBhvr>
                                        <p:cTn id="198" dur="2000" fill="hold"/>
                                        <p:tgtEl>
                                          <p:spTgt spid="20"/>
                                        </p:tgtEl>
                                        <p:attrNameLst>
                                          <p:attrName>ppt_w</p:attrName>
                                        </p:attrNameLst>
                                      </p:cBhvr>
                                      <p:tavLst>
                                        <p:tav tm="0" fmla="#ppt_w*sin(2.5*pi*$)">
                                          <p:val>
                                            <p:fltVal val="0"/>
                                          </p:val>
                                        </p:tav>
                                        <p:tav tm="100000">
                                          <p:val>
                                            <p:fltVal val="1"/>
                                          </p:val>
                                        </p:tav>
                                      </p:tavLst>
                                    </p:anim>
                                    <p:anim calcmode="lin" valueType="num">
                                      <p:cBhvr>
                                        <p:cTn id="19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nodeType="clickEffect">
                                  <p:stCondLst>
                                    <p:cond delay="0"/>
                                  </p:stCondLst>
                                  <p:childTnLst>
                                    <p:set>
                                      <p:cBhvr>
                                        <p:cTn id="203" dur="1" fill="hold">
                                          <p:stCondLst>
                                            <p:cond delay="0"/>
                                          </p:stCondLst>
                                        </p:cTn>
                                        <p:tgtEl>
                                          <p:spTgt spid="20"/>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22" presetClass="entr" presetSubtype="1" fill="hold" nodeType="clickEffect">
                                  <p:stCondLst>
                                    <p:cond delay="0"/>
                                  </p:stCondLst>
                                  <p:childTnLst>
                                    <p:set>
                                      <p:cBhvr>
                                        <p:cTn id="207" dur="1" fill="hold">
                                          <p:stCondLst>
                                            <p:cond delay="0"/>
                                          </p:stCondLst>
                                        </p:cTn>
                                        <p:tgtEl>
                                          <p:spTgt spid="39"/>
                                        </p:tgtEl>
                                        <p:attrNameLst>
                                          <p:attrName>style.visibility</p:attrName>
                                        </p:attrNameLst>
                                      </p:cBhvr>
                                      <p:to>
                                        <p:strVal val="visible"/>
                                      </p:to>
                                    </p:set>
                                    <p:animEffect transition="in" filter="wipe(up)">
                                      <p:cBhvr>
                                        <p:cTn id="208" dur="500"/>
                                        <p:tgtEl>
                                          <p:spTgt spid="3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2" fill="hold" nodeType="clickEffect">
                                  <p:stCondLst>
                                    <p:cond delay="0"/>
                                  </p:stCondLst>
                                  <p:childTnLst>
                                    <p:set>
                                      <p:cBhvr>
                                        <p:cTn id="212" dur="1" fill="hold">
                                          <p:stCondLst>
                                            <p:cond delay="0"/>
                                          </p:stCondLst>
                                        </p:cTn>
                                        <p:tgtEl>
                                          <p:spTgt spid="75"/>
                                        </p:tgtEl>
                                        <p:attrNameLst>
                                          <p:attrName>style.visibility</p:attrName>
                                        </p:attrNameLst>
                                      </p:cBhvr>
                                      <p:to>
                                        <p:strVal val="visible"/>
                                      </p:to>
                                    </p:set>
                                    <p:animEffect transition="in" filter="wipe(right)">
                                      <p:cBhvr>
                                        <p:cTn id="213" dur="500"/>
                                        <p:tgtEl>
                                          <p:spTgt spid="75"/>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1" fill="hold" nodeType="clickEffect">
                                  <p:stCondLst>
                                    <p:cond delay="0"/>
                                  </p:stCondLst>
                                  <p:childTnLst>
                                    <p:set>
                                      <p:cBhvr>
                                        <p:cTn id="217" dur="1" fill="hold">
                                          <p:stCondLst>
                                            <p:cond delay="0"/>
                                          </p:stCondLst>
                                        </p:cTn>
                                        <p:tgtEl>
                                          <p:spTgt spid="80"/>
                                        </p:tgtEl>
                                        <p:attrNameLst>
                                          <p:attrName>style.visibility</p:attrName>
                                        </p:attrNameLst>
                                      </p:cBhvr>
                                      <p:to>
                                        <p:strVal val="visible"/>
                                      </p:to>
                                    </p:set>
                                    <p:animEffect transition="in" filter="wipe(up)">
                                      <p:cBhvr>
                                        <p:cTn id="218" dur="500"/>
                                        <p:tgtEl>
                                          <p:spTgt spid="80"/>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1" fill="hold" grpId="0" nodeType="clickEffect">
                                  <p:stCondLst>
                                    <p:cond delay="0"/>
                                  </p:stCondLst>
                                  <p:childTnLst>
                                    <p:set>
                                      <p:cBhvr>
                                        <p:cTn id="222" dur="1" fill="hold">
                                          <p:stCondLst>
                                            <p:cond delay="0"/>
                                          </p:stCondLst>
                                        </p:cTn>
                                        <p:tgtEl>
                                          <p:spTgt spid="81"/>
                                        </p:tgtEl>
                                        <p:attrNameLst>
                                          <p:attrName>style.visibility</p:attrName>
                                        </p:attrNameLst>
                                      </p:cBhvr>
                                      <p:to>
                                        <p:strVal val="visible"/>
                                      </p:to>
                                    </p:set>
                                    <p:animEffect transition="in" filter="wipe(up)">
                                      <p:cBhvr>
                                        <p:cTn id="223" dur="500"/>
                                        <p:tgtEl>
                                          <p:spTgt spid="8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1" fill="hold" nodeType="clickEffect">
                                  <p:stCondLst>
                                    <p:cond delay="0"/>
                                  </p:stCondLst>
                                  <p:childTnLst>
                                    <p:set>
                                      <p:cBhvr>
                                        <p:cTn id="227" dur="1" fill="hold">
                                          <p:stCondLst>
                                            <p:cond delay="0"/>
                                          </p:stCondLst>
                                        </p:cTn>
                                        <p:tgtEl>
                                          <p:spTgt spid="40"/>
                                        </p:tgtEl>
                                        <p:attrNameLst>
                                          <p:attrName>style.visibility</p:attrName>
                                        </p:attrNameLst>
                                      </p:cBhvr>
                                      <p:to>
                                        <p:strVal val="visible"/>
                                      </p:to>
                                    </p:set>
                                    <p:animEffect transition="in" filter="wipe(up)">
                                      <p:cBhvr>
                                        <p:cTn id="228" dur="500"/>
                                        <p:tgtEl>
                                          <p:spTgt spid="40"/>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1" fill="hold" grpId="0" nodeType="click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childTnLst>
                          </p:cTn>
                        </p:par>
                      </p:childTnLst>
                    </p:cTn>
                  </p:par>
                  <p:par>
                    <p:cTn id="234" fill="hold">
                      <p:stCondLst>
                        <p:cond delay="indefinite"/>
                      </p:stCondLst>
                      <p:childTnLst>
                        <p:par>
                          <p:cTn id="235" fill="hold">
                            <p:stCondLst>
                              <p:cond delay="0"/>
                            </p:stCondLst>
                            <p:childTnLst>
                              <p:par>
                                <p:cTn id="236" presetID="3" presetClass="emph" presetSubtype="2" fill="hold" grpId="0" nodeType="clickEffect">
                                  <p:stCondLst>
                                    <p:cond delay="0"/>
                                  </p:stCondLst>
                                  <p:childTnLst>
                                    <p:animClr clrSpc="rgb" dir="cw">
                                      <p:cBhvr override="childStyle">
                                        <p:cTn id="237" dur="500" fill="hold"/>
                                        <p:tgtEl>
                                          <p:spTgt spid="7"/>
                                        </p:tgtEl>
                                        <p:attrNameLst>
                                          <p:attrName>style.color</p:attrName>
                                        </p:attrNameLst>
                                      </p:cBhvr>
                                      <p:to>
                                        <a:schemeClr val="accent2"/>
                                      </p:to>
                                    </p:animClr>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nodeType="clickEffect">
                                  <p:stCondLst>
                                    <p:cond delay="0"/>
                                  </p:stCondLst>
                                  <p:childTnLst>
                                    <p:set>
                                      <p:cBhvr>
                                        <p:cTn id="241" dur="1" fill="hold">
                                          <p:stCondLst>
                                            <p:cond delay="0"/>
                                          </p:stCondLst>
                                        </p:cTn>
                                        <p:tgtEl>
                                          <p:spTgt spid="12"/>
                                        </p:tgtEl>
                                        <p:attrNameLst>
                                          <p:attrName>style.visibility</p:attrName>
                                        </p:attrNameLst>
                                      </p:cBhvr>
                                      <p:to>
                                        <p:strVal val="visible"/>
                                      </p:to>
                                    </p:set>
                                    <p:animEffect transition="in" filter="wipe(left)">
                                      <p:cBhvr>
                                        <p:cTn id="242" dur="500"/>
                                        <p:tgtEl>
                                          <p:spTgt spid="12"/>
                                        </p:tgtEl>
                                      </p:cBhvr>
                                    </p:animEffect>
                                  </p:childTnLst>
                                </p:cTn>
                              </p:par>
                            </p:childTnLst>
                          </p:cTn>
                        </p:par>
                      </p:childTnLst>
                    </p:cTn>
                  </p:par>
                  <p:par>
                    <p:cTn id="243" fill="hold">
                      <p:stCondLst>
                        <p:cond delay="indefinite"/>
                      </p:stCondLst>
                      <p:childTnLst>
                        <p:par>
                          <p:cTn id="244" fill="hold">
                            <p:stCondLst>
                              <p:cond delay="0"/>
                            </p:stCondLst>
                            <p:childTnLst>
                              <p:par>
                                <p:cTn id="245" presetID="16" presetClass="entr" presetSubtype="21" fill="hold" grpId="0" nodeType="clickEffect">
                                  <p:stCondLst>
                                    <p:cond delay="0"/>
                                  </p:stCondLst>
                                  <p:childTnLst>
                                    <p:set>
                                      <p:cBhvr>
                                        <p:cTn id="246" dur="1" fill="hold">
                                          <p:stCondLst>
                                            <p:cond delay="0"/>
                                          </p:stCondLst>
                                        </p:cTn>
                                        <p:tgtEl>
                                          <p:spTgt spid="56"/>
                                        </p:tgtEl>
                                        <p:attrNameLst>
                                          <p:attrName>style.visibility</p:attrName>
                                        </p:attrNameLst>
                                      </p:cBhvr>
                                      <p:to>
                                        <p:strVal val="visible"/>
                                      </p:to>
                                    </p:set>
                                    <p:animEffect transition="in" filter="barn(inVertical)">
                                      <p:cBhvr>
                                        <p:cTn id="247" dur="500"/>
                                        <p:tgtEl>
                                          <p:spTgt spid="56"/>
                                        </p:tgtEl>
                                      </p:cBhvr>
                                    </p:animEffect>
                                  </p:childTnLst>
                                </p:cTn>
                              </p:par>
                            </p:childTnLst>
                          </p:cTn>
                        </p:par>
                      </p:childTnLst>
                    </p:cTn>
                  </p:par>
                  <p:par>
                    <p:cTn id="248" fill="hold">
                      <p:stCondLst>
                        <p:cond delay="indefinite"/>
                      </p:stCondLst>
                      <p:childTnLst>
                        <p:par>
                          <p:cTn id="249" fill="hold">
                            <p:stCondLst>
                              <p:cond delay="0"/>
                            </p:stCondLst>
                            <p:childTnLst>
                              <p:par>
                                <p:cTn id="250" presetID="45" presetClass="entr" presetSubtype="0" fill="hold" nodeType="clickEffect">
                                  <p:stCondLst>
                                    <p:cond delay="0"/>
                                  </p:stCondLst>
                                  <p:childTnLst>
                                    <p:set>
                                      <p:cBhvr>
                                        <p:cTn id="251" dur="1" fill="hold">
                                          <p:stCondLst>
                                            <p:cond delay="0"/>
                                          </p:stCondLst>
                                        </p:cTn>
                                        <p:tgtEl>
                                          <p:spTgt spid="40"/>
                                        </p:tgtEl>
                                        <p:attrNameLst>
                                          <p:attrName>style.visibility</p:attrName>
                                        </p:attrNameLst>
                                      </p:cBhvr>
                                      <p:to>
                                        <p:strVal val="visible"/>
                                      </p:to>
                                    </p:set>
                                    <p:animEffect transition="in" filter="fade">
                                      <p:cBhvr>
                                        <p:cTn id="252" dur="2000"/>
                                        <p:tgtEl>
                                          <p:spTgt spid="40"/>
                                        </p:tgtEl>
                                      </p:cBhvr>
                                    </p:animEffect>
                                    <p:anim calcmode="lin" valueType="num">
                                      <p:cBhvr>
                                        <p:cTn id="253" dur="2000" fill="hold"/>
                                        <p:tgtEl>
                                          <p:spTgt spid="40"/>
                                        </p:tgtEl>
                                        <p:attrNameLst>
                                          <p:attrName>ppt_w</p:attrName>
                                        </p:attrNameLst>
                                      </p:cBhvr>
                                      <p:tavLst>
                                        <p:tav tm="0" fmla="#ppt_w*sin(2.5*pi*$)">
                                          <p:val>
                                            <p:fltVal val="0"/>
                                          </p:val>
                                        </p:tav>
                                        <p:tav tm="100000">
                                          <p:val>
                                            <p:fltVal val="1"/>
                                          </p:val>
                                        </p:tav>
                                      </p:tavLst>
                                    </p:anim>
                                    <p:anim calcmode="lin" valueType="num">
                                      <p:cBhvr>
                                        <p:cTn id="254"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nodeType="clickEffect">
                                  <p:stCondLst>
                                    <p:cond delay="0"/>
                                  </p:stCondLst>
                                  <p:childTnLst>
                                    <p:set>
                                      <p:cBhvr>
                                        <p:cTn id="258" dur="1" fill="hold">
                                          <p:stCondLst>
                                            <p:cond delay="0"/>
                                          </p:stCondLst>
                                        </p:cTn>
                                        <p:tgtEl>
                                          <p:spTgt spid="40"/>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22" presetClass="entr" presetSubtype="1" fill="hold" nodeType="clickEffect">
                                  <p:stCondLst>
                                    <p:cond delay="0"/>
                                  </p:stCondLst>
                                  <p:childTnLst>
                                    <p:set>
                                      <p:cBhvr>
                                        <p:cTn id="262" dur="1" fill="hold">
                                          <p:stCondLst>
                                            <p:cond delay="0"/>
                                          </p:stCondLst>
                                        </p:cTn>
                                        <p:tgtEl>
                                          <p:spTgt spid="74"/>
                                        </p:tgtEl>
                                        <p:attrNameLst>
                                          <p:attrName>style.visibility</p:attrName>
                                        </p:attrNameLst>
                                      </p:cBhvr>
                                      <p:to>
                                        <p:strVal val="visible"/>
                                      </p:to>
                                    </p:set>
                                    <p:animEffect transition="in" filter="wipe(up)">
                                      <p:cBhvr>
                                        <p:cTn id="263" dur="500"/>
                                        <p:tgtEl>
                                          <p:spTgt spid="74"/>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4" fill="hold" nodeType="clickEffect">
                                  <p:stCondLst>
                                    <p:cond delay="0"/>
                                  </p:stCondLst>
                                  <p:childTnLst>
                                    <p:set>
                                      <p:cBhvr>
                                        <p:cTn id="267" dur="1" fill="hold">
                                          <p:stCondLst>
                                            <p:cond delay="0"/>
                                          </p:stCondLst>
                                        </p:cTn>
                                        <p:tgtEl>
                                          <p:spTgt spid="16"/>
                                        </p:tgtEl>
                                        <p:attrNameLst>
                                          <p:attrName>style.visibility</p:attrName>
                                        </p:attrNameLst>
                                      </p:cBhvr>
                                      <p:to>
                                        <p:strVal val="visible"/>
                                      </p:to>
                                    </p:set>
                                    <p:animEffect transition="in" filter="wipe(down)">
                                      <p:cBhvr>
                                        <p:cTn id="268" dur="500"/>
                                        <p:tgtEl>
                                          <p:spTgt spid="16"/>
                                        </p:tgtEl>
                                      </p:cBhvr>
                                    </p:animEffect>
                                  </p:childTnLst>
                                </p:cTn>
                              </p:par>
                            </p:childTnLst>
                          </p:cTn>
                        </p:par>
                      </p:childTnLst>
                    </p:cTn>
                  </p:par>
                  <p:par>
                    <p:cTn id="269" fill="hold">
                      <p:stCondLst>
                        <p:cond delay="indefinite"/>
                      </p:stCondLst>
                      <p:childTnLst>
                        <p:par>
                          <p:cTn id="270" fill="hold">
                            <p:stCondLst>
                              <p:cond delay="0"/>
                            </p:stCondLst>
                            <p:childTnLst>
                              <p:par>
                                <p:cTn id="271" presetID="45" presetClass="entr" presetSubtype="0" fill="hold" nodeType="clickEffect">
                                  <p:stCondLst>
                                    <p:cond delay="0"/>
                                  </p:stCondLst>
                                  <p:childTnLst>
                                    <p:set>
                                      <p:cBhvr>
                                        <p:cTn id="272" dur="1" fill="hold">
                                          <p:stCondLst>
                                            <p:cond delay="0"/>
                                          </p:stCondLst>
                                        </p:cTn>
                                        <p:tgtEl>
                                          <p:spTgt spid="18"/>
                                        </p:tgtEl>
                                        <p:attrNameLst>
                                          <p:attrName>style.visibility</p:attrName>
                                        </p:attrNameLst>
                                      </p:cBhvr>
                                      <p:to>
                                        <p:strVal val="visible"/>
                                      </p:to>
                                    </p:set>
                                    <p:animEffect transition="in" filter="fade">
                                      <p:cBhvr>
                                        <p:cTn id="273" dur="2000"/>
                                        <p:tgtEl>
                                          <p:spTgt spid="18"/>
                                        </p:tgtEl>
                                      </p:cBhvr>
                                    </p:animEffect>
                                    <p:anim calcmode="lin" valueType="num">
                                      <p:cBhvr>
                                        <p:cTn id="274" dur="2000" fill="hold"/>
                                        <p:tgtEl>
                                          <p:spTgt spid="18"/>
                                        </p:tgtEl>
                                        <p:attrNameLst>
                                          <p:attrName>ppt_w</p:attrName>
                                        </p:attrNameLst>
                                      </p:cBhvr>
                                      <p:tavLst>
                                        <p:tav tm="0" fmla="#ppt_w*sin(2.5*pi*$)">
                                          <p:val>
                                            <p:fltVal val="0"/>
                                          </p:val>
                                        </p:tav>
                                        <p:tav tm="100000">
                                          <p:val>
                                            <p:fltVal val="1"/>
                                          </p:val>
                                        </p:tav>
                                      </p:tavLst>
                                    </p:anim>
                                    <p:anim calcmode="lin" valueType="num">
                                      <p:cBhvr>
                                        <p:cTn id="275"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276" fill="hold">
                      <p:stCondLst>
                        <p:cond delay="indefinite"/>
                      </p:stCondLst>
                      <p:childTnLst>
                        <p:par>
                          <p:cTn id="277" fill="hold">
                            <p:stCondLst>
                              <p:cond delay="0"/>
                            </p:stCondLst>
                            <p:childTnLst>
                              <p:par>
                                <p:cTn id="278" presetID="3" presetClass="emph" presetSubtype="2" fill="hold" grpId="1" nodeType="clickEffect">
                                  <p:stCondLst>
                                    <p:cond delay="0"/>
                                  </p:stCondLst>
                                  <p:childTnLst>
                                    <p:animClr clrSpc="rgb" dir="cw">
                                      <p:cBhvr override="childStyle">
                                        <p:cTn id="279" dur="500" fill="hold"/>
                                        <p:tgtEl>
                                          <p:spTgt spid="7"/>
                                        </p:tgtEl>
                                        <p:attrNameLst>
                                          <p:attrName>style.color</p:attrName>
                                        </p:attrNameLst>
                                      </p:cBhvr>
                                      <p:to>
                                        <a:srgbClr val="FF9900"/>
                                      </p:to>
                                    </p:animClr>
                                  </p:childTnLst>
                                </p:cTn>
                              </p:par>
                            </p:childTnLst>
                          </p:cTn>
                        </p:par>
                      </p:childTnLst>
                    </p:cTn>
                  </p:par>
                  <p:par>
                    <p:cTn id="280" fill="hold">
                      <p:stCondLst>
                        <p:cond delay="indefinite"/>
                      </p:stCondLst>
                      <p:childTnLst>
                        <p:par>
                          <p:cTn id="281" fill="hold">
                            <p:stCondLst>
                              <p:cond delay="0"/>
                            </p:stCondLst>
                            <p:childTnLst>
                              <p:par>
                                <p:cTn id="282" presetID="3" presetClass="emph" presetSubtype="2" fill="hold" grpId="1" nodeType="clickEffect">
                                  <p:stCondLst>
                                    <p:cond delay="0"/>
                                  </p:stCondLst>
                                  <p:childTnLst>
                                    <p:animClr clrSpc="rgb" dir="cw">
                                      <p:cBhvr override="childStyle">
                                        <p:cTn id="283" dur="500" fill="hold"/>
                                        <p:tgtEl>
                                          <p:spTgt spid="8"/>
                                        </p:tgtEl>
                                        <p:attrNameLst>
                                          <p:attrName>style.color</p:attrName>
                                        </p:attrNameLst>
                                      </p:cBhvr>
                                      <p:to>
                                        <a:srgbClr val="FF9900"/>
                                      </p:to>
                                    </p:animClr>
                                  </p:childTnLst>
                                </p:cTn>
                              </p:par>
                            </p:childTnLst>
                          </p:cTn>
                        </p:par>
                      </p:childTnLst>
                    </p:cTn>
                  </p:par>
                  <p:par>
                    <p:cTn id="284" fill="hold">
                      <p:stCondLst>
                        <p:cond delay="indefinite"/>
                      </p:stCondLst>
                      <p:childTnLst>
                        <p:par>
                          <p:cTn id="285" fill="hold">
                            <p:stCondLst>
                              <p:cond delay="0"/>
                            </p:stCondLst>
                            <p:childTnLst>
                              <p:par>
                                <p:cTn id="286" presetID="3" presetClass="emph" presetSubtype="2" fill="hold" grpId="1" nodeType="clickEffect">
                                  <p:stCondLst>
                                    <p:cond delay="0"/>
                                  </p:stCondLst>
                                  <p:childTnLst>
                                    <p:animClr clrSpc="rgb" dir="cw">
                                      <p:cBhvr override="childStyle">
                                        <p:cTn id="287" dur="500" fill="hold"/>
                                        <p:tgtEl>
                                          <p:spTgt spid="5"/>
                                        </p:tgtEl>
                                        <p:attrNameLst>
                                          <p:attrName>style.color</p:attrName>
                                        </p:attrNameLst>
                                      </p:cBhvr>
                                      <p:to>
                                        <a:srgbClr val="FF9900"/>
                                      </p:to>
                                    </p:animClr>
                                  </p:childTnLst>
                                </p:cTn>
                              </p:par>
                            </p:childTnLst>
                          </p:cTn>
                        </p:par>
                      </p:childTnLst>
                    </p:cTn>
                  </p:par>
                  <p:par>
                    <p:cTn id="288" fill="hold">
                      <p:stCondLst>
                        <p:cond delay="indefinite"/>
                      </p:stCondLst>
                      <p:childTnLst>
                        <p:par>
                          <p:cTn id="289" fill="hold">
                            <p:stCondLst>
                              <p:cond delay="0"/>
                            </p:stCondLst>
                            <p:childTnLst>
                              <p:par>
                                <p:cTn id="290" presetID="3" presetClass="emph" presetSubtype="2" fill="hold" grpId="1" nodeType="clickEffect">
                                  <p:stCondLst>
                                    <p:cond delay="0"/>
                                  </p:stCondLst>
                                  <p:childTnLst>
                                    <p:animClr clrSpc="rgb" dir="cw">
                                      <p:cBhvr override="childStyle">
                                        <p:cTn id="291" dur="500" fill="hold"/>
                                        <p:tgtEl>
                                          <p:spTgt spid="4"/>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31" grpId="0"/>
      <p:bldP spid="36" grpId="0"/>
      <p:bldP spid="43" grpId="0"/>
      <p:bldP spid="46" grpId="0"/>
      <p:bldP spid="47" grpId="0"/>
      <p:bldP spid="48" grpId="0"/>
      <p:bldP spid="49" grpId="0"/>
      <p:bldP spid="58" grpId="0"/>
      <p:bldP spid="63" grpId="0"/>
      <p:bldP spid="69" grpId="0"/>
      <p:bldP spid="81" grpId="0"/>
      <p:bldP spid="56" grpId="0"/>
      <p:bldP spid="60" grpId="0"/>
      <p:bldP spid="61"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251520" y="908720"/>
            <a:ext cx="7848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en-US" sz="2800" b="1" dirty="0" smtClean="0">
                <a:ea typeface="宋体" panose="02010600030101010101" pitchFamily="2" charset="-122"/>
              </a:rPr>
              <a:t>用</a:t>
            </a:r>
            <a:r>
              <a:rPr lang="zh-CN" altLang="en-US" sz="2800" b="1" dirty="0">
                <a:ea typeface="宋体" panose="02010600030101010101" pitchFamily="2" charset="-122"/>
              </a:rPr>
              <a:t>标号法求下述网络图</a:t>
            </a:r>
            <a:r>
              <a:rPr lang="zh-CN" altLang="en-US" sz="2800" b="1" i="1" dirty="0">
                <a:ea typeface="宋体" panose="02010600030101010101" pitchFamily="2" charset="-122"/>
              </a:rPr>
              <a:t> </a:t>
            </a:r>
            <a:r>
              <a:rPr lang="zh-CN" altLang="en-US" sz="2800" b="1" i="1" dirty="0"/>
              <a:t>s </a:t>
            </a:r>
            <a:r>
              <a:rPr lang="zh-CN" altLang="en-US" sz="2800" b="1" dirty="0">
                <a:ea typeface="宋体" panose="02010600030101010101" pitchFamily="2" charset="-122"/>
              </a:rPr>
              <a:t>→</a:t>
            </a:r>
            <a:r>
              <a:rPr lang="zh-CN" altLang="en-US" sz="2800" b="1" i="1" dirty="0"/>
              <a:t>t </a:t>
            </a:r>
            <a:r>
              <a:rPr lang="zh-CN" altLang="en-US" sz="2800" b="1" dirty="0">
                <a:ea typeface="宋体" panose="02010600030101010101" pitchFamily="2" charset="-122"/>
              </a:rPr>
              <a:t>的最大流量，并找出该网络图的最小割。</a:t>
            </a:r>
            <a:endParaRPr lang="zh-CN" altLang="en-US" sz="2800" b="1" dirty="0"/>
          </a:p>
        </p:txBody>
      </p:sp>
      <p:pic>
        <p:nvPicPr>
          <p:cNvPr id="99331" name="Picture 3" descr="2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205038"/>
            <a:ext cx="5688013"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39553" y="332656"/>
            <a:ext cx="2003782" cy="584775"/>
          </a:xfrm>
          <a:prstGeom prst="rect">
            <a:avLst/>
          </a:prstGeom>
          <a:noFill/>
        </p:spPr>
        <p:txBody>
          <a:bodyPr wrap="square" rtlCol="0">
            <a:spAutoFit/>
          </a:bodyPr>
          <a:lstStyle/>
          <a:p>
            <a:r>
              <a:rPr lang="zh-CN" altLang="en-US" sz="3200" dirty="0" smtClean="0">
                <a:solidFill>
                  <a:schemeClr val="bg1"/>
                </a:solidFill>
              </a:rPr>
              <a:t>课堂练习</a:t>
            </a:r>
            <a:endParaRPr lang="zh-CN" altLang="en-US" sz="3200" dirty="0">
              <a:solidFill>
                <a:schemeClr val="bg1"/>
              </a:solidFill>
            </a:endParaRP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220</a:t>
            </a:fld>
            <a:endParaRPr lang="en-US" altLang="zh-CN" dirty="0"/>
          </a:p>
        </p:txBody>
      </p:sp>
    </p:spTree>
    <p:extLst>
      <p:ext uri="{BB962C8B-B14F-4D97-AF65-F5344CB8AC3E}">
        <p14:creationId xmlns:p14="http://schemas.microsoft.com/office/powerpoint/2010/main" val="170379782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2"/>
          <p:cNvSpPr txBox="1">
            <a:spLocks noChangeArrowheads="1"/>
          </p:cNvSpPr>
          <p:nvPr/>
        </p:nvSpPr>
        <p:spPr bwMode="auto">
          <a:xfrm>
            <a:off x="511825" y="1134442"/>
            <a:ext cx="799306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en-US" b="1" dirty="0" smtClean="0">
                <a:latin typeface="楷体_GB2312" pitchFamily="49" charset="-122"/>
                <a:ea typeface="楷体_GB2312" pitchFamily="49" charset="-122"/>
              </a:rPr>
              <a:t>图</a:t>
            </a:r>
            <a:r>
              <a:rPr lang="zh-CN" altLang="en-US" b="1" dirty="0">
                <a:latin typeface="楷体_GB2312" pitchFamily="49" charset="-122"/>
                <a:ea typeface="楷体_GB2312" pitchFamily="49" charset="-122"/>
              </a:rPr>
              <a:t>中的可行流即为最大流，</a:t>
            </a:r>
            <a:r>
              <a:rPr lang="zh-CN" altLang="en-US" b="1" i="1" dirty="0">
                <a:latin typeface="楷体_GB2312" pitchFamily="49" charset="-122"/>
                <a:ea typeface="楷体_GB2312" pitchFamily="49" charset="-122"/>
              </a:rPr>
              <a:t>v</a:t>
            </a:r>
            <a:r>
              <a:rPr lang="zh-CN" altLang="en-US" b="1" i="1" baseline="30000" dirty="0">
                <a:latin typeface="楷体_GB2312" pitchFamily="49" charset="-122"/>
                <a:ea typeface="楷体_GB2312" pitchFamily="49" charset="-122"/>
              </a:rPr>
              <a:t>*</a:t>
            </a:r>
            <a:r>
              <a:rPr lang="zh-CN" altLang="en-US" b="1" dirty="0">
                <a:latin typeface="楷体_GB2312" pitchFamily="49" charset="-122"/>
                <a:ea typeface="楷体_GB2312" pitchFamily="49" charset="-122"/>
              </a:rPr>
              <a:t>( </a:t>
            </a:r>
            <a:r>
              <a:rPr lang="zh-CN" altLang="en-US" b="1" i="1" dirty="0">
                <a:latin typeface="楷体_GB2312" pitchFamily="49" charset="-122"/>
                <a:ea typeface="楷体_GB2312" pitchFamily="49" charset="-122"/>
              </a:rPr>
              <a:t>f </a:t>
            </a:r>
            <a:r>
              <a:rPr lang="zh-CN" altLang="en-US" b="1" dirty="0">
                <a:latin typeface="楷体_GB2312" pitchFamily="49" charset="-122"/>
                <a:ea typeface="楷体_GB2312" pitchFamily="49" charset="-122"/>
              </a:rPr>
              <a:t>)=14</a:t>
            </a:r>
            <a:endParaRPr lang="zh-CN" altLang="en-US" b="1" baseline="-25000" dirty="0">
              <a:latin typeface="楷体_GB2312" pitchFamily="49" charset="-122"/>
              <a:ea typeface="楷体_GB2312" pitchFamily="49" charset="-122"/>
            </a:endParaRPr>
          </a:p>
        </p:txBody>
      </p:sp>
      <p:sp>
        <p:nvSpPr>
          <p:cNvPr id="36869" name="Text Box 3"/>
          <p:cNvSpPr txBox="1">
            <a:spLocks noChangeArrowheads="1"/>
          </p:cNvSpPr>
          <p:nvPr/>
        </p:nvSpPr>
        <p:spPr bwMode="auto">
          <a:xfrm>
            <a:off x="539750" y="1738727"/>
            <a:ext cx="82438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5000"/>
              </a:lnSpc>
            </a:pPr>
            <a:r>
              <a:rPr lang="zh-CN" altLang="en-US" b="1" dirty="0">
                <a:latin typeface="楷体_GB2312" pitchFamily="49" charset="-122"/>
                <a:ea typeface="楷体_GB2312" pitchFamily="49" charset="-122"/>
              </a:rPr>
              <a:t>已标号点集为</a:t>
            </a:r>
            <a:r>
              <a:rPr lang="zh-CN" altLang="en-US" b="1" i="1" dirty="0">
                <a:latin typeface="楷体_GB2312" pitchFamily="49" charset="-122"/>
                <a:ea typeface="楷体_GB2312" pitchFamily="49" charset="-122"/>
              </a:rPr>
              <a:t>V </a:t>
            </a:r>
            <a:r>
              <a:rPr lang="zh-CN" altLang="en-US" b="1" dirty="0">
                <a:latin typeface="楷体_GB2312" pitchFamily="49" charset="-122"/>
                <a:ea typeface="楷体_GB2312" pitchFamily="49" charset="-122"/>
              </a:rPr>
              <a:t>={</a:t>
            </a:r>
            <a:r>
              <a:rPr lang="zh-CN" altLang="en-US" b="1" i="1" dirty="0">
                <a:latin typeface="楷体_GB2312" pitchFamily="49" charset="-122"/>
                <a:ea typeface="楷体_GB2312" pitchFamily="49" charset="-122"/>
              </a:rPr>
              <a:t>s</a:t>
            </a:r>
            <a:r>
              <a:rPr lang="zh-CN" altLang="en-US" b="1" dirty="0">
                <a:latin typeface="楷体_GB2312" pitchFamily="49" charset="-122"/>
                <a:ea typeface="楷体_GB2312" pitchFamily="49" charset="-122"/>
              </a:rPr>
              <a:t> , </a:t>
            </a:r>
            <a:r>
              <a:rPr lang="zh-CN" altLang="en-US" b="1" i="1" dirty="0">
                <a:latin typeface="楷体_GB2312" pitchFamily="49" charset="-122"/>
                <a:ea typeface="楷体_GB2312" pitchFamily="49" charset="-122"/>
              </a:rPr>
              <a:t>v</a:t>
            </a:r>
            <a:r>
              <a:rPr lang="zh-CN" altLang="en-US" b="1" baseline="-25000" dirty="0">
                <a:latin typeface="楷体_GB2312" pitchFamily="49" charset="-122"/>
                <a:ea typeface="楷体_GB2312" pitchFamily="49" charset="-122"/>
              </a:rPr>
              <a:t>1 </a:t>
            </a:r>
            <a:r>
              <a:rPr lang="zh-CN" altLang="en-US" b="1" dirty="0">
                <a:latin typeface="楷体_GB2312" pitchFamily="49" charset="-122"/>
                <a:ea typeface="楷体_GB2312" pitchFamily="49" charset="-122"/>
              </a:rPr>
              <a:t>, </a:t>
            </a:r>
            <a:r>
              <a:rPr lang="zh-CN" altLang="en-US" b="1" i="1" dirty="0">
                <a:latin typeface="楷体_GB2312" pitchFamily="49" charset="-122"/>
                <a:ea typeface="楷体_GB2312" pitchFamily="49" charset="-122"/>
              </a:rPr>
              <a:t>v</a:t>
            </a:r>
            <a:r>
              <a:rPr lang="zh-CN" altLang="en-US" b="1" baseline="-25000" dirty="0">
                <a:latin typeface="楷体_GB2312" pitchFamily="49" charset="-122"/>
                <a:ea typeface="楷体_GB2312" pitchFamily="49" charset="-122"/>
              </a:rPr>
              <a:t>2 </a:t>
            </a:r>
            <a:r>
              <a:rPr lang="zh-CN" altLang="en-US" b="1" dirty="0">
                <a:latin typeface="楷体_GB2312" pitchFamily="49" charset="-122"/>
                <a:ea typeface="楷体_GB2312" pitchFamily="49" charset="-122"/>
              </a:rPr>
              <a:t>, </a:t>
            </a:r>
            <a:r>
              <a:rPr lang="zh-CN" altLang="en-US" b="1" i="1" dirty="0">
                <a:latin typeface="楷体_GB2312" pitchFamily="49" charset="-122"/>
                <a:ea typeface="楷体_GB2312" pitchFamily="49" charset="-122"/>
              </a:rPr>
              <a:t>v</a:t>
            </a:r>
            <a:r>
              <a:rPr lang="zh-CN" altLang="en-US" b="1" baseline="-25000" dirty="0">
                <a:latin typeface="楷体_GB2312" pitchFamily="49" charset="-122"/>
                <a:ea typeface="楷体_GB2312" pitchFamily="49" charset="-122"/>
              </a:rPr>
              <a:t>3 </a:t>
            </a:r>
            <a:r>
              <a:rPr lang="zh-CN" altLang="en-US" b="1" dirty="0">
                <a:latin typeface="楷体_GB2312" pitchFamily="49" charset="-122"/>
                <a:ea typeface="楷体_GB2312" pitchFamily="49" charset="-122"/>
              </a:rPr>
              <a:t>}，未标号点集   ，(</a:t>
            </a:r>
            <a:r>
              <a:rPr lang="zh-CN" altLang="en-US" b="1" i="1" dirty="0">
                <a:latin typeface="楷体_GB2312" pitchFamily="49" charset="-122"/>
                <a:ea typeface="楷体_GB2312" pitchFamily="49" charset="-122"/>
              </a:rPr>
              <a:t>V </a:t>
            </a:r>
            <a:r>
              <a:rPr lang="zh-CN" altLang="en-US" b="1" dirty="0">
                <a:latin typeface="楷体_GB2312" pitchFamily="49" charset="-122"/>
                <a:ea typeface="楷体_GB2312" pitchFamily="49" charset="-122"/>
              </a:rPr>
              <a:t>,     ) ={(3 , </a:t>
            </a:r>
            <a:r>
              <a:rPr lang="zh-CN" altLang="en-US" b="1" i="1" dirty="0">
                <a:latin typeface="楷体_GB2312" pitchFamily="49" charset="-122"/>
                <a:ea typeface="楷体_GB2312" pitchFamily="49" charset="-122"/>
              </a:rPr>
              <a:t>t</a:t>
            </a:r>
            <a:r>
              <a:rPr lang="zh-CN" altLang="en-US" b="1" dirty="0">
                <a:latin typeface="楷体_GB2312" pitchFamily="49" charset="-122"/>
                <a:ea typeface="楷体_GB2312" pitchFamily="49" charset="-122"/>
              </a:rPr>
              <a:t>) , (2 , 4)}为网络的最小割。</a:t>
            </a:r>
          </a:p>
        </p:txBody>
      </p:sp>
      <p:graphicFrame>
        <p:nvGraphicFramePr>
          <p:cNvPr id="36866" name="Object 4"/>
          <p:cNvGraphicFramePr>
            <a:graphicFrameLocks noChangeAspect="1"/>
          </p:cNvGraphicFramePr>
          <p:nvPr>
            <p:extLst>
              <p:ext uri="{D42A27DB-BD31-4B8C-83A1-F6EECF244321}">
                <p14:modId xmlns:p14="http://schemas.microsoft.com/office/powerpoint/2010/main" val="1691693544"/>
              </p:ext>
            </p:extLst>
          </p:nvPr>
        </p:nvGraphicFramePr>
        <p:xfrm>
          <a:off x="5724894" y="1703999"/>
          <a:ext cx="354012" cy="482600"/>
        </p:xfrm>
        <a:graphic>
          <a:graphicData uri="http://schemas.openxmlformats.org/presentationml/2006/ole">
            <mc:AlternateContent xmlns:mc="http://schemas.openxmlformats.org/markup-compatibility/2006">
              <mc:Choice xmlns:v="urn:schemas-microsoft-com:vml" Requires="v">
                <p:oleObj spid="_x0000_s1068462" r:id="rId3" imgW="167742" imgH="206379" progId="Equation.3">
                  <p:embed/>
                </p:oleObj>
              </mc:Choice>
              <mc:Fallback>
                <p:oleObj r:id="rId3" imgW="167742" imgH="2063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894" y="1703999"/>
                        <a:ext cx="35401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67" name="Object 5"/>
          <p:cNvGraphicFramePr>
            <a:graphicFrameLocks noChangeAspect="1"/>
          </p:cNvGraphicFramePr>
          <p:nvPr>
            <p:extLst>
              <p:ext uri="{D42A27DB-BD31-4B8C-83A1-F6EECF244321}">
                <p14:modId xmlns:p14="http://schemas.microsoft.com/office/powerpoint/2010/main" val="643935614"/>
              </p:ext>
            </p:extLst>
          </p:nvPr>
        </p:nvGraphicFramePr>
        <p:xfrm>
          <a:off x="6948264" y="1676007"/>
          <a:ext cx="354012" cy="482600"/>
        </p:xfrm>
        <a:graphic>
          <a:graphicData uri="http://schemas.openxmlformats.org/presentationml/2006/ole">
            <mc:AlternateContent xmlns:mc="http://schemas.openxmlformats.org/markup-compatibility/2006">
              <mc:Choice xmlns:v="urn:schemas-microsoft-com:vml" Requires="v">
                <p:oleObj spid="_x0000_s1068463" r:id="rId5" imgW="167742" imgH="206379" progId="Equation.3">
                  <p:embed/>
                </p:oleObj>
              </mc:Choice>
              <mc:Fallback>
                <p:oleObj r:id="rId5" imgW="167742" imgH="2063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1676007"/>
                        <a:ext cx="35401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6502" name="Picture 6" descr="22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2890837"/>
            <a:ext cx="4681538"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221</a:t>
            </a:fld>
            <a:endParaRPr lang="en-US" altLang="zh-CN" dirty="0"/>
          </a:p>
        </p:txBody>
      </p:sp>
    </p:spTree>
    <p:extLst>
      <p:ext uri="{BB962C8B-B14F-4D97-AF65-F5344CB8AC3E}">
        <p14:creationId xmlns:p14="http://schemas.microsoft.com/office/powerpoint/2010/main" val="2425119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p:txBody>
          <a:bodyPr/>
          <a:lstStyle/>
          <a:p>
            <a:r>
              <a:rPr lang="zh-CN" altLang="en-US"/>
              <a:t>课堂练习</a:t>
            </a:r>
          </a:p>
        </p:txBody>
      </p:sp>
      <p:sp>
        <p:nvSpPr>
          <p:cNvPr id="54275" name="Rectangle 3"/>
          <p:cNvSpPr>
            <a:spLocks noGrp="1" noChangeArrowheads="1"/>
          </p:cNvSpPr>
          <p:nvPr>
            <p:ph type="body" idx="1"/>
          </p:nvPr>
        </p:nvSpPr>
        <p:spPr>
          <a:xfrm>
            <a:off x="457200" y="1600200"/>
            <a:ext cx="8229600" cy="676275"/>
          </a:xfrm>
        </p:spPr>
        <p:txBody>
          <a:bodyPr/>
          <a:lstStyle/>
          <a:p>
            <a:pPr>
              <a:buFont typeface="Wingdings" panose="05000000000000000000" pitchFamily="2" charset="2"/>
              <a:buNone/>
            </a:pPr>
            <a:r>
              <a:rPr lang="zh-CN" altLang="en-US"/>
              <a:t>用</a:t>
            </a:r>
            <a:r>
              <a:rPr lang="en-US" altLang="zh-CN"/>
              <a:t>2F</a:t>
            </a:r>
            <a:r>
              <a:rPr lang="zh-CN" altLang="en-US"/>
              <a:t>算法求下图所示的网络流图的最大流。</a:t>
            </a:r>
          </a:p>
        </p:txBody>
      </p:sp>
      <p:grpSp>
        <p:nvGrpSpPr>
          <p:cNvPr id="54276" name="Group 4"/>
          <p:cNvGrpSpPr>
            <a:grpSpLocks/>
          </p:cNvGrpSpPr>
          <p:nvPr/>
        </p:nvGrpSpPr>
        <p:grpSpPr bwMode="auto">
          <a:xfrm>
            <a:off x="1763713" y="2133600"/>
            <a:ext cx="5103812" cy="3768725"/>
            <a:chOff x="0" y="0"/>
            <a:chExt cx="3215" cy="2374"/>
          </a:xfrm>
        </p:grpSpPr>
        <p:sp>
          <p:nvSpPr>
            <p:cNvPr id="54277" name="Oval 5"/>
            <p:cNvSpPr>
              <a:spLocks noChangeArrowheads="1"/>
            </p:cNvSpPr>
            <p:nvPr/>
          </p:nvSpPr>
          <p:spPr bwMode="auto">
            <a:xfrm>
              <a:off x="1543"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8" name="Oval 6"/>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9" name="Oval 7"/>
            <p:cNvSpPr>
              <a:spLocks noChangeArrowheads="1"/>
            </p:cNvSpPr>
            <p:nvPr/>
          </p:nvSpPr>
          <p:spPr bwMode="auto">
            <a:xfrm>
              <a:off x="2903"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0" name="Line 8"/>
            <p:cNvSpPr>
              <a:spLocks noChangeShapeType="1"/>
            </p:cNvSpPr>
            <p:nvPr/>
          </p:nvSpPr>
          <p:spPr bwMode="auto">
            <a:xfrm flipV="1">
              <a:off x="318" y="362"/>
              <a:ext cx="1224" cy="78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1" name="Line 9"/>
            <p:cNvSpPr>
              <a:spLocks noChangeShapeType="1"/>
            </p:cNvSpPr>
            <p:nvPr/>
          </p:nvSpPr>
          <p:spPr bwMode="auto">
            <a:xfrm>
              <a:off x="1633" y="408"/>
              <a:ext cx="127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2" name="Oval 10"/>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3" name="Text Box 11"/>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54284" name="Text Box 12"/>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54285" name="Text Box 13"/>
            <p:cNvSpPr txBox="1">
              <a:spLocks noChangeArrowheads="1"/>
            </p:cNvSpPr>
            <p:nvPr/>
          </p:nvSpPr>
          <p:spPr bwMode="auto">
            <a:xfrm>
              <a:off x="1563" y="2086"/>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54286" name="Text Box 14"/>
            <p:cNvSpPr txBox="1">
              <a:spLocks noChangeArrowheads="1"/>
            </p:cNvSpPr>
            <p:nvPr/>
          </p:nvSpPr>
          <p:spPr bwMode="auto">
            <a:xfrm>
              <a:off x="3039"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54287" name="Line 15"/>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8" name="Line 16"/>
            <p:cNvSpPr>
              <a:spLocks noChangeShapeType="1"/>
            </p:cNvSpPr>
            <p:nvPr/>
          </p:nvSpPr>
          <p:spPr bwMode="auto">
            <a:xfrm flipV="1">
              <a:off x="1633" y="1179"/>
              <a:ext cx="1270" cy="87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9" name="Text Box 17"/>
            <p:cNvSpPr txBox="1">
              <a:spLocks noChangeArrowheads="1"/>
            </p:cNvSpPr>
            <p:nvPr/>
          </p:nvSpPr>
          <p:spPr bwMode="auto">
            <a:xfrm>
              <a:off x="1678" y="1043"/>
              <a:ext cx="1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a:t>
              </a:r>
            </a:p>
          </p:txBody>
        </p:sp>
        <p:sp>
          <p:nvSpPr>
            <p:cNvPr id="54290" name="Text Box 18"/>
            <p:cNvSpPr txBox="1">
              <a:spLocks noChangeArrowheads="1"/>
            </p:cNvSpPr>
            <p:nvPr/>
          </p:nvSpPr>
          <p:spPr bwMode="auto">
            <a:xfrm>
              <a:off x="2359" y="1692"/>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54291" name="Text Box 19"/>
            <p:cNvSpPr txBox="1">
              <a:spLocks noChangeArrowheads="1"/>
            </p:cNvSpPr>
            <p:nvPr/>
          </p:nvSpPr>
          <p:spPr bwMode="auto">
            <a:xfrm>
              <a:off x="590" y="453"/>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54292" name="Text Box 20"/>
            <p:cNvSpPr txBox="1">
              <a:spLocks noChangeArrowheads="1"/>
            </p:cNvSpPr>
            <p:nvPr/>
          </p:nvSpPr>
          <p:spPr bwMode="auto">
            <a:xfrm>
              <a:off x="545" y="1694"/>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54293" name="Line 21"/>
            <p:cNvSpPr>
              <a:spLocks noChangeShapeType="1"/>
            </p:cNvSpPr>
            <p:nvPr/>
          </p:nvSpPr>
          <p:spPr bwMode="auto">
            <a:xfrm>
              <a:off x="1588" y="408"/>
              <a:ext cx="0" cy="160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94" name="Text Box 22"/>
            <p:cNvSpPr txBox="1">
              <a:spLocks noChangeArrowheads="1"/>
            </p:cNvSpPr>
            <p:nvPr/>
          </p:nvSpPr>
          <p:spPr bwMode="auto">
            <a:xfrm>
              <a:off x="2359" y="514"/>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gr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222</a:t>
            </a:fld>
            <a:endParaRPr lang="en-GB" dirty="0"/>
          </a:p>
        </p:txBody>
      </p:sp>
    </p:spTree>
    <p:extLst>
      <p:ext uri="{BB962C8B-B14F-4D97-AF65-F5344CB8AC3E}">
        <p14:creationId xmlns:p14="http://schemas.microsoft.com/office/powerpoint/2010/main" val="315208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a:xfrm>
            <a:off x="468313" y="7029450"/>
            <a:ext cx="8229600" cy="1143000"/>
          </a:xfrm>
        </p:spPr>
        <p:txBody>
          <a:bodyPr/>
          <a:lstStyle/>
          <a:p>
            <a:r>
              <a:rPr lang="en-US" altLang="zh-CN" sz="4000">
                <a:solidFill>
                  <a:schemeClr val="tx1"/>
                </a:solidFill>
              </a:rPr>
              <a:t>§5    Edmonds-Karp</a:t>
            </a:r>
            <a:r>
              <a:rPr lang="zh-CN" altLang="en-US" sz="4000">
                <a:solidFill>
                  <a:schemeClr val="tx1"/>
                </a:solidFill>
              </a:rPr>
              <a:t>修正算法，</a:t>
            </a:r>
            <a:r>
              <a:rPr lang="en-US" altLang="zh-CN" sz="4000">
                <a:solidFill>
                  <a:schemeClr val="tx1"/>
                </a:solidFill>
              </a:rPr>
              <a:t>Dinic</a:t>
            </a:r>
            <a:r>
              <a:rPr lang="zh-CN" altLang="en-US" sz="4000">
                <a:solidFill>
                  <a:schemeClr val="tx1"/>
                </a:solidFill>
              </a:rPr>
              <a:t>算法－例－解</a:t>
            </a:r>
            <a:r>
              <a:rPr lang="en-US" altLang="zh-CN" sz="4000">
                <a:solidFill>
                  <a:schemeClr val="tx1"/>
                </a:solidFill>
              </a:rPr>
              <a:t>1</a:t>
            </a:r>
          </a:p>
        </p:txBody>
      </p:sp>
      <p:sp>
        <p:nvSpPr>
          <p:cNvPr id="55299" name="Rectangle 3"/>
          <p:cNvSpPr>
            <a:spLocks noGrp="1" noChangeArrowheads="1"/>
          </p:cNvSpPr>
          <p:nvPr>
            <p:ph type="body" idx="1"/>
          </p:nvPr>
        </p:nvSpPr>
        <p:spPr>
          <a:xfrm>
            <a:off x="1295400" y="333375"/>
            <a:ext cx="7669213" cy="863600"/>
          </a:xfrm>
        </p:spPr>
        <p:txBody>
          <a:bodyPr/>
          <a:lstStyle/>
          <a:p>
            <a:pPr>
              <a:buFont typeface="Wingdings" panose="05000000000000000000" pitchFamily="2" charset="2"/>
              <a:buNone/>
            </a:pPr>
            <a:r>
              <a:rPr lang="zh-CN" altLang="en-US">
                <a:effectLst/>
              </a:rPr>
              <a:t>若标号次序出现特殊情况，</a:t>
            </a:r>
            <a:r>
              <a:rPr lang="zh-CN" altLang="en-US"/>
              <a:t>如下图所示：</a:t>
            </a:r>
          </a:p>
        </p:txBody>
      </p:sp>
      <p:grpSp>
        <p:nvGrpSpPr>
          <p:cNvPr id="55300" name="Group 4"/>
          <p:cNvGrpSpPr>
            <a:grpSpLocks/>
          </p:cNvGrpSpPr>
          <p:nvPr/>
        </p:nvGrpSpPr>
        <p:grpSpPr bwMode="auto">
          <a:xfrm>
            <a:off x="2051050" y="1557338"/>
            <a:ext cx="5103813" cy="3768725"/>
            <a:chOff x="0" y="0"/>
            <a:chExt cx="3215" cy="2374"/>
          </a:xfrm>
        </p:grpSpPr>
        <p:sp>
          <p:nvSpPr>
            <p:cNvPr id="55301" name="Oval 5"/>
            <p:cNvSpPr>
              <a:spLocks noChangeArrowheads="1"/>
            </p:cNvSpPr>
            <p:nvPr/>
          </p:nvSpPr>
          <p:spPr bwMode="auto">
            <a:xfrm>
              <a:off x="1543"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Oval 6"/>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Oval 7"/>
            <p:cNvSpPr>
              <a:spLocks noChangeArrowheads="1"/>
            </p:cNvSpPr>
            <p:nvPr/>
          </p:nvSpPr>
          <p:spPr bwMode="auto">
            <a:xfrm>
              <a:off x="2903"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Line 8"/>
            <p:cNvSpPr>
              <a:spLocks noChangeShapeType="1"/>
            </p:cNvSpPr>
            <p:nvPr/>
          </p:nvSpPr>
          <p:spPr bwMode="auto">
            <a:xfrm flipV="1">
              <a:off x="318" y="362"/>
              <a:ext cx="1224" cy="78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5" name="Line 9"/>
            <p:cNvSpPr>
              <a:spLocks noChangeShapeType="1"/>
            </p:cNvSpPr>
            <p:nvPr/>
          </p:nvSpPr>
          <p:spPr bwMode="auto">
            <a:xfrm>
              <a:off x="1633" y="408"/>
              <a:ext cx="127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6" name="Oval 10"/>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7" name="Text Box 11"/>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55308" name="Text Box 12"/>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55309" name="Text Box 13"/>
            <p:cNvSpPr txBox="1">
              <a:spLocks noChangeArrowheads="1"/>
            </p:cNvSpPr>
            <p:nvPr/>
          </p:nvSpPr>
          <p:spPr bwMode="auto">
            <a:xfrm>
              <a:off x="1563" y="2086"/>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55310" name="Text Box 14"/>
            <p:cNvSpPr txBox="1">
              <a:spLocks noChangeArrowheads="1"/>
            </p:cNvSpPr>
            <p:nvPr/>
          </p:nvSpPr>
          <p:spPr bwMode="auto">
            <a:xfrm>
              <a:off x="3039"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55311" name="Line 15"/>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2" name="Line 16"/>
            <p:cNvSpPr>
              <a:spLocks noChangeShapeType="1"/>
            </p:cNvSpPr>
            <p:nvPr/>
          </p:nvSpPr>
          <p:spPr bwMode="auto">
            <a:xfrm flipV="1">
              <a:off x="1633" y="1179"/>
              <a:ext cx="1270" cy="87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3" name="Text Box 17"/>
            <p:cNvSpPr txBox="1">
              <a:spLocks noChangeArrowheads="1"/>
            </p:cNvSpPr>
            <p:nvPr/>
          </p:nvSpPr>
          <p:spPr bwMode="auto">
            <a:xfrm>
              <a:off x="1678" y="1043"/>
              <a:ext cx="3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(1,0)</a:t>
              </a:r>
            </a:p>
          </p:txBody>
        </p:sp>
        <p:sp>
          <p:nvSpPr>
            <p:cNvPr id="55314" name="Text Box 18"/>
            <p:cNvSpPr txBox="1">
              <a:spLocks noChangeArrowheads="1"/>
            </p:cNvSpPr>
            <p:nvPr/>
          </p:nvSpPr>
          <p:spPr bwMode="auto">
            <a:xfrm>
              <a:off x="2359" y="1692"/>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55315" name="Text Box 19"/>
            <p:cNvSpPr txBox="1">
              <a:spLocks noChangeArrowheads="1"/>
            </p:cNvSpPr>
            <p:nvPr/>
          </p:nvSpPr>
          <p:spPr bwMode="auto">
            <a:xfrm>
              <a:off x="590" y="453"/>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55316" name="Text Box 20"/>
            <p:cNvSpPr txBox="1">
              <a:spLocks noChangeArrowheads="1"/>
            </p:cNvSpPr>
            <p:nvPr/>
          </p:nvSpPr>
          <p:spPr bwMode="auto">
            <a:xfrm>
              <a:off x="545" y="1694"/>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55317" name="Line 21"/>
            <p:cNvSpPr>
              <a:spLocks noChangeShapeType="1"/>
            </p:cNvSpPr>
            <p:nvPr/>
          </p:nvSpPr>
          <p:spPr bwMode="auto">
            <a:xfrm>
              <a:off x="1588" y="408"/>
              <a:ext cx="0" cy="160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8" name="Text Box 22"/>
            <p:cNvSpPr txBox="1">
              <a:spLocks noChangeArrowheads="1"/>
            </p:cNvSpPr>
            <p:nvPr/>
          </p:nvSpPr>
          <p:spPr bwMode="auto">
            <a:xfrm>
              <a:off x="2359" y="514"/>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grpSp>
      <p:sp>
        <p:nvSpPr>
          <p:cNvPr id="55319" name="Text Box 23"/>
          <p:cNvSpPr txBox="1">
            <a:spLocks noChangeArrowheads="1"/>
          </p:cNvSpPr>
          <p:nvPr/>
        </p:nvSpPr>
        <p:spPr bwMode="auto">
          <a:xfrm>
            <a:off x="1187450" y="3286125"/>
            <a:ext cx="88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t>
            </a:r>
          </a:p>
        </p:txBody>
      </p:sp>
      <p:grpSp>
        <p:nvGrpSpPr>
          <p:cNvPr id="55320" name="Group 24"/>
          <p:cNvGrpSpPr>
            <a:grpSpLocks/>
          </p:cNvGrpSpPr>
          <p:nvPr/>
        </p:nvGrpSpPr>
        <p:grpSpPr bwMode="auto">
          <a:xfrm>
            <a:off x="4643438" y="3213100"/>
            <a:ext cx="3657600" cy="1584325"/>
            <a:chOff x="0" y="0"/>
            <a:chExt cx="2304" cy="998"/>
          </a:xfrm>
        </p:grpSpPr>
        <p:sp>
          <p:nvSpPr>
            <p:cNvPr id="55321" name="Text Box 25"/>
            <p:cNvSpPr txBox="1">
              <a:spLocks noChangeArrowheads="1"/>
            </p:cNvSpPr>
            <p:nvPr/>
          </p:nvSpPr>
          <p:spPr bwMode="auto">
            <a:xfrm>
              <a:off x="1588" y="0"/>
              <a:ext cx="7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(b+,20)</a:t>
              </a:r>
            </a:p>
          </p:txBody>
        </p:sp>
        <p:sp>
          <p:nvSpPr>
            <p:cNvPr id="55322" name="Line 26"/>
            <p:cNvSpPr>
              <a:spLocks noChangeShapeType="1"/>
            </p:cNvSpPr>
            <p:nvPr/>
          </p:nvSpPr>
          <p:spPr bwMode="auto">
            <a:xfrm flipV="1">
              <a:off x="0" y="136"/>
              <a:ext cx="1270" cy="862"/>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323" name="Group 27"/>
          <p:cNvGrpSpPr>
            <a:grpSpLocks/>
          </p:cNvGrpSpPr>
          <p:nvPr/>
        </p:nvGrpSpPr>
        <p:grpSpPr bwMode="auto">
          <a:xfrm>
            <a:off x="2411413" y="1557338"/>
            <a:ext cx="3471862" cy="1871662"/>
            <a:chOff x="0" y="0"/>
            <a:chExt cx="2187" cy="1179"/>
          </a:xfrm>
        </p:grpSpPr>
        <p:sp>
          <p:nvSpPr>
            <p:cNvPr id="55324" name="Line 28"/>
            <p:cNvSpPr>
              <a:spLocks noChangeShapeType="1"/>
            </p:cNvSpPr>
            <p:nvPr/>
          </p:nvSpPr>
          <p:spPr bwMode="auto">
            <a:xfrm flipV="1">
              <a:off x="0" y="363"/>
              <a:ext cx="1316" cy="81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5" name="Text Box 29"/>
            <p:cNvSpPr txBox="1">
              <a:spLocks noChangeArrowheads="1"/>
            </p:cNvSpPr>
            <p:nvPr/>
          </p:nvSpPr>
          <p:spPr bwMode="auto">
            <a:xfrm>
              <a:off x="1497" y="0"/>
              <a:ext cx="6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(s+,20)</a:t>
              </a:r>
            </a:p>
          </p:txBody>
        </p:sp>
      </p:grpSp>
      <p:grpSp>
        <p:nvGrpSpPr>
          <p:cNvPr id="55326" name="Group 30"/>
          <p:cNvGrpSpPr>
            <a:grpSpLocks/>
          </p:cNvGrpSpPr>
          <p:nvPr/>
        </p:nvGrpSpPr>
        <p:grpSpPr bwMode="auto">
          <a:xfrm>
            <a:off x="4572000" y="2206625"/>
            <a:ext cx="1236663" cy="3119438"/>
            <a:chOff x="0" y="0"/>
            <a:chExt cx="779" cy="1965"/>
          </a:xfrm>
        </p:grpSpPr>
        <p:sp>
          <p:nvSpPr>
            <p:cNvPr id="55327" name="Text Box 31"/>
            <p:cNvSpPr txBox="1">
              <a:spLocks noChangeArrowheads="1"/>
            </p:cNvSpPr>
            <p:nvPr/>
          </p:nvSpPr>
          <p:spPr bwMode="auto">
            <a:xfrm>
              <a:off x="181" y="1677"/>
              <a:ext cx="5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(a+,1)</a:t>
              </a:r>
            </a:p>
          </p:txBody>
        </p:sp>
        <p:sp>
          <p:nvSpPr>
            <p:cNvPr id="55328" name="Line 32"/>
            <p:cNvSpPr>
              <a:spLocks noChangeShapeType="1"/>
            </p:cNvSpPr>
            <p:nvPr/>
          </p:nvSpPr>
          <p:spPr bwMode="auto">
            <a:xfrm>
              <a:off x="0" y="0"/>
              <a:ext cx="0" cy="1587"/>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329" name="Text Box 33"/>
          <p:cNvSpPr txBox="1">
            <a:spLocks noChangeArrowheads="1"/>
          </p:cNvSpPr>
          <p:nvPr/>
        </p:nvSpPr>
        <p:spPr bwMode="auto">
          <a:xfrm>
            <a:off x="1908175" y="5446713"/>
            <a:ext cx="5657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t>出现增流路径如图所示，增流</a:t>
            </a:r>
            <a:r>
              <a:rPr lang="en-US" altLang="zh-CN" sz="3200"/>
              <a:t>1</a:t>
            </a:r>
          </a:p>
        </p:txBody>
      </p:sp>
      <p:sp>
        <p:nvSpPr>
          <p:cNvPr id="55330" name="AutoShape 3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55331" name="Group 35"/>
          <p:cNvGrpSpPr>
            <a:grpSpLocks/>
          </p:cNvGrpSpPr>
          <p:nvPr/>
        </p:nvGrpSpPr>
        <p:grpSpPr bwMode="auto">
          <a:xfrm>
            <a:off x="2916238" y="2276475"/>
            <a:ext cx="3590925" cy="2311400"/>
            <a:chOff x="0" y="0"/>
            <a:chExt cx="2262" cy="1456"/>
          </a:xfrm>
        </p:grpSpPr>
        <p:sp useBgFill="1">
          <p:nvSpPr>
            <p:cNvPr id="55332" name="Rectangle 36"/>
            <p:cNvSpPr>
              <a:spLocks noChangeArrowheads="1"/>
            </p:cNvSpPr>
            <p:nvPr/>
          </p:nvSpPr>
          <p:spPr bwMode="auto">
            <a:xfrm>
              <a:off x="0" y="0"/>
              <a:ext cx="448"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r>
                <a:rPr lang="en-US" altLang="zh-CN" sz="1800" b="1">
                  <a:solidFill>
                    <a:srgbClr val="FF3300"/>
                  </a:solidFill>
                </a:rPr>
                <a:t>1</a:t>
              </a:r>
              <a:r>
                <a:rPr lang="en-US" altLang="zh-CN" sz="1800" b="1">
                  <a:solidFill>
                    <a:schemeClr val="hlink"/>
                  </a:solidFill>
                </a:rPr>
                <a:t>)</a:t>
              </a:r>
              <a:endParaRPr lang="zh-CN" altLang="en-US" sz="1800" b="1">
                <a:solidFill>
                  <a:schemeClr val="hlink"/>
                </a:solidFill>
              </a:endParaRPr>
            </a:p>
          </p:txBody>
        </p:sp>
        <p:sp useBgFill="1">
          <p:nvSpPr>
            <p:cNvPr id="55333" name="Rectangle 37"/>
            <p:cNvSpPr>
              <a:spLocks noChangeArrowheads="1"/>
            </p:cNvSpPr>
            <p:nvPr/>
          </p:nvSpPr>
          <p:spPr bwMode="auto">
            <a:xfrm>
              <a:off x="1088" y="590"/>
              <a:ext cx="369"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a:t>
              </a:r>
              <a:r>
                <a:rPr lang="en-US" altLang="zh-CN" sz="1800" b="1">
                  <a:solidFill>
                    <a:srgbClr val="FF3300"/>
                  </a:solidFill>
                </a:rPr>
                <a:t>1</a:t>
              </a:r>
              <a:r>
                <a:rPr lang="en-US" altLang="zh-CN" sz="1800" b="1">
                  <a:solidFill>
                    <a:schemeClr val="hlink"/>
                  </a:solidFill>
                </a:rPr>
                <a:t>)</a:t>
              </a:r>
              <a:endParaRPr lang="zh-CN" altLang="en-US" sz="1800" b="1">
                <a:solidFill>
                  <a:schemeClr val="hlink"/>
                </a:solidFill>
              </a:endParaRPr>
            </a:p>
          </p:txBody>
        </p:sp>
        <p:sp useBgFill="1">
          <p:nvSpPr>
            <p:cNvPr id="55334" name="Rectangle 38"/>
            <p:cNvSpPr>
              <a:spLocks noChangeArrowheads="1"/>
            </p:cNvSpPr>
            <p:nvPr/>
          </p:nvSpPr>
          <p:spPr bwMode="auto">
            <a:xfrm>
              <a:off x="1814" y="1225"/>
              <a:ext cx="448"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r>
                <a:rPr lang="en-US" altLang="zh-CN" sz="1800" b="1">
                  <a:solidFill>
                    <a:srgbClr val="FF3300"/>
                  </a:solidFill>
                </a:rPr>
                <a:t>1</a:t>
              </a:r>
              <a:r>
                <a:rPr lang="en-US" altLang="zh-CN" sz="1800" b="1">
                  <a:solidFill>
                    <a:schemeClr val="hlink"/>
                  </a:solidFill>
                </a:rPr>
                <a:t>)</a:t>
              </a:r>
              <a:endParaRPr lang="zh-CN" altLang="en-US" sz="1800" b="1">
                <a:solidFill>
                  <a:schemeClr val="hlink"/>
                </a:solidFill>
              </a:endParaRPr>
            </a:p>
          </p:txBody>
        </p:sp>
      </p:gr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223</a:t>
            </a:fld>
            <a:endParaRPr lang="en-GB" dirty="0"/>
          </a:p>
        </p:txBody>
      </p:sp>
    </p:spTree>
    <p:extLst>
      <p:ext uri="{BB962C8B-B14F-4D97-AF65-F5344CB8AC3E}">
        <p14:creationId xmlns:p14="http://schemas.microsoft.com/office/powerpoint/2010/main" val="1189553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5323"/>
                                        </p:tgtEl>
                                        <p:attrNameLst>
                                          <p:attrName>style.visibility</p:attrName>
                                        </p:attrNameLst>
                                      </p:cBhvr>
                                      <p:to>
                                        <p:strVal val="visible"/>
                                      </p:to>
                                    </p:set>
                                    <p:animEffect transition="in" filter="wipe(down)">
                                      <p:cBhvr>
                                        <p:cTn id="7" dur="500"/>
                                        <p:tgtEl>
                                          <p:spTgt spid="55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5326"/>
                                        </p:tgtEl>
                                        <p:attrNameLst>
                                          <p:attrName>style.visibility</p:attrName>
                                        </p:attrNameLst>
                                      </p:cBhvr>
                                      <p:to>
                                        <p:strVal val="visible"/>
                                      </p:to>
                                    </p:set>
                                    <p:animEffect transition="in" filter="wipe(up)">
                                      <p:cBhvr>
                                        <p:cTn id="12" dur="500"/>
                                        <p:tgtEl>
                                          <p:spTgt spid="553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5320"/>
                                        </p:tgtEl>
                                        <p:attrNameLst>
                                          <p:attrName>style.visibility</p:attrName>
                                        </p:attrNameLst>
                                      </p:cBhvr>
                                      <p:to>
                                        <p:strVal val="visible"/>
                                      </p:to>
                                    </p:set>
                                    <p:animEffect transition="in" filter="wipe(left)">
                                      <p:cBhvr>
                                        <p:cTn id="17" dur="500"/>
                                        <p:tgtEl>
                                          <p:spTgt spid="553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329"/>
                                        </p:tgtEl>
                                        <p:attrNameLst>
                                          <p:attrName>style.visibility</p:attrName>
                                        </p:attrNameLst>
                                      </p:cBhvr>
                                      <p:to>
                                        <p:strVal val="visible"/>
                                      </p:to>
                                    </p:set>
                                    <p:animEffect transition="in" filter="dissolve">
                                      <p:cBhvr>
                                        <p:cTn id="22" dur="500"/>
                                        <p:tgtEl>
                                          <p:spTgt spid="553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55331"/>
                                        </p:tgtEl>
                                        <p:attrNameLst>
                                          <p:attrName>style.visibility</p:attrName>
                                        </p:attrNameLst>
                                      </p:cBhvr>
                                      <p:to>
                                        <p:strVal val="visible"/>
                                      </p:to>
                                    </p:set>
                                    <p:animEffect transition="in" filter="randombar(horizontal)">
                                      <p:cBhvr>
                                        <p:cTn id="27" dur="500"/>
                                        <p:tgtEl>
                                          <p:spTgt spid="55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29" grpId="0"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468313" y="7029450"/>
            <a:ext cx="8229600" cy="1143000"/>
          </a:xfrm>
        </p:spPr>
        <p:txBody>
          <a:bodyPr/>
          <a:lstStyle/>
          <a:p>
            <a:r>
              <a:rPr lang="en-US" altLang="zh-CN" sz="4000">
                <a:solidFill>
                  <a:schemeClr val="tx1"/>
                </a:solidFill>
              </a:rPr>
              <a:t>§5    Edmonds-Karp</a:t>
            </a:r>
            <a:r>
              <a:rPr lang="zh-CN" altLang="en-US" sz="4000">
                <a:solidFill>
                  <a:schemeClr val="tx1"/>
                </a:solidFill>
              </a:rPr>
              <a:t>修正算法，</a:t>
            </a:r>
            <a:r>
              <a:rPr lang="en-US" altLang="zh-CN" sz="4000">
                <a:solidFill>
                  <a:schemeClr val="tx1"/>
                </a:solidFill>
              </a:rPr>
              <a:t>Dinic</a:t>
            </a:r>
            <a:r>
              <a:rPr lang="zh-CN" altLang="en-US" sz="4000">
                <a:solidFill>
                  <a:schemeClr val="tx1"/>
                </a:solidFill>
              </a:rPr>
              <a:t>算法－例－解</a:t>
            </a:r>
            <a:r>
              <a:rPr lang="en-US" altLang="zh-CN" sz="4000">
                <a:solidFill>
                  <a:schemeClr val="tx1"/>
                </a:solidFill>
              </a:rPr>
              <a:t>1</a:t>
            </a:r>
          </a:p>
        </p:txBody>
      </p:sp>
      <p:sp>
        <p:nvSpPr>
          <p:cNvPr id="56323" name="Rectangle 3"/>
          <p:cNvSpPr>
            <a:spLocks noGrp="1" noChangeArrowheads="1"/>
          </p:cNvSpPr>
          <p:nvPr>
            <p:ph type="body" idx="1"/>
          </p:nvPr>
        </p:nvSpPr>
        <p:spPr>
          <a:xfrm>
            <a:off x="1295400" y="333375"/>
            <a:ext cx="7669213" cy="863600"/>
          </a:xfrm>
        </p:spPr>
        <p:txBody>
          <a:bodyPr/>
          <a:lstStyle/>
          <a:p>
            <a:pPr>
              <a:buFont typeface="Wingdings" panose="05000000000000000000" pitchFamily="2" charset="2"/>
              <a:buNone/>
            </a:pPr>
            <a:r>
              <a:rPr lang="zh-CN" altLang="en-US">
                <a:effectLst/>
              </a:rPr>
              <a:t>若标号次序出现特殊情况，</a:t>
            </a:r>
            <a:r>
              <a:rPr lang="zh-CN" altLang="en-US"/>
              <a:t>如下图所示：</a:t>
            </a:r>
          </a:p>
        </p:txBody>
      </p:sp>
      <p:grpSp>
        <p:nvGrpSpPr>
          <p:cNvPr id="56324" name="Group 4"/>
          <p:cNvGrpSpPr>
            <a:grpSpLocks/>
          </p:cNvGrpSpPr>
          <p:nvPr/>
        </p:nvGrpSpPr>
        <p:grpSpPr bwMode="auto">
          <a:xfrm>
            <a:off x="2051050" y="1557338"/>
            <a:ext cx="5103813" cy="3768725"/>
            <a:chOff x="0" y="0"/>
            <a:chExt cx="3215" cy="2374"/>
          </a:xfrm>
        </p:grpSpPr>
        <p:sp>
          <p:nvSpPr>
            <p:cNvPr id="56325" name="Oval 5"/>
            <p:cNvSpPr>
              <a:spLocks noChangeArrowheads="1"/>
            </p:cNvSpPr>
            <p:nvPr/>
          </p:nvSpPr>
          <p:spPr bwMode="auto">
            <a:xfrm>
              <a:off x="1543"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6" name="Oval 6"/>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7" name="Oval 7"/>
            <p:cNvSpPr>
              <a:spLocks noChangeArrowheads="1"/>
            </p:cNvSpPr>
            <p:nvPr/>
          </p:nvSpPr>
          <p:spPr bwMode="auto">
            <a:xfrm>
              <a:off x="2903"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Line 8"/>
            <p:cNvSpPr>
              <a:spLocks noChangeShapeType="1"/>
            </p:cNvSpPr>
            <p:nvPr/>
          </p:nvSpPr>
          <p:spPr bwMode="auto">
            <a:xfrm flipV="1">
              <a:off x="318" y="362"/>
              <a:ext cx="1224" cy="78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9" name="Line 9"/>
            <p:cNvSpPr>
              <a:spLocks noChangeShapeType="1"/>
            </p:cNvSpPr>
            <p:nvPr/>
          </p:nvSpPr>
          <p:spPr bwMode="auto">
            <a:xfrm>
              <a:off x="1633" y="408"/>
              <a:ext cx="1270"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0" name="Oval 10"/>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Text Box 11"/>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56332" name="Text Box 12"/>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56333" name="Text Box 13"/>
            <p:cNvSpPr txBox="1">
              <a:spLocks noChangeArrowheads="1"/>
            </p:cNvSpPr>
            <p:nvPr/>
          </p:nvSpPr>
          <p:spPr bwMode="auto">
            <a:xfrm>
              <a:off x="1563" y="2086"/>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56334" name="Text Box 14"/>
            <p:cNvSpPr txBox="1">
              <a:spLocks noChangeArrowheads="1"/>
            </p:cNvSpPr>
            <p:nvPr/>
          </p:nvSpPr>
          <p:spPr bwMode="auto">
            <a:xfrm>
              <a:off x="3039"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56335" name="Line 15"/>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6" name="Line 16"/>
            <p:cNvSpPr>
              <a:spLocks noChangeShapeType="1"/>
            </p:cNvSpPr>
            <p:nvPr/>
          </p:nvSpPr>
          <p:spPr bwMode="auto">
            <a:xfrm flipV="1">
              <a:off x="1633" y="1179"/>
              <a:ext cx="1270" cy="87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7" name="Text Box 17"/>
            <p:cNvSpPr txBox="1">
              <a:spLocks noChangeArrowheads="1"/>
            </p:cNvSpPr>
            <p:nvPr/>
          </p:nvSpPr>
          <p:spPr bwMode="auto">
            <a:xfrm>
              <a:off x="1678" y="1043"/>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(1,1)</a:t>
              </a:r>
            </a:p>
          </p:txBody>
        </p:sp>
        <p:sp>
          <p:nvSpPr>
            <p:cNvPr id="56338" name="Text Box 18"/>
            <p:cNvSpPr txBox="1">
              <a:spLocks noChangeArrowheads="1"/>
            </p:cNvSpPr>
            <p:nvPr/>
          </p:nvSpPr>
          <p:spPr bwMode="auto">
            <a:xfrm>
              <a:off x="2359" y="1692"/>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a:t>
              </a:r>
            </a:p>
          </p:txBody>
        </p:sp>
        <p:sp>
          <p:nvSpPr>
            <p:cNvPr id="56339" name="Text Box 19"/>
            <p:cNvSpPr txBox="1">
              <a:spLocks noChangeArrowheads="1"/>
            </p:cNvSpPr>
            <p:nvPr/>
          </p:nvSpPr>
          <p:spPr bwMode="auto">
            <a:xfrm>
              <a:off x="590" y="453"/>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a:t>
              </a:r>
            </a:p>
          </p:txBody>
        </p:sp>
        <p:sp>
          <p:nvSpPr>
            <p:cNvPr id="56340" name="Text Box 20"/>
            <p:cNvSpPr txBox="1">
              <a:spLocks noChangeArrowheads="1"/>
            </p:cNvSpPr>
            <p:nvPr/>
          </p:nvSpPr>
          <p:spPr bwMode="auto">
            <a:xfrm>
              <a:off x="545" y="1694"/>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56341" name="Line 21"/>
            <p:cNvSpPr>
              <a:spLocks noChangeShapeType="1"/>
            </p:cNvSpPr>
            <p:nvPr/>
          </p:nvSpPr>
          <p:spPr bwMode="auto">
            <a:xfrm>
              <a:off x="1588" y="408"/>
              <a:ext cx="0" cy="160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42" name="Text Box 22"/>
            <p:cNvSpPr txBox="1">
              <a:spLocks noChangeArrowheads="1"/>
            </p:cNvSpPr>
            <p:nvPr/>
          </p:nvSpPr>
          <p:spPr bwMode="auto">
            <a:xfrm>
              <a:off x="2359" y="514"/>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grpSp>
      <p:sp>
        <p:nvSpPr>
          <p:cNvPr id="56343" name="Text Box 23"/>
          <p:cNvSpPr txBox="1">
            <a:spLocks noChangeArrowheads="1"/>
          </p:cNvSpPr>
          <p:nvPr/>
        </p:nvSpPr>
        <p:spPr bwMode="auto">
          <a:xfrm>
            <a:off x="1187450" y="3286125"/>
            <a:ext cx="88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t>
            </a:r>
          </a:p>
        </p:txBody>
      </p:sp>
      <p:grpSp>
        <p:nvGrpSpPr>
          <p:cNvPr id="56344" name="Group 24"/>
          <p:cNvGrpSpPr>
            <a:grpSpLocks/>
          </p:cNvGrpSpPr>
          <p:nvPr/>
        </p:nvGrpSpPr>
        <p:grpSpPr bwMode="auto">
          <a:xfrm>
            <a:off x="4643438" y="2205038"/>
            <a:ext cx="3635375" cy="1465262"/>
            <a:chOff x="0" y="0"/>
            <a:chExt cx="2290" cy="923"/>
          </a:xfrm>
        </p:grpSpPr>
        <p:sp>
          <p:nvSpPr>
            <p:cNvPr id="56345" name="Text Box 25"/>
            <p:cNvSpPr txBox="1">
              <a:spLocks noChangeArrowheads="1"/>
            </p:cNvSpPr>
            <p:nvPr/>
          </p:nvSpPr>
          <p:spPr bwMode="auto">
            <a:xfrm>
              <a:off x="1588" y="635"/>
              <a:ext cx="7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(a+,20)</a:t>
              </a:r>
            </a:p>
          </p:txBody>
        </p:sp>
        <p:sp>
          <p:nvSpPr>
            <p:cNvPr id="56346" name="Line 26"/>
            <p:cNvSpPr>
              <a:spLocks noChangeShapeType="1"/>
            </p:cNvSpPr>
            <p:nvPr/>
          </p:nvSpPr>
          <p:spPr bwMode="auto">
            <a:xfrm>
              <a:off x="0" y="0"/>
              <a:ext cx="1225" cy="72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6347" name="Group 27"/>
          <p:cNvGrpSpPr>
            <a:grpSpLocks/>
          </p:cNvGrpSpPr>
          <p:nvPr/>
        </p:nvGrpSpPr>
        <p:grpSpPr bwMode="auto">
          <a:xfrm>
            <a:off x="2555875" y="3502025"/>
            <a:ext cx="3398838" cy="1825625"/>
            <a:chOff x="0" y="0"/>
            <a:chExt cx="2141" cy="1150"/>
          </a:xfrm>
        </p:grpSpPr>
        <p:sp>
          <p:nvSpPr>
            <p:cNvPr id="56348" name="Text Box 28"/>
            <p:cNvSpPr txBox="1">
              <a:spLocks noChangeArrowheads="1"/>
            </p:cNvSpPr>
            <p:nvPr/>
          </p:nvSpPr>
          <p:spPr bwMode="auto">
            <a:xfrm>
              <a:off x="1451" y="862"/>
              <a:ext cx="6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(s+,20)</a:t>
              </a:r>
            </a:p>
          </p:txBody>
        </p:sp>
        <p:sp>
          <p:nvSpPr>
            <p:cNvPr id="56349" name="Line 29"/>
            <p:cNvSpPr>
              <a:spLocks noChangeShapeType="1"/>
            </p:cNvSpPr>
            <p:nvPr/>
          </p:nvSpPr>
          <p:spPr bwMode="auto">
            <a:xfrm>
              <a:off x="0" y="0"/>
              <a:ext cx="1225" cy="81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6350" name="Group 30"/>
          <p:cNvGrpSpPr>
            <a:grpSpLocks/>
          </p:cNvGrpSpPr>
          <p:nvPr/>
        </p:nvGrpSpPr>
        <p:grpSpPr bwMode="auto">
          <a:xfrm>
            <a:off x="4572000" y="1557338"/>
            <a:ext cx="1085850" cy="3168650"/>
            <a:chOff x="0" y="0"/>
            <a:chExt cx="684" cy="1996"/>
          </a:xfrm>
        </p:grpSpPr>
        <p:sp>
          <p:nvSpPr>
            <p:cNvPr id="56351" name="Text Box 31"/>
            <p:cNvSpPr txBox="1">
              <a:spLocks noChangeArrowheads="1"/>
            </p:cNvSpPr>
            <p:nvPr/>
          </p:nvSpPr>
          <p:spPr bwMode="auto">
            <a:xfrm>
              <a:off x="136" y="0"/>
              <a:ext cx="5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(b-,1)</a:t>
              </a:r>
            </a:p>
          </p:txBody>
        </p:sp>
        <p:sp>
          <p:nvSpPr>
            <p:cNvPr id="56352" name="Line 32"/>
            <p:cNvSpPr>
              <a:spLocks noChangeShapeType="1"/>
            </p:cNvSpPr>
            <p:nvPr/>
          </p:nvSpPr>
          <p:spPr bwMode="auto">
            <a:xfrm>
              <a:off x="0" y="409"/>
              <a:ext cx="0" cy="1587"/>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6353" name="Text Box 33"/>
          <p:cNvSpPr txBox="1">
            <a:spLocks noChangeArrowheads="1"/>
          </p:cNvSpPr>
          <p:nvPr/>
        </p:nvSpPr>
        <p:spPr bwMode="auto">
          <a:xfrm>
            <a:off x="1908175" y="5446713"/>
            <a:ext cx="5657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t>出现增流路径如图所示，增流</a:t>
            </a:r>
            <a:r>
              <a:rPr lang="en-US" altLang="zh-CN" sz="3200"/>
              <a:t>1</a:t>
            </a:r>
          </a:p>
        </p:txBody>
      </p:sp>
      <p:sp>
        <p:nvSpPr>
          <p:cNvPr id="56354" name="AutoShape 3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56355" name="Group 35"/>
          <p:cNvGrpSpPr>
            <a:grpSpLocks/>
          </p:cNvGrpSpPr>
          <p:nvPr/>
        </p:nvGrpSpPr>
        <p:grpSpPr bwMode="auto">
          <a:xfrm>
            <a:off x="2916238" y="2349500"/>
            <a:ext cx="3662362" cy="2309813"/>
            <a:chOff x="0" y="0"/>
            <a:chExt cx="2307" cy="1455"/>
          </a:xfrm>
        </p:grpSpPr>
        <p:sp useBgFill="1">
          <p:nvSpPr>
            <p:cNvPr id="56356" name="Rectangle 36"/>
            <p:cNvSpPr>
              <a:spLocks noChangeArrowheads="1"/>
            </p:cNvSpPr>
            <p:nvPr/>
          </p:nvSpPr>
          <p:spPr bwMode="auto">
            <a:xfrm>
              <a:off x="0" y="1224"/>
              <a:ext cx="448"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r>
                <a:rPr lang="en-US" altLang="zh-CN" sz="1800" b="1">
                  <a:solidFill>
                    <a:srgbClr val="FF3300"/>
                  </a:solidFill>
                </a:rPr>
                <a:t>1</a:t>
              </a:r>
              <a:r>
                <a:rPr lang="en-US" altLang="zh-CN" sz="1800" b="1">
                  <a:solidFill>
                    <a:schemeClr val="hlink"/>
                  </a:solidFill>
                </a:rPr>
                <a:t>)</a:t>
              </a:r>
              <a:endParaRPr lang="zh-CN" altLang="en-US" sz="1800" b="1">
                <a:solidFill>
                  <a:schemeClr val="hlink"/>
                </a:solidFill>
              </a:endParaRPr>
            </a:p>
          </p:txBody>
        </p:sp>
        <p:sp useBgFill="1">
          <p:nvSpPr>
            <p:cNvPr id="56357" name="Rectangle 37"/>
            <p:cNvSpPr>
              <a:spLocks noChangeArrowheads="1"/>
            </p:cNvSpPr>
            <p:nvPr/>
          </p:nvSpPr>
          <p:spPr bwMode="auto">
            <a:xfrm>
              <a:off x="1134" y="544"/>
              <a:ext cx="380"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a:t>
              </a:r>
              <a:r>
                <a:rPr lang="en-US" altLang="zh-CN" sz="1800" b="1">
                  <a:solidFill>
                    <a:srgbClr val="FF3300"/>
                  </a:solidFill>
                </a:rPr>
                <a:t>0</a:t>
              </a:r>
              <a:r>
                <a:rPr lang="en-US" altLang="zh-CN" sz="1800" b="1">
                  <a:solidFill>
                    <a:schemeClr val="hlink"/>
                  </a:solidFill>
                </a:rPr>
                <a:t>)</a:t>
              </a:r>
              <a:endParaRPr lang="zh-CN" altLang="en-US" sz="1800" b="1">
                <a:solidFill>
                  <a:schemeClr val="hlink"/>
                </a:solidFill>
              </a:endParaRPr>
            </a:p>
          </p:txBody>
        </p:sp>
        <p:sp useBgFill="1">
          <p:nvSpPr>
            <p:cNvPr id="56358" name="Rectangle 38"/>
            <p:cNvSpPr>
              <a:spLocks noChangeArrowheads="1"/>
            </p:cNvSpPr>
            <p:nvPr/>
          </p:nvSpPr>
          <p:spPr bwMode="auto">
            <a:xfrm>
              <a:off x="1859" y="0"/>
              <a:ext cx="448"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r>
                <a:rPr lang="en-US" altLang="zh-CN" sz="1800" b="1">
                  <a:solidFill>
                    <a:srgbClr val="FF3300"/>
                  </a:solidFill>
                </a:rPr>
                <a:t>1</a:t>
              </a:r>
              <a:r>
                <a:rPr lang="en-US" altLang="zh-CN" sz="1800" b="1">
                  <a:solidFill>
                    <a:schemeClr val="hlink"/>
                  </a:solidFill>
                </a:rPr>
                <a:t>)</a:t>
              </a:r>
              <a:endParaRPr lang="zh-CN" altLang="en-US" sz="1800" b="1">
                <a:solidFill>
                  <a:schemeClr val="hlink"/>
                </a:solidFill>
              </a:endParaRPr>
            </a:p>
          </p:txBody>
        </p:sp>
      </p:gr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224</a:t>
            </a:fld>
            <a:endParaRPr lang="en-GB" dirty="0"/>
          </a:p>
        </p:txBody>
      </p:sp>
    </p:spTree>
    <p:extLst>
      <p:ext uri="{BB962C8B-B14F-4D97-AF65-F5344CB8AC3E}">
        <p14:creationId xmlns:p14="http://schemas.microsoft.com/office/powerpoint/2010/main" val="375758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6347"/>
                                        </p:tgtEl>
                                        <p:attrNameLst>
                                          <p:attrName>style.visibility</p:attrName>
                                        </p:attrNameLst>
                                      </p:cBhvr>
                                      <p:to>
                                        <p:strVal val="visible"/>
                                      </p:to>
                                    </p:set>
                                    <p:animEffect transition="in" filter="wipe(left)">
                                      <p:cBhvr>
                                        <p:cTn id="7" dur="500"/>
                                        <p:tgtEl>
                                          <p:spTgt spid="56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6350"/>
                                        </p:tgtEl>
                                        <p:attrNameLst>
                                          <p:attrName>style.visibility</p:attrName>
                                        </p:attrNameLst>
                                      </p:cBhvr>
                                      <p:to>
                                        <p:strVal val="visible"/>
                                      </p:to>
                                    </p:set>
                                    <p:animEffect transition="in" filter="wipe(up)">
                                      <p:cBhvr>
                                        <p:cTn id="12" dur="500"/>
                                        <p:tgtEl>
                                          <p:spTgt spid="563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6344"/>
                                        </p:tgtEl>
                                        <p:attrNameLst>
                                          <p:attrName>style.visibility</p:attrName>
                                        </p:attrNameLst>
                                      </p:cBhvr>
                                      <p:to>
                                        <p:strVal val="visible"/>
                                      </p:to>
                                    </p:set>
                                    <p:animEffect transition="in" filter="wipe(left)">
                                      <p:cBhvr>
                                        <p:cTn id="17" dur="500"/>
                                        <p:tgtEl>
                                          <p:spTgt spid="563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6353"/>
                                        </p:tgtEl>
                                        <p:attrNameLst>
                                          <p:attrName>style.visibility</p:attrName>
                                        </p:attrNameLst>
                                      </p:cBhvr>
                                      <p:to>
                                        <p:strVal val="visible"/>
                                      </p:to>
                                    </p:set>
                                    <p:animEffect transition="in" filter="dissolve">
                                      <p:cBhvr>
                                        <p:cTn id="22" dur="500"/>
                                        <p:tgtEl>
                                          <p:spTgt spid="563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56355"/>
                                        </p:tgtEl>
                                        <p:attrNameLst>
                                          <p:attrName>style.visibility</p:attrName>
                                        </p:attrNameLst>
                                      </p:cBhvr>
                                      <p:to>
                                        <p:strVal val="visible"/>
                                      </p:to>
                                    </p:set>
                                    <p:animEffect transition="in" filter="dissolve">
                                      <p:cBhvr>
                                        <p:cTn id="27" dur="500"/>
                                        <p:tgtEl>
                                          <p:spTgt spid="56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53" grpId="0"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a:xfrm>
            <a:off x="468313" y="7029450"/>
            <a:ext cx="8229600" cy="1143000"/>
          </a:xfrm>
        </p:spPr>
        <p:txBody>
          <a:bodyPr/>
          <a:lstStyle/>
          <a:p>
            <a:r>
              <a:rPr lang="en-US" altLang="zh-CN" sz="4000">
                <a:solidFill>
                  <a:schemeClr val="tx1"/>
                </a:solidFill>
              </a:rPr>
              <a:t>§5    Edmonds-Karp</a:t>
            </a:r>
            <a:r>
              <a:rPr lang="zh-CN" altLang="en-US" sz="4000">
                <a:solidFill>
                  <a:schemeClr val="tx1"/>
                </a:solidFill>
              </a:rPr>
              <a:t>修正算法，</a:t>
            </a:r>
            <a:r>
              <a:rPr lang="en-US" altLang="zh-CN" sz="4000">
                <a:solidFill>
                  <a:schemeClr val="tx1"/>
                </a:solidFill>
              </a:rPr>
              <a:t>Dinic</a:t>
            </a:r>
            <a:r>
              <a:rPr lang="zh-CN" altLang="en-US" sz="4000">
                <a:solidFill>
                  <a:schemeClr val="tx1"/>
                </a:solidFill>
              </a:rPr>
              <a:t>算法－例－解</a:t>
            </a:r>
            <a:r>
              <a:rPr lang="en-US" altLang="zh-CN" sz="4000">
                <a:solidFill>
                  <a:schemeClr val="tx1"/>
                </a:solidFill>
              </a:rPr>
              <a:t>2</a:t>
            </a:r>
          </a:p>
        </p:txBody>
      </p:sp>
      <p:sp>
        <p:nvSpPr>
          <p:cNvPr id="57347" name="Rectangle 3"/>
          <p:cNvSpPr>
            <a:spLocks noGrp="1" noChangeArrowheads="1"/>
          </p:cNvSpPr>
          <p:nvPr>
            <p:ph type="body" idx="1"/>
          </p:nvPr>
        </p:nvSpPr>
        <p:spPr>
          <a:xfrm>
            <a:off x="279400" y="967733"/>
            <a:ext cx="7848600" cy="1366838"/>
          </a:xfrm>
        </p:spPr>
        <p:txBody>
          <a:bodyPr/>
          <a:lstStyle/>
          <a:p>
            <a:pPr>
              <a:buFont typeface="Wingdings" panose="05000000000000000000" pitchFamily="2" charset="2"/>
              <a:buNone/>
            </a:pPr>
            <a:r>
              <a:rPr lang="en-US" altLang="zh-CN" dirty="0">
                <a:effectLst/>
              </a:rPr>
              <a:t>           </a:t>
            </a:r>
            <a:r>
              <a:rPr lang="zh-CN" altLang="en-US" dirty="0">
                <a:effectLst/>
              </a:rPr>
              <a:t>上述两条增流路径如此交替出现，需要进行</a:t>
            </a:r>
            <a:r>
              <a:rPr lang="en-US" altLang="zh-CN" dirty="0">
                <a:effectLst/>
              </a:rPr>
              <a:t>2×20</a:t>
            </a:r>
            <a:r>
              <a:rPr lang="zh-CN" altLang="en-US" dirty="0">
                <a:effectLst/>
              </a:rPr>
              <a:t>次才能求出最大流。</a:t>
            </a:r>
            <a:endParaRPr lang="zh-CN" altLang="en-US" dirty="0"/>
          </a:p>
        </p:txBody>
      </p:sp>
      <p:grpSp>
        <p:nvGrpSpPr>
          <p:cNvPr id="57348" name="Group 4"/>
          <p:cNvGrpSpPr>
            <a:grpSpLocks/>
          </p:cNvGrpSpPr>
          <p:nvPr/>
        </p:nvGrpSpPr>
        <p:grpSpPr bwMode="auto">
          <a:xfrm>
            <a:off x="3563938" y="3644900"/>
            <a:ext cx="5218112" cy="2833688"/>
            <a:chOff x="0" y="0"/>
            <a:chExt cx="3287" cy="1785"/>
          </a:xfrm>
        </p:grpSpPr>
        <p:sp>
          <p:nvSpPr>
            <p:cNvPr id="57349" name="Oval 5"/>
            <p:cNvSpPr>
              <a:spLocks noChangeArrowheads="1"/>
            </p:cNvSpPr>
            <p:nvPr/>
          </p:nvSpPr>
          <p:spPr bwMode="auto">
            <a:xfrm>
              <a:off x="1607" y="304"/>
              <a:ext cx="58" cy="60"/>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Oval 6"/>
            <p:cNvSpPr>
              <a:spLocks noChangeArrowheads="1"/>
            </p:cNvSpPr>
            <p:nvPr/>
          </p:nvSpPr>
          <p:spPr bwMode="auto">
            <a:xfrm>
              <a:off x="765" y="859"/>
              <a:ext cx="58" cy="6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Oval 7"/>
            <p:cNvSpPr>
              <a:spLocks noChangeArrowheads="1"/>
            </p:cNvSpPr>
            <p:nvPr/>
          </p:nvSpPr>
          <p:spPr bwMode="auto">
            <a:xfrm>
              <a:off x="2404" y="787"/>
              <a:ext cx="57" cy="6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8"/>
            <p:cNvSpPr>
              <a:spLocks noChangeShapeType="1"/>
            </p:cNvSpPr>
            <p:nvPr/>
          </p:nvSpPr>
          <p:spPr bwMode="auto">
            <a:xfrm flipV="1">
              <a:off x="823" y="333"/>
              <a:ext cx="784" cy="5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 name="Line 9"/>
            <p:cNvSpPr>
              <a:spLocks noChangeShapeType="1"/>
            </p:cNvSpPr>
            <p:nvPr/>
          </p:nvSpPr>
          <p:spPr bwMode="auto">
            <a:xfrm>
              <a:off x="1665" y="364"/>
              <a:ext cx="813" cy="48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 name="Oval 10"/>
            <p:cNvSpPr>
              <a:spLocks noChangeArrowheads="1"/>
            </p:cNvSpPr>
            <p:nvPr/>
          </p:nvSpPr>
          <p:spPr bwMode="auto">
            <a:xfrm>
              <a:off x="1607" y="1435"/>
              <a:ext cx="58" cy="6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Text Box 11"/>
            <p:cNvSpPr txBox="1">
              <a:spLocks noChangeArrowheads="1"/>
            </p:cNvSpPr>
            <p:nvPr/>
          </p:nvSpPr>
          <p:spPr bwMode="auto">
            <a:xfrm>
              <a:off x="544" y="726"/>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57356" name="Text Box 12"/>
            <p:cNvSpPr txBox="1">
              <a:spLocks noChangeArrowheads="1"/>
            </p:cNvSpPr>
            <p:nvPr/>
          </p:nvSpPr>
          <p:spPr bwMode="auto">
            <a:xfrm>
              <a:off x="1542"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57357" name="Text Box 13"/>
            <p:cNvSpPr txBox="1">
              <a:spLocks noChangeArrowheads="1"/>
            </p:cNvSpPr>
            <p:nvPr/>
          </p:nvSpPr>
          <p:spPr bwMode="auto">
            <a:xfrm>
              <a:off x="1542" y="1497"/>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57358" name="Text Box 14"/>
            <p:cNvSpPr txBox="1">
              <a:spLocks noChangeArrowheads="1"/>
            </p:cNvSpPr>
            <p:nvPr/>
          </p:nvSpPr>
          <p:spPr bwMode="auto">
            <a:xfrm>
              <a:off x="2488" y="726"/>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57359" name="Line 15"/>
            <p:cNvSpPr>
              <a:spLocks noChangeShapeType="1"/>
            </p:cNvSpPr>
            <p:nvPr/>
          </p:nvSpPr>
          <p:spPr bwMode="auto">
            <a:xfrm>
              <a:off x="823" y="920"/>
              <a:ext cx="784" cy="54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0" name="Line 16"/>
            <p:cNvSpPr>
              <a:spLocks noChangeShapeType="1"/>
            </p:cNvSpPr>
            <p:nvPr/>
          </p:nvSpPr>
          <p:spPr bwMode="auto">
            <a:xfrm flipV="1">
              <a:off x="1665" y="879"/>
              <a:ext cx="813" cy="58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1" name="Text Box 17"/>
            <p:cNvSpPr txBox="1">
              <a:spLocks noChangeArrowheads="1"/>
            </p:cNvSpPr>
            <p:nvPr/>
          </p:nvSpPr>
          <p:spPr bwMode="auto">
            <a:xfrm>
              <a:off x="1588" y="726"/>
              <a:ext cx="3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(1,0)</a:t>
              </a:r>
            </a:p>
          </p:txBody>
        </p:sp>
        <p:sp>
          <p:nvSpPr>
            <p:cNvPr id="57362" name="Text Box 18"/>
            <p:cNvSpPr txBox="1">
              <a:spLocks noChangeArrowheads="1"/>
            </p:cNvSpPr>
            <p:nvPr/>
          </p:nvSpPr>
          <p:spPr bwMode="auto">
            <a:xfrm>
              <a:off x="1950" y="1179"/>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a:t>
              </a:r>
            </a:p>
          </p:txBody>
        </p:sp>
        <p:sp>
          <p:nvSpPr>
            <p:cNvPr id="57363" name="Text Box 19"/>
            <p:cNvSpPr txBox="1">
              <a:spLocks noChangeArrowheads="1"/>
            </p:cNvSpPr>
            <p:nvPr/>
          </p:nvSpPr>
          <p:spPr bwMode="auto">
            <a:xfrm>
              <a:off x="907" y="363"/>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a:t>
              </a:r>
            </a:p>
          </p:txBody>
        </p:sp>
        <p:sp>
          <p:nvSpPr>
            <p:cNvPr id="57364" name="Text Box 20"/>
            <p:cNvSpPr txBox="1">
              <a:spLocks noChangeArrowheads="1"/>
            </p:cNvSpPr>
            <p:nvPr/>
          </p:nvSpPr>
          <p:spPr bwMode="auto">
            <a:xfrm>
              <a:off x="816" y="1134"/>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a:t>
              </a:r>
            </a:p>
          </p:txBody>
        </p:sp>
        <p:sp>
          <p:nvSpPr>
            <p:cNvPr id="57365" name="Line 21"/>
            <p:cNvSpPr>
              <a:spLocks noChangeShapeType="1"/>
            </p:cNvSpPr>
            <p:nvPr/>
          </p:nvSpPr>
          <p:spPr bwMode="auto">
            <a:xfrm>
              <a:off x="1636" y="364"/>
              <a:ext cx="0" cy="10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6" name="Text Box 22"/>
            <p:cNvSpPr txBox="1">
              <a:spLocks noChangeArrowheads="1"/>
            </p:cNvSpPr>
            <p:nvPr/>
          </p:nvSpPr>
          <p:spPr bwMode="auto">
            <a:xfrm>
              <a:off x="1950" y="363"/>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a:t>
              </a:r>
            </a:p>
          </p:txBody>
        </p:sp>
        <p:sp>
          <p:nvSpPr>
            <p:cNvPr id="57367" name="Text Box 23"/>
            <p:cNvSpPr txBox="1">
              <a:spLocks noChangeArrowheads="1"/>
            </p:cNvSpPr>
            <p:nvPr/>
          </p:nvSpPr>
          <p:spPr bwMode="auto">
            <a:xfrm>
              <a:off x="0" y="771"/>
              <a:ext cx="5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t>
              </a:r>
            </a:p>
          </p:txBody>
        </p:sp>
        <p:sp>
          <p:nvSpPr>
            <p:cNvPr id="57368" name="Text Box 24"/>
            <p:cNvSpPr txBox="1">
              <a:spLocks noChangeArrowheads="1"/>
            </p:cNvSpPr>
            <p:nvPr/>
          </p:nvSpPr>
          <p:spPr bwMode="auto">
            <a:xfrm>
              <a:off x="1678" y="0"/>
              <a:ext cx="5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(b-,1)</a:t>
              </a:r>
            </a:p>
          </p:txBody>
        </p:sp>
        <p:sp>
          <p:nvSpPr>
            <p:cNvPr id="57369" name="Text Box 25"/>
            <p:cNvSpPr txBox="1">
              <a:spLocks noChangeArrowheads="1"/>
            </p:cNvSpPr>
            <p:nvPr/>
          </p:nvSpPr>
          <p:spPr bwMode="auto">
            <a:xfrm>
              <a:off x="1724" y="1497"/>
              <a:ext cx="6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(s+,20)</a:t>
              </a:r>
            </a:p>
          </p:txBody>
        </p:sp>
        <p:sp>
          <p:nvSpPr>
            <p:cNvPr id="57370" name="Text Box 26"/>
            <p:cNvSpPr txBox="1">
              <a:spLocks noChangeArrowheads="1"/>
            </p:cNvSpPr>
            <p:nvPr/>
          </p:nvSpPr>
          <p:spPr bwMode="auto">
            <a:xfrm>
              <a:off x="2585" y="726"/>
              <a:ext cx="7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(a+,20)</a:t>
              </a:r>
            </a:p>
          </p:txBody>
        </p:sp>
        <p:sp>
          <p:nvSpPr>
            <p:cNvPr id="57371" name="Line 27"/>
            <p:cNvSpPr>
              <a:spLocks noChangeShapeType="1"/>
            </p:cNvSpPr>
            <p:nvPr/>
          </p:nvSpPr>
          <p:spPr bwMode="auto">
            <a:xfrm>
              <a:off x="1665" y="364"/>
              <a:ext cx="784" cy="485"/>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2" name="Line 28"/>
            <p:cNvSpPr>
              <a:spLocks noChangeShapeType="1"/>
            </p:cNvSpPr>
            <p:nvPr/>
          </p:nvSpPr>
          <p:spPr bwMode="auto">
            <a:xfrm>
              <a:off x="824" y="910"/>
              <a:ext cx="783" cy="54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3" name="Line 29"/>
            <p:cNvSpPr>
              <a:spLocks noChangeShapeType="1"/>
            </p:cNvSpPr>
            <p:nvPr/>
          </p:nvSpPr>
          <p:spPr bwMode="auto">
            <a:xfrm>
              <a:off x="1636" y="364"/>
              <a:ext cx="0" cy="1062"/>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7374" name="Group 30"/>
          <p:cNvGrpSpPr>
            <a:grpSpLocks/>
          </p:cNvGrpSpPr>
          <p:nvPr/>
        </p:nvGrpSpPr>
        <p:grpSpPr bwMode="auto">
          <a:xfrm>
            <a:off x="250825" y="2035349"/>
            <a:ext cx="4953000" cy="2617787"/>
            <a:chOff x="0" y="0"/>
            <a:chExt cx="3120" cy="1649"/>
          </a:xfrm>
        </p:grpSpPr>
        <p:sp>
          <p:nvSpPr>
            <p:cNvPr id="57375" name="Oval 31"/>
            <p:cNvSpPr>
              <a:spLocks noChangeArrowheads="1"/>
            </p:cNvSpPr>
            <p:nvPr/>
          </p:nvSpPr>
          <p:spPr bwMode="auto">
            <a:xfrm>
              <a:off x="1373" y="285"/>
              <a:ext cx="59" cy="56"/>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6" name="Oval 32"/>
            <p:cNvSpPr>
              <a:spLocks noChangeArrowheads="1"/>
            </p:cNvSpPr>
            <p:nvPr/>
          </p:nvSpPr>
          <p:spPr bwMode="auto">
            <a:xfrm>
              <a:off x="507" y="792"/>
              <a:ext cx="60" cy="56"/>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7" name="Oval 33"/>
            <p:cNvSpPr>
              <a:spLocks noChangeArrowheads="1"/>
            </p:cNvSpPr>
            <p:nvPr/>
          </p:nvSpPr>
          <p:spPr bwMode="auto">
            <a:xfrm>
              <a:off x="2268" y="765"/>
              <a:ext cx="59" cy="55"/>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8" name="Line 34"/>
            <p:cNvSpPr>
              <a:spLocks noChangeShapeType="1"/>
            </p:cNvSpPr>
            <p:nvPr/>
          </p:nvSpPr>
          <p:spPr bwMode="auto">
            <a:xfrm flipV="1">
              <a:off x="567" y="312"/>
              <a:ext cx="805" cy="4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9" name="Line 35"/>
            <p:cNvSpPr>
              <a:spLocks noChangeShapeType="1"/>
            </p:cNvSpPr>
            <p:nvPr/>
          </p:nvSpPr>
          <p:spPr bwMode="auto">
            <a:xfrm>
              <a:off x="1432" y="340"/>
              <a:ext cx="836" cy="44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0" name="Oval 36"/>
            <p:cNvSpPr>
              <a:spLocks noChangeArrowheads="1"/>
            </p:cNvSpPr>
            <p:nvPr/>
          </p:nvSpPr>
          <p:spPr bwMode="auto">
            <a:xfrm>
              <a:off x="1373" y="1318"/>
              <a:ext cx="59" cy="55"/>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81" name="Text Box 37"/>
            <p:cNvSpPr txBox="1">
              <a:spLocks noChangeArrowheads="1"/>
            </p:cNvSpPr>
            <p:nvPr/>
          </p:nvSpPr>
          <p:spPr bwMode="auto">
            <a:xfrm>
              <a:off x="318" y="681"/>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57382" name="Text Box 38"/>
            <p:cNvSpPr txBox="1">
              <a:spLocks noChangeArrowheads="1"/>
            </p:cNvSpPr>
            <p:nvPr/>
          </p:nvSpPr>
          <p:spPr bwMode="auto">
            <a:xfrm>
              <a:off x="1271"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t>a</a:t>
              </a:r>
              <a:endParaRPr lang="en-US" altLang="zh-CN" b="1" baseline="-25000"/>
            </a:p>
          </p:txBody>
        </p:sp>
        <p:sp>
          <p:nvSpPr>
            <p:cNvPr id="57383" name="Text Box 39"/>
            <p:cNvSpPr txBox="1">
              <a:spLocks noChangeArrowheads="1"/>
            </p:cNvSpPr>
            <p:nvPr/>
          </p:nvSpPr>
          <p:spPr bwMode="auto">
            <a:xfrm>
              <a:off x="1271" y="1361"/>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57384" name="Text Box 40"/>
            <p:cNvSpPr txBox="1">
              <a:spLocks noChangeArrowheads="1"/>
            </p:cNvSpPr>
            <p:nvPr/>
          </p:nvSpPr>
          <p:spPr bwMode="auto">
            <a:xfrm>
              <a:off x="2314" y="635"/>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57385" name="Line 41"/>
            <p:cNvSpPr>
              <a:spLocks noChangeShapeType="1"/>
            </p:cNvSpPr>
            <p:nvPr/>
          </p:nvSpPr>
          <p:spPr bwMode="auto">
            <a:xfrm>
              <a:off x="567" y="848"/>
              <a:ext cx="806" cy="49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6" name="Line 42"/>
            <p:cNvSpPr>
              <a:spLocks noChangeShapeType="1"/>
            </p:cNvSpPr>
            <p:nvPr/>
          </p:nvSpPr>
          <p:spPr bwMode="auto">
            <a:xfrm flipV="1">
              <a:off x="1432" y="810"/>
              <a:ext cx="836" cy="53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7" name="Text Box 43"/>
            <p:cNvSpPr txBox="1">
              <a:spLocks noChangeArrowheads="1"/>
            </p:cNvSpPr>
            <p:nvPr/>
          </p:nvSpPr>
          <p:spPr bwMode="auto">
            <a:xfrm>
              <a:off x="1407" y="635"/>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(1,1)</a:t>
              </a:r>
            </a:p>
          </p:txBody>
        </p:sp>
        <p:sp>
          <p:nvSpPr>
            <p:cNvPr id="57388" name="Text Box 44"/>
            <p:cNvSpPr txBox="1">
              <a:spLocks noChangeArrowheads="1"/>
            </p:cNvSpPr>
            <p:nvPr/>
          </p:nvSpPr>
          <p:spPr bwMode="auto">
            <a:xfrm>
              <a:off x="1815" y="1044"/>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a:t>
              </a:r>
            </a:p>
          </p:txBody>
        </p:sp>
        <p:sp>
          <p:nvSpPr>
            <p:cNvPr id="57389" name="Text Box 45"/>
            <p:cNvSpPr txBox="1">
              <a:spLocks noChangeArrowheads="1"/>
            </p:cNvSpPr>
            <p:nvPr/>
          </p:nvSpPr>
          <p:spPr bwMode="auto">
            <a:xfrm>
              <a:off x="590" y="363"/>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a:t>
              </a:r>
            </a:p>
          </p:txBody>
        </p:sp>
        <p:sp>
          <p:nvSpPr>
            <p:cNvPr id="57390" name="Text Box 46"/>
            <p:cNvSpPr txBox="1">
              <a:spLocks noChangeArrowheads="1"/>
            </p:cNvSpPr>
            <p:nvPr/>
          </p:nvSpPr>
          <p:spPr bwMode="auto">
            <a:xfrm>
              <a:off x="717" y="1124"/>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57391" name="Line 47"/>
            <p:cNvSpPr>
              <a:spLocks noChangeShapeType="1"/>
            </p:cNvSpPr>
            <p:nvPr/>
          </p:nvSpPr>
          <p:spPr bwMode="auto">
            <a:xfrm>
              <a:off x="1403" y="340"/>
              <a:ext cx="0" cy="97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2" name="Text Box 48"/>
            <p:cNvSpPr txBox="1">
              <a:spLocks noChangeArrowheads="1"/>
            </p:cNvSpPr>
            <p:nvPr/>
          </p:nvSpPr>
          <p:spPr bwMode="auto">
            <a:xfrm>
              <a:off x="1769" y="363"/>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57393" name="Text Box 49"/>
            <p:cNvSpPr txBox="1">
              <a:spLocks noChangeArrowheads="1"/>
            </p:cNvSpPr>
            <p:nvPr/>
          </p:nvSpPr>
          <p:spPr bwMode="auto">
            <a:xfrm>
              <a:off x="0" y="953"/>
              <a:ext cx="5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t>
              </a:r>
            </a:p>
          </p:txBody>
        </p:sp>
        <p:sp>
          <p:nvSpPr>
            <p:cNvPr id="57394" name="Text Box 50"/>
            <p:cNvSpPr txBox="1">
              <a:spLocks noChangeArrowheads="1"/>
            </p:cNvSpPr>
            <p:nvPr/>
          </p:nvSpPr>
          <p:spPr bwMode="auto">
            <a:xfrm>
              <a:off x="1452" y="0"/>
              <a:ext cx="6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(s+,20)</a:t>
              </a:r>
            </a:p>
          </p:txBody>
        </p:sp>
        <p:sp>
          <p:nvSpPr>
            <p:cNvPr id="57395" name="Text Box 51"/>
            <p:cNvSpPr txBox="1">
              <a:spLocks noChangeArrowheads="1"/>
            </p:cNvSpPr>
            <p:nvPr/>
          </p:nvSpPr>
          <p:spPr bwMode="auto">
            <a:xfrm>
              <a:off x="1497" y="1361"/>
              <a:ext cx="5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(a+,1)</a:t>
              </a:r>
            </a:p>
          </p:txBody>
        </p:sp>
        <p:sp>
          <p:nvSpPr>
            <p:cNvPr id="57396" name="Text Box 52"/>
            <p:cNvSpPr txBox="1">
              <a:spLocks noChangeArrowheads="1"/>
            </p:cNvSpPr>
            <p:nvPr/>
          </p:nvSpPr>
          <p:spPr bwMode="auto">
            <a:xfrm>
              <a:off x="2404" y="635"/>
              <a:ext cx="7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(b+,20)</a:t>
              </a:r>
            </a:p>
          </p:txBody>
        </p:sp>
        <p:sp>
          <p:nvSpPr>
            <p:cNvPr id="57397" name="Line 53"/>
            <p:cNvSpPr>
              <a:spLocks noChangeShapeType="1"/>
            </p:cNvSpPr>
            <p:nvPr/>
          </p:nvSpPr>
          <p:spPr bwMode="auto">
            <a:xfrm flipV="1">
              <a:off x="567" y="312"/>
              <a:ext cx="806" cy="471"/>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8" name="Line 54"/>
            <p:cNvSpPr>
              <a:spLocks noChangeShapeType="1"/>
            </p:cNvSpPr>
            <p:nvPr/>
          </p:nvSpPr>
          <p:spPr bwMode="auto">
            <a:xfrm flipV="1">
              <a:off x="1432" y="810"/>
              <a:ext cx="836" cy="52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9" name="Line 55"/>
            <p:cNvSpPr>
              <a:spLocks noChangeShapeType="1"/>
            </p:cNvSpPr>
            <p:nvPr/>
          </p:nvSpPr>
          <p:spPr bwMode="auto">
            <a:xfrm>
              <a:off x="1403" y="340"/>
              <a:ext cx="0" cy="968"/>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225</a:t>
            </a:fld>
            <a:endParaRPr lang="en-GB" dirty="0"/>
          </a:p>
        </p:txBody>
      </p:sp>
    </p:spTree>
    <p:extLst>
      <p:ext uri="{BB962C8B-B14F-4D97-AF65-F5344CB8AC3E}">
        <p14:creationId xmlns:p14="http://schemas.microsoft.com/office/powerpoint/2010/main" val="2575626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rrowheads="1"/>
          </p:cNvSpPr>
          <p:nvPr>
            <p:ph type="title"/>
          </p:nvPr>
        </p:nvSpPr>
        <p:spPr/>
        <p:txBody>
          <a:bodyPr/>
          <a:lstStyle/>
          <a:p>
            <a:r>
              <a:rPr lang="en-US" altLang="zh-CN" sz="3200" dirty="0" smtClean="0">
                <a:solidFill>
                  <a:schemeClr val="tx1"/>
                </a:solidFill>
              </a:rPr>
              <a:t>Edmonds-Karp</a:t>
            </a:r>
            <a:r>
              <a:rPr lang="zh-CN" altLang="en-US" sz="3200" dirty="0">
                <a:solidFill>
                  <a:schemeClr val="tx1"/>
                </a:solidFill>
              </a:rPr>
              <a:t>修正算法，</a:t>
            </a:r>
            <a:r>
              <a:rPr lang="en-US" altLang="zh-CN" sz="3200" dirty="0" err="1">
                <a:solidFill>
                  <a:schemeClr val="tx1"/>
                </a:solidFill>
              </a:rPr>
              <a:t>Dinic</a:t>
            </a:r>
            <a:r>
              <a:rPr lang="zh-CN" altLang="en-US" sz="3200" dirty="0">
                <a:solidFill>
                  <a:schemeClr val="tx1"/>
                </a:solidFill>
              </a:rPr>
              <a:t>算法</a:t>
            </a:r>
          </a:p>
        </p:txBody>
      </p:sp>
      <p:sp>
        <p:nvSpPr>
          <p:cNvPr id="403459" name="Rectangle 3"/>
          <p:cNvSpPr>
            <a:spLocks noGrp="1" noChangeArrowheads="1"/>
          </p:cNvSpPr>
          <p:nvPr>
            <p:ph type="body" idx="1"/>
          </p:nvPr>
        </p:nvSpPr>
        <p:spPr>
          <a:xfrm>
            <a:off x="428625" y="1484784"/>
            <a:ext cx="8424167" cy="3201988"/>
          </a:xfrm>
        </p:spPr>
        <p:txBody>
          <a:bodyPr/>
          <a:lstStyle/>
          <a:p>
            <a:pPr>
              <a:buFont typeface="Wingdings" pitchFamily="2" charset="2"/>
              <a:buNone/>
            </a:pPr>
            <a:r>
              <a:rPr lang="zh-CN" altLang="en-US" dirty="0"/>
              <a:t>   </a:t>
            </a:r>
            <a:r>
              <a:rPr lang="zh-CN" altLang="en-US" dirty="0" smtClean="0"/>
              <a:t>在</a:t>
            </a:r>
            <a:r>
              <a:rPr lang="en-US" altLang="zh-CN" dirty="0"/>
              <a:t>2F</a:t>
            </a:r>
            <a:r>
              <a:rPr lang="zh-CN" altLang="en-US" dirty="0"/>
              <a:t>算法中，对顶点的标号是</a:t>
            </a:r>
            <a:r>
              <a:rPr lang="zh-CN" altLang="en-US" dirty="0">
                <a:solidFill>
                  <a:schemeClr val="hlink"/>
                </a:solidFill>
              </a:rPr>
              <a:t>任意</a:t>
            </a:r>
            <a:r>
              <a:rPr lang="zh-CN" altLang="en-US" dirty="0"/>
              <a:t>的，也就是说，增流路径的形成也是</a:t>
            </a:r>
            <a:r>
              <a:rPr lang="zh-CN" altLang="en-US" dirty="0">
                <a:solidFill>
                  <a:schemeClr val="hlink"/>
                </a:solidFill>
              </a:rPr>
              <a:t>任意</a:t>
            </a:r>
            <a:r>
              <a:rPr lang="zh-CN" altLang="en-US" dirty="0"/>
              <a:t>的</a:t>
            </a:r>
            <a:r>
              <a:rPr lang="zh-CN" altLang="en-US" dirty="0" smtClean="0"/>
              <a:t>。</a:t>
            </a:r>
            <a:endParaRPr lang="zh-CN" altLang="en-US" dirty="0"/>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226</a:t>
            </a:fld>
            <a:endParaRPr lang="en-GB" dirty="0"/>
          </a:p>
        </p:txBody>
      </p:sp>
    </p:spTree>
    <p:extLst>
      <p:ext uri="{BB962C8B-B14F-4D97-AF65-F5344CB8AC3E}">
        <p14:creationId xmlns:p14="http://schemas.microsoft.com/office/powerpoint/2010/main" val="3804270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7" name="Rectangle 3"/>
          <p:cNvSpPr>
            <a:spLocks noGrp="1" noChangeArrowheads="1"/>
          </p:cNvSpPr>
          <p:nvPr>
            <p:ph type="body" idx="1"/>
          </p:nvPr>
        </p:nvSpPr>
        <p:spPr>
          <a:xfrm>
            <a:off x="477838" y="2204864"/>
            <a:ext cx="8147050" cy="5616922"/>
          </a:xfrm>
        </p:spPr>
        <p:txBody>
          <a:bodyPr/>
          <a:lstStyle/>
          <a:p>
            <a:r>
              <a:rPr lang="en-US" altLang="zh-CN" sz="2800" dirty="0"/>
              <a:t>Edmonds-Karp</a:t>
            </a:r>
            <a:r>
              <a:rPr lang="zh-CN" altLang="en-US" sz="2800" dirty="0"/>
              <a:t>算法描述：</a:t>
            </a:r>
          </a:p>
          <a:p>
            <a:pPr>
              <a:buFont typeface="Wingdings" pitchFamily="2" charset="2"/>
              <a:buNone/>
            </a:pPr>
            <a:r>
              <a:rPr lang="zh-CN" altLang="en-US" sz="2800" dirty="0"/>
              <a:t>（</a:t>
            </a:r>
            <a:r>
              <a:rPr lang="en-US" altLang="zh-CN" sz="2800" dirty="0"/>
              <a:t>1</a:t>
            </a:r>
            <a:r>
              <a:rPr lang="zh-CN" altLang="en-US" sz="2800" dirty="0"/>
              <a:t>）对所有</a:t>
            </a:r>
            <a:r>
              <a:rPr lang="en-US" altLang="zh-CN" sz="2800" dirty="0" err="1"/>
              <a:t>e∈E</a:t>
            </a:r>
            <a:r>
              <a:rPr lang="zh-CN" altLang="en-US" sz="2800" dirty="0"/>
              <a:t>，有</a:t>
            </a:r>
            <a:r>
              <a:rPr lang="en-US" altLang="zh-CN" sz="2800" dirty="0"/>
              <a:t>f(e)=0</a:t>
            </a:r>
            <a:r>
              <a:rPr lang="zh-CN" altLang="en-US" sz="2800" dirty="0"/>
              <a:t>；</a:t>
            </a:r>
            <a:r>
              <a:rPr lang="en-US" altLang="zh-CN" sz="2800" dirty="0"/>
              <a:t>//</a:t>
            </a:r>
            <a:r>
              <a:rPr lang="zh-CN" altLang="en-US" sz="2800" dirty="0"/>
              <a:t>初始化</a:t>
            </a:r>
          </a:p>
          <a:p>
            <a:pPr>
              <a:buFont typeface="Wingdings" pitchFamily="2" charset="2"/>
              <a:buNone/>
            </a:pPr>
            <a:r>
              <a:rPr lang="zh-CN" altLang="en-US" sz="2800" dirty="0"/>
              <a:t>（</a:t>
            </a:r>
            <a:r>
              <a:rPr lang="en-US" altLang="zh-CN" sz="2800" dirty="0"/>
              <a:t>2</a:t>
            </a:r>
            <a:r>
              <a:rPr lang="zh-CN" altLang="en-US" sz="2800" dirty="0"/>
              <a:t>）给源点</a:t>
            </a:r>
            <a:r>
              <a:rPr lang="en-US" altLang="zh-CN" sz="2800" dirty="0"/>
              <a:t>s</a:t>
            </a:r>
            <a:r>
              <a:rPr lang="zh-CN" altLang="en-US" sz="2800" dirty="0"/>
              <a:t>标号</a:t>
            </a:r>
            <a:r>
              <a:rPr lang="en-US" altLang="zh-CN" sz="2800" dirty="0"/>
              <a:t>(-,∞)</a:t>
            </a:r>
            <a:r>
              <a:rPr lang="zh-CN" altLang="en-US" sz="2800" dirty="0"/>
              <a:t>，其它顶点均未标号；</a:t>
            </a:r>
          </a:p>
          <a:p>
            <a:pPr>
              <a:buFont typeface="Wingdings" pitchFamily="2" charset="2"/>
              <a:buNone/>
            </a:pPr>
            <a:r>
              <a:rPr lang="zh-CN" altLang="en-US" sz="2800" dirty="0">
                <a:solidFill>
                  <a:schemeClr val="hlink"/>
                </a:solidFill>
              </a:rPr>
              <a:t>（</a:t>
            </a:r>
            <a:r>
              <a:rPr lang="en-US" altLang="zh-CN" sz="2800" dirty="0">
                <a:solidFill>
                  <a:schemeClr val="hlink"/>
                </a:solidFill>
              </a:rPr>
              <a:t>3</a:t>
            </a:r>
            <a:r>
              <a:rPr lang="zh-CN" altLang="en-US" sz="2800" dirty="0">
                <a:solidFill>
                  <a:schemeClr val="hlink"/>
                </a:solidFill>
              </a:rPr>
              <a:t>）按层次依次对可以标号的顶点进行标号，若当前标号的顶点为</a:t>
            </a:r>
            <a:r>
              <a:rPr lang="en-US" altLang="zh-CN" sz="2800" dirty="0">
                <a:solidFill>
                  <a:schemeClr val="hlink"/>
                </a:solidFill>
              </a:rPr>
              <a:t>t</a:t>
            </a:r>
            <a:r>
              <a:rPr lang="zh-CN" altLang="en-US" sz="2800" dirty="0">
                <a:solidFill>
                  <a:schemeClr val="hlink"/>
                </a:solidFill>
              </a:rPr>
              <a:t>，转（</a:t>
            </a:r>
            <a:r>
              <a:rPr lang="en-US" altLang="zh-CN" sz="2800" dirty="0">
                <a:solidFill>
                  <a:schemeClr val="hlink"/>
                </a:solidFill>
              </a:rPr>
              <a:t>4</a:t>
            </a:r>
            <a:r>
              <a:rPr lang="zh-CN" altLang="en-US" sz="2800" dirty="0">
                <a:solidFill>
                  <a:schemeClr val="hlink"/>
                </a:solidFill>
              </a:rPr>
              <a:t>），否则转入（</a:t>
            </a:r>
            <a:r>
              <a:rPr lang="en-US" altLang="zh-CN" sz="2800" dirty="0">
                <a:solidFill>
                  <a:schemeClr val="hlink"/>
                </a:solidFill>
              </a:rPr>
              <a:t>6</a:t>
            </a:r>
            <a:r>
              <a:rPr lang="zh-CN" altLang="en-US" sz="2800" dirty="0">
                <a:solidFill>
                  <a:schemeClr val="hlink"/>
                </a:solidFill>
              </a:rPr>
              <a:t>）；</a:t>
            </a:r>
          </a:p>
          <a:p>
            <a:pPr>
              <a:buFont typeface="Wingdings" pitchFamily="2" charset="2"/>
              <a:buNone/>
            </a:pPr>
            <a:r>
              <a:rPr lang="zh-CN" altLang="en-US" sz="2800" dirty="0">
                <a:solidFill>
                  <a:schemeClr val="hlink"/>
                </a:solidFill>
              </a:rPr>
              <a:t>（</a:t>
            </a:r>
            <a:r>
              <a:rPr lang="en-US" altLang="zh-CN" sz="2800" dirty="0">
                <a:solidFill>
                  <a:schemeClr val="hlink"/>
                </a:solidFill>
              </a:rPr>
              <a:t>4</a:t>
            </a:r>
            <a:r>
              <a:rPr lang="zh-CN" altLang="en-US" sz="2800" dirty="0">
                <a:solidFill>
                  <a:schemeClr val="hlink"/>
                </a:solidFill>
              </a:rPr>
              <a:t>）选一条标号过的增流路径进行增流；</a:t>
            </a:r>
          </a:p>
          <a:p>
            <a:pPr>
              <a:buFont typeface="Wingdings" pitchFamily="2" charset="2"/>
              <a:buNone/>
            </a:pPr>
            <a:r>
              <a:rPr lang="zh-CN" altLang="en-US" sz="2800" dirty="0"/>
              <a:t>（</a:t>
            </a:r>
            <a:r>
              <a:rPr lang="en-US" altLang="zh-CN" sz="2800" dirty="0"/>
              <a:t>5</a:t>
            </a:r>
            <a:r>
              <a:rPr lang="zh-CN" altLang="en-US" sz="2800" dirty="0"/>
              <a:t>）转（</a:t>
            </a:r>
            <a:r>
              <a:rPr lang="en-US" altLang="zh-CN" sz="2800" dirty="0"/>
              <a:t>2</a:t>
            </a:r>
            <a:r>
              <a:rPr lang="zh-CN" altLang="en-US" sz="2800" dirty="0"/>
              <a:t>）</a:t>
            </a:r>
          </a:p>
          <a:p>
            <a:pPr>
              <a:buFont typeface="Wingdings" pitchFamily="2" charset="2"/>
              <a:buNone/>
            </a:pPr>
            <a:r>
              <a:rPr lang="zh-CN" altLang="en-US" sz="2800" dirty="0"/>
              <a:t>（</a:t>
            </a:r>
            <a:r>
              <a:rPr lang="en-US" altLang="zh-CN" sz="2800" dirty="0"/>
              <a:t>6</a:t>
            </a:r>
            <a:r>
              <a:rPr lang="zh-CN" altLang="en-US" sz="2800" dirty="0"/>
              <a:t>）这时得到的</a:t>
            </a:r>
            <a:r>
              <a:rPr lang="en-US" altLang="zh-CN" sz="2800" dirty="0"/>
              <a:t>f</a:t>
            </a:r>
            <a:r>
              <a:rPr lang="zh-CN" altLang="en-US" sz="2800" dirty="0"/>
              <a:t>就是最大容许流。</a:t>
            </a:r>
          </a:p>
        </p:txBody>
      </p:sp>
      <p:sp>
        <p:nvSpPr>
          <p:cNvPr id="2" name="标题 1"/>
          <p:cNvSpPr>
            <a:spLocks noGrp="1"/>
          </p:cNvSpPr>
          <p:nvPr>
            <p:ph type="title"/>
          </p:nvPr>
        </p:nvSpPr>
        <p:spPr/>
        <p:txBody>
          <a:bodyPr/>
          <a:lstStyle/>
          <a:p>
            <a:endParaRPr lang="zh-CN" altLang="en-US"/>
          </a:p>
        </p:txBody>
      </p:sp>
      <p:sp>
        <p:nvSpPr>
          <p:cNvPr id="5" name="Rectangle 2"/>
          <p:cNvSpPr txBox="1">
            <a:spLocks noRot="1" noChangeArrowheads="1"/>
          </p:cNvSpPr>
          <p:nvPr/>
        </p:nvSpPr>
        <p:spPr bwMode="auto">
          <a:xfrm>
            <a:off x="395288" y="333375"/>
            <a:ext cx="8229600" cy="7193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a:lstStyle>
          <a:p>
            <a:r>
              <a:rPr lang="en-US" altLang="zh-CN" kern="0" dirty="0" smtClean="0">
                <a:solidFill>
                  <a:schemeClr val="tx1"/>
                </a:solidFill>
              </a:rPr>
              <a:t>Edmonds-Karp</a:t>
            </a:r>
            <a:r>
              <a:rPr lang="zh-CN" altLang="en-US" kern="0" dirty="0" smtClean="0">
                <a:solidFill>
                  <a:schemeClr val="tx1"/>
                </a:solidFill>
              </a:rPr>
              <a:t>修正算法</a:t>
            </a:r>
            <a:endParaRPr lang="zh-CN" altLang="en-US" kern="0" dirty="0">
              <a:solidFill>
                <a:schemeClr val="tx1"/>
              </a:solidFill>
            </a:endParaRPr>
          </a:p>
        </p:txBody>
      </p:sp>
      <p:sp>
        <p:nvSpPr>
          <p:cNvPr id="6" name="Rectangle 3"/>
          <p:cNvSpPr txBox="1">
            <a:spLocks noChangeArrowheads="1"/>
          </p:cNvSpPr>
          <p:nvPr/>
        </p:nvSpPr>
        <p:spPr bwMode="auto">
          <a:xfrm>
            <a:off x="251520" y="1070430"/>
            <a:ext cx="8892480" cy="2881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700">
                <a:solidFill>
                  <a:schemeClr val="tx1"/>
                </a:solidFill>
                <a:latin typeface="+mn-lt"/>
                <a:ea typeface="+mn-ea"/>
              </a:defRPr>
            </a:lvl2pPr>
            <a:lvl3pPr marL="1143000" indent="-228600" algn="l" rtl="0" eaLnBrk="0" fontAlgn="base" hangingPunct="0">
              <a:spcBef>
                <a:spcPct val="20000"/>
              </a:spcBef>
              <a:spcAft>
                <a:spcPct val="0"/>
              </a:spcAft>
              <a:buClr>
                <a:schemeClr val="accent1"/>
              </a:buClr>
              <a:buFont typeface="Wingdings" pitchFamily="2" charset="2"/>
              <a:buChar char="l"/>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a:lstStyle>
          <a:p>
            <a:pPr>
              <a:buFont typeface="Wingdings" pitchFamily="2" charset="2"/>
              <a:buNone/>
            </a:pPr>
            <a:r>
              <a:rPr lang="en-US" altLang="zh-CN" sz="2000" kern="0" dirty="0" smtClean="0">
                <a:solidFill>
                  <a:srgbClr val="00B050"/>
                </a:solidFill>
              </a:rPr>
              <a:t>Edmonds</a:t>
            </a:r>
            <a:r>
              <a:rPr lang="zh-CN" altLang="en-US" sz="2000" kern="0" dirty="0" smtClean="0">
                <a:solidFill>
                  <a:srgbClr val="00B050"/>
                </a:solidFill>
              </a:rPr>
              <a:t>和</a:t>
            </a:r>
            <a:r>
              <a:rPr lang="en-US" altLang="zh-CN" sz="2000" kern="0" dirty="0" smtClean="0">
                <a:solidFill>
                  <a:srgbClr val="00B050"/>
                </a:solidFill>
              </a:rPr>
              <a:t>Karp</a:t>
            </a:r>
            <a:r>
              <a:rPr lang="zh-CN" altLang="en-US" sz="2000" kern="0" dirty="0" smtClean="0">
                <a:solidFill>
                  <a:srgbClr val="00B050"/>
                </a:solidFill>
              </a:rPr>
              <a:t>在</a:t>
            </a:r>
            <a:r>
              <a:rPr lang="en-US" altLang="zh-CN" sz="2000" kern="0" dirty="0" smtClean="0">
                <a:solidFill>
                  <a:srgbClr val="00B050"/>
                </a:solidFill>
              </a:rPr>
              <a:t>1972</a:t>
            </a:r>
            <a:r>
              <a:rPr lang="zh-CN" altLang="en-US" sz="2000" kern="0" dirty="0" smtClean="0">
                <a:solidFill>
                  <a:srgbClr val="00B050"/>
                </a:solidFill>
              </a:rPr>
              <a:t>年提出了一个严密的标号算法：</a:t>
            </a:r>
          </a:p>
          <a:p>
            <a:pPr>
              <a:buFont typeface="Wingdings" pitchFamily="2" charset="2"/>
              <a:buNone/>
            </a:pPr>
            <a:endParaRPr lang="zh-CN" altLang="en-US" sz="700" kern="0" dirty="0" smtClean="0">
              <a:solidFill>
                <a:srgbClr val="00B050"/>
              </a:solidFill>
            </a:endParaRPr>
          </a:p>
          <a:p>
            <a:pPr>
              <a:buNone/>
            </a:pPr>
            <a:r>
              <a:rPr lang="zh-CN" altLang="en-US" sz="2000" kern="0" dirty="0" smtClean="0">
                <a:solidFill>
                  <a:srgbClr val="00B050"/>
                </a:solidFill>
              </a:rPr>
              <a:t>   在每一次都沿一条</a:t>
            </a:r>
            <a:r>
              <a:rPr lang="zh-CN" altLang="en-US" sz="2000" kern="0" dirty="0" smtClean="0">
                <a:solidFill>
                  <a:srgbClr val="FF0000"/>
                </a:solidFill>
              </a:rPr>
              <a:t>最短</a:t>
            </a:r>
            <a:r>
              <a:rPr lang="zh-CN" altLang="en-US" sz="2000" kern="0" dirty="0" smtClean="0">
                <a:solidFill>
                  <a:srgbClr val="00B050"/>
                </a:solidFill>
              </a:rPr>
              <a:t>的增流路径增流。</a:t>
            </a:r>
            <a:r>
              <a:rPr lang="zh-CN" altLang="en-US" sz="2000" dirty="0"/>
              <a:t>最短增广路算法</a:t>
            </a:r>
            <a:endParaRPr lang="zh-CN" altLang="en-US" sz="2000" kern="0" dirty="0">
              <a:solidFill>
                <a:srgbClr val="00B050"/>
              </a:solidFill>
            </a:endParaRPr>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227</a:t>
            </a:fld>
            <a:endParaRPr lang="en-GB" dirty="0"/>
          </a:p>
        </p:txBody>
      </p:sp>
    </p:spTree>
    <p:extLst>
      <p:ext uri="{BB962C8B-B14F-4D97-AF65-F5344CB8AC3E}">
        <p14:creationId xmlns:p14="http://schemas.microsoft.com/office/powerpoint/2010/main" val="424052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Horizontal)">
                                      <p:cBhvr>
                                        <p:cTn id="12" dur="500"/>
                                        <p:tgtEl>
                                          <p:spTgt spid="6">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05507">
                                            <p:txEl>
                                              <p:pRg st="0" end="0"/>
                                            </p:txEl>
                                          </p:spTgt>
                                        </p:tgtEl>
                                        <p:attrNameLst>
                                          <p:attrName>style.visibility</p:attrName>
                                        </p:attrNameLst>
                                      </p:cBhvr>
                                      <p:to>
                                        <p:strVal val="visible"/>
                                      </p:to>
                                    </p:set>
                                    <p:animEffect transition="in" filter="blinds(horizontal)">
                                      <p:cBhvr>
                                        <p:cTn id="15" dur="500"/>
                                        <p:tgtEl>
                                          <p:spTgt spid="405507">
                                            <p:txEl>
                                              <p:pRg st="0" end="0"/>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05507">
                                            <p:txEl>
                                              <p:pRg st="1" end="1"/>
                                            </p:txEl>
                                          </p:spTgt>
                                        </p:tgtEl>
                                        <p:attrNameLst>
                                          <p:attrName>style.visibility</p:attrName>
                                        </p:attrNameLst>
                                      </p:cBhvr>
                                      <p:to>
                                        <p:strVal val="visible"/>
                                      </p:to>
                                    </p:set>
                                    <p:animEffect transition="in" filter="blinds(horizontal)">
                                      <p:cBhvr>
                                        <p:cTn id="18" dur="500"/>
                                        <p:tgtEl>
                                          <p:spTgt spid="405507">
                                            <p:txEl>
                                              <p:pRg st="1" end="1"/>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05507">
                                            <p:txEl>
                                              <p:pRg st="2" end="2"/>
                                            </p:txEl>
                                          </p:spTgt>
                                        </p:tgtEl>
                                        <p:attrNameLst>
                                          <p:attrName>style.visibility</p:attrName>
                                        </p:attrNameLst>
                                      </p:cBhvr>
                                      <p:to>
                                        <p:strVal val="visible"/>
                                      </p:to>
                                    </p:set>
                                    <p:animEffect transition="in" filter="blinds(horizontal)">
                                      <p:cBhvr>
                                        <p:cTn id="21" dur="500"/>
                                        <p:tgtEl>
                                          <p:spTgt spid="405507">
                                            <p:txEl>
                                              <p:pRg st="2" end="2"/>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05507">
                                            <p:txEl>
                                              <p:pRg st="3" end="3"/>
                                            </p:txEl>
                                          </p:spTgt>
                                        </p:tgtEl>
                                        <p:attrNameLst>
                                          <p:attrName>style.visibility</p:attrName>
                                        </p:attrNameLst>
                                      </p:cBhvr>
                                      <p:to>
                                        <p:strVal val="visible"/>
                                      </p:to>
                                    </p:set>
                                    <p:animEffect transition="in" filter="blinds(horizontal)">
                                      <p:cBhvr>
                                        <p:cTn id="24" dur="500"/>
                                        <p:tgtEl>
                                          <p:spTgt spid="405507">
                                            <p:txEl>
                                              <p:pRg st="3" end="3"/>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05507">
                                            <p:txEl>
                                              <p:pRg st="4" end="4"/>
                                            </p:txEl>
                                          </p:spTgt>
                                        </p:tgtEl>
                                        <p:attrNameLst>
                                          <p:attrName>style.visibility</p:attrName>
                                        </p:attrNameLst>
                                      </p:cBhvr>
                                      <p:to>
                                        <p:strVal val="visible"/>
                                      </p:to>
                                    </p:set>
                                    <p:animEffect transition="in" filter="blinds(horizontal)">
                                      <p:cBhvr>
                                        <p:cTn id="27" dur="500"/>
                                        <p:tgtEl>
                                          <p:spTgt spid="405507">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05507">
                                            <p:txEl>
                                              <p:pRg st="5" end="5"/>
                                            </p:txEl>
                                          </p:spTgt>
                                        </p:tgtEl>
                                        <p:attrNameLst>
                                          <p:attrName>style.visibility</p:attrName>
                                        </p:attrNameLst>
                                      </p:cBhvr>
                                      <p:to>
                                        <p:strVal val="visible"/>
                                      </p:to>
                                    </p:set>
                                    <p:animEffect transition="in" filter="blinds(horizontal)">
                                      <p:cBhvr>
                                        <p:cTn id="30" dur="500"/>
                                        <p:tgtEl>
                                          <p:spTgt spid="405507">
                                            <p:txEl>
                                              <p:pRg st="5" end="5"/>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05507">
                                            <p:txEl>
                                              <p:pRg st="6" end="6"/>
                                            </p:txEl>
                                          </p:spTgt>
                                        </p:tgtEl>
                                        <p:attrNameLst>
                                          <p:attrName>style.visibility</p:attrName>
                                        </p:attrNameLst>
                                      </p:cBhvr>
                                      <p:to>
                                        <p:strVal val="visible"/>
                                      </p:to>
                                    </p:set>
                                    <p:animEffect transition="in" filter="blinds(horizontal)">
                                      <p:cBhvr>
                                        <p:cTn id="33" dur="500"/>
                                        <p:tgtEl>
                                          <p:spTgt spid="405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P spid="6" grpId="0" build="p"/>
    </p:bld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1258888" y="404813"/>
            <a:ext cx="7345362" cy="676275"/>
          </a:xfrm>
        </p:spPr>
        <p:txBody>
          <a:bodyPr/>
          <a:lstStyle/>
          <a:p>
            <a:pPr>
              <a:buFont typeface="Wingdings" panose="05000000000000000000" pitchFamily="2" charset="2"/>
              <a:buNone/>
            </a:pPr>
            <a:r>
              <a:rPr lang="zh-CN" altLang="en-US"/>
              <a:t>用</a:t>
            </a:r>
            <a:r>
              <a:rPr lang="en-US" altLang="zh-CN"/>
              <a:t>Edmonds-Karp</a:t>
            </a:r>
            <a:r>
              <a:rPr lang="zh-CN" altLang="en-US"/>
              <a:t>算法求下图的最大流。</a:t>
            </a:r>
          </a:p>
        </p:txBody>
      </p:sp>
      <p:sp>
        <p:nvSpPr>
          <p:cNvPr id="61444"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例</a:t>
            </a:r>
          </a:p>
        </p:txBody>
      </p:sp>
      <p:grpSp>
        <p:nvGrpSpPr>
          <p:cNvPr id="61445" name="Group 5"/>
          <p:cNvGrpSpPr>
            <a:grpSpLocks/>
          </p:cNvGrpSpPr>
          <p:nvPr/>
        </p:nvGrpSpPr>
        <p:grpSpPr bwMode="auto">
          <a:xfrm>
            <a:off x="2124075" y="1773238"/>
            <a:ext cx="5248275" cy="3768725"/>
            <a:chOff x="0" y="0"/>
            <a:chExt cx="3306" cy="2374"/>
          </a:xfrm>
        </p:grpSpPr>
        <p:sp>
          <p:nvSpPr>
            <p:cNvPr id="61446"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7"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8"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9"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0"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1"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2"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3"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4"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61455"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61456"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61457"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61458"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61459"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60"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61" name="Text Box 21"/>
            <p:cNvSpPr txBox="1">
              <a:spLocks noChangeArrowheads="1"/>
            </p:cNvSpPr>
            <p:nvPr/>
          </p:nvSpPr>
          <p:spPr bwMode="auto">
            <a:xfrm>
              <a:off x="953" y="1195"/>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9</a:t>
              </a:r>
            </a:p>
          </p:txBody>
        </p:sp>
        <p:sp>
          <p:nvSpPr>
            <p:cNvPr id="61462" name="Text Box 22"/>
            <p:cNvSpPr txBox="1">
              <a:spLocks noChangeArrowheads="1"/>
            </p:cNvSpPr>
            <p:nvPr/>
          </p:nvSpPr>
          <p:spPr bwMode="auto">
            <a:xfrm>
              <a:off x="2359" y="164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5</a:t>
              </a:r>
            </a:p>
          </p:txBody>
        </p:sp>
        <p:sp>
          <p:nvSpPr>
            <p:cNvPr id="61463" name="Text Box 23"/>
            <p:cNvSpPr txBox="1">
              <a:spLocks noChangeArrowheads="1"/>
            </p:cNvSpPr>
            <p:nvPr/>
          </p:nvSpPr>
          <p:spPr bwMode="auto">
            <a:xfrm>
              <a:off x="1271" y="650"/>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7</a:t>
              </a:r>
            </a:p>
          </p:txBody>
        </p:sp>
        <p:sp>
          <p:nvSpPr>
            <p:cNvPr id="61464" name="Text Box 24"/>
            <p:cNvSpPr txBox="1">
              <a:spLocks noChangeArrowheads="1"/>
            </p:cNvSpPr>
            <p:nvPr/>
          </p:nvSpPr>
          <p:spPr bwMode="auto">
            <a:xfrm>
              <a:off x="726" y="424"/>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2</a:t>
              </a:r>
            </a:p>
          </p:txBody>
        </p:sp>
        <p:sp>
          <p:nvSpPr>
            <p:cNvPr id="61465" name="Text Box 25"/>
            <p:cNvSpPr txBox="1">
              <a:spLocks noChangeArrowheads="1"/>
            </p:cNvSpPr>
            <p:nvPr/>
          </p:nvSpPr>
          <p:spPr bwMode="auto">
            <a:xfrm>
              <a:off x="1633" y="1422"/>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4</a:t>
              </a:r>
            </a:p>
          </p:txBody>
        </p:sp>
        <p:sp>
          <p:nvSpPr>
            <p:cNvPr id="61466" name="Text Box 26"/>
            <p:cNvSpPr txBox="1">
              <a:spLocks noChangeArrowheads="1"/>
            </p:cNvSpPr>
            <p:nvPr/>
          </p:nvSpPr>
          <p:spPr bwMode="auto">
            <a:xfrm>
              <a:off x="681" y="164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3</a:t>
              </a:r>
            </a:p>
          </p:txBody>
        </p:sp>
        <p:sp>
          <p:nvSpPr>
            <p:cNvPr id="61467"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68"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69"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70" name="Text Box 30"/>
            <p:cNvSpPr txBox="1">
              <a:spLocks noChangeArrowheads="1"/>
            </p:cNvSpPr>
            <p:nvPr/>
          </p:nvSpPr>
          <p:spPr bwMode="auto">
            <a:xfrm>
              <a:off x="2314" y="469"/>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8</a:t>
              </a:r>
            </a:p>
          </p:txBody>
        </p:sp>
        <p:sp>
          <p:nvSpPr>
            <p:cNvPr id="61471" name="Text Box 31"/>
            <p:cNvSpPr txBox="1">
              <a:spLocks noChangeArrowheads="1"/>
            </p:cNvSpPr>
            <p:nvPr/>
          </p:nvSpPr>
          <p:spPr bwMode="auto">
            <a:xfrm>
              <a:off x="1633" y="650"/>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hlink"/>
                  </a:solidFill>
                </a:rPr>
                <a:t>6</a:t>
              </a: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228</a:t>
            </a:fld>
            <a:endParaRPr lang="en-GB" dirty="0"/>
          </a:p>
        </p:txBody>
      </p:sp>
    </p:spTree>
    <p:extLst>
      <p:ext uri="{BB962C8B-B14F-4D97-AF65-F5344CB8AC3E}">
        <p14:creationId xmlns:p14="http://schemas.microsoft.com/office/powerpoint/2010/main" val="3867217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1476375" y="404813"/>
            <a:ext cx="6562725" cy="676275"/>
          </a:xfrm>
        </p:spPr>
        <p:txBody>
          <a:bodyPr/>
          <a:lstStyle/>
          <a:p>
            <a:pPr>
              <a:buFont typeface="Wingdings" panose="05000000000000000000" pitchFamily="2" charset="2"/>
              <a:buNone/>
            </a:pPr>
            <a:r>
              <a:rPr lang="zh-CN" altLang="en-US"/>
              <a:t>（</a:t>
            </a:r>
            <a:r>
              <a:rPr lang="en-US" altLang="zh-CN"/>
              <a:t>1</a:t>
            </a:r>
            <a:r>
              <a:rPr lang="zh-CN" altLang="en-US"/>
              <a:t>）初始化</a:t>
            </a:r>
            <a:r>
              <a:rPr lang="en-US" altLang="zh-CN"/>
              <a:t>f(e)=0</a:t>
            </a:r>
            <a:r>
              <a:rPr lang="zh-CN" altLang="en-US"/>
              <a:t>，</a:t>
            </a:r>
            <a:r>
              <a:rPr lang="en-US" altLang="zh-CN"/>
              <a:t>e∈E</a:t>
            </a:r>
            <a:r>
              <a:rPr lang="zh-CN" altLang="en-US"/>
              <a:t>；</a:t>
            </a:r>
          </a:p>
        </p:txBody>
      </p:sp>
      <p:sp>
        <p:nvSpPr>
          <p:cNvPr id="62468"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62469" name="Group 5"/>
          <p:cNvGrpSpPr>
            <a:grpSpLocks/>
          </p:cNvGrpSpPr>
          <p:nvPr/>
        </p:nvGrpSpPr>
        <p:grpSpPr bwMode="auto">
          <a:xfrm>
            <a:off x="1692275" y="1773238"/>
            <a:ext cx="5248275" cy="3768725"/>
            <a:chOff x="0" y="0"/>
            <a:chExt cx="3306" cy="2374"/>
          </a:xfrm>
        </p:grpSpPr>
        <p:sp>
          <p:nvSpPr>
            <p:cNvPr id="62470"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1"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2"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3"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4"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5"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6"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7"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8"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62479"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62480"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62481"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62482"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62483"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4"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5"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62486"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62487"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62488"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62489"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62490"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62491"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2"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3"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4"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62495"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229</a:t>
            </a:fld>
            <a:endParaRPr lang="en-GB" dirty="0"/>
          </a:p>
        </p:txBody>
      </p:sp>
    </p:spTree>
    <p:extLst>
      <p:ext uri="{BB962C8B-B14F-4D97-AF65-F5344CB8AC3E}">
        <p14:creationId xmlns:p14="http://schemas.microsoft.com/office/powerpoint/2010/main" val="3294836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椭圆 1"/>
          <p:cNvSpPr/>
          <p:nvPr/>
        </p:nvSpPr>
        <p:spPr>
          <a:xfrm>
            <a:off x="611560" y="2276872"/>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1</a:t>
            </a:r>
            <a:endParaRPr lang="zh-CN" altLang="en-US" sz="2800" dirty="0">
              <a:solidFill>
                <a:srgbClr val="FFC000"/>
              </a:solidFill>
            </a:endParaRPr>
          </a:p>
        </p:txBody>
      </p:sp>
      <p:sp>
        <p:nvSpPr>
          <p:cNvPr id="3" name="椭圆 2"/>
          <p:cNvSpPr/>
          <p:nvPr/>
        </p:nvSpPr>
        <p:spPr>
          <a:xfrm>
            <a:off x="2411760" y="2276872"/>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2</a:t>
            </a:r>
            <a:endParaRPr lang="zh-CN" altLang="en-US" sz="2800" dirty="0">
              <a:solidFill>
                <a:srgbClr val="FFC000"/>
              </a:solidFill>
            </a:endParaRPr>
          </a:p>
        </p:txBody>
      </p:sp>
      <p:sp>
        <p:nvSpPr>
          <p:cNvPr id="4" name="椭圆 3"/>
          <p:cNvSpPr/>
          <p:nvPr/>
        </p:nvSpPr>
        <p:spPr>
          <a:xfrm>
            <a:off x="4139952" y="2276872"/>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3</a:t>
            </a:r>
            <a:endParaRPr lang="zh-CN" altLang="en-US" sz="2800" dirty="0">
              <a:solidFill>
                <a:srgbClr val="FFC000"/>
              </a:solidFill>
            </a:endParaRPr>
          </a:p>
        </p:txBody>
      </p:sp>
      <p:sp>
        <p:nvSpPr>
          <p:cNvPr id="5" name="椭圆 4"/>
          <p:cNvSpPr/>
          <p:nvPr/>
        </p:nvSpPr>
        <p:spPr>
          <a:xfrm>
            <a:off x="611560" y="4077072"/>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4</a:t>
            </a:r>
            <a:endParaRPr lang="zh-CN" altLang="en-US" sz="2800" dirty="0">
              <a:solidFill>
                <a:srgbClr val="FFC000"/>
              </a:solidFill>
            </a:endParaRPr>
          </a:p>
        </p:txBody>
      </p:sp>
      <p:sp>
        <p:nvSpPr>
          <p:cNvPr id="6" name="椭圆 5"/>
          <p:cNvSpPr/>
          <p:nvPr/>
        </p:nvSpPr>
        <p:spPr>
          <a:xfrm>
            <a:off x="2411760" y="4077072"/>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5</a:t>
            </a:r>
            <a:endParaRPr lang="zh-CN" altLang="en-US" sz="2800" dirty="0">
              <a:solidFill>
                <a:srgbClr val="FFC000"/>
              </a:solidFill>
            </a:endParaRPr>
          </a:p>
        </p:txBody>
      </p:sp>
      <p:sp>
        <p:nvSpPr>
          <p:cNvPr id="7" name="椭圆 6"/>
          <p:cNvSpPr/>
          <p:nvPr/>
        </p:nvSpPr>
        <p:spPr>
          <a:xfrm>
            <a:off x="4139952" y="4077072"/>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6</a:t>
            </a:r>
            <a:endParaRPr lang="zh-CN" altLang="en-US" sz="2800" dirty="0">
              <a:solidFill>
                <a:srgbClr val="FFC000"/>
              </a:solidFill>
            </a:endParaRPr>
          </a:p>
        </p:txBody>
      </p:sp>
      <p:cxnSp>
        <p:nvCxnSpPr>
          <p:cNvPr id="8" name="直接箭头连接符 7"/>
          <p:cNvCxnSpPr>
            <a:stCxn id="2" idx="6"/>
            <a:endCxn id="3" idx="2"/>
          </p:cNvCxnSpPr>
          <p:nvPr/>
        </p:nvCxnSpPr>
        <p:spPr>
          <a:xfrm>
            <a:off x="1187624" y="2564904"/>
            <a:ext cx="12241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 idx="6"/>
            <a:endCxn id="4" idx="2"/>
          </p:cNvCxnSpPr>
          <p:nvPr/>
        </p:nvCxnSpPr>
        <p:spPr>
          <a:xfrm>
            <a:off x="2987824" y="2564904"/>
            <a:ext cx="115212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 idx="4"/>
            <a:endCxn id="7" idx="0"/>
          </p:cNvCxnSpPr>
          <p:nvPr/>
        </p:nvCxnSpPr>
        <p:spPr>
          <a:xfrm>
            <a:off x="4427984" y="2852936"/>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3" idx="4"/>
            <a:endCxn id="6" idx="0"/>
          </p:cNvCxnSpPr>
          <p:nvPr/>
        </p:nvCxnSpPr>
        <p:spPr>
          <a:xfrm>
            <a:off x="2699792" y="2852936"/>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2" idx="4"/>
            <a:endCxn id="5" idx="0"/>
          </p:cNvCxnSpPr>
          <p:nvPr/>
        </p:nvCxnSpPr>
        <p:spPr>
          <a:xfrm>
            <a:off x="899592" y="2852936"/>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6"/>
            <a:endCxn id="6" idx="2"/>
          </p:cNvCxnSpPr>
          <p:nvPr/>
        </p:nvCxnSpPr>
        <p:spPr>
          <a:xfrm>
            <a:off x="1187624" y="4365104"/>
            <a:ext cx="12241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6"/>
            <a:endCxn id="7" idx="2"/>
          </p:cNvCxnSpPr>
          <p:nvPr/>
        </p:nvCxnSpPr>
        <p:spPr>
          <a:xfrm>
            <a:off x="2987824" y="4365104"/>
            <a:ext cx="115212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1"/>
            <a:endCxn id="2" idx="5"/>
          </p:cNvCxnSpPr>
          <p:nvPr/>
        </p:nvCxnSpPr>
        <p:spPr>
          <a:xfrm flipH="1" flipV="1">
            <a:off x="1103261" y="2768573"/>
            <a:ext cx="1392862" cy="13928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5457" y="1340768"/>
            <a:ext cx="792205" cy="369332"/>
          </a:xfrm>
          <a:prstGeom prst="rect">
            <a:avLst/>
          </a:prstGeom>
          <a:noFill/>
        </p:spPr>
        <p:txBody>
          <a:bodyPr wrap="none" rtlCol="0">
            <a:spAutoFit/>
          </a:bodyPr>
          <a:lstStyle/>
          <a:p>
            <a:r>
              <a:rPr lang="zh-CN" altLang="en-US" dirty="0" smtClean="0"/>
              <a:t>图</a:t>
            </a:r>
            <a:r>
              <a:rPr lang="en-US" altLang="zh-CN" dirty="0" smtClean="0"/>
              <a:t>G</a:t>
            </a:r>
            <a:r>
              <a:rPr lang="zh-CN" altLang="en-US" dirty="0" smtClean="0"/>
              <a:t>：</a:t>
            </a:r>
            <a:endParaRPr lang="zh-CN" altLang="en-US" dirty="0"/>
          </a:p>
        </p:txBody>
      </p:sp>
      <p:grpSp>
        <p:nvGrpSpPr>
          <p:cNvPr id="17" name="组合 16"/>
          <p:cNvGrpSpPr/>
          <p:nvPr/>
        </p:nvGrpSpPr>
        <p:grpSpPr>
          <a:xfrm>
            <a:off x="222017" y="1772816"/>
            <a:ext cx="1085117" cy="461665"/>
            <a:chOff x="222017" y="692696"/>
            <a:chExt cx="1085117" cy="461665"/>
          </a:xfrm>
        </p:grpSpPr>
        <p:sp>
          <p:nvSpPr>
            <p:cNvPr id="18" name="TextBox 17"/>
            <p:cNvSpPr txBox="1"/>
            <p:nvPr/>
          </p:nvSpPr>
          <p:spPr>
            <a:xfrm>
              <a:off x="222017" y="807494"/>
              <a:ext cx="420308" cy="276999"/>
            </a:xfrm>
            <a:prstGeom prst="rect">
              <a:avLst/>
            </a:prstGeom>
            <a:noFill/>
          </p:spPr>
          <p:txBody>
            <a:bodyPr wrap="none" rtlCol="0">
              <a:spAutoFit/>
            </a:bodyPr>
            <a:lstStyle/>
            <a:p>
              <a:r>
                <a:rPr lang="en-US" altLang="zh-CN" sz="1200" dirty="0" smtClean="0"/>
                <a:t>u=1</a:t>
              </a:r>
              <a:endParaRPr lang="zh-CN" altLang="en-US" sz="1200" dirty="0"/>
            </a:p>
          </p:txBody>
        </p:sp>
        <p:sp>
          <p:nvSpPr>
            <p:cNvPr id="19" name="TextBox 18"/>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1</a:t>
              </a:r>
            </a:p>
            <a:p>
              <a:r>
                <a:rPr lang="en-US" altLang="zh-CN" sz="1200" smtClean="0"/>
                <a:t>low[1]=</a:t>
              </a:r>
              <a:r>
                <a:rPr lang="en-US" altLang="zh-CN" sz="1200" dirty="0" smtClean="0"/>
                <a:t>1</a:t>
              </a:r>
              <a:endParaRPr lang="zh-CN" altLang="en-US" sz="1200" dirty="0"/>
            </a:p>
          </p:txBody>
        </p:sp>
      </p:grpSp>
      <p:cxnSp>
        <p:nvCxnSpPr>
          <p:cNvPr id="20" name="曲线连接符 19"/>
          <p:cNvCxnSpPr>
            <a:stCxn id="2" idx="7"/>
            <a:endCxn id="3" idx="1"/>
          </p:cNvCxnSpPr>
          <p:nvPr/>
        </p:nvCxnSpPr>
        <p:spPr>
          <a:xfrm rot="5400000" flipH="1" flipV="1">
            <a:off x="1799692" y="1664804"/>
            <a:ext cx="12700" cy="1392862"/>
          </a:xfrm>
          <a:prstGeom prst="curvedConnector3">
            <a:avLst>
              <a:gd name="adj1" fmla="val 246427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89538" y="1783849"/>
            <a:ext cx="409086" cy="276999"/>
          </a:xfrm>
          <a:prstGeom prst="rect">
            <a:avLst/>
          </a:prstGeom>
          <a:noFill/>
        </p:spPr>
        <p:txBody>
          <a:bodyPr wrap="none" rtlCol="0">
            <a:spAutoFit/>
          </a:bodyPr>
          <a:lstStyle/>
          <a:p>
            <a:r>
              <a:rPr lang="en-US" altLang="zh-CN" sz="1200" dirty="0" smtClean="0">
                <a:solidFill>
                  <a:srgbClr val="FF0000"/>
                </a:solidFill>
              </a:rPr>
              <a:t>v=2</a:t>
            </a:r>
            <a:endParaRPr lang="zh-CN" altLang="en-US" sz="1200" dirty="0">
              <a:solidFill>
                <a:srgbClr val="FF0000"/>
              </a:solidFill>
            </a:endParaRPr>
          </a:p>
        </p:txBody>
      </p:sp>
      <p:grpSp>
        <p:nvGrpSpPr>
          <p:cNvPr id="22" name="组合 21"/>
          <p:cNvGrpSpPr/>
          <p:nvPr/>
        </p:nvGrpSpPr>
        <p:grpSpPr>
          <a:xfrm>
            <a:off x="2046723" y="1772816"/>
            <a:ext cx="1085117" cy="461665"/>
            <a:chOff x="2046723" y="692696"/>
            <a:chExt cx="1085117" cy="461665"/>
          </a:xfrm>
        </p:grpSpPr>
        <p:sp>
          <p:nvSpPr>
            <p:cNvPr id="23" name="TextBox 22"/>
            <p:cNvSpPr txBox="1"/>
            <p:nvPr/>
          </p:nvSpPr>
          <p:spPr>
            <a:xfrm>
              <a:off x="2046723" y="807494"/>
              <a:ext cx="420308" cy="276999"/>
            </a:xfrm>
            <a:prstGeom prst="rect">
              <a:avLst/>
            </a:prstGeom>
            <a:noFill/>
          </p:spPr>
          <p:txBody>
            <a:bodyPr wrap="none" rtlCol="0">
              <a:spAutoFit/>
            </a:bodyPr>
            <a:lstStyle/>
            <a:p>
              <a:r>
                <a:rPr lang="en-US" altLang="zh-CN" sz="1200" dirty="0" smtClean="0"/>
                <a:t>u=2</a:t>
              </a:r>
              <a:endParaRPr lang="zh-CN" altLang="en-US" sz="1200" dirty="0"/>
            </a:p>
          </p:txBody>
        </p:sp>
        <p:sp>
          <p:nvSpPr>
            <p:cNvPr id="24" name="TextBox 23"/>
            <p:cNvSpPr txBox="1"/>
            <p:nvPr/>
          </p:nvSpPr>
          <p:spPr>
            <a:xfrm>
              <a:off x="2364258" y="692696"/>
              <a:ext cx="767582" cy="461665"/>
            </a:xfrm>
            <a:prstGeom prst="rect">
              <a:avLst/>
            </a:prstGeom>
            <a:noFill/>
          </p:spPr>
          <p:txBody>
            <a:bodyPr wrap="none" rtlCol="0">
              <a:spAutoFit/>
            </a:bodyPr>
            <a:lstStyle/>
            <a:p>
              <a:r>
                <a:rPr lang="en-US" altLang="zh-CN" sz="1200" dirty="0" err="1" smtClean="0"/>
                <a:t>dfn</a:t>
              </a:r>
              <a:r>
                <a:rPr lang="en-US" altLang="zh-CN" sz="1200" dirty="0" smtClean="0"/>
                <a:t>[2]=2</a:t>
              </a:r>
            </a:p>
            <a:p>
              <a:r>
                <a:rPr lang="en-US" altLang="zh-CN" sz="1200" dirty="0" smtClean="0"/>
                <a:t>low[2]=2</a:t>
              </a:r>
              <a:endParaRPr lang="zh-CN" altLang="en-US" sz="1200" dirty="0"/>
            </a:p>
          </p:txBody>
        </p:sp>
      </p:grpSp>
      <p:cxnSp>
        <p:nvCxnSpPr>
          <p:cNvPr id="25" name="曲线连接符 24"/>
          <p:cNvCxnSpPr>
            <a:stCxn id="3" idx="7"/>
            <a:endCxn id="4" idx="1"/>
          </p:cNvCxnSpPr>
          <p:nvPr/>
        </p:nvCxnSpPr>
        <p:spPr>
          <a:xfrm rot="5400000" flipH="1" flipV="1">
            <a:off x="3563888" y="1700808"/>
            <a:ext cx="12700" cy="1320854"/>
          </a:xfrm>
          <a:prstGeom prst="curvedConnector3">
            <a:avLst>
              <a:gd name="adj1" fmla="val 246427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365695" y="1783849"/>
            <a:ext cx="409086" cy="276999"/>
          </a:xfrm>
          <a:prstGeom prst="rect">
            <a:avLst/>
          </a:prstGeom>
          <a:noFill/>
        </p:spPr>
        <p:txBody>
          <a:bodyPr wrap="none" rtlCol="0">
            <a:spAutoFit/>
          </a:bodyPr>
          <a:lstStyle/>
          <a:p>
            <a:r>
              <a:rPr lang="en-US" altLang="zh-CN" sz="1200" dirty="0" smtClean="0">
                <a:solidFill>
                  <a:srgbClr val="FF0000"/>
                </a:solidFill>
              </a:rPr>
              <a:t>v=3</a:t>
            </a:r>
            <a:endParaRPr lang="zh-CN" altLang="en-US" sz="1200" dirty="0">
              <a:solidFill>
                <a:srgbClr val="FF0000"/>
              </a:solidFill>
            </a:endParaRPr>
          </a:p>
        </p:txBody>
      </p:sp>
      <p:grpSp>
        <p:nvGrpSpPr>
          <p:cNvPr id="27" name="组合 26"/>
          <p:cNvGrpSpPr/>
          <p:nvPr/>
        </p:nvGrpSpPr>
        <p:grpSpPr>
          <a:xfrm>
            <a:off x="3822417" y="1772816"/>
            <a:ext cx="1085117" cy="461665"/>
            <a:chOff x="3822417" y="692696"/>
            <a:chExt cx="1085117" cy="461665"/>
          </a:xfrm>
        </p:grpSpPr>
        <p:sp>
          <p:nvSpPr>
            <p:cNvPr id="28" name="TextBox 27"/>
            <p:cNvSpPr txBox="1"/>
            <p:nvPr/>
          </p:nvSpPr>
          <p:spPr>
            <a:xfrm>
              <a:off x="3822417" y="807494"/>
              <a:ext cx="420308" cy="276999"/>
            </a:xfrm>
            <a:prstGeom prst="rect">
              <a:avLst/>
            </a:prstGeom>
            <a:noFill/>
          </p:spPr>
          <p:txBody>
            <a:bodyPr wrap="none" rtlCol="0">
              <a:spAutoFit/>
            </a:bodyPr>
            <a:lstStyle/>
            <a:p>
              <a:r>
                <a:rPr lang="en-US" altLang="zh-CN" sz="1200" dirty="0" smtClean="0"/>
                <a:t>u=3</a:t>
              </a:r>
              <a:endParaRPr lang="zh-CN" altLang="en-US" sz="1200" dirty="0"/>
            </a:p>
          </p:txBody>
        </p:sp>
        <p:sp>
          <p:nvSpPr>
            <p:cNvPr id="29" name="TextBox 28"/>
            <p:cNvSpPr txBox="1"/>
            <p:nvPr/>
          </p:nvSpPr>
          <p:spPr>
            <a:xfrm>
              <a:off x="4139952" y="692696"/>
              <a:ext cx="767582" cy="461665"/>
            </a:xfrm>
            <a:prstGeom prst="rect">
              <a:avLst/>
            </a:prstGeom>
            <a:noFill/>
          </p:spPr>
          <p:txBody>
            <a:bodyPr wrap="none" rtlCol="0">
              <a:spAutoFit/>
            </a:bodyPr>
            <a:lstStyle/>
            <a:p>
              <a:r>
                <a:rPr lang="en-US" altLang="zh-CN" sz="1200" dirty="0" err="1" smtClean="0"/>
                <a:t>dfn</a:t>
              </a:r>
              <a:r>
                <a:rPr lang="en-US" altLang="zh-CN" sz="1200" dirty="0" smtClean="0"/>
                <a:t>[3]=3</a:t>
              </a:r>
            </a:p>
            <a:p>
              <a:r>
                <a:rPr lang="en-US" altLang="zh-CN" sz="1200" dirty="0" smtClean="0"/>
                <a:t>low[3]=3</a:t>
              </a:r>
              <a:endParaRPr lang="zh-CN" altLang="en-US" sz="1200" dirty="0"/>
            </a:p>
          </p:txBody>
        </p:sp>
      </p:grpSp>
      <p:cxnSp>
        <p:nvCxnSpPr>
          <p:cNvPr id="30" name="曲线连接符 29"/>
          <p:cNvCxnSpPr>
            <a:stCxn id="4" idx="6"/>
            <a:endCxn id="7" idx="6"/>
          </p:cNvCxnSpPr>
          <p:nvPr/>
        </p:nvCxnSpPr>
        <p:spPr>
          <a:xfrm>
            <a:off x="4716016" y="2564904"/>
            <a:ext cx="12700" cy="1800200"/>
          </a:xfrm>
          <a:prstGeom prst="curvedConnector3">
            <a:avLst>
              <a:gd name="adj1" fmla="val 18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004048" y="3326504"/>
            <a:ext cx="409086" cy="276999"/>
          </a:xfrm>
          <a:prstGeom prst="rect">
            <a:avLst/>
          </a:prstGeom>
          <a:noFill/>
        </p:spPr>
        <p:txBody>
          <a:bodyPr wrap="none" rtlCol="0">
            <a:spAutoFit/>
          </a:bodyPr>
          <a:lstStyle/>
          <a:p>
            <a:r>
              <a:rPr lang="en-US" altLang="zh-CN" sz="1200" dirty="0" smtClean="0">
                <a:solidFill>
                  <a:srgbClr val="FF0000"/>
                </a:solidFill>
              </a:rPr>
              <a:t>v=6</a:t>
            </a:r>
            <a:endParaRPr lang="zh-CN" altLang="en-US" sz="1200" dirty="0">
              <a:solidFill>
                <a:srgbClr val="FF0000"/>
              </a:solidFill>
            </a:endParaRPr>
          </a:p>
        </p:txBody>
      </p:sp>
      <p:grpSp>
        <p:nvGrpSpPr>
          <p:cNvPr id="32" name="组合 31"/>
          <p:cNvGrpSpPr/>
          <p:nvPr/>
        </p:nvGrpSpPr>
        <p:grpSpPr>
          <a:xfrm>
            <a:off x="3822417" y="4653136"/>
            <a:ext cx="1085117" cy="461665"/>
            <a:chOff x="3822417" y="3573016"/>
            <a:chExt cx="1085117" cy="461665"/>
          </a:xfrm>
        </p:grpSpPr>
        <p:sp>
          <p:nvSpPr>
            <p:cNvPr id="33" name="TextBox 32"/>
            <p:cNvSpPr txBox="1"/>
            <p:nvPr/>
          </p:nvSpPr>
          <p:spPr>
            <a:xfrm>
              <a:off x="3822417" y="3687814"/>
              <a:ext cx="420308" cy="276999"/>
            </a:xfrm>
            <a:prstGeom prst="rect">
              <a:avLst/>
            </a:prstGeom>
            <a:noFill/>
          </p:spPr>
          <p:txBody>
            <a:bodyPr wrap="none" rtlCol="0">
              <a:spAutoFit/>
            </a:bodyPr>
            <a:lstStyle/>
            <a:p>
              <a:r>
                <a:rPr lang="en-US" altLang="zh-CN" sz="1200" dirty="0" smtClean="0"/>
                <a:t>u=6</a:t>
              </a:r>
              <a:endParaRPr lang="zh-CN" altLang="en-US" sz="1200" dirty="0"/>
            </a:p>
          </p:txBody>
        </p:sp>
        <p:sp>
          <p:nvSpPr>
            <p:cNvPr id="34" name="TextBox 33"/>
            <p:cNvSpPr txBox="1"/>
            <p:nvPr/>
          </p:nvSpPr>
          <p:spPr>
            <a:xfrm>
              <a:off x="4139952" y="3573016"/>
              <a:ext cx="767582" cy="461665"/>
            </a:xfrm>
            <a:prstGeom prst="rect">
              <a:avLst/>
            </a:prstGeom>
            <a:noFill/>
          </p:spPr>
          <p:txBody>
            <a:bodyPr wrap="none" rtlCol="0">
              <a:spAutoFit/>
            </a:bodyPr>
            <a:lstStyle/>
            <a:p>
              <a:r>
                <a:rPr lang="en-US" altLang="zh-CN" sz="1200" dirty="0" err="1" smtClean="0"/>
                <a:t>dfn</a:t>
              </a:r>
              <a:r>
                <a:rPr lang="en-US" altLang="zh-CN" sz="1200" dirty="0" smtClean="0"/>
                <a:t>[6]=4</a:t>
              </a:r>
            </a:p>
            <a:p>
              <a:r>
                <a:rPr lang="en-US" altLang="zh-CN" sz="1200" dirty="0" smtClean="0"/>
                <a:t>low[6]=4</a:t>
              </a:r>
              <a:endParaRPr lang="zh-CN" altLang="en-US" sz="1200" dirty="0"/>
            </a:p>
          </p:txBody>
        </p:sp>
      </p:grpSp>
      <p:sp>
        <p:nvSpPr>
          <p:cNvPr id="35" name="TextBox 34"/>
          <p:cNvSpPr txBox="1"/>
          <p:nvPr/>
        </p:nvSpPr>
        <p:spPr>
          <a:xfrm>
            <a:off x="1115616" y="2129493"/>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36" name="TextBox 35"/>
          <p:cNvSpPr txBox="1"/>
          <p:nvPr/>
        </p:nvSpPr>
        <p:spPr>
          <a:xfrm>
            <a:off x="2943733" y="2129493"/>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37" name="TextBox 36"/>
          <p:cNvSpPr txBox="1"/>
          <p:nvPr/>
        </p:nvSpPr>
        <p:spPr>
          <a:xfrm>
            <a:off x="4712891" y="2129493"/>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38" name="TextBox 37"/>
          <p:cNvSpPr txBox="1"/>
          <p:nvPr/>
        </p:nvSpPr>
        <p:spPr>
          <a:xfrm>
            <a:off x="4712891" y="4273932"/>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cxnSp>
        <p:nvCxnSpPr>
          <p:cNvPr id="39" name="曲线连接符 38"/>
          <p:cNvCxnSpPr>
            <a:stCxn id="7" idx="2"/>
            <a:endCxn id="4" idx="2"/>
          </p:cNvCxnSpPr>
          <p:nvPr/>
        </p:nvCxnSpPr>
        <p:spPr>
          <a:xfrm rot="10800000">
            <a:off x="4139952" y="2564904"/>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40" name="曲线连接符 39"/>
          <p:cNvCxnSpPr>
            <a:stCxn id="4" idx="3"/>
            <a:endCxn id="3" idx="5"/>
          </p:cNvCxnSpPr>
          <p:nvPr/>
        </p:nvCxnSpPr>
        <p:spPr>
          <a:xfrm rot="5400000">
            <a:off x="3563888" y="2108146"/>
            <a:ext cx="12700" cy="1320854"/>
          </a:xfrm>
          <a:prstGeom prst="curvedConnector3">
            <a:avLst>
              <a:gd name="adj1" fmla="val 2464276"/>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41" name="曲线连接符 40"/>
          <p:cNvCxnSpPr>
            <a:stCxn id="3" idx="6"/>
            <a:endCxn id="6" idx="6"/>
          </p:cNvCxnSpPr>
          <p:nvPr/>
        </p:nvCxnSpPr>
        <p:spPr>
          <a:xfrm>
            <a:off x="2987824" y="2564904"/>
            <a:ext cx="12700" cy="1800200"/>
          </a:xfrm>
          <a:prstGeom prst="curvedConnector3">
            <a:avLst>
              <a:gd name="adj1" fmla="val 18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234890" y="3326504"/>
            <a:ext cx="409086" cy="276999"/>
          </a:xfrm>
          <a:prstGeom prst="rect">
            <a:avLst/>
          </a:prstGeom>
          <a:noFill/>
        </p:spPr>
        <p:txBody>
          <a:bodyPr wrap="none" rtlCol="0">
            <a:spAutoFit/>
          </a:bodyPr>
          <a:lstStyle/>
          <a:p>
            <a:r>
              <a:rPr lang="en-US" altLang="zh-CN" sz="1200" dirty="0" smtClean="0">
                <a:solidFill>
                  <a:srgbClr val="FF0000"/>
                </a:solidFill>
              </a:rPr>
              <a:t>v=5</a:t>
            </a:r>
            <a:endParaRPr lang="zh-CN" altLang="en-US" sz="1200" dirty="0">
              <a:solidFill>
                <a:srgbClr val="FF0000"/>
              </a:solidFill>
            </a:endParaRPr>
          </a:p>
        </p:txBody>
      </p:sp>
      <p:sp>
        <p:nvSpPr>
          <p:cNvPr id="43" name="TextBox 42"/>
          <p:cNvSpPr txBox="1"/>
          <p:nvPr/>
        </p:nvSpPr>
        <p:spPr>
          <a:xfrm>
            <a:off x="3365695" y="4509120"/>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44" name="曲线连接符 43"/>
          <p:cNvCxnSpPr>
            <a:stCxn id="6" idx="0"/>
            <a:endCxn id="2" idx="6"/>
          </p:cNvCxnSpPr>
          <p:nvPr/>
        </p:nvCxnSpPr>
        <p:spPr>
          <a:xfrm rot="16200000" flipV="1">
            <a:off x="1187624" y="2564904"/>
            <a:ext cx="1512168" cy="1512168"/>
          </a:xfrm>
          <a:prstGeom prst="curved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059299" y="4653136"/>
            <a:ext cx="1085117" cy="461665"/>
            <a:chOff x="2059299" y="3573016"/>
            <a:chExt cx="1085117" cy="461665"/>
          </a:xfrm>
        </p:grpSpPr>
        <p:sp>
          <p:nvSpPr>
            <p:cNvPr id="46" name="TextBox 45"/>
            <p:cNvSpPr txBox="1"/>
            <p:nvPr/>
          </p:nvSpPr>
          <p:spPr>
            <a:xfrm>
              <a:off x="2059299" y="3687814"/>
              <a:ext cx="420308" cy="276999"/>
            </a:xfrm>
            <a:prstGeom prst="rect">
              <a:avLst/>
            </a:prstGeom>
            <a:noFill/>
          </p:spPr>
          <p:txBody>
            <a:bodyPr wrap="none" rtlCol="0">
              <a:spAutoFit/>
            </a:bodyPr>
            <a:lstStyle/>
            <a:p>
              <a:r>
                <a:rPr lang="en-US" altLang="zh-CN" sz="1200" dirty="0" smtClean="0"/>
                <a:t>u=5</a:t>
              </a:r>
              <a:endParaRPr lang="zh-CN" altLang="en-US" sz="1200" dirty="0"/>
            </a:p>
          </p:txBody>
        </p:sp>
        <p:sp>
          <p:nvSpPr>
            <p:cNvPr id="47" name="TextBox 46"/>
            <p:cNvSpPr txBox="1"/>
            <p:nvPr/>
          </p:nvSpPr>
          <p:spPr>
            <a:xfrm>
              <a:off x="2376834" y="3573016"/>
              <a:ext cx="767582" cy="461665"/>
            </a:xfrm>
            <a:prstGeom prst="rect">
              <a:avLst/>
            </a:prstGeom>
            <a:noFill/>
          </p:spPr>
          <p:txBody>
            <a:bodyPr wrap="none" rtlCol="0">
              <a:spAutoFit/>
            </a:bodyPr>
            <a:lstStyle/>
            <a:p>
              <a:r>
                <a:rPr lang="en-US" altLang="zh-CN" sz="1200" dirty="0" err="1" smtClean="0"/>
                <a:t>dfn</a:t>
              </a:r>
              <a:r>
                <a:rPr lang="en-US" altLang="zh-CN" sz="1200" dirty="0" smtClean="0"/>
                <a:t>[5]=5</a:t>
              </a:r>
            </a:p>
            <a:p>
              <a:r>
                <a:rPr lang="en-US" altLang="zh-CN" sz="1200" dirty="0" smtClean="0"/>
                <a:t>low[5]=5</a:t>
              </a:r>
              <a:endParaRPr lang="zh-CN" altLang="en-US" sz="1200" dirty="0"/>
            </a:p>
          </p:txBody>
        </p:sp>
      </p:grpSp>
      <p:sp>
        <p:nvSpPr>
          <p:cNvPr id="48" name="TextBox 47"/>
          <p:cNvSpPr txBox="1"/>
          <p:nvPr/>
        </p:nvSpPr>
        <p:spPr>
          <a:xfrm rot="3296997">
            <a:off x="2089247" y="2740326"/>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49" name="曲线连接符 48"/>
          <p:cNvCxnSpPr>
            <a:stCxn id="6" idx="2"/>
            <a:endCxn id="3" idx="2"/>
          </p:cNvCxnSpPr>
          <p:nvPr/>
        </p:nvCxnSpPr>
        <p:spPr>
          <a:xfrm rot="10800000">
            <a:off x="2411760" y="2564904"/>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3" idx="4"/>
            <a:endCxn id="2" idx="4"/>
          </p:cNvCxnSpPr>
          <p:nvPr/>
        </p:nvCxnSpPr>
        <p:spPr>
          <a:xfrm rot="5400000">
            <a:off x="1799692" y="1952836"/>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2" idx="2"/>
            <a:endCxn id="5" idx="2"/>
          </p:cNvCxnSpPr>
          <p:nvPr/>
        </p:nvCxnSpPr>
        <p:spPr>
          <a:xfrm rot="10800000" flipV="1">
            <a:off x="611560" y="2564904"/>
            <a:ext cx="12700" cy="1800200"/>
          </a:xfrm>
          <a:prstGeom prst="curvedConnector3">
            <a:avLst>
              <a:gd name="adj1" fmla="val 18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0" y="3326504"/>
            <a:ext cx="409086" cy="276999"/>
          </a:xfrm>
          <a:prstGeom prst="rect">
            <a:avLst/>
          </a:prstGeom>
          <a:noFill/>
        </p:spPr>
        <p:txBody>
          <a:bodyPr wrap="none" rtlCol="0">
            <a:spAutoFit/>
          </a:bodyPr>
          <a:lstStyle/>
          <a:p>
            <a:r>
              <a:rPr lang="en-US" altLang="zh-CN" sz="1200" dirty="0" smtClean="0">
                <a:solidFill>
                  <a:srgbClr val="FF0000"/>
                </a:solidFill>
              </a:rPr>
              <a:t>v=4</a:t>
            </a:r>
            <a:endParaRPr lang="zh-CN" altLang="en-US" sz="1200" dirty="0">
              <a:solidFill>
                <a:srgbClr val="FF0000"/>
              </a:solidFill>
            </a:endParaRPr>
          </a:p>
        </p:txBody>
      </p:sp>
      <p:grpSp>
        <p:nvGrpSpPr>
          <p:cNvPr id="53" name="组合 52"/>
          <p:cNvGrpSpPr/>
          <p:nvPr/>
        </p:nvGrpSpPr>
        <p:grpSpPr>
          <a:xfrm>
            <a:off x="224364" y="4653136"/>
            <a:ext cx="1085117" cy="461665"/>
            <a:chOff x="224364" y="3573016"/>
            <a:chExt cx="1085117" cy="461665"/>
          </a:xfrm>
        </p:grpSpPr>
        <p:sp>
          <p:nvSpPr>
            <p:cNvPr id="54" name="TextBox 53"/>
            <p:cNvSpPr txBox="1"/>
            <p:nvPr/>
          </p:nvSpPr>
          <p:spPr>
            <a:xfrm>
              <a:off x="224364" y="368781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55" name="TextBox 54"/>
            <p:cNvSpPr txBox="1"/>
            <p:nvPr/>
          </p:nvSpPr>
          <p:spPr>
            <a:xfrm>
              <a:off x="541899" y="3573016"/>
              <a:ext cx="767582" cy="461665"/>
            </a:xfrm>
            <a:prstGeom prst="rect">
              <a:avLst/>
            </a:prstGeom>
            <a:noFill/>
          </p:spPr>
          <p:txBody>
            <a:bodyPr wrap="none" rtlCol="0">
              <a:spAutoFit/>
            </a:bodyPr>
            <a:lstStyle/>
            <a:p>
              <a:r>
                <a:rPr lang="en-US" altLang="zh-CN" sz="1200" dirty="0" err="1" smtClean="0"/>
                <a:t>dfn</a:t>
              </a:r>
              <a:r>
                <a:rPr lang="en-US" altLang="zh-CN" sz="1200" dirty="0" smtClean="0"/>
                <a:t>[4]=6</a:t>
              </a:r>
            </a:p>
            <a:p>
              <a:r>
                <a:rPr lang="en-US" altLang="zh-CN" sz="1200" dirty="0" smtClean="0"/>
                <a:t>low[4]=6</a:t>
              </a:r>
              <a:endParaRPr lang="zh-CN" altLang="en-US" sz="1200" dirty="0"/>
            </a:p>
          </p:txBody>
        </p:sp>
      </p:grpSp>
      <p:cxnSp>
        <p:nvCxnSpPr>
          <p:cNvPr id="56" name="曲线连接符 55"/>
          <p:cNvCxnSpPr>
            <a:stCxn id="6" idx="4"/>
            <a:endCxn id="7" idx="4"/>
          </p:cNvCxnSpPr>
          <p:nvPr/>
        </p:nvCxnSpPr>
        <p:spPr>
          <a:xfrm rot="16200000" flipH="1">
            <a:off x="3563888" y="3789040"/>
            <a:ext cx="12700" cy="1728192"/>
          </a:xfrm>
          <a:prstGeom prst="curvedConnector3">
            <a:avLst>
              <a:gd name="adj1" fmla="val 180000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曲线连接符 56"/>
          <p:cNvCxnSpPr>
            <a:stCxn id="5" idx="4"/>
            <a:endCxn id="6" idx="4"/>
          </p:cNvCxnSpPr>
          <p:nvPr/>
        </p:nvCxnSpPr>
        <p:spPr>
          <a:xfrm rot="16200000" flipH="1">
            <a:off x="1799692" y="3753036"/>
            <a:ext cx="12700" cy="1800200"/>
          </a:xfrm>
          <a:prstGeom prst="curvedConnector3">
            <a:avLst>
              <a:gd name="adj1" fmla="val 180000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537578" y="4509120"/>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59" name="曲线连接符 58"/>
          <p:cNvCxnSpPr>
            <a:stCxn id="5" idx="6"/>
            <a:endCxn id="2" idx="6"/>
          </p:cNvCxnSpPr>
          <p:nvPr/>
        </p:nvCxnSpPr>
        <p:spPr>
          <a:xfrm flipV="1">
            <a:off x="1187624" y="2564904"/>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943733" y="4293096"/>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61" name="TextBox 60"/>
          <p:cNvSpPr txBox="1"/>
          <p:nvPr/>
        </p:nvSpPr>
        <p:spPr>
          <a:xfrm>
            <a:off x="1115616" y="4273932"/>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grpSp>
        <p:nvGrpSpPr>
          <p:cNvPr id="62" name="组合 61"/>
          <p:cNvGrpSpPr/>
          <p:nvPr/>
        </p:nvGrpSpPr>
        <p:grpSpPr>
          <a:xfrm>
            <a:off x="2051720" y="4653136"/>
            <a:ext cx="1080956" cy="461665"/>
            <a:chOff x="2063460" y="4149080"/>
            <a:chExt cx="1080956" cy="461665"/>
          </a:xfrm>
        </p:grpSpPr>
        <p:sp>
          <p:nvSpPr>
            <p:cNvPr id="63" name="TextBox 62"/>
            <p:cNvSpPr txBox="1"/>
            <p:nvPr/>
          </p:nvSpPr>
          <p:spPr>
            <a:xfrm>
              <a:off x="2376834" y="4149080"/>
              <a:ext cx="767582" cy="461665"/>
            </a:xfrm>
            <a:prstGeom prst="rect">
              <a:avLst/>
            </a:prstGeom>
            <a:noFill/>
          </p:spPr>
          <p:txBody>
            <a:bodyPr wrap="none" rtlCol="0">
              <a:spAutoFit/>
            </a:bodyPr>
            <a:lstStyle/>
            <a:p>
              <a:r>
                <a:rPr lang="en-US" altLang="zh-CN" sz="1200" dirty="0" err="1" smtClean="0"/>
                <a:t>dfn</a:t>
              </a:r>
              <a:r>
                <a:rPr lang="en-US" altLang="zh-CN" sz="1200" dirty="0" smtClean="0"/>
                <a:t>[5]=5</a:t>
              </a:r>
            </a:p>
            <a:p>
              <a:r>
                <a:rPr lang="en-US" altLang="zh-CN" sz="1200" dirty="0" smtClean="0"/>
                <a:t>low[5]=</a:t>
              </a:r>
              <a:r>
                <a:rPr lang="en-US" altLang="zh-CN" sz="1200" dirty="0" smtClean="0">
                  <a:solidFill>
                    <a:srgbClr val="FF0000"/>
                  </a:solidFill>
                </a:rPr>
                <a:t>1</a:t>
              </a:r>
              <a:endParaRPr lang="zh-CN" altLang="en-US" sz="1200" dirty="0">
                <a:solidFill>
                  <a:srgbClr val="FF0000"/>
                </a:solidFill>
              </a:endParaRPr>
            </a:p>
          </p:txBody>
        </p:sp>
        <p:sp>
          <p:nvSpPr>
            <p:cNvPr id="64" name="TextBox 63"/>
            <p:cNvSpPr txBox="1"/>
            <p:nvPr/>
          </p:nvSpPr>
          <p:spPr>
            <a:xfrm>
              <a:off x="2063460" y="4241412"/>
              <a:ext cx="420308" cy="276999"/>
            </a:xfrm>
            <a:prstGeom prst="rect">
              <a:avLst/>
            </a:prstGeom>
            <a:noFill/>
          </p:spPr>
          <p:txBody>
            <a:bodyPr wrap="none" rtlCol="0">
              <a:spAutoFit/>
            </a:bodyPr>
            <a:lstStyle/>
            <a:p>
              <a:r>
                <a:rPr lang="en-US" altLang="zh-CN" sz="1200" dirty="0" smtClean="0"/>
                <a:t>u=5</a:t>
              </a:r>
              <a:endParaRPr lang="zh-CN" altLang="en-US" sz="1200" dirty="0"/>
            </a:p>
          </p:txBody>
        </p:sp>
      </p:grpSp>
      <p:grpSp>
        <p:nvGrpSpPr>
          <p:cNvPr id="65" name="组合 64"/>
          <p:cNvGrpSpPr/>
          <p:nvPr/>
        </p:nvGrpSpPr>
        <p:grpSpPr>
          <a:xfrm>
            <a:off x="2051720" y="1772816"/>
            <a:ext cx="1068380" cy="461665"/>
            <a:chOff x="2063460" y="214481"/>
            <a:chExt cx="1068380" cy="461665"/>
          </a:xfrm>
        </p:grpSpPr>
        <p:sp>
          <p:nvSpPr>
            <p:cNvPr id="66" name="TextBox 65"/>
            <p:cNvSpPr txBox="1"/>
            <p:nvPr/>
          </p:nvSpPr>
          <p:spPr>
            <a:xfrm>
              <a:off x="2364258" y="214481"/>
              <a:ext cx="767582" cy="461665"/>
            </a:xfrm>
            <a:prstGeom prst="rect">
              <a:avLst/>
            </a:prstGeom>
            <a:noFill/>
          </p:spPr>
          <p:txBody>
            <a:bodyPr wrap="none" rtlCol="0">
              <a:spAutoFit/>
            </a:bodyPr>
            <a:lstStyle/>
            <a:p>
              <a:r>
                <a:rPr lang="en-US" altLang="zh-CN" sz="1200" dirty="0" err="1" smtClean="0"/>
                <a:t>dfn</a:t>
              </a:r>
              <a:r>
                <a:rPr lang="en-US" altLang="zh-CN" sz="1200" dirty="0" smtClean="0"/>
                <a:t>[2]=2</a:t>
              </a:r>
            </a:p>
            <a:p>
              <a:r>
                <a:rPr lang="en-US" altLang="zh-CN" sz="1200" dirty="0" smtClean="0"/>
                <a:t>low[2]=</a:t>
              </a:r>
              <a:r>
                <a:rPr lang="en-US" altLang="zh-CN" sz="1200" dirty="0" smtClean="0">
                  <a:solidFill>
                    <a:srgbClr val="FF0000"/>
                  </a:solidFill>
                </a:rPr>
                <a:t>1</a:t>
              </a:r>
              <a:endParaRPr lang="zh-CN" altLang="en-US" sz="1200" dirty="0">
                <a:solidFill>
                  <a:srgbClr val="FF0000"/>
                </a:solidFill>
              </a:endParaRPr>
            </a:p>
          </p:txBody>
        </p:sp>
        <p:sp>
          <p:nvSpPr>
            <p:cNvPr id="67" name="TextBox 66"/>
            <p:cNvSpPr txBox="1"/>
            <p:nvPr/>
          </p:nvSpPr>
          <p:spPr>
            <a:xfrm>
              <a:off x="2063460" y="306814"/>
              <a:ext cx="420308" cy="276999"/>
            </a:xfrm>
            <a:prstGeom prst="rect">
              <a:avLst/>
            </a:prstGeom>
            <a:noFill/>
          </p:spPr>
          <p:txBody>
            <a:bodyPr wrap="none" rtlCol="0">
              <a:spAutoFit/>
            </a:bodyPr>
            <a:lstStyle/>
            <a:p>
              <a:r>
                <a:rPr lang="en-US" altLang="zh-CN" sz="1200" dirty="0" smtClean="0"/>
                <a:t>u=2</a:t>
              </a:r>
              <a:endParaRPr lang="zh-CN" altLang="en-US" sz="1200" dirty="0"/>
            </a:p>
          </p:txBody>
        </p:sp>
      </p:grpSp>
      <p:grpSp>
        <p:nvGrpSpPr>
          <p:cNvPr id="68" name="组合 67"/>
          <p:cNvGrpSpPr/>
          <p:nvPr/>
        </p:nvGrpSpPr>
        <p:grpSpPr>
          <a:xfrm>
            <a:off x="224364" y="4653136"/>
            <a:ext cx="1085117" cy="461665"/>
            <a:chOff x="224364" y="3573016"/>
            <a:chExt cx="1085117" cy="461665"/>
          </a:xfrm>
        </p:grpSpPr>
        <p:sp>
          <p:nvSpPr>
            <p:cNvPr id="69" name="TextBox 68"/>
            <p:cNvSpPr txBox="1"/>
            <p:nvPr/>
          </p:nvSpPr>
          <p:spPr>
            <a:xfrm>
              <a:off x="224364" y="368781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70" name="TextBox 69"/>
            <p:cNvSpPr txBox="1"/>
            <p:nvPr/>
          </p:nvSpPr>
          <p:spPr>
            <a:xfrm>
              <a:off x="541899" y="3573016"/>
              <a:ext cx="767582" cy="461665"/>
            </a:xfrm>
            <a:prstGeom prst="rect">
              <a:avLst/>
            </a:prstGeom>
            <a:noFill/>
          </p:spPr>
          <p:txBody>
            <a:bodyPr wrap="none" rtlCol="0">
              <a:spAutoFit/>
            </a:bodyPr>
            <a:lstStyle/>
            <a:p>
              <a:r>
                <a:rPr lang="en-US" altLang="zh-CN" sz="1200" dirty="0" err="1" smtClean="0"/>
                <a:t>dfn</a:t>
              </a:r>
              <a:r>
                <a:rPr lang="en-US" altLang="zh-CN" sz="1200" dirty="0" smtClean="0"/>
                <a:t>[4]=6</a:t>
              </a:r>
            </a:p>
            <a:p>
              <a:r>
                <a:rPr lang="en-US" altLang="zh-CN" sz="1200" dirty="0" smtClean="0"/>
                <a:t>low[4]=</a:t>
              </a:r>
              <a:r>
                <a:rPr lang="en-US" altLang="zh-CN" sz="1200" dirty="0" smtClean="0">
                  <a:solidFill>
                    <a:srgbClr val="FF0000"/>
                  </a:solidFill>
                </a:rPr>
                <a:t>5</a:t>
              </a:r>
              <a:endParaRPr lang="zh-CN" altLang="en-US" sz="1200" dirty="0">
                <a:solidFill>
                  <a:srgbClr val="FF0000"/>
                </a:solidFill>
              </a:endParaRPr>
            </a:p>
          </p:txBody>
        </p:sp>
      </p:grpSp>
      <p:sp>
        <p:nvSpPr>
          <p:cNvPr id="71" name="TextBox 70"/>
          <p:cNvSpPr txBox="1"/>
          <p:nvPr/>
        </p:nvSpPr>
        <p:spPr>
          <a:xfrm>
            <a:off x="5132623" y="1340768"/>
            <a:ext cx="1220206" cy="369332"/>
          </a:xfrm>
          <a:prstGeom prst="rect">
            <a:avLst/>
          </a:prstGeom>
          <a:noFill/>
        </p:spPr>
        <p:txBody>
          <a:bodyPr wrap="none" rtlCol="0">
            <a:spAutoFit/>
          </a:bodyPr>
          <a:lstStyle/>
          <a:p>
            <a:r>
              <a:rPr lang="zh-CN" altLang="en-US" dirty="0" smtClean="0"/>
              <a:t>搜索树</a:t>
            </a:r>
            <a:r>
              <a:rPr lang="en-US" altLang="zh-CN" dirty="0" smtClean="0"/>
              <a:t>T</a:t>
            </a:r>
            <a:r>
              <a:rPr lang="zh-CN" altLang="en-US" dirty="0" smtClean="0"/>
              <a:t>：</a:t>
            </a:r>
            <a:endParaRPr lang="zh-CN" altLang="en-US" dirty="0"/>
          </a:p>
        </p:txBody>
      </p:sp>
      <p:sp>
        <p:nvSpPr>
          <p:cNvPr id="72" name="椭圆 71"/>
          <p:cNvSpPr/>
          <p:nvPr/>
        </p:nvSpPr>
        <p:spPr>
          <a:xfrm>
            <a:off x="7092280" y="1922348"/>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1</a:t>
            </a:r>
            <a:endParaRPr lang="zh-CN" altLang="en-US" sz="2800" dirty="0">
              <a:solidFill>
                <a:srgbClr val="FFC000"/>
              </a:solidFill>
            </a:endParaRPr>
          </a:p>
        </p:txBody>
      </p:sp>
      <p:sp>
        <p:nvSpPr>
          <p:cNvPr id="73" name="椭圆 72"/>
          <p:cNvSpPr/>
          <p:nvPr/>
        </p:nvSpPr>
        <p:spPr>
          <a:xfrm>
            <a:off x="6505536" y="2918047"/>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2</a:t>
            </a:r>
            <a:endParaRPr lang="zh-CN" altLang="en-US" sz="2800" dirty="0">
              <a:solidFill>
                <a:srgbClr val="FFC000"/>
              </a:solidFill>
            </a:endParaRPr>
          </a:p>
        </p:txBody>
      </p:sp>
      <p:sp>
        <p:nvSpPr>
          <p:cNvPr id="74" name="椭圆 73"/>
          <p:cNvSpPr/>
          <p:nvPr/>
        </p:nvSpPr>
        <p:spPr>
          <a:xfrm>
            <a:off x="5940605" y="398590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3</a:t>
            </a:r>
            <a:endParaRPr lang="zh-CN" altLang="en-US" sz="2800" dirty="0">
              <a:solidFill>
                <a:srgbClr val="FFC000"/>
              </a:solidFill>
            </a:endParaRPr>
          </a:p>
        </p:txBody>
      </p:sp>
      <p:sp>
        <p:nvSpPr>
          <p:cNvPr id="75" name="椭圆 74"/>
          <p:cNvSpPr/>
          <p:nvPr/>
        </p:nvSpPr>
        <p:spPr>
          <a:xfrm>
            <a:off x="5382748" y="5066429"/>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6</a:t>
            </a:r>
            <a:endParaRPr lang="zh-CN" altLang="en-US" sz="2800" dirty="0">
              <a:solidFill>
                <a:srgbClr val="FFC000"/>
              </a:solidFill>
            </a:endParaRPr>
          </a:p>
        </p:txBody>
      </p:sp>
      <p:sp>
        <p:nvSpPr>
          <p:cNvPr id="76" name="椭圆 75"/>
          <p:cNvSpPr/>
          <p:nvPr/>
        </p:nvSpPr>
        <p:spPr>
          <a:xfrm>
            <a:off x="7081600" y="398590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5</a:t>
            </a:r>
            <a:endParaRPr lang="zh-CN" altLang="en-US" sz="2800" dirty="0">
              <a:solidFill>
                <a:srgbClr val="FFC000"/>
              </a:solidFill>
            </a:endParaRPr>
          </a:p>
        </p:txBody>
      </p:sp>
      <p:sp>
        <p:nvSpPr>
          <p:cNvPr id="77" name="椭圆 76"/>
          <p:cNvSpPr/>
          <p:nvPr/>
        </p:nvSpPr>
        <p:spPr>
          <a:xfrm>
            <a:off x="7884368" y="2918047"/>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4</a:t>
            </a:r>
            <a:endParaRPr lang="zh-CN" altLang="en-US" sz="2800" dirty="0">
              <a:solidFill>
                <a:srgbClr val="FFC000"/>
              </a:solidFill>
            </a:endParaRPr>
          </a:p>
        </p:txBody>
      </p:sp>
      <p:cxnSp>
        <p:nvCxnSpPr>
          <p:cNvPr id="78" name="直接箭头连接符 77"/>
          <p:cNvCxnSpPr>
            <a:stCxn id="72" idx="3"/>
            <a:endCxn id="73" idx="0"/>
          </p:cNvCxnSpPr>
          <p:nvPr/>
        </p:nvCxnSpPr>
        <p:spPr>
          <a:xfrm flipH="1">
            <a:off x="6793568" y="2414049"/>
            <a:ext cx="383075" cy="5039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3" idx="3"/>
            <a:endCxn id="74" idx="0"/>
          </p:cNvCxnSpPr>
          <p:nvPr/>
        </p:nvCxnSpPr>
        <p:spPr>
          <a:xfrm flipH="1">
            <a:off x="6228637" y="3409748"/>
            <a:ext cx="361262" cy="5761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4" idx="3"/>
            <a:endCxn id="75" idx="0"/>
          </p:cNvCxnSpPr>
          <p:nvPr/>
        </p:nvCxnSpPr>
        <p:spPr>
          <a:xfrm flipH="1">
            <a:off x="5670780" y="4477601"/>
            <a:ext cx="354188" cy="5888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084168" y="1743199"/>
            <a:ext cx="1085117" cy="461665"/>
            <a:chOff x="222017" y="692696"/>
            <a:chExt cx="1085117" cy="461665"/>
          </a:xfrm>
        </p:grpSpPr>
        <p:sp>
          <p:nvSpPr>
            <p:cNvPr id="82" name="TextBox 81"/>
            <p:cNvSpPr txBox="1"/>
            <p:nvPr/>
          </p:nvSpPr>
          <p:spPr>
            <a:xfrm>
              <a:off x="222017" y="807494"/>
              <a:ext cx="420308" cy="276999"/>
            </a:xfrm>
            <a:prstGeom prst="rect">
              <a:avLst/>
            </a:prstGeom>
            <a:noFill/>
          </p:spPr>
          <p:txBody>
            <a:bodyPr wrap="none" rtlCol="0">
              <a:spAutoFit/>
            </a:bodyPr>
            <a:lstStyle/>
            <a:p>
              <a:r>
                <a:rPr lang="en-US" altLang="zh-CN" sz="1200" dirty="0" smtClean="0"/>
                <a:t>u=1</a:t>
              </a:r>
              <a:endParaRPr lang="zh-CN" altLang="en-US" sz="1200" dirty="0"/>
            </a:p>
          </p:txBody>
        </p:sp>
        <p:sp>
          <p:nvSpPr>
            <p:cNvPr id="83" name="TextBox 82"/>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1</a:t>
              </a:r>
            </a:p>
            <a:p>
              <a:r>
                <a:rPr lang="en-US" altLang="zh-CN" sz="1200" smtClean="0"/>
                <a:t>low[1]=</a:t>
              </a:r>
              <a:r>
                <a:rPr lang="en-US" altLang="zh-CN" sz="1200" dirty="0" smtClean="0"/>
                <a:t>1</a:t>
              </a:r>
              <a:endParaRPr lang="zh-CN" altLang="en-US" sz="1200" dirty="0"/>
            </a:p>
          </p:txBody>
        </p:sp>
      </p:grpSp>
      <p:grpSp>
        <p:nvGrpSpPr>
          <p:cNvPr id="84" name="组合 83"/>
          <p:cNvGrpSpPr/>
          <p:nvPr/>
        </p:nvGrpSpPr>
        <p:grpSpPr>
          <a:xfrm>
            <a:off x="5504782" y="2780928"/>
            <a:ext cx="1085117" cy="461665"/>
            <a:chOff x="222017" y="692696"/>
            <a:chExt cx="1085117" cy="461665"/>
          </a:xfrm>
        </p:grpSpPr>
        <p:sp>
          <p:nvSpPr>
            <p:cNvPr id="85" name="TextBox 84"/>
            <p:cNvSpPr txBox="1"/>
            <p:nvPr/>
          </p:nvSpPr>
          <p:spPr>
            <a:xfrm>
              <a:off x="222017" y="807494"/>
              <a:ext cx="420308" cy="276999"/>
            </a:xfrm>
            <a:prstGeom prst="rect">
              <a:avLst/>
            </a:prstGeom>
            <a:noFill/>
          </p:spPr>
          <p:txBody>
            <a:bodyPr wrap="none" rtlCol="0">
              <a:spAutoFit/>
            </a:bodyPr>
            <a:lstStyle/>
            <a:p>
              <a:r>
                <a:rPr lang="en-US" altLang="zh-CN" sz="1200" dirty="0" smtClean="0"/>
                <a:t>u=2</a:t>
              </a:r>
              <a:endParaRPr lang="zh-CN" altLang="en-US" sz="1200" dirty="0"/>
            </a:p>
          </p:txBody>
        </p:sp>
        <p:sp>
          <p:nvSpPr>
            <p:cNvPr id="86" name="TextBox 85"/>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2</a:t>
              </a:r>
            </a:p>
            <a:p>
              <a:r>
                <a:rPr lang="en-US" altLang="zh-CN" sz="1200" smtClean="0"/>
                <a:t>low[1]=</a:t>
              </a:r>
              <a:r>
                <a:rPr lang="en-US" altLang="zh-CN" sz="1200" dirty="0" smtClean="0"/>
                <a:t>2</a:t>
              </a:r>
              <a:endParaRPr lang="zh-CN" altLang="en-US" sz="1200" dirty="0"/>
            </a:p>
          </p:txBody>
        </p:sp>
      </p:grpSp>
      <p:grpSp>
        <p:nvGrpSpPr>
          <p:cNvPr id="87" name="组合 86"/>
          <p:cNvGrpSpPr/>
          <p:nvPr/>
        </p:nvGrpSpPr>
        <p:grpSpPr>
          <a:xfrm>
            <a:off x="4927043" y="3903439"/>
            <a:ext cx="1085117" cy="461665"/>
            <a:chOff x="222017" y="692696"/>
            <a:chExt cx="1085117" cy="461665"/>
          </a:xfrm>
        </p:grpSpPr>
        <p:sp>
          <p:nvSpPr>
            <p:cNvPr id="88" name="TextBox 87"/>
            <p:cNvSpPr txBox="1"/>
            <p:nvPr/>
          </p:nvSpPr>
          <p:spPr>
            <a:xfrm>
              <a:off x="222017" y="807494"/>
              <a:ext cx="420308" cy="276999"/>
            </a:xfrm>
            <a:prstGeom prst="rect">
              <a:avLst/>
            </a:prstGeom>
            <a:noFill/>
          </p:spPr>
          <p:txBody>
            <a:bodyPr wrap="none" rtlCol="0">
              <a:spAutoFit/>
            </a:bodyPr>
            <a:lstStyle/>
            <a:p>
              <a:r>
                <a:rPr lang="en-US" altLang="zh-CN" sz="1200" dirty="0" smtClean="0"/>
                <a:t>u=3</a:t>
              </a:r>
              <a:endParaRPr lang="zh-CN" altLang="en-US" sz="1200" dirty="0"/>
            </a:p>
          </p:txBody>
        </p:sp>
        <p:sp>
          <p:nvSpPr>
            <p:cNvPr id="89" name="TextBox 88"/>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3</a:t>
              </a:r>
            </a:p>
            <a:p>
              <a:r>
                <a:rPr lang="en-US" altLang="zh-CN" sz="1200" smtClean="0"/>
                <a:t>low[1]=</a:t>
              </a:r>
              <a:r>
                <a:rPr lang="en-US" altLang="zh-CN" sz="1200" dirty="0" smtClean="0"/>
                <a:t>3</a:t>
              </a:r>
              <a:endParaRPr lang="zh-CN" altLang="en-US" sz="1200" dirty="0"/>
            </a:p>
          </p:txBody>
        </p:sp>
      </p:grpSp>
      <p:grpSp>
        <p:nvGrpSpPr>
          <p:cNvPr id="90" name="组合 89"/>
          <p:cNvGrpSpPr/>
          <p:nvPr/>
        </p:nvGrpSpPr>
        <p:grpSpPr>
          <a:xfrm>
            <a:off x="4350979" y="5157192"/>
            <a:ext cx="1085117" cy="461665"/>
            <a:chOff x="222017" y="692696"/>
            <a:chExt cx="1085117" cy="461665"/>
          </a:xfrm>
        </p:grpSpPr>
        <p:sp>
          <p:nvSpPr>
            <p:cNvPr id="91" name="TextBox 90"/>
            <p:cNvSpPr txBox="1"/>
            <p:nvPr/>
          </p:nvSpPr>
          <p:spPr>
            <a:xfrm>
              <a:off x="222017" y="807494"/>
              <a:ext cx="420308" cy="276999"/>
            </a:xfrm>
            <a:prstGeom prst="rect">
              <a:avLst/>
            </a:prstGeom>
            <a:noFill/>
          </p:spPr>
          <p:txBody>
            <a:bodyPr wrap="none" rtlCol="0">
              <a:spAutoFit/>
            </a:bodyPr>
            <a:lstStyle/>
            <a:p>
              <a:r>
                <a:rPr lang="en-US" altLang="zh-CN" sz="1200" dirty="0" smtClean="0"/>
                <a:t>u=6</a:t>
              </a:r>
              <a:endParaRPr lang="zh-CN" altLang="en-US" sz="1200" dirty="0"/>
            </a:p>
          </p:txBody>
        </p:sp>
        <p:sp>
          <p:nvSpPr>
            <p:cNvPr id="92" name="TextBox 91"/>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4</a:t>
              </a:r>
            </a:p>
            <a:p>
              <a:r>
                <a:rPr lang="en-US" altLang="zh-CN" sz="1200" smtClean="0"/>
                <a:t>low[1]=</a:t>
              </a:r>
              <a:r>
                <a:rPr lang="en-US" altLang="zh-CN" sz="1200" dirty="0" smtClean="0"/>
                <a:t>4</a:t>
              </a:r>
              <a:endParaRPr lang="zh-CN" altLang="en-US" sz="1200" dirty="0"/>
            </a:p>
          </p:txBody>
        </p:sp>
      </p:grpSp>
      <p:cxnSp>
        <p:nvCxnSpPr>
          <p:cNvPr id="93" name="直接箭头连接符 92"/>
          <p:cNvCxnSpPr>
            <a:stCxn id="73" idx="5"/>
            <a:endCxn id="76" idx="0"/>
          </p:cNvCxnSpPr>
          <p:nvPr/>
        </p:nvCxnSpPr>
        <p:spPr>
          <a:xfrm>
            <a:off x="6997237" y="3409748"/>
            <a:ext cx="372395" cy="5761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72" idx="5"/>
            <a:endCxn id="77" idx="0"/>
          </p:cNvCxnSpPr>
          <p:nvPr/>
        </p:nvCxnSpPr>
        <p:spPr>
          <a:xfrm>
            <a:off x="7583981" y="2414049"/>
            <a:ext cx="588419" cy="5039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7523910" y="4354651"/>
            <a:ext cx="1085117" cy="461665"/>
            <a:chOff x="222017" y="692696"/>
            <a:chExt cx="1085117" cy="461665"/>
          </a:xfrm>
        </p:grpSpPr>
        <p:sp>
          <p:nvSpPr>
            <p:cNvPr id="96" name="TextBox 95"/>
            <p:cNvSpPr txBox="1"/>
            <p:nvPr/>
          </p:nvSpPr>
          <p:spPr>
            <a:xfrm>
              <a:off x="222017" y="807494"/>
              <a:ext cx="420308" cy="276999"/>
            </a:xfrm>
            <a:prstGeom prst="rect">
              <a:avLst/>
            </a:prstGeom>
            <a:noFill/>
          </p:spPr>
          <p:txBody>
            <a:bodyPr wrap="none" rtlCol="0">
              <a:spAutoFit/>
            </a:bodyPr>
            <a:lstStyle/>
            <a:p>
              <a:r>
                <a:rPr lang="en-US" altLang="zh-CN" sz="1200" dirty="0" smtClean="0"/>
                <a:t>u=5</a:t>
              </a:r>
              <a:endParaRPr lang="zh-CN" altLang="en-US" sz="1200" dirty="0"/>
            </a:p>
          </p:txBody>
        </p:sp>
        <p:sp>
          <p:nvSpPr>
            <p:cNvPr id="97" name="TextBox 96"/>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5</a:t>
              </a:r>
            </a:p>
            <a:p>
              <a:r>
                <a:rPr lang="en-US" altLang="zh-CN" sz="1200" smtClean="0"/>
                <a:t>low[1]=</a:t>
              </a:r>
              <a:r>
                <a:rPr lang="en-US" altLang="zh-CN" sz="1200" dirty="0" smtClean="0"/>
                <a:t>5</a:t>
              </a:r>
              <a:endParaRPr lang="zh-CN" altLang="en-US" sz="1200" dirty="0"/>
            </a:p>
          </p:txBody>
        </p:sp>
      </p:grpSp>
      <p:grpSp>
        <p:nvGrpSpPr>
          <p:cNvPr id="98" name="组合 97"/>
          <p:cNvGrpSpPr/>
          <p:nvPr/>
        </p:nvGrpSpPr>
        <p:grpSpPr>
          <a:xfrm>
            <a:off x="8058883" y="3465003"/>
            <a:ext cx="1085117" cy="461665"/>
            <a:chOff x="222017" y="692696"/>
            <a:chExt cx="1085117" cy="461665"/>
          </a:xfrm>
        </p:grpSpPr>
        <p:sp>
          <p:nvSpPr>
            <p:cNvPr id="99" name="TextBox 98"/>
            <p:cNvSpPr txBox="1"/>
            <p:nvPr/>
          </p:nvSpPr>
          <p:spPr>
            <a:xfrm>
              <a:off x="222017" y="80749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100" name="TextBox 99"/>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6</a:t>
              </a:r>
            </a:p>
            <a:p>
              <a:r>
                <a:rPr lang="en-US" altLang="zh-CN" sz="1200" smtClean="0"/>
                <a:t>low[1]=</a:t>
              </a:r>
              <a:r>
                <a:rPr lang="en-US" altLang="zh-CN" sz="1200" dirty="0" smtClean="0"/>
                <a:t>6</a:t>
              </a:r>
              <a:endParaRPr lang="zh-CN" altLang="en-US" sz="1200" dirty="0"/>
            </a:p>
          </p:txBody>
        </p:sp>
      </p:grpSp>
      <p:sp>
        <p:nvSpPr>
          <p:cNvPr id="101" name="TextBox 100"/>
          <p:cNvSpPr txBox="1"/>
          <p:nvPr/>
        </p:nvSpPr>
        <p:spPr>
          <a:xfrm>
            <a:off x="6612674" y="2367585"/>
            <a:ext cx="409086" cy="276999"/>
          </a:xfrm>
          <a:prstGeom prst="rect">
            <a:avLst/>
          </a:prstGeom>
          <a:noFill/>
        </p:spPr>
        <p:txBody>
          <a:bodyPr wrap="none" rtlCol="0">
            <a:spAutoFit/>
          </a:bodyPr>
          <a:lstStyle/>
          <a:p>
            <a:r>
              <a:rPr lang="en-US" altLang="zh-CN" sz="1200" dirty="0" smtClean="0">
                <a:solidFill>
                  <a:srgbClr val="FF0000"/>
                </a:solidFill>
              </a:rPr>
              <a:t>v=2</a:t>
            </a:r>
            <a:endParaRPr lang="zh-CN" altLang="en-US" sz="1200" dirty="0">
              <a:solidFill>
                <a:srgbClr val="FF0000"/>
              </a:solidFill>
            </a:endParaRPr>
          </a:p>
        </p:txBody>
      </p:sp>
      <p:sp>
        <p:nvSpPr>
          <p:cNvPr id="102" name="TextBox 101"/>
          <p:cNvSpPr txBox="1"/>
          <p:nvPr/>
        </p:nvSpPr>
        <p:spPr>
          <a:xfrm>
            <a:off x="5980109" y="3355611"/>
            <a:ext cx="409086" cy="276999"/>
          </a:xfrm>
          <a:prstGeom prst="rect">
            <a:avLst/>
          </a:prstGeom>
          <a:noFill/>
        </p:spPr>
        <p:txBody>
          <a:bodyPr wrap="none" rtlCol="0">
            <a:spAutoFit/>
          </a:bodyPr>
          <a:lstStyle/>
          <a:p>
            <a:r>
              <a:rPr lang="en-US" altLang="zh-CN" sz="1200" dirty="0" smtClean="0">
                <a:solidFill>
                  <a:srgbClr val="FF0000"/>
                </a:solidFill>
              </a:rPr>
              <a:t>v=3</a:t>
            </a:r>
            <a:endParaRPr lang="zh-CN" altLang="en-US" sz="1200" dirty="0">
              <a:solidFill>
                <a:srgbClr val="FF0000"/>
              </a:solidFill>
            </a:endParaRPr>
          </a:p>
        </p:txBody>
      </p:sp>
      <p:sp>
        <p:nvSpPr>
          <p:cNvPr id="103" name="TextBox 102"/>
          <p:cNvSpPr txBox="1"/>
          <p:nvPr/>
        </p:nvSpPr>
        <p:spPr>
          <a:xfrm>
            <a:off x="5382748" y="4468469"/>
            <a:ext cx="409086" cy="276999"/>
          </a:xfrm>
          <a:prstGeom prst="rect">
            <a:avLst/>
          </a:prstGeom>
          <a:noFill/>
        </p:spPr>
        <p:txBody>
          <a:bodyPr wrap="none" rtlCol="0">
            <a:spAutoFit/>
          </a:bodyPr>
          <a:lstStyle/>
          <a:p>
            <a:r>
              <a:rPr lang="en-US" altLang="zh-CN" sz="1200" dirty="0" smtClean="0">
                <a:solidFill>
                  <a:srgbClr val="FF0000"/>
                </a:solidFill>
              </a:rPr>
              <a:t>v=6</a:t>
            </a:r>
            <a:endParaRPr lang="zh-CN" altLang="en-US" sz="1200" dirty="0">
              <a:solidFill>
                <a:srgbClr val="FF0000"/>
              </a:solidFill>
            </a:endParaRPr>
          </a:p>
        </p:txBody>
      </p:sp>
      <p:sp>
        <p:nvSpPr>
          <p:cNvPr id="104" name="TextBox 103"/>
          <p:cNvSpPr txBox="1"/>
          <p:nvPr/>
        </p:nvSpPr>
        <p:spPr>
          <a:xfrm>
            <a:off x="7140254" y="3334730"/>
            <a:ext cx="409086" cy="276999"/>
          </a:xfrm>
          <a:prstGeom prst="rect">
            <a:avLst/>
          </a:prstGeom>
          <a:noFill/>
        </p:spPr>
        <p:txBody>
          <a:bodyPr wrap="none" rtlCol="0">
            <a:spAutoFit/>
          </a:bodyPr>
          <a:lstStyle/>
          <a:p>
            <a:r>
              <a:rPr lang="en-US" altLang="zh-CN" sz="1200" dirty="0" smtClean="0">
                <a:solidFill>
                  <a:srgbClr val="FF0000"/>
                </a:solidFill>
              </a:rPr>
              <a:t>v=5</a:t>
            </a:r>
            <a:endParaRPr lang="zh-CN" altLang="en-US" sz="1200" dirty="0">
              <a:solidFill>
                <a:srgbClr val="FF0000"/>
              </a:solidFill>
            </a:endParaRPr>
          </a:p>
        </p:txBody>
      </p:sp>
      <p:sp>
        <p:nvSpPr>
          <p:cNvPr id="105" name="TextBox 104"/>
          <p:cNvSpPr txBox="1"/>
          <p:nvPr/>
        </p:nvSpPr>
        <p:spPr>
          <a:xfrm>
            <a:off x="7777528" y="2359913"/>
            <a:ext cx="409086" cy="276999"/>
          </a:xfrm>
          <a:prstGeom prst="rect">
            <a:avLst/>
          </a:prstGeom>
          <a:noFill/>
        </p:spPr>
        <p:txBody>
          <a:bodyPr wrap="none" rtlCol="0">
            <a:spAutoFit/>
          </a:bodyPr>
          <a:lstStyle/>
          <a:p>
            <a:r>
              <a:rPr lang="en-US" altLang="zh-CN" sz="1200" dirty="0" smtClean="0">
                <a:solidFill>
                  <a:srgbClr val="FF0000"/>
                </a:solidFill>
              </a:rPr>
              <a:t>v=4</a:t>
            </a:r>
            <a:endParaRPr lang="zh-CN" altLang="en-US" sz="1200" dirty="0">
              <a:solidFill>
                <a:srgbClr val="FF0000"/>
              </a:solidFill>
            </a:endParaRPr>
          </a:p>
        </p:txBody>
      </p:sp>
      <p:sp>
        <p:nvSpPr>
          <p:cNvPr id="106" name="TextBox 105"/>
          <p:cNvSpPr txBox="1"/>
          <p:nvPr/>
        </p:nvSpPr>
        <p:spPr>
          <a:xfrm>
            <a:off x="7702267" y="1903003"/>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07" name="TextBox 106"/>
          <p:cNvSpPr txBox="1"/>
          <p:nvPr/>
        </p:nvSpPr>
        <p:spPr>
          <a:xfrm>
            <a:off x="7092280" y="2941783"/>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08" name="TextBox 107"/>
          <p:cNvSpPr txBox="1"/>
          <p:nvPr/>
        </p:nvSpPr>
        <p:spPr>
          <a:xfrm>
            <a:off x="6516669" y="4031486"/>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09" name="TextBox 108"/>
          <p:cNvSpPr txBox="1"/>
          <p:nvPr/>
        </p:nvSpPr>
        <p:spPr>
          <a:xfrm>
            <a:off x="7694681" y="4038744"/>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10" name="TextBox 109"/>
          <p:cNvSpPr txBox="1"/>
          <p:nvPr/>
        </p:nvSpPr>
        <p:spPr>
          <a:xfrm>
            <a:off x="5988627" y="5093878"/>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11" name="TextBox 110"/>
          <p:cNvSpPr txBox="1"/>
          <p:nvPr/>
        </p:nvSpPr>
        <p:spPr>
          <a:xfrm>
            <a:off x="8466389" y="2950009"/>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cxnSp>
        <p:nvCxnSpPr>
          <p:cNvPr id="113" name="曲线连接符 112"/>
          <p:cNvCxnSpPr>
            <a:stCxn id="75" idx="6"/>
            <a:endCxn id="74" idx="4"/>
          </p:cNvCxnSpPr>
          <p:nvPr/>
        </p:nvCxnSpPr>
        <p:spPr>
          <a:xfrm flipV="1">
            <a:off x="5958812" y="4561964"/>
            <a:ext cx="269825" cy="792497"/>
          </a:xfrm>
          <a:prstGeom prst="curvedConnector2">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17" name="曲线连接符 116"/>
          <p:cNvCxnSpPr>
            <a:stCxn id="74" idx="6"/>
            <a:endCxn id="73" idx="4"/>
          </p:cNvCxnSpPr>
          <p:nvPr/>
        </p:nvCxnSpPr>
        <p:spPr>
          <a:xfrm flipV="1">
            <a:off x="6516669" y="3494111"/>
            <a:ext cx="276899" cy="779821"/>
          </a:xfrm>
          <a:prstGeom prst="curvedConnector2">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20" name="曲线连接符 119"/>
          <p:cNvCxnSpPr>
            <a:stCxn id="73" idx="6"/>
            <a:endCxn id="72" idx="4"/>
          </p:cNvCxnSpPr>
          <p:nvPr/>
        </p:nvCxnSpPr>
        <p:spPr>
          <a:xfrm flipV="1">
            <a:off x="7081600" y="2498412"/>
            <a:ext cx="298712" cy="707667"/>
          </a:xfrm>
          <a:prstGeom prst="curvedConnector2">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28" name="曲线连接符 127"/>
          <p:cNvCxnSpPr>
            <a:stCxn id="76" idx="6"/>
            <a:endCxn id="73" idx="6"/>
          </p:cNvCxnSpPr>
          <p:nvPr/>
        </p:nvCxnSpPr>
        <p:spPr>
          <a:xfrm flipH="1" flipV="1">
            <a:off x="7081600" y="3206079"/>
            <a:ext cx="576064" cy="1067853"/>
          </a:xfrm>
          <a:prstGeom prst="curvedConnector3">
            <a:avLst>
              <a:gd name="adj1" fmla="val -39683"/>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30" name="曲线连接符 129"/>
          <p:cNvCxnSpPr>
            <a:stCxn id="77" idx="7"/>
            <a:endCxn id="72" idx="6"/>
          </p:cNvCxnSpPr>
          <p:nvPr/>
        </p:nvCxnSpPr>
        <p:spPr>
          <a:xfrm rot="16200000" flipV="1">
            <a:off x="7626192" y="2252532"/>
            <a:ext cx="792030" cy="707725"/>
          </a:xfrm>
          <a:prstGeom prst="curvedConnector2">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35" name="曲线连接符 134"/>
          <p:cNvCxnSpPr>
            <a:stCxn id="76" idx="4"/>
            <a:endCxn id="75" idx="6"/>
          </p:cNvCxnSpPr>
          <p:nvPr/>
        </p:nvCxnSpPr>
        <p:spPr>
          <a:xfrm rot="5400000">
            <a:off x="6267974" y="4252802"/>
            <a:ext cx="792497" cy="1410820"/>
          </a:xfrm>
          <a:prstGeom prst="curved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rot="20576129">
            <a:off x="7359667" y="3236460"/>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138" name="曲线连接符 137"/>
          <p:cNvCxnSpPr>
            <a:stCxn id="76" idx="7"/>
            <a:endCxn id="72" idx="4"/>
          </p:cNvCxnSpPr>
          <p:nvPr/>
        </p:nvCxnSpPr>
        <p:spPr>
          <a:xfrm rot="16200000" flipV="1">
            <a:off x="6690882" y="3187843"/>
            <a:ext cx="1571851" cy="192989"/>
          </a:xfrm>
          <a:prstGeom prst="curvedConnector3">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rot="20576129">
            <a:off x="6644585" y="4795732"/>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grpSp>
        <p:nvGrpSpPr>
          <p:cNvPr id="142" name="组合 141"/>
          <p:cNvGrpSpPr/>
          <p:nvPr/>
        </p:nvGrpSpPr>
        <p:grpSpPr>
          <a:xfrm>
            <a:off x="7524328" y="4365104"/>
            <a:ext cx="1085117" cy="461665"/>
            <a:chOff x="222017" y="692696"/>
            <a:chExt cx="1085117" cy="461665"/>
          </a:xfrm>
        </p:grpSpPr>
        <p:sp>
          <p:nvSpPr>
            <p:cNvPr id="143" name="TextBox 142"/>
            <p:cNvSpPr txBox="1"/>
            <p:nvPr/>
          </p:nvSpPr>
          <p:spPr>
            <a:xfrm>
              <a:off x="222017" y="807494"/>
              <a:ext cx="420308" cy="276999"/>
            </a:xfrm>
            <a:prstGeom prst="rect">
              <a:avLst/>
            </a:prstGeom>
            <a:noFill/>
          </p:spPr>
          <p:txBody>
            <a:bodyPr wrap="none" rtlCol="0">
              <a:spAutoFit/>
            </a:bodyPr>
            <a:lstStyle/>
            <a:p>
              <a:r>
                <a:rPr lang="en-US" altLang="zh-CN" sz="1200" dirty="0" smtClean="0"/>
                <a:t>u=5</a:t>
              </a:r>
              <a:endParaRPr lang="zh-CN" altLang="en-US" sz="1200" dirty="0"/>
            </a:p>
          </p:txBody>
        </p:sp>
        <p:sp>
          <p:nvSpPr>
            <p:cNvPr id="144" name="TextBox 143"/>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5</a:t>
              </a:r>
            </a:p>
            <a:p>
              <a:r>
                <a:rPr lang="en-US" altLang="zh-CN" sz="1200" smtClean="0"/>
                <a:t>low[1]=</a:t>
              </a:r>
              <a:r>
                <a:rPr lang="en-US" altLang="zh-CN" sz="1200" dirty="0" smtClean="0">
                  <a:solidFill>
                    <a:srgbClr val="FF0000"/>
                  </a:solidFill>
                </a:rPr>
                <a:t>1</a:t>
              </a:r>
              <a:endParaRPr lang="zh-CN" altLang="en-US" sz="1200" dirty="0">
                <a:solidFill>
                  <a:srgbClr val="FF0000"/>
                </a:solidFill>
              </a:endParaRPr>
            </a:p>
          </p:txBody>
        </p:sp>
      </p:grpSp>
      <p:grpSp>
        <p:nvGrpSpPr>
          <p:cNvPr id="145" name="组合 144"/>
          <p:cNvGrpSpPr/>
          <p:nvPr/>
        </p:nvGrpSpPr>
        <p:grpSpPr>
          <a:xfrm>
            <a:off x="5503107" y="2780928"/>
            <a:ext cx="1085117" cy="461665"/>
            <a:chOff x="222017" y="692696"/>
            <a:chExt cx="1085117" cy="461665"/>
          </a:xfrm>
        </p:grpSpPr>
        <p:sp>
          <p:nvSpPr>
            <p:cNvPr id="146" name="TextBox 145"/>
            <p:cNvSpPr txBox="1"/>
            <p:nvPr/>
          </p:nvSpPr>
          <p:spPr>
            <a:xfrm>
              <a:off x="222017" y="807494"/>
              <a:ext cx="420308" cy="276999"/>
            </a:xfrm>
            <a:prstGeom prst="rect">
              <a:avLst/>
            </a:prstGeom>
            <a:noFill/>
          </p:spPr>
          <p:txBody>
            <a:bodyPr wrap="none" rtlCol="0">
              <a:spAutoFit/>
            </a:bodyPr>
            <a:lstStyle/>
            <a:p>
              <a:r>
                <a:rPr lang="en-US" altLang="zh-CN" sz="1200" dirty="0" smtClean="0"/>
                <a:t>u=2</a:t>
              </a:r>
              <a:endParaRPr lang="zh-CN" altLang="en-US" sz="1200" dirty="0"/>
            </a:p>
          </p:txBody>
        </p:sp>
        <p:sp>
          <p:nvSpPr>
            <p:cNvPr id="147" name="TextBox 146"/>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2</a:t>
              </a:r>
            </a:p>
            <a:p>
              <a:r>
                <a:rPr lang="en-US" altLang="zh-CN" sz="1200" smtClean="0"/>
                <a:t>low[1]=</a:t>
              </a:r>
              <a:r>
                <a:rPr lang="en-US" altLang="zh-CN" sz="1200" dirty="0" smtClean="0">
                  <a:solidFill>
                    <a:srgbClr val="FF0000"/>
                  </a:solidFill>
                </a:rPr>
                <a:t>1</a:t>
              </a:r>
              <a:endParaRPr lang="zh-CN" altLang="en-US" sz="1200" dirty="0">
                <a:solidFill>
                  <a:srgbClr val="FF0000"/>
                </a:solidFill>
              </a:endParaRPr>
            </a:p>
          </p:txBody>
        </p:sp>
      </p:grpSp>
      <p:grpSp>
        <p:nvGrpSpPr>
          <p:cNvPr id="148" name="组合 147"/>
          <p:cNvGrpSpPr/>
          <p:nvPr/>
        </p:nvGrpSpPr>
        <p:grpSpPr>
          <a:xfrm>
            <a:off x="8095395" y="3471391"/>
            <a:ext cx="1085117" cy="461665"/>
            <a:chOff x="222017" y="692696"/>
            <a:chExt cx="1085117" cy="461665"/>
          </a:xfrm>
        </p:grpSpPr>
        <p:sp>
          <p:nvSpPr>
            <p:cNvPr id="149" name="TextBox 148"/>
            <p:cNvSpPr txBox="1"/>
            <p:nvPr/>
          </p:nvSpPr>
          <p:spPr>
            <a:xfrm>
              <a:off x="222017" y="80749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150" name="TextBox 149"/>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6</a:t>
              </a:r>
            </a:p>
            <a:p>
              <a:r>
                <a:rPr lang="en-US" altLang="zh-CN" sz="1200" smtClean="0"/>
                <a:t>low[1]=</a:t>
              </a:r>
              <a:r>
                <a:rPr lang="en-US" altLang="zh-CN" sz="1200" dirty="0" smtClean="0">
                  <a:solidFill>
                    <a:srgbClr val="FF0000"/>
                  </a:solidFill>
                </a:rPr>
                <a:t>5</a:t>
              </a:r>
              <a:endParaRPr lang="zh-CN" altLang="en-US" sz="1200" dirty="0">
                <a:solidFill>
                  <a:srgbClr val="FF0000"/>
                </a:solidFill>
              </a:endParaRPr>
            </a:p>
          </p:txBody>
        </p:sp>
      </p:grpSp>
      <p:cxnSp>
        <p:nvCxnSpPr>
          <p:cNvPr id="154" name="曲线连接符 153"/>
          <p:cNvCxnSpPr>
            <a:stCxn id="77" idx="5"/>
            <a:endCxn id="76" idx="6"/>
          </p:cNvCxnSpPr>
          <p:nvPr/>
        </p:nvCxnSpPr>
        <p:spPr>
          <a:xfrm rot="5400000">
            <a:off x="7584775" y="3482638"/>
            <a:ext cx="864184" cy="718405"/>
          </a:xfrm>
          <a:prstGeom prst="curved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rot="19837528">
            <a:off x="8014631" y="3580511"/>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sp>
        <p:nvSpPr>
          <p:cNvPr id="133" name="Text Box 4"/>
          <p:cNvSpPr txBox="1">
            <a:spLocks noChangeArrowheads="1"/>
          </p:cNvSpPr>
          <p:nvPr/>
        </p:nvSpPr>
        <p:spPr bwMode="auto">
          <a:xfrm>
            <a:off x="539750" y="476672"/>
            <a:ext cx="3515899" cy="400110"/>
          </a:xfrm>
          <a:prstGeom prst="rect">
            <a:avLst/>
          </a:prstGeom>
          <a:noFill/>
          <a:ln w="9525">
            <a:noFill/>
            <a:miter lim="800000"/>
            <a:headEnd/>
            <a:tailEnd/>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en-US" altLang="zh-CN" sz="2000" b="1" dirty="0" err="1" smtClean="0">
                <a:solidFill>
                  <a:schemeClr val="bg1"/>
                </a:solidFill>
              </a:rPr>
              <a:t>Tarjan</a:t>
            </a:r>
            <a:r>
              <a:rPr lang="zh-CN" altLang="en-US" sz="2000" b="1" dirty="0" smtClean="0">
                <a:solidFill>
                  <a:schemeClr val="bg1"/>
                </a:solidFill>
              </a:rPr>
              <a:t>算法求强连通分量示意</a:t>
            </a:r>
            <a:endParaRPr lang="zh-CN" altLang="en-US" sz="2000" b="1" dirty="0">
              <a:solidFill>
                <a:schemeClr val="bg1"/>
              </a:solidFill>
            </a:endParaRPr>
          </a:p>
        </p:txBody>
      </p:sp>
      <p:sp>
        <p:nvSpPr>
          <p:cNvPr id="119" name="灯片编号占位符 11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23</a:t>
            </a:fld>
            <a:endParaRPr lang="en-US" altLang="zh-CN" dirty="0"/>
          </a:p>
        </p:txBody>
      </p:sp>
    </p:spTree>
    <p:extLst>
      <p:ext uri="{BB962C8B-B14F-4D97-AF65-F5344CB8AC3E}">
        <p14:creationId xmlns:p14="http://schemas.microsoft.com/office/powerpoint/2010/main" val="3984287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up)">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wipe(down)">
                                      <p:cBhvr>
                                        <p:cTn id="18" dur="500"/>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500" fill="hold"/>
                                        <p:tgtEl>
                                          <p:spTgt spid="2"/>
                                        </p:tgtEl>
                                        <p:attrNameLst>
                                          <p:attrName>style.color</p:attrName>
                                        </p:attrNameLst>
                                      </p:cBhvr>
                                      <p:to>
                                        <a:schemeClr val="accent2"/>
                                      </p:to>
                                    </p:animClr>
                                  </p:childTnLst>
                                </p:cTn>
                              </p:par>
                              <p:par>
                                <p:cTn id="23" presetID="3" presetClass="emph" presetSubtype="2" fill="hold" grpId="0" nodeType="withEffect">
                                  <p:stCondLst>
                                    <p:cond delay="0"/>
                                  </p:stCondLst>
                                  <p:childTnLst>
                                    <p:animClr clrSpc="rgb" dir="cw">
                                      <p:cBhvr override="childStyle">
                                        <p:cTn id="24" dur="500" fill="hold"/>
                                        <p:tgtEl>
                                          <p:spTgt spid="72"/>
                                        </p:tgtEl>
                                        <p:attrNameLst>
                                          <p:attrName>style.color</p:attrName>
                                        </p:attrNameLst>
                                      </p:cBhvr>
                                      <p:to>
                                        <a:schemeClr val="accent2"/>
                                      </p:to>
                                    </p:animClr>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1"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up)">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up)">
                                      <p:cBhvr>
                                        <p:cTn id="40" dur="500"/>
                                        <p:tgtEl>
                                          <p:spTgt spid="10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2" nodeType="click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wipe(up)">
                                      <p:cBhvr>
                                        <p:cTn id="45" dur="5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500"/>
                                        <p:tgtEl>
                                          <p:spTgt spid="22"/>
                                        </p:tgtEl>
                                      </p:cBhvr>
                                    </p:animEffect>
                                  </p:childTnLst>
                                </p:cTn>
                              </p:par>
                              <p:par>
                                <p:cTn id="51" presetID="22" presetClass="entr" presetSubtype="1"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wipe(up)">
                                      <p:cBhvr>
                                        <p:cTn id="53" dur="500"/>
                                        <p:tgtEl>
                                          <p:spTgt spid="8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down)">
                                      <p:cBhvr>
                                        <p:cTn id="58" dur="500"/>
                                        <p:tgtEl>
                                          <p:spTgt spid="3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wipe(down)">
                                      <p:cBhvr>
                                        <p:cTn id="61" dur="500"/>
                                        <p:tgtEl>
                                          <p:spTgt spid="107"/>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mph" presetSubtype="2" fill="hold" grpId="0" nodeType="clickEffect">
                                  <p:stCondLst>
                                    <p:cond delay="0"/>
                                  </p:stCondLst>
                                  <p:childTnLst>
                                    <p:animClr clrSpc="rgb" dir="cw">
                                      <p:cBhvr override="childStyle">
                                        <p:cTn id="65" dur="500" fill="hold"/>
                                        <p:tgtEl>
                                          <p:spTgt spid="3"/>
                                        </p:tgtEl>
                                        <p:attrNameLst>
                                          <p:attrName>style.color</p:attrName>
                                        </p:attrNameLst>
                                      </p:cBhvr>
                                      <p:to>
                                        <a:schemeClr val="accent2"/>
                                      </p:to>
                                    </p:animClr>
                                  </p:childTnLst>
                                </p:cTn>
                              </p:par>
                              <p:par>
                                <p:cTn id="66" presetID="3" presetClass="emph" presetSubtype="2" fill="hold" grpId="0" nodeType="withEffect">
                                  <p:stCondLst>
                                    <p:cond delay="0"/>
                                  </p:stCondLst>
                                  <p:childTnLst>
                                    <p:animClr clrSpc="rgb" dir="cw">
                                      <p:cBhvr override="childStyle">
                                        <p:cTn id="67" dur="500" fill="hold"/>
                                        <p:tgtEl>
                                          <p:spTgt spid="73"/>
                                        </p:tgtEl>
                                        <p:attrNameLst>
                                          <p:attrName>style.color</p:attrName>
                                        </p:attrNameLst>
                                      </p:cBhvr>
                                      <p:to>
                                        <a:schemeClr val="accent2"/>
                                      </p:to>
                                    </p:animClr>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par>
                                <p:cTn id="73" presetID="22" presetClass="entr" presetSubtype="1" fill="hold" nodeType="with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wipe(up)">
                                      <p:cBhvr>
                                        <p:cTn id="75" dur="500"/>
                                        <p:tgtEl>
                                          <p:spTgt spid="7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up)">
                                      <p:cBhvr>
                                        <p:cTn id="80" dur="500"/>
                                        <p:tgtEl>
                                          <p:spTgt spid="26"/>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wipe(up)">
                                      <p:cBhvr>
                                        <p:cTn id="83" dur="500"/>
                                        <p:tgtEl>
                                          <p:spTgt spid="10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2" nodeType="click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wipe(up)">
                                      <p:cBhvr>
                                        <p:cTn id="88" dur="5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up)">
                                      <p:cBhvr>
                                        <p:cTn id="93" dur="500"/>
                                        <p:tgtEl>
                                          <p:spTgt spid="27"/>
                                        </p:tgtEl>
                                      </p:cBhvr>
                                    </p:animEffect>
                                  </p:childTnLst>
                                </p:cTn>
                              </p:par>
                              <p:par>
                                <p:cTn id="94" presetID="22" presetClass="entr" presetSubtype="1" fill="hold" nodeType="withEffect">
                                  <p:stCondLst>
                                    <p:cond delay="0"/>
                                  </p:stCondLst>
                                  <p:childTnLst>
                                    <p:set>
                                      <p:cBhvr>
                                        <p:cTn id="95" dur="1" fill="hold">
                                          <p:stCondLst>
                                            <p:cond delay="0"/>
                                          </p:stCondLst>
                                        </p:cTn>
                                        <p:tgtEl>
                                          <p:spTgt spid="87"/>
                                        </p:tgtEl>
                                        <p:attrNameLst>
                                          <p:attrName>style.visibility</p:attrName>
                                        </p:attrNameLst>
                                      </p:cBhvr>
                                      <p:to>
                                        <p:strVal val="visible"/>
                                      </p:to>
                                    </p:set>
                                    <p:animEffect transition="in" filter="wipe(up)">
                                      <p:cBhvr>
                                        <p:cTn id="96" dur="500"/>
                                        <p:tgtEl>
                                          <p:spTgt spid="8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down)">
                                      <p:cBhvr>
                                        <p:cTn id="101" dur="500"/>
                                        <p:tgtEl>
                                          <p:spTgt spid="37"/>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08"/>
                                        </p:tgtEl>
                                        <p:attrNameLst>
                                          <p:attrName>style.visibility</p:attrName>
                                        </p:attrNameLst>
                                      </p:cBhvr>
                                      <p:to>
                                        <p:strVal val="visible"/>
                                      </p:to>
                                    </p:set>
                                    <p:animEffect transition="in" filter="wipe(down)">
                                      <p:cBhvr>
                                        <p:cTn id="104" dur="500"/>
                                        <p:tgtEl>
                                          <p:spTgt spid="108"/>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mph" presetSubtype="2" fill="hold" grpId="0" nodeType="clickEffect">
                                  <p:stCondLst>
                                    <p:cond delay="0"/>
                                  </p:stCondLst>
                                  <p:childTnLst>
                                    <p:animClr clrSpc="rgb" dir="cw">
                                      <p:cBhvr override="childStyle">
                                        <p:cTn id="108" dur="500" fill="hold"/>
                                        <p:tgtEl>
                                          <p:spTgt spid="4"/>
                                        </p:tgtEl>
                                        <p:attrNameLst>
                                          <p:attrName>style.color</p:attrName>
                                        </p:attrNameLst>
                                      </p:cBhvr>
                                      <p:to>
                                        <a:schemeClr val="accent2"/>
                                      </p:to>
                                    </p:animClr>
                                  </p:childTnLst>
                                </p:cTn>
                              </p:par>
                              <p:par>
                                <p:cTn id="109" presetID="3" presetClass="emph" presetSubtype="2" fill="hold" grpId="0" nodeType="withEffect">
                                  <p:stCondLst>
                                    <p:cond delay="0"/>
                                  </p:stCondLst>
                                  <p:childTnLst>
                                    <p:animClr clrSpc="rgb" dir="cw">
                                      <p:cBhvr override="childStyle">
                                        <p:cTn id="110" dur="500" fill="hold"/>
                                        <p:tgtEl>
                                          <p:spTgt spid="74"/>
                                        </p:tgtEl>
                                        <p:attrNameLst>
                                          <p:attrName>style.color</p:attrName>
                                        </p:attrNameLst>
                                      </p:cBhvr>
                                      <p:to>
                                        <a:schemeClr val="accent2"/>
                                      </p:to>
                                    </p:animClr>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wipe(up)">
                                      <p:cBhvr>
                                        <p:cTn id="115" dur="500"/>
                                        <p:tgtEl>
                                          <p:spTgt spid="30"/>
                                        </p:tgtEl>
                                      </p:cBhvr>
                                    </p:animEffect>
                                  </p:childTnLst>
                                </p:cTn>
                              </p:par>
                              <p:par>
                                <p:cTn id="116" presetID="22" presetClass="entr" presetSubtype="1" fill="hold" nodeType="withEffect">
                                  <p:stCondLst>
                                    <p:cond delay="0"/>
                                  </p:stCondLst>
                                  <p:childTnLst>
                                    <p:set>
                                      <p:cBhvr>
                                        <p:cTn id="117" dur="1" fill="hold">
                                          <p:stCondLst>
                                            <p:cond delay="0"/>
                                          </p:stCondLst>
                                        </p:cTn>
                                        <p:tgtEl>
                                          <p:spTgt spid="80"/>
                                        </p:tgtEl>
                                        <p:attrNameLst>
                                          <p:attrName>style.visibility</p:attrName>
                                        </p:attrNameLst>
                                      </p:cBhvr>
                                      <p:to>
                                        <p:strVal val="visible"/>
                                      </p:to>
                                    </p:set>
                                    <p:animEffect transition="in" filter="wipe(up)">
                                      <p:cBhvr>
                                        <p:cTn id="118" dur="500"/>
                                        <p:tgtEl>
                                          <p:spTgt spid="8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up)">
                                      <p:cBhvr>
                                        <p:cTn id="123" dur="500"/>
                                        <p:tgtEl>
                                          <p:spTgt spid="31"/>
                                        </p:tgtEl>
                                      </p:cBhvr>
                                    </p:animEffect>
                                  </p:childTnLst>
                                </p:cTn>
                              </p:par>
                              <p:par>
                                <p:cTn id="124" presetID="22" presetClass="entr" presetSubtype="1" fill="hold" grpId="0" nodeType="withEffect">
                                  <p:stCondLst>
                                    <p:cond delay="0"/>
                                  </p:stCondLst>
                                  <p:childTnLst>
                                    <p:set>
                                      <p:cBhvr>
                                        <p:cTn id="125" dur="1" fill="hold">
                                          <p:stCondLst>
                                            <p:cond delay="0"/>
                                          </p:stCondLst>
                                        </p:cTn>
                                        <p:tgtEl>
                                          <p:spTgt spid="103"/>
                                        </p:tgtEl>
                                        <p:attrNameLst>
                                          <p:attrName>style.visibility</p:attrName>
                                        </p:attrNameLst>
                                      </p:cBhvr>
                                      <p:to>
                                        <p:strVal val="visible"/>
                                      </p:to>
                                    </p:set>
                                    <p:animEffect transition="in" filter="wipe(up)">
                                      <p:cBhvr>
                                        <p:cTn id="126" dur="500"/>
                                        <p:tgtEl>
                                          <p:spTgt spid="10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grpId="2" nodeType="click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wipe(up)">
                                      <p:cBhvr>
                                        <p:cTn id="131" dur="500"/>
                                        <p:tgtEl>
                                          <p:spTgt spid="7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wipe(up)">
                                      <p:cBhvr>
                                        <p:cTn id="136" dur="500"/>
                                        <p:tgtEl>
                                          <p:spTgt spid="32"/>
                                        </p:tgtEl>
                                      </p:cBhvr>
                                    </p:animEffect>
                                  </p:childTnLst>
                                </p:cTn>
                              </p:par>
                              <p:par>
                                <p:cTn id="137" presetID="22" presetClass="entr" presetSubtype="1" fill="hold"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wipe(up)">
                                      <p:cBhvr>
                                        <p:cTn id="139" dur="500"/>
                                        <p:tgtEl>
                                          <p:spTgt spid="9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wipe(down)">
                                      <p:cBhvr>
                                        <p:cTn id="144" dur="500"/>
                                        <p:tgtEl>
                                          <p:spTgt spid="38"/>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Effect transition="in" filter="wipe(down)">
                                      <p:cBhvr>
                                        <p:cTn id="147" dur="500"/>
                                        <p:tgtEl>
                                          <p:spTgt spid="110"/>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mph" presetSubtype="2" fill="hold" grpId="0" nodeType="clickEffect">
                                  <p:stCondLst>
                                    <p:cond delay="0"/>
                                  </p:stCondLst>
                                  <p:childTnLst>
                                    <p:animClr clrSpc="rgb" dir="cw">
                                      <p:cBhvr override="childStyle">
                                        <p:cTn id="151" dur="500" fill="hold"/>
                                        <p:tgtEl>
                                          <p:spTgt spid="7"/>
                                        </p:tgtEl>
                                        <p:attrNameLst>
                                          <p:attrName>style.color</p:attrName>
                                        </p:attrNameLst>
                                      </p:cBhvr>
                                      <p:to>
                                        <a:schemeClr val="accent2"/>
                                      </p:to>
                                    </p:animClr>
                                  </p:childTnLst>
                                </p:cTn>
                              </p:par>
                              <p:par>
                                <p:cTn id="152" presetID="3" presetClass="emph" presetSubtype="2" fill="hold" grpId="0" nodeType="withEffect">
                                  <p:stCondLst>
                                    <p:cond delay="0"/>
                                  </p:stCondLst>
                                  <p:childTnLst>
                                    <p:animClr clrSpc="rgb" dir="cw">
                                      <p:cBhvr override="childStyle">
                                        <p:cTn id="153" dur="500" fill="hold"/>
                                        <p:tgtEl>
                                          <p:spTgt spid="75"/>
                                        </p:tgtEl>
                                        <p:attrNameLst>
                                          <p:attrName>style.color</p:attrName>
                                        </p:attrNameLst>
                                      </p:cBhvr>
                                      <p:to>
                                        <a:schemeClr val="accent2"/>
                                      </p:to>
                                    </p:animClr>
                                  </p:childTnLst>
                                </p:cTn>
                              </p:par>
                            </p:childTnLst>
                          </p:cTn>
                        </p:par>
                      </p:childTnLst>
                    </p:cTn>
                  </p:par>
                  <p:par>
                    <p:cTn id="154" fill="hold">
                      <p:stCondLst>
                        <p:cond delay="indefinite"/>
                      </p:stCondLst>
                      <p:childTnLst>
                        <p:par>
                          <p:cTn id="155" fill="hold">
                            <p:stCondLst>
                              <p:cond delay="0"/>
                            </p:stCondLst>
                            <p:childTnLst>
                              <p:par>
                                <p:cTn id="156" presetID="45" presetClass="entr" presetSubtype="0" fill="hold" nodeType="clickEffect">
                                  <p:stCondLst>
                                    <p:cond delay="0"/>
                                  </p:stCondLst>
                                  <p:childTnLst>
                                    <p:set>
                                      <p:cBhvr>
                                        <p:cTn id="157" dur="1" fill="hold">
                                          <p:stCondLst>
                                            <p:cond delay="0"/>
                                          </p:stCondLst>
                                        </p:cTn>
                                        <p:tgtEl>
                                          <p:spTgt spid="32"/>
                                        </p:tgtEl>
                                        <p:attrNameLst>
                                          <p:attrName>style.visibility</p:attrName>
                                        </p:attrNameLst>
                                      </p:cBhvr>
                                      <p:to>
                                        <p:strVal val="visible"/>
                                      </p:to>
                                    </p:set>
                                    <p:animEffect transition="in" filter="fade">
                                      <p:cBhvr>
                                        <p:cTn id="158" dur="2000"/>
                                        <p:tgtEl>
                                          <p:spTgt spid="32"/>
                                        </p:tgtEl>
                                      </p:cBhvr>
                                    </p:animEffect>
                                    <p:anim calcmode="lin" valueType="num">
                                      <p:cBhvr>
                                        <p:cTn id="159" dur="2000" fill="hold"/>
                                        <p:tgtEl>
                                          <p:spTgt spid="32"/>
                                        </p:tgtEl>
                                        <p:attrNameLst>
                                          <p:attrName>ppt_w</p:attrName>
                                        </p:attrNameLst>
                                      </p:cBhvr>
                                      <p:tavLst>
                                        <p:tav tm="0" fmla="#ppt_w*sin(2.5*pi*$)">
                                          <p:val>
                                            <p:fltVal val="0"/>
                                          </p:val>
                                        </p:tav>
                                        <p:tav tm="100000">
                                          <p:val>
                                            <p:fltVal val="1"/>
                                          </p:val>
                                        </p:tav>
                                      </p:tavLst>
                                    </p:anim>
                                    <p:anim calcmode="lin" valueType="num">
                                      <p:cBhvr>
                                        <p:cTn id="160" dur="2000" fill="hold"/>
                                        <p:tgtEl>
                                          <p:spTgt spid="32"/>
                                        </p:tgtEl>
                                        <p:attrNameLst>
                                          <p:attrName>ppt_h</p:attrName>
                                        </p:attrNameLst>
                                      </p:cBhvr>
                                      <p:tavLst>
                                        <p:tav tm="0">
                                          <p:val>
                                            <p:strVal val="#ppt_h"/>
                                          </p:val>
                                        </p:tav>
                                        <p:tav tm="100000">
                                          <p:val>
                                            <p:strVal val="#ppt_h"/>
                                          </p:val>
                                        </p:tav>
                                      </p:tavLst>
                                    </p:anim>
                                  </p:childTnLst>
                                </p:cTn>
                              </p:par>
                              <p:par>
                                <p:cTn id="161" presetID="45" presetClass="entr" presetSubtype="0" fill="hold" nodeType="withEffect">
                                  <p:stCondLst>
                                    <p:cond delay="0"/>
                                  </p:stCondLst>
                                  <p:childTnLst>
                                    <p:set>
                                      <p:cBhvr>
                                        <p:cTn id="162" dur="1" fill="hold">
                                          <p:stCondLst>
                                            <p:cond delay="0"/>
                                          </p:stCondLst>
                                        </p:cTn>
                                        <p:tgtEl>
                                          <p:spTgt spid="90"/>
                                        </p:tgtEl>
                                        <p:attrNameLst>
                                          <p:attrName>style.visibility</p:attrName>
                                        </p:attrNameLst>
                                      </p:cBhvr>
                                      <p:to>
                                        <p:strVal val="visible"/>
                                      </p:to>
                                    </p:set>
                                    <p:animEffect transition="in" filter="fade">
                                      <p:cBhvr>
                                        <p:cTn id="163" dur="2000"/>
                                        <p:tgtEl>
                                          <p:spTgt spid="90"/>
                                        </p:tgtEl>
                                      </p:cBhvr>
                                    </p:animEffect>
                                    <p:anim calcmode="lin" valueType="num">
                                      <p:cBhvr>
                                        <p:cTn id="164" dur="2000" fill="hold"/>
                                        <p:tgtEl>
                                          <p:spTgt spid="90"/>
                                        </p:tgtEl>
                                        <p:attrNameLst>
                                          <p:attrName>ppt_w</p:attrName>
                                        </p:attrNameLst>
                                      </p:cBhvr>
                                      <p:tavLst>
                                        <p:tav tm="0" fmla="#ppt_w*sin(2.5*pi*$)">
                                          <p:val>
                                            <p:fltVal val="0"/>
                                          </p:val>
                                        </p:tav>
                                        <p:tav tm="100000">
                                          <p:val>
                                            <p:fltVal val="1"/>
                                          </p:val>
                                        </p:tav>
                                      </p:tavLst>
                                    </p:anim>
                                    <p:anim calcmode="lin" valueType="num">
                                      <p:cBhvr>
                                        <p:cTn id="165" dur="2000" fill="hold"/>
                                        <p:tgtEl>
                                          <p:spTgt spid="90"/>
                                        </p:tgtEl>
                                        <p:attrNameLst>
                                          <p:attrName>ppt_h</p:attrName>
                                        </p:attrNameLst>
                                      </p:cBhvr>
                                      <p:tavLst>
                                        <p:tav tm="0">
                                          <p:val>
                                            <p:strVal val="#ppt_h"/>
                                          </p:val>
                                        </p:tav>
                                        <p:tav tm="100000">
                                          <p:val>
                                            <p:strVal val="#ppt_h"/>
                                          </p:val>
                                        </p:tav>
                                      </p:tavLst>
                                    </p:anim>
                                  </p:childTnLst>
                                </p:cTn>
                              </p:par>
                            </p:childTnLst>
                          </p:cTn>
                        </p:par>
                      </p:childTnLst>
                    </p:cTn>
                  </p:par>
                  <p:par>
                    <p:cTn id="166" fill="hold">
                      <p:stCondLst>
                        <p:cond delay="indefinite"/>
                      </p:stCondLst>
                      <p:childTnLst>
                        <p:par>
                          <p:cTn id="167" fill="hold">
                            <p:stCondLst>
                              <p:cond delay="0"/>
                            </p:stCondLst>
                            <p:childTnLst>
                              <p:par>
                                <p:cTn id="168" presetID="3" presetClass="emph" presetSubtype="2" fill="hold" grpId="1" nodeType="clickEffect">
                                  <p:stCondLst>
                                    <p:cond delay="0"/>
                                  </p:stCondLst>
                                  <p:childTnLst>
                                    <p:animClr clrSpc="rgb" dir="cw">
                                      <p:cBhvr override="childStyle">
                                        <p:cTn id="169" dur="500" fill="hold"/>
                                        <p:tgtEl>
                                          <p:spTgt spid="7"/>
                                        </p:tgtEl>
                                        <p:attrNameLst>
                                          <p:attrName>style.color</p:attrName>
                                        </p:attrNameLst>
                                      </p:cBhvr>
                                      <p:to>
                                        <a:srgbClr val="FF9900"/>
                                      </p:to>
                                    </p:animClr>
                                  </p:childTnLst>
                                </p:cTn>
                              </p:par>
                              <p:par>
                                <p:cTn id="170" presetID="3" presetClass="emph" presetSubtype="2" fill="hold" grpId="1" nodeType="withEffect">
                                  <p:stCondLst>
                                    <p:cond delay="0"/>
                                  </p:stCondLst>
                                  <p:childTnLst>
                                    <p:animClr clrSpc="rgb" dir="cw">
                                      <p:cBhvr override="childStyle">
                                        <p:cTn id="171" dur="500" fill="hold"/>
                                        <p:tgtEl>
                                          <p:spTgt spid="75"/>
                                        </p:tgtEl>
                                        <p:attrNameLst>
                                          <p:attrName>style.color</p:attrName>
                                        </p:attrNameLst>
                                      </p:cBhvr>
                                      <p:to>
                                        <a:srgbClr val="FF9900"/>
                                      </p:to>
                                    </p:animClr>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39"/>
                                        </p:tgtEl>
                                        <p:attrNameLst>
                                          <p:attrName>style.visibility</p:attrName>
                                        </p:attrNameLst>
                                      </p:cBhvr>
                                      <p:to>
                                        <p:strVal val="visible"/>
                                      </p:to>
                                    </p:set>
                                    <p:animEffect transition="in" filter="wipe(down)">
                                      <p:cBhvr>
                                        <p:cTn id="176" dur="500"/>
                                        <p:tgtEl>
                                          <p:spTgt spid="39"/>
                                        </p:tgtEl>
                                      </p:cBhvr>
                                    </p:animEffect>
                                  </p:childTnLst>
                                </p:cTn>
                              </p:par>
                              <p:par>
                                <p:cTn id="177" presetID="22" presetClass="entr" presetSubtype="4" fill="hold" nodeType="withEffect">
                                  <p:stCondLst>
                                    <p:cond delay="0"/>
                                  </p:stCondLst>
                                  <p:childTnLst>
                                    <p:set>
                                      <p:cBhvr>
                                        <p:cTn id="178" dur="1" fill="hold">
                                          <p:stCondLst>
                                            <p:cond delay="0"/>
                                          </p:stCondLst>
                                        </p:cTn>
                                        <p:tgtEl>
                                          <p:spTgt spid="113"/>
                                        </p:tgtEl>
                                        <p:attrNameLst>
                                          <p:attrName>style.visibility</p:attrName>
                                        </p:attrNameLst>
                                      </p:cBhvr>
                                      <p:to>
                                        <p:strVal val="visible"/>
                                      </p:to>
                                    </p:set>
                                    <p:animEffect transition="in" filter="wipe(down)">
                                      <p:cBhvr>
                                        <p:cTn id="179" dur="500"/>
                                        <p:tgtEl>
                                          <p:spTgt spid="113"/>
                                        </p:tgtEl>
                                      </p:cBhvr>
                                    </p:animEffect>
                                  </p:childTnLst>
                                </p:cTn>
                              </p:par>
                            </p:childTnLst>
                          </p:cTn>
                        </p:par>
                      </p:childTnLst>
                    </p:cTn>
                  </p:par>
                  <p:par>
                    <p:cTn id="180" fill="hold">
                      <p:stCondLst>
                        <p:cond delay="indefinite"/>
                      </p:stCondLst>
                      <p:childTnLst>
                        <p:par>
                          <p:cTn id="181" fill="hold">
                            <p:stCondLst>
                              <p:cond delay="0"/>
                            </p:stCondLst>
                            <p:childTnLst>
                              <p:par>
                                <p:cTn id="182" presetID="45" presetClass="entr" presetSubtype="0" fill="hold" nodeType="clickEffect">
                                  <p:stCondLst>
                                    <p:cond delay="0"/>
                                  </p:stCondLst>
                                  <p:childTnLst>
                                    <p:set>
                                      <p:cBhvr>
                                        <p:cTn id="183" dur="1" fill="hold">
                                          <p:stCondLst>
                                            <p:cond delay="0"/>
                                          </p:stCondLst>
                                        </p:cTn>
                                        <p:tgtEl>
                                          <p:spTgt spid="27"/>
                                        </p:tgtEl>
                                        <p:attrNameLst>
                                          <p:attrName>style.visibility</p:attrName>
                                        </p:attrNameLst>
                                      </p:cBhvr>
                                      <p:to>
                                        <p:strVal val="visible"/>
                                      </p:to>
                                    </p:set>
                                    <p:animEffect transition="in" filter="fade">
                                      <p:cBhvr>
                                        <p:cTn id="184" dur="2000"/>
                                        <p:tgtEl>
                                          <p:spTgt spid="27"/>
                                        </p:tgtEl>
                                      </p:cBhvr>
                                    </p:animEffect>
                                    <p:anim calcmode="lin" valueType="num">
                                      <p:cBhvr>
                                        <p:cTn id="185" dur="2000" fill="hold"/>
                                        <p:tgtEl>
                                          <p:spTgt spid="27"/>
                                        </p:tgtEl>
                                        <p:attrNameLst>
                                          <p:attrName>ppt_w</p:attrName>
                                        </p:attrNameLst>
                                      </p:cBhvr>
                                      <p:tavLst>
                                        <p:tav tm="0" fmla="#ppt_w*sin(2.5*pi*$)">
                                          <p:val>
                                            <p:fltVal val="0"/>
                                          </p:val>
                                        </p:tav>
                                        <p:tav tm="100000">
                                          <p:val>
                                            <p:fltVal val="1"/>
                                          </p:val>
                                        </p:tav>
                                      </p:tavLst>
                                    </p:anim>
                                    <p:anim calcmode="lin" valueType="num">
                                      <p:cBhvr>
                                        <p:cTn id="186" dur="2000" fill="hold"/>
                                        <p:tgtEl>
                                          <p:spTgt spid="27"/>
                                        </p:tgtEl>
                                        <p:attrNameLst>
                                          <p:attrName>ppt_h</p:attrName>
                                        </p:attrNameLst>
                                      </p:cBhvr>
                                      <p:tavLst>
                                        <p:tav tm="0">
                                          <p:val>
                                            <p:strVal val="#ppt_h"/>
                                          </p:val>
                                        </p:tav>
                                        <p:tav tm="100000">
                                          <p:val>
                                            <p:strVal val="#ppt_h"/>
                                          </p:val>
                                        </p:tav>
                                      </p:tavLst>
                                    </p:anim>
                                  </p:childTnLst>
                                </p:cTn>
                              </p:par>
                              <p:par>
                                <p:cTn id="187" presetID="45" presetClass="entr" presetSubtype="0" fill="hold" nodeType="withEffect">
                                  <p:stCondLst>
                                    <p:cond delay="0"/>
                                  </p:stCondLst>
                                  <p:childTnLst>
                                    <p:set>
                                      <p:cBhvr>
                                        <p:cTn id="188" dur="1" fill="hold">
                                          <p:stCondLst>
                                            <p:cond delay="0"/>
                                          </p:stCondLst>
                                        </p:cTn>
                                        <p:tgtEl>
                                          <p:spTgt spid="87"/>
                                        </p:tgtEl>
                                        <p:attrNameLst>
                                          <p:attrName>style.visibility</p:attrName>
                                        </p:attrNameLst>
                                      </p:cBhvr>
                                      <p:to>
                                        <p:strVal val="visible"/>
                                      </p:to>
                                    </p:set>
                                    <p:animEffect transition="in" filter="fade">
                                      <p:cBhvr>
                                        <p:cTn id="189" dur="2000"/>
                                        <p:tgtEl>
                                          <p:spTgt spid="87"/>
                                        </p:tgtEl>
                                      </p:cBhvr>
                                    </p:animEffect>
                                    <p:anim calcmode="lin" valueType="num">
                                      <p:cBhvr>
                                        <p:cTn id="190" dur="2000" fill="hold"/>
                                        <p:tgtEl>
                                          <p:spTgt spid="87"/>
                                        </p:tgtEl>
                                        <p:attrNameLst>
                                          <p:attrName>ppt_w</p:attrName>
                                        </p:attrNameLst>
                                      </p:cBhvr>
                                      <p:tavLst>
                                        <p:tav tm="0" fmla="#ppt_w*sin(2.5*pi*$)">
                                          <p:val>
                                            <p:fltVal val="0"/>
                                          </p:val>
                                        </p:tav>
                                        <p:tav tm="100000">
                                          <p:val>
                                            <p:fltVal val="1"/>
                                          </p:val>
                                        </p:tav>
                                      </p:tavLst>
                                    </p:anim>
                                    <p:anim calcmode="lin" valueType="num">
                                      <p:cBhvr>
                                        <p:cTn id="191" dur="2000" fill="hold"/>
                                        <p:tgtEl>
                                          <p:spTgt spid="87"/>
                                        </p:tgtEl>
                                        <p:attrNameLst>
                                          <p:attrName>ppt_h</p:attrName>
                                        </p:attrNameLst>
                                      </p:cBhvr>
                                      <p:tavLst>
                                        <p:tav tm="0">
                                          <p:val>
                                            <p:strVal val="#ppt_h"/>
                                          </p:val>
                                        </p:tav>
                                        <p:tav tm="100000">
                                          <p:val>
                                            <p:strVal val="#ppt_h"/>
                                          </p:val>
                                        </p:tav>
                                      </p:tavLst>
                                    </p:anim>
                                  </p:childTnLst>
                                </p:cTn>
                              </p:par>
                            </p:childTnLst>
                          </p:cTn>
                        </p:par>
                      </p:childTnLst>
                    </p:cTn>
                  </p:par>
                  <p:par>
                    <p:cTn id="192" fill="hold">
                      <p:stCondLst>
                        <p:cond delay="indefinite"/>
                      </p:stCondLst>
                      <p:childTnLst>
                        <p:par>
                          <p:cTn id="193" fill="hold">
                            <p:stCondLst>
                              <p:cond delay="0"/>
                            </p:stCondLst>
                            <p:childTnLst>
                              <p:par>
                                <p:cTn id="194" presetID="3" presetClass="emph" presetSubtype="2" fill="hold" grpId="1" nodeType="clickEffect">
                                  <p:stCondLst>
                                    <p:cond delay="0"/>
                                  </p:stCondLst>
                                  <p:childTnLst>
                                    <p:animClr clrSpc="rgb" dir="cw">
                                      <p:cBhvr override="childStyle">
                                        <p:cTn id="195" dur="500" fill="hold"/>
                                        <p:tgtEl>
                                          <p:spTgt spid="4"/>
                                        </p:tgtEl>
                                        <p:attrNameLst>
                                          <p:attrName>style.color</p:attrName>
                                        </p:attrNameLst>
                                      </p:cBhvr>
                                      <p:to>
                                        <a:srgbClr val="FF9900"/>
                                      </p:to>
                                    </p:animClr>
                                  </p:childTnLst>
                                </p:cTn>
                              </p:par>
                              <p:par>
                                <p:cTn id="196" presetID="3" presetClass="emph" presetSubtype="2" fill="hold" grpId="1" nodeType="withEffect">
                                  <p:stCondLst>
                                    <p:cond delay="0"/>
                                  </p:stCondLst>
                                  <p:childTnLst>
                                    <p:animClr clrSpc="rgb" dir="cw">
                                      <p:cBhvr override="childStyle">
                                        <p:cTn id="197" dur="500" fill="hold"/>
                                        <p:tgtEl>
                                          <p:spTgt spid="74"/>
                                        </p:tgtEl>
                                        <p:attrNameLst>
                                          <p:attrName>style.color</p:attrName>
                                        </p:attrNameLst>
                                      </p:cBhvr>
                                      <p:to>
                                        <a:srgbClr val="FF9900"/>
                                      </p:to>
                                    </p:animClr>
                                  </p:childTnLst>
                                </p:cTn>
                              </p:par>
                            </p:childTnLst>
                          </p:cTn>
                        </p:par>
                      </p:childTnLst>
                    </p:cTn>
                  </p:par>
                  <p:par>
                    <p:cTn id="198" fill="hold">
                      <p:stCondLst>
                        <p:cond delay="indefinite"/>
                      </p:stCondLst>
                      <p:childTnLst>
                        <p:par>
                          <p:cTn id="199" fill="hold">
                            <p:stCondLst>
                              <p:cond delay="0"/>
                            </p:stCondLst>
                            <p:childTnLst>
                              <p:par>
                                <p:cTn id="200" presetID="22" presetClass="entr" presetSubtype="2" fill="hold" nodeType="clickEffect">
                                  <p:stCondLst>
                                    <p:cond delay="0"/>
                                  </p:stCondLst>
                                  <p:childTnLst>
                                    <p:set>
                                      <p:cBhvr>
                                        <p:cTn id="201" dur="1" fill="hold">
                                          <p:stCondLst>
                                            <p:cond delay="0"/>
                                          </p:stCondLst>
                                        </p:cTn>
                                        <p:tgtEl>
                                          <p:spTgt spid="40"/>
                                        </p:tgtEl>
                                        <p:attrNameLst>
                                          <p:attrName>style.visibility</p:attrName>
                                        </p:attrNameLst>
                                      </p:cBhvr>
                                      <p:to>
                                        <p:strVal val="visible"/>
                                      </p:to>
                                    </p:set>
                                    <p:animEffect transition="in" filter="wipe(right)">
                                      <p:cBhvr>
                                        <p:cTn id="202" dur="500"/>
                                        <p:tgtEl>
                                          <p:spTgt spid="40"/>
                                        </p:tgtEl>
                                      </p:cBhvr>
                                    </p:animEffect>
                                  </p:childTnLst>
                                </p:cTn>
                              </p:par>
                              <p:par>
                                <p:cTn id="203" presetID="22" presetClass="entr" presetSubtype="4" fill="hold" nodeType="withEffect">
                                  <p:stCondLst>
                                    <p:cond delay="0"/>
                                  </p:stCondLst>
                                  <p:childTnLst>
                                    <p:set>
                                      <p:cBhvr>
                                        <p:cTn id="204" dur="1" fill="hold">
                                          <p:stCondLst>
                                            <p:cond delay="0"/>
                                          </p:stCondLst>
                                        </p:cTn>
                                        <p:tgtEl>
                                          <p:spTgt spid="117"/>
                                        </p:tgtEl>
                                        <p:attrNameLst>
                                          <p:attrName>style.visibility</p:attrName>
                                        </p:attrNameLst>
                                      </p:cBhvr>
                                      <p:to>
                                        <p:strVal val="visible"/>
                                      </p:to>
                                    </p:set>
                                    <p:animEffect transition="in" filter="wipe(down)">
                                      <p:cBhvr>
                                        <p:cTn id="205" dur="500"/>
                                        <p:tgtEl>
                                          <p:spTgt spid="117"/>
                                        </p:tgtEl>
                                      </p:cBhvr>
                                    </p:animEffect>
                                  </p:childTnLst>
                                </p:cTn>
                              </p:par>
                            </p:childTnLst>
                          </p:cTn>
                        </p:par>
                      </p:childTnLst>
                    </p:cTn>
                  </p:par>
                  <p:par>
                    <p:cTn id="206" fill="hold">
                      <p:stCondLst>
                        <p:cond delay="indefinite"/>
                      </p:stCondLst>
                      <p:childTnLst>
                        <p:par>
                          <p:cTn id="207" fill="hold">
                            <p:stCondLst>
                              <p:cond delay="0"/>
                            </p:stCondLst>
                            <p:childTnLst>
                              <p:par>
                                <p:cTn id="208" presetID="45" presetClass="entr" presetSubtype="0" fill="hold" nodeType="clickEffect">
                                  <p:stCondLst>
                                    <p:cond delay="0"/>
                                  </p:stCondLst>
                                  <p:childTnLst>
                                    <p:set>
                                      <p:cBhvr>
                                        <p:cTn id="209" dur="1" fill="hold">
                                          <p:stCondLst>
                                            <p:cond delay="0"/>
                                          </p:stCondLst>
                                        </p:cTn>
                                        <p:tgtEl>
                                          <p:spTgt spid="22"/>
                                        </p:tgtEl>
                                        <p:attrNameLst>
                                          <p:attrName>style.visibility</p:attrName>
                                        </p:attrNameLst>
                                      </p:cBhvr>
                                      <p:to>
                                        <p:strVal val="visible"/>
                                      </p:to>
                                    </p:set>
                                    <p:animEffect transition="in" filter="fade">
                                      <p:cBhvr>
                                        <p:cTn id="210" dur="2000"/>
                                        <p:tgtEl>
                                          <p:spTgt spid="22"/>
                                        </p:tgtEl>
                                      </p:cBhvr>
                                    </p:animEffect>
                                    <p:anim calcmode="lin" valueType="num">
                                      <p:cBhvr>
                                        <p:cTn id="211" dur="2000" fill="hold"/>
                                        <p:tgtEl>
                                          <p:spTgt spid="22"/>
                                        </p:tgtEl>
                                        <p:attrNameLst>
                                          <p:attrName>ppt_w</p:attrName>
                                        </p:attrNameLst>
                                      </p:cBhvr>
                                      <p:tavLst>
                                        <p:tav tm="0" fmla="#ppt_w*sin(2.5*pi*$)">
                                          <p:val>
                                            <p:fltVal val="0"/>
                                          </p:val>
                                        </p:tav>
                                        <p:tav tm="100000">
                                          <p:val>
                                            <p:fltVal val="1"/>
                                          </p:val>
                                        </p:tav>
                                      </p:tavLst>
                                    </p:anim>
                                    <p:anim calcmode="lin" valueType="num">
                                      <p:cBhvr>
                                        <p:cTn id="212" dur="2000" fill="hold"/>
                                        <p:tgtEl>
                                          <p:spTgt spid="22"/>
                                        </p:tgtEl>
                                        <p:attrNameLst>
                                          <p:attrName>ppt_h</p:attrName>
                                        </p:attrNameLst>
                                      </p:cBhvr>
                                      <p:tavLst>
                                        <p:tav tm="0">
                                          <p:val>
                                            <p:strVal val="#ppt_h"/>
                                          </p:val>
                                        </p:tav>
                                        <p:tav tm="100000">
                                          <p:val>
                                            <p:strVal val="#ppt_h"/>
                                          </p:val>
                                        </p:tav>
                                      </p:tavLst>
                                    </p:anim>
                                  </p:childTnLst>
                                </p:cTn>
                              </p:par>
                              <p:par>
                                <p:cTn id="213" presetID="45" presetClass="entr" presetSubtype="0" fill="hold" nodeType="withEffect">
                                  <p:stCondLst>
                                    <p:cond delay="0"/>
                                  </p:stCondLst>
                                  <p:childTnLst>
                                    <p:set>
                                      <p:cBhvr>
                                        <p:cTn id="214" dur="1" fill="hold">
                                          <p:stCondLst>
                                            <p:cond delay="0"/>
                                          </p:stCondLst>
                                        </p:cTn>
                                        <p:tgtEl>
                                          <p:spTgt spid="84"/>
                                        </p:tgtEl>
                                        <p:attrNameLst>
                                          <p:attrName>style.visibility</p:attrName>
                                        </p:attrNameLst>
                                      </p:cBhvr>
                                      <p:to>
                                        <p:strVal val="visible"/>
                                      </p:to>
                                    </p:set>
                                    <p:animEffect transition="in" filter="fade">
                                      <p:cBhvr>
                                        <p:cTn id="215" dur="2000"/>
                                        <p:tgtEl>
                                          <p:spTgt spid="84"/>
                                        </p:tgtEl>
                                      </p:cBhvr>
                                    </p:animEffect>
                                    <p:anim calcmode="lin" valueType="num">
                                      <p:cBhvr>
                                        <p:cTn id="216" dur="2000" fill="hold"/>
                                        <p:tgtEl>
                                          <p:spTgt spid="84"/>
                                        </p:tgtEl>
                                        <p:attrNameLst>
                                          <p:attrName>ppt_w</p:attrName>
                                        </p:attrNameLst>
                                      </p:cBhvr>
                                      <p:tavLst>
                                        <p:tav tm="0" fmla="#ppt_w*sin(2.5*pi*$)">
                                          <p:val>
                                            <p:fltVal val="0"/>
                                          </p:val>
                                        </p:tav>
                                        <p:tav tm="100000">
                                          <p:val>
                                            <p:fltVal val="1"/>
                                          </p:val>
                                        </p:tav>
                                      </p:tavLst>
                                    </p:anim>
                                    <p:anim calcmode="lin" valueType="num">
                                      <p:cBhvr>
                                        <p:cTn id="217" dur="2000" fill="hold"/>
                                        <p:tgtEl>
                                          <p:spTgt spid="84"/>
                                        </p:tgtEl>
                                        <p:attrNameLst>
                                          <p:attrName>ppt_h</p:attrName>
                                        </p:attrNameLst>
                                      </p:cBhvr>
                                      <p:tavLst>
                                        <p:tav tm="0">
                                          <p:val>
                                            <p:strVal val="#ppt_h"/>
                                          </p:val>
                                        </p:tav>
                                        <p:tav tm="100000">
                                          <p:val>
                                            <p:strVal val="#ppt_h"/>
                                          </p:val>
                                        </p:tav>
                                      </p:tavLst>
                                    </p:anim>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nodeType="clickEffect">
                                  <p:stCondLst>
                                    <p:cond delay="0"/>
                                  </p:stCondLst>
                                  <p:childTnLst>
                                    <p:set>
                                      <p:cBhvr>
                                        <p:cTn id="221" dur="1" fill="hold">
                                          <p:stCondLst>
                                            <p:cond delay="0"/>
                                          </p:stCondLst>
                                        </p:cTn>
                                        <p:tgtEl>
                                          <p:spTgt spid="41"/>
                                        </p:tgtEl>
                                        <p:attrNameLst>
                                          <p:attrName>style.visibility</p:attrName>
                                        </p:attrNameLst>
                                      </p:cBhvr>
                                      <p:to>
                                        <p:strVal val="visible"/>
                                      </p:to>
                                    </p:set>
                                    <p:animEffect transition="in" filter="wipe(up)">
                                      <p:cBhvr>
                                        <p:cTn id="222" dur="500"/>
                                        <p:tgtEl>
                                          <p:spTgt spid="41"/>
                                        </p:tgtEl>
                                      </p:cBhvr>
                                    </p:animEffect>
                                  </p:childTnLst>
                                </p:cTn>
                              </p:par>
                              <p:par>
                                <p:cTn id="223" presetID="22" presetClass="entr" presetSubtype="1" fill="hold" nodeType="withEffect">
                                  <p:stCondLst>
                                    <p:cond delay="0"/>
                                  </p:stCondLst>
                                  <p:childTnLst>
                                    <p:set>
                                      <p:cBhvr>
                                        <p:cTn id="224" dur="1" fill="hold">
                                          <p:stCondLst>
                                            <p:cond delay="0"/>
                                          </p:stCondLst>
                                        </p:cTn>
                                        <p:tgtEl>
                                          <p:spTgt spid="93"/>
                                        </p:tgtEl>
                                        <p:attrNameLst>
                                          <p:attrName>style.visibility</p:attrName>
                                        </p:attrNameLst>
                                      </p:cBhvr>
                                      <p:to>
                                        <p:strVal val="visible"/>
                                      </p:to>
                                    </p:set>
                                    <p:animEffect transition="in" filter="wipe(up)">
                                      <p:cBhvr>
                                        <p:cTn id="225" dur="500"/>
                                        <p:tgtEl>
                                          <p:spTgt spid="93"/>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1" fill="hold" grpId="0" nodeType="clickEffect">
                                  <p:stCondLst>
                                    <p:cond delay="0"/>
                                  </p:stCondLst>
                                  <p:childTnLst>
                                    <p:set>
                                      <p:cBhvr>
                                        <p:cTn id="229" dur="1" fill="hold">
                                          <p:stCondLst>
                                            <p:cond delay="0"/>
                                          </p:stCondLst>
                                        </p:cTn>
                                        <p:tgtEl>
                                          <p:spTgt spid="42"/>
                                        </p:tgtEl>
                                        <p:attrNameLst>
                                          <p:attrName>style.visibility</p:attrName>
                                        </p:attrNameLst>
                                      </p:cBhvr>
                                      <p:to>
                                        <p:strVal val="visible"/>
                                      </p:to>
                                    </p:set>
                                    <p:animEffect transition="in" filter="wipe(up)">
                                      <p:cBhvr>
                                        <p:cTn id="230" dur="500"/>
                                        <p:tgtEl>
                                          <p:spTgt spid="42"/>
                                        </p:tgtEl>
                                      </p:cBhvr>
                                    </p:animEffect>
                                  </p:childTnLst>
                                </p:cTn>
                              </p:par>
                              <p:par>
                                <p:cTn id="231" presetID="22" presetClass="entr" presetSubtype="1" fill="hold" grpId="0" nodeType="withEffect">
                                  <p:stCondLst>
                                    <p:cond delay="0"/>
                                  </p:stCondLst>
                                  <p:childTnLst>
                                    <p:set>
                                      <p:cBhvr>
                                        <p:cTn id="232" dur="1" fill="hold">
                                          <p:stCondLst>
                                            <p:cond delay="0"/>
                                          </p:stCondLst>
                                        </p:cTn>
                                        <p:tgtEl>
                                          <p:spTgt spid="104"/>
                                        </p:tgtEl>
                                        <p:attrNameLst>
                                          <p:attrName>style.visibility</p:attrName>
                                        </p:attrNameLst>
                                      </p:cBhvr>
                                      <p:to>
                                        <p:strVal val="visible"/>
                                      </p:to>
                                    </p:set>
                                    <p:animEffect transition="in" filter="wipe(up)">
                                      <p:cBhvr>
                                        <p:cTn id="233" dur="500"/>
                                        <p:tgtEl>
                                          <p:spTgt spid="104"/>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1" fill="hold" grpId="2" nodeType="clickEffect">
                                  <p:stCondLst>
                                    <p:cond delay="0"/>
                                  </p:stCondLst>
                                  <p:childTnLst>
                                    <p:set>
                                      <p:cBhvr>
                                        <p:cTn id="237" dur="1" fill="hold">
                                          <p:stCondLst>
                                            <p:cond delay="0"/>
                                          </p:stCondLst>
                                        </p:cTn>
                                        <p:tgtEl>
                                          <p:spTgt spid="76"/>
                                        </p:tgtEl>
                                        <p:attrNameLst>
                                          <p:attrName>style.visibility</p:attrName>
                                        </p:attrNameLst>
                                      </p:cBhvr>
                                      <p:to>
                                        <p:strVal val="visible"/>
                                      </p:to>
                                    </p:set>
                                    <p:animEffect transition="in" filter="wipe(up)">
                                      <p:cBhvr>
                                        <p:cTn id="238" dur="500"/>
                                        <p:tgtEl>
                                          <p:spTgt spid="76"/>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1" fill="hold" nodeType="clickEffect">
                                  <p:stCondLst>
                                    <p:cond delay="0"/>
                                  </p:stCondLst>
                                  <p:childTnLst>
                                    <p:set>
                                      <p:cBhvr>
                                        <p:cTn id="242" dur="1" fill="hold">
                                          <p:stCondLst>
                                            <p:cond delay="0"/>
                                          </p:stCondLst>
                                        </p:cTn>
                                        <p:tgtEl>
                                          <p:spTgt spid="45"/>
                                        </p:tgtEl>
                                        <p:attrNameLst>
                                          <p:attrName>style.visibility</p:attrName>
                                        </p:attrNameLst>
                                      </p:cBhvr>
                                      <p:to>
                                        <p:strVal val="visible"/>
                                      </p:to>
                                    </p:set>
                                    <p:animEffect transition="in" filter="wipe(up)">
                                      <p:cBhvr>
                                        <p:cTn id="243" dur="500"/>
                                        <p:tgtEl>
                                          <p:spTgt spid="45"/>
                                        </p:tgtEl>
                                      </p:cBhvr>
                                    </p:animEffect>
                                  </p:childTnLst>
                                </p:cTn>
                              </p:par>
                              <p:par>
                                <p:cTn id="244" presetID="22" presetClass="entr" presetSubtype="1" fill="hold" nodeType="withEffect">
                                  <p:stCondLst>
                                    <p:cond delay="0"/>
                                  </p:stCondLst>
                                  <p:childTnLst>
                                    <p:set>
                                      <p:cBhvr>
                                        <p:cTn id="245" dur="1" fill="hold">
                                          <p:stCondLst>
                                            <p:cond delay="0"/>
                                          </p:stCondLst>
                                        </p:cTn>
                                        <p:tgtEl>
                                          <p:spTgt spid="95"/>
                                        </p:tgtEl>
                                        <p:attrNameLst>
                                          <p:attrName>style.visibility</p:attrName>
                                        </p:attrNameLst>
                                      </p:cBhvr>
                                      <p:to>
                                        <p:strVal val="visible"/>
                                      </p:to>
                                    </p:set>
                                    <p:animEffect transition="in" filter="wipe(up)">
                                      <p:cBhvr>
                                        <p:cTn id="246" dur="500"/>
                                        <p:tgtEl>
                                          <p:spTgt spid="95"/>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4" fill="hold" grpId="0" nodeType="clickEffect">
                                  <p:stCondLst>
                                    <p:cond delay="0"/>
                                  </p:stCondLst>
                                  <p:childTnLst>
                                    <p:set>
                                      <p:cBhvr>
                                        <p:cTn id="250" dur="1" fill="hold">
                                          <p:stCondLst>
                                            <p:cond delay="0"/>
                                          </p:stCondLst>
                                        </p:cTn>
                                        <p:tgtEl>
                                          <p:spTgt spid="60"/>
                                        </p:tgtEl>
                                        <p:attrNameLst>
                                          <p:attrName>style.visibility</p:attrName>
                                        </p:attrNameLst>
                                      </p:cBhvr>
                                      <p:to>
                                        <p:strVal val="visible"/>
                                      </p:to>
                                    </p:set>
                                    <p:animEffect transition="in" filter="wipe(down)">
                                      <p:cBhvr>
                                        <p:cTn id="251" dur="500"/>
                                        <p:tgtEl>
                                          <p:spTgt spid="60"/>
                                        </p:tgtEl>
                                      </p:cBhvr>
                                    </p:animEffect>
                                  </p:childTnLst>
                                </p:cTn>
                              </p:par>
                              <p:par>
                                <p:cTn id="252" presetID="22" presetClass="entr" presetSubtype="4" fill="hold" grpId="0" nodeType="withEffect">
                                  <p:stCondLst>
                                    <p:cond delay="0"/>
                                  </p:stCondLst>
                                  <p:childTnLst>
                                    <p:set>
                                      <p:cBhvr>
                                        <p:cTn id="253" dur="1" fill="hold">
                                          <p:stCondLst>
                                            <p:cond delay="0"/>
                                          </p:stCondLst>
                                        </p:cTn>
                                        <p:tgtEl>
                                          <p:spTgt spid="109"/>
                                        </p:tgtEl>
                                        <p:attrNameLst>
                                          <p:attrName>style.visibility</p:attrName>
                                        </p:attrNameLst>
                                      </p:cBhvr>
                                      <p:to>
                                        <p:strVal val="visible"/>
                                      </p:to>
                                    </p:set>
                                    <p:animEffect transition="in" filter="wipe(down)">
                                      <p:cBhvr>
                                        <p:cTn id="254" dur="500"/>
                                        <p:tgtEl>
                                          <p:spTgt spid="109"/>
                                        </p:tgtEl>
                                      </p:cBhvr>
                                    </p:animEffect>
                                  </p:childTnLst>
                                </p:cTn>
                              </p:par>
                            </p:childTnLst>
                          </p:cTn>
                        </p:par>
                      </p:childTnLst>
                    </p:cTn>
                  </p:par>
                  <p:par>
                    <p:cTn id="255" fill="hold">
                      <p:stCondLst>
                        <p:cond delay="indefinite"/>
                      </p:stCondLst>
                      <p:childTnLst>
                        <p:par>
                          <p:cTn id="256" fill="hold">
                            <p:stCondLst>
                              <p:cond delay="0"/>
                            </p:stCondLst>
                            <p:childTnLst>
                              <p:par>
                                <p:cTn id="257" presetID="3" presetClass="emph" presetSubtype="2" fill="hold" grpId="0" nodeType="clickEffect">
                                  <p:stCondLst>
                                    <p:cond delay="0"/>
                                  </p:stCondLst>
                                  <p:childTnLst>
                                    <p:animClr clrSpc="rgb" dir="cw">
                                      <p:cBhvr override="childStyle">
                                        <p:cTn id="258" dur="500" fill="hold"/>
                                        <p:tgtEl>
                                          <p:spTgt spid="6"/>
                                        </p:tgtEl>
                                        <p:attrNameLst>
                                          <p:attrName>style.color</p:attrName>
                                        </p:attrNameLst>
                                      </p:cBhvr>
                                      <p:to>
                                        <a:schemeClr val="accent2"/>
                                      </p:to>
                                    </p:animClr>
                                  </p:childTnLst>
                                </p:cTn>
                              </p:par>
                              <p:par>
                                <p:cTn id="259" presetID="3" presetClass="emph" presetSubtype="2" fill="hold" grpId="0" nodeType="withEffect">
                                  <p:stCondLst>
                                    <p:cond delay="0"/>
                                  </p:stCondLst>
                                  <p:childTnLst>
                                    <p:animClr clrSpc="rgb" dir="cw">
                                      <p:cBhvr override="childStyle">
                                        <p:cTn id="260" dur="500" fill="hold"/>
                                        <p:tgtEl>
                                          <p:spTgt spid="76"/>
                                        </p:tgtEl>
                                        <p:attrNameLst>
                                          <p:attrName>style.color</p:attrName>
                                        </p:attrNameLst>
                                      </p:cBhvr>
                                      <p:to>
                                        <a:schemeClr val="accent2"/>
                                      </p:to>
                                    </p:animClr>
                                  </p:childTnLst>
                                </p:cTn>
                              </p:par>
                            </p:childTnLst>
                          </p:cTn>
                        </p:par>
                      </p:childTnLst>
                    </p:cTn>
                  </p:par>
                  <p:par>
                    <p:cTn id="261" fill="hold">
                      <p:stCondLst>
                        <p:cond delay="indefinite"/>
                      </p:stCondLst>
                      <p:childTnLst>
                        <p:par>
                          <p:cTn id="262" fill="hold">
                            <p:stCondLst>
                              <p:cond delay="0"/>
                            </p:stCondLst>
                            <p:childTnLst>
                              <p:par>
                                <p:cTn id="263" presetID="22" presetClass="entr" presetSubtype="4" fill="hold" nodeType="clickEffect">
                                  <p:stCondLst>
                                    <p:cond delay="0"/>
                                  </p:stCondLst>
                                  <p:childTnLst>
                                    <p:set>
                                      <p:cBhvr>
                                        <p:cTn id="264" dur="1" fill="hold">
                                          <p:stCondLst>
                                            <p:cond delay="0"/>
                                          </p:stCondLst>
                                        </p:cTn>
                                        <p:tgtEl>
                                          <p:spTgt spid="44"/>
                                        </p:tgtEl>
                                        <p:attrNameLst>
                                          <p:attrName>style.visibility</p:attrName>
                                        </p:attrNameLst>
                                      </p:cBhvr>
                                      <p:to>
                                        <p:strVal val="visible"/>
                                      </p:to>
                                    </p:set>
                                    <p:animEffect transition="in" filter="wipe(down)">
                                      <p:cBhvr>
                                        <p:cTn id="265" dur="500"/>
                                        <p:tgtEl>
                                          <p:spTgt spid="44"/>
                                        </p:tgtEl>
                                      </p:cBhvr>
                                    </p:animEffect>
                                  </p:childTnLst>
                                </p:cTn>
                              </p:par>
                              <p:par>
                                <p:cTn id="266" presetID="22" presetClass="entr" presetSubtype="4" fill="hold" nodeType="withEffect">
                                  <p:stCondLst>
                                    <p:cond delay="0"/>
                                  </p:stCondLst>
                                  <p:childTnLst>
                                    <p:set>
                                      <p:cBhvr>
                                        <p:cTn id="267" dur="1" fill="hold">
                                          <p:stCondLst>
                                            <p:cond delay="0"/>
                                          </p:stCondLst>
                                        </p:cTn>
                                        <p:tgtEl>
                                          <p:spTgt spid="138"/>
                                        </p:tgtEl>
                                        <p:attrNameLst>
                                          <p:attrName>style.visibility</p:attrName>
                                        </p:attrNameLst>
                                      </p:cBhvr>
                                      <p:to>
                                        <p:strVal val="visible"/>
                                      </p:to>
                                    </p:set>
                                    <p:animEffect transition="in" filter="wipe(down)">
                                      <p:cBhvr>
                                        <p:cTn id="268" dur="500"/>
                                        <p:tgtEl>
                                          <p:spTgt spid="138"/>
                                        </p:tgtEl>
                                      </p:cBhvr>
                                    </p:animEffect>
                                  </p:childTnLst>
                                </p:cTn>
                              </p:par>
                            </p:childTnLst>
                          </p:cTn>
                        </p:par>
                      </p:childTnLst>
                    </p:cTn>
                  </p:par>
                  <p:par>
                    <p:cTn id="269" fill="hold">
                      <p:stCondLst>
                        <p:cond delay="indefinite"/>
                      </p:stCondLst>
                      <p:childTnLst>
                        <p:par>
                          <p:cTn id="270" fill="hold">
                            <p:stCondLst>
                              <p:cond delay="0"/>
                            </p:stCondLst>
                            <p:childTnLst>
                              <p:par>
                                <p:cTn id="271" presetID="16" presetClass="entr" presetSubtype="21" fill="hold" grpId="0" nodeType="clickEffect">
                                  <p:stCondLst>
                                    <p:cond delay="0"/>
                                  </p:stCondLst>
                                  <p:childTnLst>
                                    <p:set>
                                      <p:cBhvr>
                                        <p:cTn id="272" dur="1" fill="hold">
                                          <p:stCondLst>
                                            <p:cond delay="0"/>
                                          </p:stCondLst>
                                        </p:cTn>
                                        <p:tgtEl>
                                          <p:spTgt spid="48"/>
                                        </p:tgtEl>
                                        <p:attrNameLst>
                                          <p:attrName>style.visibility</p:attrName>
                                        </p:attrNameLst>
                                      </p:cBhvr>
                                      <p:to>
                                        <p:strVal val="visible"/>
                                      </p:to>
                                    </p:set>
                                    <p:animEffect transition="in" filter="barn(inVertical)">
                                      <p:cBhvr>
                                        <p:cTn id="273" dur="500"/>
                                        <p:tgtEl>
                                          <p:spTgt spid="48"/>
                                        </p:tgtEl>
                                      </p:cBhvr>
                                    </p:animEffect>
                                  </p:childTnLst>
                                </p:cTn>
                              </p:par>
                              <p:par>
                                <p:cTn id="274" presetID="16" presetClass="entr" presetSubtype="21" fill="hold" grpId="0" nodeType="withEffect">
                                  <p:stCondLst>
                                    <p:cond delay="0"/>
                                  </p:stCondLst>
                                  <p:childTnLst>
                                    <p:set>
                                      <p:cBhvr>
                                        <p:cTn id="275" dur="1" fill="hold">
                                          <p:stCondLst>
                                            <p:cond delay="0"/>
                                          </p:stCondLst>
                                        </p:cTn>
                                        <p:tgtEl>
                                          <p:spTgt spid="136"/>
                                        </p:tgtEl>
                                        <p:attrNameLst>
                                          <p:attrName>style.visibility</p:attrName>
                                        </p:attrNameLst>
                                      </p:cBhvr>
                                      <p:to>
                                        <p:strVal val="visible"/>
                                      </p:to>
                                    </p:set>
                                    <p:animEffect transition="in" filter="barn(inVertical)">
                                      <p:cBhvr>
                                        <p:cTn id="276" dur="500"/>
                                        <p:tgtEl>
                                          <p:spTgt spid="136"/>
                                        </p:tgtEl>
                                      </p:cBhvr>
                                    </p:animEffect>
                                  </p:childTnLst>
                                </p:cTn>
                              </p:par>
                            </p:childTnLst>
                          </p:cTn>
                        </p:par>
                      </p:childTnLst>
                    </p:cTn>
                  </p:par>
                  <p:par>
                    <p:cTn id="277" fill="hold">
                      <p:stCondLst>
                        <p:cond delay="indefinite"/>
                      </p:stCondLst>
                      <p:childTnLst>
                        <p:par>
                          <p:cTn id="278" fill="hold">
                            <p:stCondLst>
                              <p:cond delay="0"/>
                            </p:stCondLst>
                            <p:childTnLst>
                              <p:par>
                                <p:cTn id="279" presetID="45" presetClass="entr" presetSubtype="0" fill="hold" nodeType="clickEffect">
                                  <p:stCondLst>
                                    <p:cond delay="0"/>
                                  </p:stCondLst>
                                  <p:childTnLst>
                                    <p:set>
                                      <p:cBhvr>
                                        <p:cTn id="280" dur="1" fill="hold">
                                          <p:stCondLst>
                                            <p:cond delay="0"/>
                                          </p:stCondLst>
                                        </p:cTn>
                                        <p:tgtEl>
                                          <p:spTgt spid="45"/>
                                        </p:tgtEl>
                                        <p:attrNameLst>
                                          <p:attrName>style.visibility</p:attrName>
                                        </p:attrNameLst>
                                      </p:cBhvr>
                                      <p:to>
                                        <p:strVal val="visible"/>
                                      </p:to>
                                    </p:set>
                                    <p:animEffect transition="in" filter="fade">
                                      <p:cBhvr>
                                        <p:cTn id="281" dur="2000"/>
                                        <p:tgtEl>
                                          <p:spTgt spid="45"/>
                                        </p:tgtEl>
                                      </p:cBhvr>
                                    </p:animEffect>
                                    <p:anim calcmode="lin" valueType="num">
                                      <p:cBhvr>
                                        <p:cTn id="282" dur="2000" fill="hold"/>
                                        <p:tgtEl>
                                          <p:spTgt spid="45"/>
                                        </p:tgtEl>
                                        <p:attrNameLst>
                                          <p:attrName>ppt_w</p:attrName>
                                        </p:attrNameLst>
                                      </p:cBhvr>
                                      <p:tavLst>
                                        <p:tav tm="0" fmla="#ppt_w*sin(2.5*pi*$)">
                                          <p:val>
                                            <p:fltVal val="0"/>
                                          </p:val>
                                        </p:tav>
                                        <p:tav tm="100000">
                                          <p:val>
                                            <p:fltVal val="1"/>
                                          </p:val>
                                        </p:tav>
                                      </p:tavLst>
                                    </p:anim>
                                    <p:anim calcmode="lin" valueType="num">
                                      <p:cBhvr>
                                        <p:cTn id="283" dur="2000" fill="hold"/>
                                        <p:tgtEl>
                                          <p:spTgt spid="45"/>
                                        </p:tgtEl>
                                        <p:attrNameLst>
                                          <p:attrName>ppt_h</p:attrName>
                                        </p:attrNameLst>
                                      </p:cBhvr>
                                      <p:tavLst>
                                        <p:tav tm="0">
                                          <p:val>
                                            <p:strVal val="#ppt_h"/>
                                          </p:val>
                                        </p:tav>
                                        <p:tav tm="100000">
                                          <p:val>
                                            <p:strVal val="#ppt_h"/>
                                          </p:val>
                                        </p:tav>
                                      </p:tavLst>
                                    </p:anim>
                                  </p:childTnLst>
                                </p:cTn>
                              </p:par>
                              <p:par>
                                <p:cTn id="284" presetID="45" presetClass="entr" presetSubtype="0" fill="hold" nodeType="withEffect">
                                  <p:stCondLst>
                                    <p:cond delay="0"/>
                                  </p:stCondLst>
                                  <p:childTnLst>
                                    <p:set>
                                      <p:cBhvr>
                                        <p:cTn id="285" dur="1" fill="hold">
                                          <p:stCondLst>
                                            <p:cond delay="0"/>
                                          </p:stCondLst>
                                        </p:cTn>
                                        <p:tgtEl>
                                          <p:spTgt spid="95"/>
                                        </p:tgtEl>
                                        <p:attrNameLst>
                                          <p:attrName>style.visibility</p:attrName>
                                        </p:attrNameLst>
                                      </p:cBhvr>
                                      <p:to>
                                        <p:strVal val="visible"/>
                                      </p:to>
                                    </p:set>
                                    <p:animEffect transition="in" filter="fade">
                                      <p:cBhvr>
                                        <p:cTn id="286" dur="2000"/>
                                        <p:tgtEl>
                                          <p:spTgt spid="95"/>
                                        </p:tgtEl>
                                      </p:cBhvr>
                                    </p:animEffect>
                                    <p:anim calcmode="lin" valueType="num">
                                      <p:cBhvr>
                                        <p:cTn id="287" dur="2000" fill="hold"/>
                                        <p:tgtEl>
                                          <p:spTgt spid="95"/>
                                        </p:tgtEl>
                                        <p:attrNameLst>
                                          <p:attrName>ppt_w</p:attrName>
                                        </p:attrNameLst>
                                      </p:cBhvr>
                                      <p:tavLst>
                                        <p:tav tm="0" fmla="#ppt_w*sin(2.5*pi*$)">
                                          <p:val>
                                            <p:fltVal val="0"/>
                                          </p:val>
                                        </p:tav>
                                        <p:tav tm="100000">
                                          <p:val>
                                            <p:fltVal val="1"/>
                                          </p:val>
                                        </p:tav>
                                      </p:tavLst>
                                    </p:anim>
                                    <p:anim calcmode="lin" valueType="num">
                                      <p:cBhvr>
                                        <p:cTn id="288" dur="2000" fill="hold"/>
                                        <p:tgtEl>
                                          <p:spTgt spid="95"/>
                                        </p:tgtEl>
                                        <p:attrNameLst>
                                          <p:attrName>ppt_h</p:attrName>
                                        </p:attrNameLst>
                                      </p:cBhvr>
                                      <p:tavLst>
                                        <p:tav tm="0">
                                          <p:val>
                                            <p:strVal val="#ppt_h"/>
                                          </p:val>
                                        </p:tav>
                                        <p:tav tm="100000">
                                          <p:val>
                                            <p:strVal val="#ppt_h"/>
                                          </p:val>
                                        </p:tav>
                                      </p:tavLst>
                                    </p:anim>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nodeType="clickEffect">
                                  <p:stCondLst>
                                    <p:cond delay="0"/>
                                  </p:stCondLst>
                                  <p:childTnLst>
                                    <p:set>
                                      <p:cBhvr>
                                        <p:cTn id="292" dur="1" fill="hold">
                                          <p:stCondLst>
                                            <p:cond delay="0"/>
                                          </p:stCondLst>
                                        </p:cTn>
                                        <p:tgtEl>
                                          <p:spTgt spid="45"/>
                                        </p:tgtEl>
                                        <p:attrNameLst>
                                          <p:attrName>style.visibility</p:attrName>
                                        </p:attrNameLst>
                                      </p:cBhvr>
                                      <p:to>
                                        <p:strVal val="hidden"/>
                                      </p:to>
                                    </p:set>
                                  </p:childTnLst>
                                </p:cTn>
                              </p:par>
                              <p:par>
                                <p:cTn id="293" presetID="1" presetClass="exit" presetSubtype="0" fill="hold" nodeType="withEffect">
                                  <p:stCondLst>
                                    <p:cond delay="0"/>
                                  </p:stCondLst>
                                  <p:childTnLst>
                                    <p:set>
                                      <p:cBhvr>
                                        <p:cTn id="294" dur="1" fill="hold">
                                          <p:stCondLst>
                                            <p:cond delay="0"/>
                                          </p:stCondLst>
                                        </p:cTn>
                                        <p:tgtEl>
                                          <p:spTgt spid="95"/>
                                        </p:tgtEl>
                                        <p:attrNameLst>
                                          <p:attrName>style.visibility</p:attrName>
                                        </p:attrNameLst>
                                      </p:cBhvr>
                                      <p:to>
                                        <p:strVal val="hidden"/>
                                      </p:to>
                                    </p:se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nodeType="clickEffect">
                                  <p:stCondLst>
                                    <p:cond delay="0"/>
                                  </p:stCondLst>
                                  <p:childTnLst>
                                    <p:set>
                                      <p:cBhvr>
                                        <p:cTn id="298" dur="1" fill="hold">
                                          <p:stCondLst>
                                            <p:cond delay="0"/>
                                          </p:stCondLst>
                                        </p:cTn>
                                        <p:tgtEl>
                                          <p:spTgt spid="62"/>
                                        </p:tgtEl>
                                        <p:attrNameLst>
                                          <p:attrName>style.visibility</p:attrName>
                                        </p:attrNameLst>
                                      </p:cBhvr>
                                      <p:to>
                                        <p:strVal val="visible"/>
                                      </p:to>
                                    </p:set>
                                    <p:animEffect transition="in" filter="wipe(up)">
                                      <p:cBhvr>
                                        <p:cTn id="299" dur="500"/>
                                        <p:tgtEl>
                                          <p:spTgt spid="62"/>
                                        </p:tgtEl>
                                      </p:cBhvr>
                                    </p:animEffect>
                                  </p:childTnLst>
                                </p:cTn>
                              </p:par>
                              <p:par>
                                <p:cTn id="300" presetID="22" presetClass="entr" presetSubtype="1" fill="hold" nodeType="withEffect">
                                  <p:stCondLst>
                                    <p:cond delay="0"/>
                                  </p:stCondLst>
                                  <p:childTnLst>
                                    <p:set>
                                      <p:cBhvr>
                                        <p:cTn id="301" dur="1" fill="hold">
                                          <p:stCondLst>
                                            <p:cond delay="0"/>
                                          </p:stCondLst>
                                        </p:cTn>
                                        <p:tgtEl>
                                          <p:spTgt spid="142"/>
                                        </p:tgtEl>
                                        <p:attrNameLst>
                                          <p:attrName>style.visibility</p:attrName>
                                        </p:attrNameLst>
                                      </p:cBhvr>
                                      <p:to>
                                        <p:strVal val="visible"/>
                                      </p:to>
                                    </p:set>
                                    <p:animEffect transition="in" filter="wipe(up)">
                                      <p:cBhvr>
                                        <p:cTn id="302" dur="500"/>
                                        <p:tgtEl>
                                          <p:spTgt spid="142"/>
                                        </p:tgtEl>
                                      </p:cBhvr>
                                    </p:animEffect>
                                  </p:childTnLst>
                                </p:cTn>
                              </p:par>
                            </p:childTnLst>
                          </p:cTn>
                        </p:par>
                      </p:childTnLst>
                    </p:cTn>
                  </p:par>
                  <p:par>
                    <p:cTn id="303" fill="hold">
                      <p:stCondLst>
                        <p:cond delay="indefinite"/>
                      </p:stCondLst>
                      <p:childTnLst>
                        <p:par>
                          <p:cTn id="304" fill="hold">
                            <p:stCondLst>
                              <p:cond delay="0"/>
                            </p:stCondLst>
                            <p:childTnLst>
                              <p:par>
                                <p:cTn id="305" presetID="22" presetClass="entr" presetSubtype="8" fill="hold" nodeType="clickEffect">
                                  <p:stCondLst>
                                    <p:cond delay="0"/>
                                  </p:stCondLst>
                                  <p:childTnLst>
                                    <p:set>
                                      <p:cBhvr>
                                        <p:cTn id="306" dur="1" fill="hold">
                                          <p:stCondLst>
                                            <p:cond delay="0"/>
                                          </p:stCondLst>
                                        </p:cTn>
                                        <p:tgtEl>
                                          <p:spTgt spid="56"/>
                                        </p:tgtEl>
                                        <p:attrNameLst>
                                          <p:attrName>style.visibility</p:attrName>
                                        </p:attrNameLst>
                                      </p:cBhvr>
                                      <p:to>
                                        <p:strVal val="visible"/>
                                      </p:to>
                                    </p:set>
                                    <p:animEffect transition="in" filter="wipe(left)">
                                      <p:cBhvr>
                                        <p:cTn id="307" dur="500"/>
                                        <p:tgtEl>
                                          <p:spTgt spid="56"/>
                                        </p:tgtEl>
                                      </p:cBhvr>
                                    </p:animEffect>
                                  </p:childTnLst>
                                </p:cTn>
                              </p:par>
                              <p:par>
                                <p:cTn id="308" presetID="22" presetClass="entr" presetSubtype="2" fill="hold" nodeType="withEffect">
                                  <p:stCondLst>
                                    <p:cond delay="0"/>
                                  </p:stCondLst>
                                  <p:childTnLst>
                                    <p:set>
                                      <p:cBhvr>
                                        <p:cTn id="309" dur="1" fill="hold">
                                          <p:stCondLst>
                                            <p:cond delay="0"/>
                                          </p:stCondLst>
                                        </p:cTn>
                                        <p:tgtEl>
                                          <p:spTgt spid="135"/>
                                        </p:tgtEl>
                                        <p:attrNameLst>
                                          <p:attrName>style.visibility</p:attrName>
                                        </p:attrNameLst>
                                      </p:cBhvr>
                                      <p:to>
                                        <p:strVal val="visible"/>
                                      </p:to>
                                    </p:set>
                                    <p:animEffect transition="in" filter="wipe(right)">
                                      <p:cBhvr>
                                        <p:cTn id="310" dur="500"/>
                                        <p:tgtEl>
                                          <p:spTgt spid="135"/>
                                        </p:tgtEl>
                                      </p:cBhvr>
                                    </p:animEffect>
                                  </p:childTnLst>
                                </p:cTn>
                              </p:par>
                            </p:childTnLst>
                          </p:cTn>
                        </p:par>
                      </p:childTnLst>
                    </p:cTn>
                  </p:par>
                  <p:par>
                    <p:cTn id="311" fill="hold">
                      <p:stCondLst>
                        <p:cond delay="indefinite"/>
                      </p:stCondLst>
                      <p:childTnLst>
                        <p:par>
                          <p:cTn id="312" fill="hold">
                            <p:stCondLst>
                              <p:cond delay="0"/>
                            </p:stCondLst>
                            <p:childTnLst>
                              <p:par>
                                <p:cTn id="313" presetID="16" presetClass="entr" presetSubtype="21" fill="hold" grpId="0" nodeType="clickEffect">
                                  <p:stCondLst>
                                    <p:cond delay="0"/>
                                  </p:stCondLst>
                                  <p:childTnLst>
                                    <p:set>
                                      <p:cBhvr>
                                        <p:cTn id="314" dur="1" fill="hold">
                                          <p:stCondLst>
                                            <p:cond delay="0"/>
                                          </p:stCondLst>
                                        </p:cTn>
                                        <p:tgtEl>
                                          <p:spTgt spid="43"/>
                                        </p:tgtEl>
                                        <p:attrNameLst>
                                          <p:attrName>style.visibility</p:attrName>
                                        </p:attrNameLst>
                                      </p:cBhvr>
                                      <p:to>
                                        <p:strVal val="visible"/>
                                      </p:to>
                                    </p:set>
                                    <p:animEffect transition="in" filter="barn(inVertical)">
                                      <p:cBhvr>
                                        <p:cTn id="315" dur="500"/>
                                        <p:tgtEl>
                                          <p:spTgt spid="43"/>
                                        </p:tgtEl>
                                      </p:cBhvr>
                                    </p:animEffect>
                                  </p:childTnLst>
                                </p:cTn>
                              </p:par>
                              <p:par>
                                <p:cTn id="316" presetID="16" presetClass="entr" presetSubtype="21" fill="hold" grpId="0" nodeType="withEffect">
                                  <p:stCondLst>
                                    <p:cond delay="0"/>
                                  </p:stCondLst>
                                  <p:childTnLst>
                                    <p:set>
                                      <p:cBhvr>
                                        <p:cTn id="317" dur="1" fill="hold">
                                          <p:stCondLst>
                                            <p:cond delay="0"/>
                                          </p:stCondLst>
                                        </p:cTn>
                                        <p:tgtEl>
                                          <p:spTgt spid="141"/>
                                        </p:tgtEl>
                                        <p:attrNameLst>
                                          <p:attrName>style.visibility</p:attrName>
                                        </p:attrNameLst>
                                      </p:cBhvr>
                                      <p:to>
                                        <p:strVal val="visible"/>
                                      </p:to>
                                    </p:set>
                                    <p:animEffect transition="in" filter="barn(inVertical)">
                                      <p:cBhvr>
                                        <p:cTn id="318" dur="500"/>
                                        <p:tgtEl>
                                          <p:spTgt spid="141"/>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4" fill="hold" nodeType="clickEffect">
                                  <p:stCondLst>
                                    <p:cond delay="0"/>
                                  </p:stCondLst>
                                  <p:childTnLst>
                                    <p:set>
                                      <p:cBhvr>
                                        <p:cTn id="322" dur="1" fill="hold">
                                          <p:stCondLst>
                                            <p:cond delay="0"/>
                                          </p:stCondLst>
                                        </p:cTn>
                                        <p:tgtEl>
                                          <p:spTgt spid="49"/>
                                        </p:tgtEl>
                                        <p:attrNameLst>
                                          <p:attrName>style.visibility</p:attrName>
                                        </p:attrNameLst>
                                      </p:cBhvr>
                                      <p:to>
                                        <p:strVal val="visible"/>
                                      </p:to>
                                    </p:set>
                                    <p:animEffect transition="in" filter="wipe(down)">
                                      <p:cBhvr>
                                        <p:cTn id="323" dur="500"/>
                                        <p:tgtEl>
                                          <p:spTgt spid="49"/>
                                        </p:tgtEl>
                                      </p:cBhvr>
                                    </p:animEffect>
                                  </p:childTnLst>
                                </p:cTn>
                              </p:par>
                              <p:par>
                                <p:cTn id="324" presetID="22" presetClass="entr" presetSubtype="4" fill="hold" nodeType="withEffect">
                                  <p:stCondLst>
                                    <p:cond delay="0"/>
                                  </p:stCondLst>
                                  <p:childTnLst>
                                    <p:set>
                                      <p:cBhvr>
                                        <p:cTn id="325" dur="1" fill="hold">
                                          <p:stCondLst>
                                            <p:cond delay="0"/>
                                          </p:stCondLst>
                                        </p:cTn>
                                        <p:tgtEl>
                                          <p:spTgt spid="128"/>
                                        </p:tgtEl>
                                        <p:attrNameLst>
                                          <p:attrName>style.visibility</p:attrName>
                                        </p:attrNameLst>
                                      </p:cBhvr>
                                      <p:to>
                                        <p:strVal val="visible"/>
                                      </p:to>
                                    </p:set>
                                    <p:animEffect transition="in" filter="wipe(down)">
                                      <p:cBhvr>
                                        <p:cTn id="326" dur="500"/>
                                        <p:tgtEl>
                                          <p:spTgt spid="128"/>
                                        </p:tgtEl>
                                      </p:cBhvr>
                                    </p:animEffect>
                                  </p:childTnLst>
                                </p:cTn>
                              </p:par>
                            </p:childTnLst>
                          </p:cTn>
                        </p:par>
                      </p:childTnLst>
                    </p:cTn>
                  </p:par>
                  <p:par>
                    <p:cTn id="327" fill="hold">
                      <p:stCondLst>
                        <p:cond delay="indefinite"/>
                      </p:stCondLst>
                      <p:childTnLst>
                        <p:par>
                          <p:cTn id="328" fill="hold">
                            <p:stCondLst>
                              <p:cond delay="0"/>
                            </p:stCondLst>
                            <p:childTnLst>
                              <p:par>
                                <p:cTn id="329" presetID="45" presetClass="entr" presetSubtype="0" fill="hold" nodeType="clickEffect">
                                  <p:stCondLst>
                                    <p:cond delay="0"/>
                                  </p:stCondLst>
                                  <p:childTnLst>
                                    <p:set>
                                      <p:cBhvr>
                                        <p:cTn id="330" dur="1" fill="hold">
                                          <p:stCondLst>
                                            <p:cond delay="0"/>
                                          </p:stCondLst>
                                        </p:cTn>
                                        <p:tgtEl>
                                          <p:spTgt spid="22"/>
                                        </p:tgtEl>
                                        <p:attrNameLst>
                                          <p:attrName>style.visibility</p:attrName>
                                        </p:attrNameLst>
                                      </p:cBhvr>
                                      <p:to>
                                        <p:strVal val="visible"/>
                                      </p:to>
                                    </p:set>
                                    <p:animEffect transition="in" filter="fade">
                                      <p:cBhvr>
                                        <p:cTn id="331" dur="2000"/>
                                        <p:tgtEl>
                                          <p:spTgt spid="22"/>
                                        </p:tgtEl>
                                      </p:cBhvr>
                                    </p:animEffect>
                                    <p:anim calcmode="lin" valueType="num">
                                      <p:cBhvr>
                                        <p:cTn id="332" dur="2000" fill="hold"/>
                                        <p:tgtEl>
                                          <p:spTgt spid="22"/>
                                        </p:tgtEl>
                                        <p:attrNameLst>
                                          <p:attrName>ppt_w</p:attrName>
                                        </p:attrNameLst>
                                      </p:cBhvr>
                                      <p:tavLst>
                                        <p:tav tm="0" fmla="#ppt_w*sin(2.5*pi*$)">
                                          <p:val>
                                            <p:fltVal val="0"/>
                                          </p:val>
                                        </p:tav>
                                        <p:tav tm="100000">
                                          <p:val>
                                            <p:fltVal val="1"/>
                                          </p:val>
                                        </p:tav>
                                      </p:tavLst>
                                    </p:anim>
                                    <p:anim calcmode="lin" valueType="num">
                                      <p:cBhvr>
                                        <p:cTn id="333" dur="2000" fill="hold"/>
                                        <p:tgtEl>
                                          <p:spTgt spid="22"/>
                                        </p:tgtEl>
                                        <p:attrNameLst>
                                          <p:attrName>ppt_h</p:attrName>
                                        </p:attrNameLst>
                                      </p:cBhvr>
                                      <p:tavLst>
                                        <p:tav tm="0">
                                          <p:val>
                                            <p:strVal val="#ppt_h"/>
                                          </p:val>
                                        </p:tav>
                                        <p:tav tm="100000">
                                          <p:val>
                                            <p:strVal val="#ppt_h"/>
                                          </p:val>
                                        </p:tav>
                                      </p:tavLst>
                                    </p:anim>
                                  </p:childTnLst>
                                </p:cTn>
                              </p:par>
                              <p:par>
                                <p:cTn id="334" presetID="45" presetClass="entr" presetSubtype="0" fill="hold" nodeType="withEffect">
                                  <p:stCondLst>
                                    <p:cond delay="0"/>
                                  </p:stCondLst>
                                  <p:childTnLst>
                                    <p:set>
                                      <p:cBhvr>
                                        <p:cTn id="335" dur="1" fill="hold">
                                          <p:stCondLst>
                                            <p:cond delay="0"/>
                                          </p:stCondLst>
                                        </p:cTn>
                                        <p:tgtEl>
                                          <p:spTgt spid="84"/>
                                        </p:tgtEl>
                                        <p:attrNameLst>
                                          <p:attrName>style.visibility</p:attrName>
                                        </p:attrNameLst>
                                      </p:cBhvr>
                                      <p:to>
                                        <p:strVal val="visible"/>
                                      </p:to>
                                    </p:set>
                                    <p:animEffect transition="in" filter="fade">
                                      <p:cBhvr>
                                        <p:cTn id="336" dur="2000"/>
                                        <p:tgtEl>
                                          <p:spTgt spid="84"/>
                                        </p:tgtEl>
                                      </p:cBhvr>
                                    </p:animEffect>
                                    <p:anim calcmode="lin" valueType="num">
                                      <p:cBhvr>
                                        <p:cTn id="337" dur="2000" fill="hold"/>
                                        <p:tgtEl>
                                          <p:spTgt spid="84"/>
                                        </p:tgtEl>
                                        <p:attrNameLst>
                                          <p:attrName>ppt_w</p:attrName>
                                        </p:attrNameLst>
                                      </p:cBhvr>
                                      <p:tavLst>
                                        <p:tav tm="0" fmla="#ppt_w*sin(2.5*pi*$)">
                                          <p:val>
                                            <p:fltVal val="0"/>
                                          </p:val>
                                        </p:tav>
                                        <p:tav tm="100000">
                                          <p:val>
                                            <p:fltVal val="1"/>
                                          </p:val>
                                        </p:tav>
                                      </p:tavLst>
                                    </p:anim>
                                    <p:anim calcmode="lin" valueType="num">
                                      <p:cBhvr>
                                        <p:cTn id="338" dur="2000" fill="hold"/>
                                        <p:tgtEl>
                                          <p:spTgt spid="84"/>
                                        </p:tgtEl>
                                        <p:attrNameLst>
                                          <p:attrName>ppt_h</p:attrName>
                                        </p:attrNameLst>
                                      </p:cBhvr>
                                      <p:tavLst>
                                        <p:tav tm="0">
                                          <p:val>
                                            <p:strVal val="#ppt_h"/>
                                          </p:val>
                                        </p:tav>
                                        <p:tav tm="100000">
                                          <p:val>
                                            <p:strVal val="#ppt_h"/>
                                          </p:val>
                                        </p:tav>
                                      </p:tavLst>
                                    </p:anim>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nodeType="clickEffect">
                                  <p:stCondLst>
                                    <p:cond delay="0"/>
                                  </p:stCondLst>
                                  <p:childTnLst>
                                    <p:set>
                                      <p:cBhvr>
                                        <p:cTn id="342" dur="1" fill="hold">
                                          <p:stCondLst>
                                            <p:cond delay="0"/>
                                          </p:stCondLst>
                                        </p:cTn>
                                        <p:tgtEl>
                                          <p:spTgt spid="22"/>
                                        </p:tgtEl>
                                        <p:attrNameLst>
                                          <p:attrName>style.visibility</p:attrName>
                                        </p:attrNameLst>
                                      </p:cBhvr>
                                      <p:to>
                                        <p:strVal val="hidden"/>
                                      </p:to>
                                    </p:set>
                                  </p:childTnLst>
                                </p:cTn>
                              </p:par>
                              <p:par>
                                <p:cTn id="343" presetID="1" presetClass="exit" presetSubtype="0" fill="hold" nodeType="withEffect">
                                  <p:stCondLst>
                                    <p:cond delay="0"/>
                                  </p:stCondLst>
                                  <p:childTnLst>
                                    <p:set>
                                      <p:cBhvr>
                                        <p:cTn id="344" dur="1" fill="hold">
                                          <p:stCondLst>
                                            <p:cond delay="0"/>
                                          </p:stCondLst>
                                        </p:cTn>
                                        <p:tgtEl>
                                          <p:spTgt spid="84"/>
                                        </p:tgtEl>
                                        <p:attrNameLst>
                                          <p:attrName>style.visibility</p:attrName>
                                        </p:attrNameLst>
                                      </p:cBhvr>
                                      <p:to>
                                        <p:strVal val="hidden"/>
                                      </p:to>
                                    </p:set>
                                  </p:childTnLst>
                                </p:cTn>
                              </p:par>
                            </p:childTnLst>
                          </p:cTn>
                        </p:par>
                      </p:childTnLst>
                    </p:cTn>
                  </p:par>
                  <p:par>
                    <p:cTn id="345" fill="hold">
                      <p:stCondLst>
                        <p:cond delay="indefinite"/>
                      </p:stCondLst>
                      <p:childTnLst>
                        <p:par>
                          <p:cTn id="346" fill="hold">
                            <p:stCondLst>
                              <p:cond delay="0"/>
                            </p:stCondLst>
                            <p:childTnLst>
                              <p:par>
                                <p:cTn id="347" presetID="22" presetClass="entr" presetSubtype="1" fill="hold" nodeType="clickEffect">
                                  <p:stCondLst>
                                    <p:cond delay="0"/>
                                  </p:stCondLst>
                                  <p:childTnLst>
                                    <p:set>
                                      <p:cBhvr>
                                        <p:cTn id="348" dur="1" fill="hold">
                                          <p:stCondLst>
                                            <p:cond delay="0"/>
                                          </p:stCondLst>
                                        </p:cTn>
                                        <p:tgtEl>
                                          <p:spTgt spid="65"/>
                                        </p:tgtEl>
                                        <p:attrNameLst>
                                          <p:attrName>style.visibility</p:attrName>
                                        </p:attrNameLst>
                                      </p:cBhvr>
                                      <p:to>
                                        <p:strVal val="visible"/>
                                      </p:to>
                                    </p:set>
                                    <p:animEffect transition="in" filter="wipe(up)">
                                      <p:cBhvr>
                                        <p:cTn id="349" dur="500"/>
                                        <p:tgtEl>
                                          <p:spTgt spid="65"/>
                                        </p:tgtEl>
                                      </p:cBhvr>
                                    </p:animEffect>
                                  </p:childTnLst>
                                </p:cTn>
                              </p:par>
                              <p:par>
                                <p:cTn id="350" presetID="22" presetClass="entr" presetSubtype="1" fill="hold" nodeType="withEffect">
                                  <p:stCondLst>
                                    <p:cond delay="0"/>
                                  </p:stCondLst>
                                  <p:childTnLst>
                                    <p:set>
                                      <p:cBhvr>
                                        <p:cTn id="351" dur="1" fill="hold">
                                          <p:stCondLst>
                                            <p:cond delay="0"/>
                                          </p:stCondLst>
                                        </p:cTn>
                                        <p:tgtEl>
                                          <p:spTgt spid="145"/>
                                        </p:tgtEl>
                                        <p:attrNameLst>
                                          <p:attrName>style.visibility</p:attrName>
                                        </p:attrNameLst>
                                      </p:cBhvr>
                                      <p:to>
                                        <p:strVal val="visible"/>
                                      </p:to>
                                    </p:set>
                                    <p:animEffect transition="in" filter="wipe(up)">
                                      <p:cBhvr>
                                        <p:cTn id="352" dur="500"/>
                                        <p:tgtEl>
                                          <p:spTgt spid="145"/>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2" fill="hold" nodeType="clickEffect">
                                  <p:stCondLst>
                                    <p:cond delay="0"/>
                                  </p:stCondLst>
                                  <p:childTnLst>
                                    <p:set>
                                      <p:cBhvr>
                                        <p:cTn id="356" dur="1" fill="hold">
                                          <p:stCondLst>
                                            <p:cond delay="0"/>
                                          </p:stCondLst>
                                        </p:cTn>
                                        <p:tgtEl>
                                          <p:spTgt spid="50"/>
                                        </p:tgtEl>
                                        <p:attrNameLst>
                                          <p:attrName>style.visibility</p:attrName>
                                        </p:attrNameLst>
                                      </p:cBhvr>
                                      <p:to>
                                        <p:strVal val="visible"/>
                                      </p:to>
                                    </p:set>
                                    <p:animEffect transition="in" filter="wipe(right)">
                                      <p:cBhvr>
                                        <p:cTn id="357" dur="500"/>
                                        <p:tgtEl>
                                          <p:spTgt spid="50"/>
                                        </p:tgtEl>
                                      </p:cBhvr>
                                    </p:animEffect>
                                  </p:childTnLst>
                                </p:cTn>
                              </p:par>
                              <p:par>
                                <p:cTn id="358" presetID="22" presetClass="entr" presetSubtype="4" fill="hold" nodeType="withEffect">
                                  <p:stCondLst>
                                    <p:cond delay="0"/>
                                  </p:stCondLst>
                                  <p:childTnLst>
                                    <p:set>
                                      <p:cBhvr>
                                        <p:cTn id="359" dur="1" fill="hold">
                                          <p:stCondLst>
                                            <p:cond delay="0"/>
                                          </p:stCondLst>
                                        </p:cTn>
                                        <p:tgtEl>
                                          <p:spTgt spid="120"/>
                                        </p:tgtEl>
                                        <p:attrNameLst>
                                          <p:attrName>style.visibility</p:attrName>
                                        </p:attrNameLst>
                                      </p:cBhvr>
                                      <p:to>
                                        <p:strVal val="visible"/>
                                      </p:to>
                                    </p:set>
                                    <p:animEffect transition="in" filter="wipe(down)">
                                      <p:cBhvr>
                                        <p:cTn id="360" dur="500"/>
                                        <p:tgtEl>
                                          <p:spTgt spid="120"/>
                                        </p:tgtEl>
                                      </p:cBhvr>
                                    </p:animEffect>
                                  </p:childTnLst>
                                </p:cTn>
                              </p:par>
                            </p:childTnLst>
                          </p:cTn>
                        </p:par>
                      </p:childTnLst>
                    </p:cTn>
                  </p:par>
                  <p:par>
                    <p:cTn id="361" fill="hold">
                      <p:stCondLst>
                        <p:cond delay="indefinite"/>
                      </p:stCondLst>
                      <p:childTnLst>
                        <p:par>
                          <p:cTn id="362" fill="hold">
                            <p:stCondLst>
                              <p:cond delay="0"/>
                            </p:stCondLst>
                            <p:childTnLst>
                              <p:par>
                                <p:cTn id="363" presetID="45" presetClass="entr" presetSubtype="0" fill="hold" nodeType="clickEffect">
                                  <p:stCondLst>
                                    <p:cond delay="0"/>
                                  </p:stCondLst>
                                  <p:childTnLst>
                                    <p:set>
                                      <p:cBhvr>
                                        <p:cTn id="364" dur="1" fill="hold">
                                          <p:stCondLst>
                                            <p:cond delay="0"/>
                                          </p:stCondLst>
                                        </p:cTn>
                                        <p:tgtEl>
                                          <p:spTgt spid="81"/>
                                        </p:tgtEl>
                                        <p:attrNameLst>
                                          <p:attrName>style.visibility</p:attrName>
                                        </p:attrNameLst>
                                      </p:cBhvr>
                                      <p:to>
                                        <p:strVal val="visible"/>
                                      </p:to>
                                    </p:set>
                                    <p:animEffect transition="in" filter="fade">
                                      <p:cBhvr>
                                        <p:cTn id="365" dur="2000"/>
                                        <p:tgtEl>
                                          <p:spTgt spid="81"/>
                                        </p:tgtEl>
                                      </p:cBhvr>
                                    </p:animEffect>
                                    <p:anim calcmode="lin" valueType="num">
                                      <p:cBhvr>
                                        <p:cTn id="366" dur="2000" fill="hold"/>
                                        <p:tgtEl>
                                          <p:spTgt spid="81"/>
                                        </p:tgtEl>
                                        <p:attrNameLst>
                                          <p:attrName>ppt_w</p:attrName>
                                        </p:attrNameLst>
                                      </p:cBhvr>
                                      <p:tavLst>
                                        <p:tav tm="0" fmla="#ppt_w*sin(2.5*pi*$)">
                                          <p:val>
                                            <p:fltVal val="0"/>
                                          </p:val>
                                        </p:tav>
                                        <p:tav tm="100000">
                                          <p:val>
                                            <p:fltVal val="1"/>
                                          </p:val>
                                        </p:tav>
                                      </p:tavLst>
                                    </p:anim>
                                    <p:anim calcmode="lin" valueType="num">
                                      <p:cBhvr>
                                        <p:cTn id="367" dur="2000" fill="hold"/>
                                        <p:tgtEl>
                                          <p:spTgt spid="81"/>
                                        </p:tgtEl>
                                        <p:attrNameLst>
                                          <p:attrName>ppt_h</p:attrName>
                                        </p:attrNameLst>
                                      </p:cBhvr>
                                      <p:tavLst>
                                        <p:tav tm="0">
                                          <p:val>
                                            <p:strVal val="#ppt_h"/>
                                          </p:val>
                                        </p:tav>
                                        <p:tav tm="100000">
                                          <p:val>
                                            <p:strVal val="#ppt_h"/>
                                          </p:val>
                                        </p:tav>
                                      </p:tavLst>
                                    </p:anim>
                                  </p:childTnLst>
                                </p:cTn>
                              </p:par>
                              <p:par>
                                <p:cTn id="368" presetID="45" presetClass="entr" presetSubtype="0" fill="hold" nodeType="withEffect">
                                  <p:stCondLst>
                                    <p:cond delay="0"/>
                                  </p:stCondLst>
                                  <p:childTnLst>
                                    <p:set>
                                      <p:cBhvr>
                                        <p:cTn id="369" dur="1" fill="hold">
                                          <p:stCondLst>
                                            <p:cond delay="0"/>
                                          </p:stCondLst>
                                        </p:cTn>
                                        <p:tgtEl>
                                          <p:spTgt spid="17"/>
                                        </p:tgtEl>
                                        <p:attrNameLst>
                                          <p:attrName>style.visibility</p:attrName>
                                        </p:attrNameLst>
                                      </p:cBhvr>
                                      <p:to>
                                        <p:strVal val="visible"/>
                                      </p:to>
                                    </p:set>
                                    <p:animEffect transition="in" filter="fade">
                                      <p:cBhvr>
                                        <p:cTn id="370" dur="2000"/>
                                        <p:tgtEl>
                                          <p:spTgt spid="17"/>
                                        </p:tgtEl>
                                      </p:cBhvr>
                                    </p:animEffect>
                                    <p:anim calcmode="lin" valueType="num">
                                      <p:cBhvr>
                                        <p:cTn id="371" dur="2000" fill="hold"/>
                                        <p:tgtEl>
                                          <p:spTgt spid="17"/>
                                        </p:tgtEl>
                                        <p:attrNameLst>
                                          <p:attrName>ppt_w</p:attrName>
                                        </p:attrNameLst>
                                      </p:cBhvr>
                                      <p:tavLst>
                                        <p:tav tm="0" fmla="#ppt_w*sin(2.5*pi*$)">
                                          <p:val>
                                            <p:fltVal val="0"/>
                                          </p:val>
                                        </p:tav>
                                        <p:tav tm="100000">
                                          <p:val>
                                            <p:fltVal val="1"/>
                                          </p:val>
                                        </p:tav>
                                      </p:tavLst>
                                    </p:anim>
                                    <p:anim calcmode="lin" valueType="num">
                                      <p:cBhvr>
                                        <p:cTn id="372"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373" fill="hold">
                      <p:stCondLst>
                        <p:cond delay="indefinite"/>
                      </p:stCondLst>
                      <p:childTnLst>
                        <p:par>
                          <p:cTn id="374" fill="hold">
                            <p:stCondLst>
                              <p:cond delay="0"/>
                            </p:stCondLst>
                            <p:childTnLst>
                              <p:par>
                                <p:cTn id="375" presetID="22" presetClass="entr" presetSubtype="1" fill="hold" nodeType="clickEffect">
                                  <p:stCondLst>
                                    <p:cond delay="0"/>
                                  </p:stCondLst>
                                  <p:childTnLst>
                                    <p:set>
                                      <p:cBhvr>
                                        <p:cTn id="376" dur="1" fill="hold">
                                          <p:stCondLst>
                                            <p:cond delay="0"/>
                                          </p:stCondLst>
                                        </p:cTn>
                                        <p:tgtEl>
                                          <p:spTgt spid="51"/>
                                        </p:tgtEl>
                                        <p:attrNameLst>
                                          <p:attrName>style.visibility</p:attrName>
                                        </p:attrNameLst>
                                      </p:cBhvr>
                                      <p:to>
                                        <p:strVal val="visible"/>
                                      </p:to>
                                    </p:set>
                                    <p:animEffect transition="in" filter="wipe(up)">
                                      <p:cBhvr>
                                        <p:cTn id="377" dur="500"/>
                                        <p:tgtEl>
                                          <p:spTgt spid="51"/>
                                        </p:tgtEl>
                                      </p:cBhvr>
                                    </p:animEffect>
                                  </p:childTnLst>
                                </p:cTn>
                              </p:par>
                              <p:par>
                                <p:cTn id="378" presetID="22" presetClass="entr" presetSubtype="1" fill="hold" nodeType="withEffect">
                                  <p:stCondLst>
                                    <p:cond delay="0"/>
                                  </p:stCondLst>
                                  <p:childTnLst>
                                    <p:set>
                                      <p:cBhvr>
                                        <p:cTn id="379" dur="1" fill="hold">
                                          <p:stCondLst>
                                            <p:cond delay="0"/>
                                          </p:stCondLst>
                                        </p:cTn>
                                        <p:tgtEl>
                                          <p:spTgt spid="94"/>
                                        </p:tgtEl>
                                        <p:attrNameLst>
                                          <p:attrName>style.visibility</p:attrName>
                                        </p:attrNameLst>
                                      </p:cBhvr>
                                      <p:to>
                                        <p:strVal val="visible"/>
                                      </p:to>
                                    </p:set>
                                    <p:animEffect transition="in" filter="wipe(up)">
                                      <p:cBhvr>
                                        <p:cTn id="380" dur="500"/>
                                        <p:tgtEl>
                                          <p:spTgt spid="94"/>
                                        </p:tgtEl>
                                      </p:cBhvr>
                                    </p:animEffect>
                                  </p:childTnLst>
                                </p:cTn>
                              </p:par>
                            </p:childTnLst>
                          </p:cTn>
                        </p:par>
                      </p:childTnLst>
                    </p:cTn>
                  </p:par>
                  <p:par>
                    <p:cTn id="381" fill="hold">
                      <p:stCondLst>
                        <p:cond delay="indefinite"/>
                      </p:stCondLst>
                      <p:childTnLst>
                        <p:par>
                          <p:cTn id="382" fill="hold">
                            <p:stCondLst>
                              <p:cond delay="0"/>
                            </p:stCondLst>
                            <p:childTnLst>
                              <p:par>
                                <p:cTn id="383" presetID="22" presetClass="entr" presetSubtype="1" fill="hold" grpId="0" nodeType="clickEffect">
                                  <p:stCondLst>
                                    <p:cond delay="0"/>
                                  </p:stCondLst>
                                  <p:childTnLst>
                                    <p:set>
                                      <p:cBhvr>
                                        <p:cTn id="384" dur="1" fill="hold">
                                          <p:stCondLst>
                                            <p:cond delay="0"/>
                                          </p:stCondLst>
                                        </p:cTn>
                                        <p:tgtEl>
                                          <p:spTgt spid="52"/>
                                        </p:tgtEl>
                                        <p:attrNameLst>
                                          <p:attrName>style.visibility</p:attrName>
                                        </p:attrNameLst>
                                      </p:cBhvr>
                                      <p:to>
                                        <p:strVal val="visible"/>
                                      </p:to>
                                    </p:set>
                                    <p:animEffect transition="in" filter="wipe(up)">
                                      <p:cBhvr>
                                        <p:cTn id="385" dur="500"/>
                                        <p:tgtEl>
                                          <p:spTgt spid="52"/>
                                        </p:tgtEl>
                                      </p:cBhvr>
                                    </p:animEffect>
                                  </p:childTnLst>
                                </p:cTn>
                              </p:par>
                              <p:par>
                                <p:cTn id="386" presetID="22" presetClass="entr" presetSubtype="1" fill="hold" grpId="0" nodeType="withEffect">
                                  <p:stCondLst>
                                    <p:cond delay="0"/>
                                  </p:stCondLst>
                                  <p:childTnLst>
                                    <p:set>
                                      <p:cBhvr>
                                        <p:cTn id="387" dur="1" fill="hold">
                                          <p:stCondLst>
                                            <p:cond delay="0"/>
                                          </p:stCondLst>
                                        </p:cTn>
                                        <p:tgtEl>
                                          <p:spTgt spid="105"/>
                                        </p:tgtEl>
                                        <p:attrNameLst>
                                          <p:attrName>style.visibility</p:attrName>
                                        </p:attrNameLst>
                                      </p:cBhvr>
                                      <p:to>
                                        <p:strVal val="visible"/>
                                      </p:to>
                                    </p:set>
                                    <p:animEffect transition="in" filter="wipe(up)">
                                      <p:cBhvr>
                                        <p:cTn id="388" dur="500"/>
                                        <p:tgtEl>
                                          <p:spTgt spid="105"/>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1" fill="hold" grpId="2" nodeType="clickEffect">
                                  <p:stCondLst>
                                    <p:cond delay="0"/>
                                  </p:stCondLst>
                                  <p:childTnLst>
                                    <p:set>
                                      <p:cBhvr>
                                        <p:cTn id="392" dur="1" fill="hold">
                                          <p:stCondLst>
                                            <p:cond delay="0"/>
                                          </p:stCondLst>
                                        </p:cTn>
                                        <p:tgtEl>
                                          <p:spTgt spid="77"/>
                                        </p:tgtEl>
                                        <p:attrNameLst>
                                          <p:attrName>style.visibility</p:attrName>
                                        </p:attrNameLst>
                                      </p:cBhvr>
                                      <p:to>
                                        <p:strVal val="visible"/>
                                      </p:to>
                                    </p:set>
                                    <p:animEffect transition="in" filter="wipe(up)">
                                      <p:cBhvr>
                                        <p:cTn id="393" dur="500"/>
                                        <p:tgtEl>
                                          <p:spTgt spid="77"/>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1" fill="hold" nodeType="clickEffect">
                                  <p:stCondLst>
                                    <p:cond delay="0"/>
                                  </p:stCondLst>
                                  <p:childTnLst>
                                    <p:set>
                                      <p:cBhvr>
                                        <p:cTn id="397" dur="1" fill="hold">
                                          <p:stCondLst>
                                            <p:cond delay="0"/>
                                          </p:stCondLst>
                                        </p:cTn>
                                        <p:tgtEl>
                                          <p:spTgt spid="53"/>
                                        </p:tgtEl>
                                        <p:attrNameLst>
                                          <p:attrName>style.visibility</p:attrName>
                                        </p:attrNameLst>
                                      </p:cBhvr>
                                      <p:to>
                                        <p:strVal val="visible"/>
                                      </p:to>
                                    </p:set>
                                    <p:animEffect transition="in" filter="wipe(up)">
                                      <p:cBhvr>
                                        <p:cTn id="398" dur="500"/>
                                        <p:tgtEl>
                                          <p:spTgt spid="53"/>
                                        </p:tgtEl>
                                      </p:cBhvr>
                                    </p:animEffect>
                                  </p:childTnLst>
                                </p:cTn>
                              </p:par>
                              <p:par>
                                <p:cTn id="399" presetID="22" presetClass="entr" presetSubtype="1" fill="hold" nodeType="withEffect">
                                  <p:stCondLst>
                                    <p:cond delay="0"/>
                                  </p:stCondLst>
                                  <p:childTnLst>
                                    <p:set>
                                      <p:cBhvr>
                                        <p:cTn id="400" dur="1" fill="hold">
                                          <p:stCondLst>
                                            <p:cond delay="0"/>
                                          </p:stCondLst>
                                        </p:cTn>
                                        <p:tgtEl>
                                          <p:spTgt spid="98"/>
                                        </p:tgtEl>
                                        <p:attrNameLst>
                                          <p:attrName>style.visibility</p:attrName>
                                        </p:attrNameLst>
                                      </p:cBhvr>
                                      <p:to>
                                        <p:strVal val="visible"/>
                                      </p:to>
                                    </p:set>
                                    <p:animEffect transition="in" filter="wipe(up)">
                                      <p:cBhvr>
                                        <p:cTn id="401" dur="500"/>
                                        <p:tgtEl>
                                          <p:spTgt spid="98"/>
                                        </p:tgtEl>
                                      </p:cBhvr>
                                    </p:animEffect>
                                  </p:childTnLst>
                                </p:cTn>
                              </p:par>
                            </p:childTnLst>
                          </p:cTn>
                        </p:par>
                      </p:childTnLst>
                    </p:cTn>
                  </p:par>
                  <p:par>
                    <p:cTn id="402" fill="hold">
                      <p:stCondLst>
                        <p:cond delay="indefinite"/>
                      </p:stCondLst>
                      <p:childTnLst>
                        <p:par>
                          <p:cTn id="403" fill="hold">
                            <p:stCondLst>
                              <p:cond delay="0"/>
                            </p:stCondLst>
                            <p:childTnLst>
                              <p:par>
                                <p:cTn id="404" presetID="22" presetClass="entr" presetSubtype="1" fill="hold" grpId="0" nodeType="clickEffect">
                                  <p:stCondLst>
                                    <p:cond delay="0"/>
                                  </p:stCondLst>
                                  <p:childTnLst>
                                    <p:set>
                                      <p:cBhvr>
                                        <p:cTn id="405" dur="1" fill="hold">
                                          <p:stCondLst>
                                            <p:cond delay="0"/>
                                          </p:stCondLst>
                                        </p:cTn>
                                        <p:tgtEl>
                                          <p:spTgt spid="61"/>
                                        </p:tgtEl>
                                        <p:attrNameLst>
                                          <p:attrName>style.visibility</p:attrName>
                                        </p:attrNameLst>
                                      </p:cBhvr>
                                      <p:to>
                                        <p:strVal val="visible"/>
                                      </p:to>
                                    </p:set>
                                    <p:animEffect transition="in" filter="wipe(up)">
                                      <p:cBhvr>
                                        <p:cTn id="406" dur="500"/>
                                        <p:tgtEl>
                                          <p:spTgt spid="61"/>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111"/>
                                        </p:tgtEl>
                                        <p:attrNameLst>
                                          <p:attrName>style.visibility</p:attrName>
                                        </p:attrNameLst>
                                      </p:cBhvr>
                                      <p:to>
                                        <p:strVal val="visible"/>
                                      </p:to>
                                    </p:set>
                                    <p:animEffect transition="in" filter="wipe(down)">
                                      <p:cBhvr>
                                        <p:cTn id="409" dur="500"/>
                                        <p:tgtEl>
                                          <p:spTgt spid="111"/>
                                        </p:tgtEl>
                                      </p:cBhvr>
                                    </p:animEffect>
                                  </p:childTnLst>
                                </p:cTn>
                              </p:par>
                            </p:childTnLst>
                          </p:cTn>
                        </p:par>
                      </p:childTnLst>
                    </p:cTn>
                  </p:par>
                  <p:par>
                    <p:cTn id="410" fill="hold">
                      <p:stCondLst>
                        <p:cond delay="indefinite"/>
                      </p:stCondLst>
                      <p:childTnLst>
                        <p:par>
                          <p:cTn id="411" fill="hold">
                            <p:stCondLst>
                              <p:cond delay="0"/>
                            </p:stCondLst>
                            <p:childTnLst>
                              <p:par>
                                <p:cTn id="412" presetID="3" presetClass="emph" presetSubtype="2" fill="hold" grpId="0" nodeType="clickEffect">
                                  <p:stCondLst>
                                    <p:cond delay="0"/>
                                  </p:stCondLst>
                                  <p:childTnLst>
                                    <p:animClr clrSpc="rgb" dir="cw">
                                      <p:cBhvr override="childStyle">
                                        <p:cTn id="413" dur="500" fill="hold"/>
                                        <p:tgtEl>
                                          <p:spTgt spid="5"/>
                                        </p:tgtEl>
                                        <p:attrNameLst>
                                          <p:attrName>style.color</p:attrName>
                                        </p:attrNameLst>
                                      </p:cBhvr>
                                      <p:to>
                                        <a:schemeClr val="accent2"/>
                                      </p:to>
                                    </p:animClr>
                                  </p:childTnLst>
                                </p:cTn>
                              </p:par>
                              <p:par>
                                <p:cTn id="414" presetID="3" presetClass="emph" presetSubtype="2" fill="hold" grpId="0" nodeType="withEffect">
                                  <p:stCondLst>
                                    <p:cond delay="0"/>
                                  </p:stCondLst>
                                  <p:childTnLst>
                                    <p:animClr clrSpc="rgb" dir="cw">
                                      <p:cBhvr override="childStyle">
                                        <p:cTn id="415" dur="500" fill="hold"/>
                                        <p:tgtEl>
                                          <p:spTgt spid="77"/>
                                        </p:tgtEl>
                                        <p:attrNameLst>
                                          <p:attrName>style.color</p:attrName>
                                        </p:attrNameLst>
                                      </p:cBhvr>
                                      <p:to>
                                        <a:schemeClr val="accent2"/>
                                      </p:to>
                                    </p:animClr>
                                  </p:childTnLst>
                                </p:cTn>
                              </p:par>
                            </p:childTnLst>
                          </p:cTn>
                        </p:par>
                      </p:childTnLst>
                    </p:cTn>
                  </p:par>
                  <p:par>
                    <p:cTn id="416" fill="hold">
                      <p:stCondLst>
                        <p:cond delay="indefinite"/>
                      </p:stCondLst>
                      <p:childTnLst>
                        <p:par>
                          <p:cTn id="417" fill="hold">
                            <p:stCondLst>
                              <p:cond delay="0"/>
                            </p:stCondLst>
                            <p:childTnLst>
                              <p:par>
                                <p:cTn id="418" presetID="22" presetClass="entr" presetSubtype="8" fill="hold" nodeType="clickEffect">
                                  <p:stCondLst>
                                    <p:cond delay="0"/>
                                  </p:stCondLst>
                                  <p:childTnLst>
                                    <p:set>
                                      <p:cBhvr>
                                        <p:cTn id="419" dur="1" fill="hold">
                                          <p:stCondLst>
                                            <p:cond delay="0"/>
                                          </p:stCondLst>
                                        </p:cTn>
                                        <p:tgtEl>
                                          <p:spTgt spid="57"/>
                                        </p:tgtEl>
                                        <p:attrNameLst>
                                          <p:attrName>style.visibility</p:attrName>
                                        </p:attrNameLst>
                                      </p:cBhvr>
                                      <p:to>
                                        <p:strVal val="visible"/>
                                      </p:to>
                                    </p:set>
                                    <p:animEffect transition="in" filter="wipe(left)">
                                      <p:cBhvr>
                                        <p:cTn id="420" dur="500"/>
                                        <p:tgtEl>
                                          <p:spTgt spid="57"/>
                                        </p:tgtEl>
                                      </p:cBhvr>
                                    </p:animEffect>
                                  </p:childTnLst>
                                </p:cTn>
                              </p:par>
                              <p:par>
                                <p:cTn id="421" presetID="22" presetClass="entr" presetSubtype="2" fill="hold" nodeType="withEffect">
                                  <p:stCondLst>
                                    <p:cond delay="0"/>
                                  </p:stCondLst>
                                  <p:childTnLst>
                                    <p:set>
                                      <p:cBhvr>
                                        <p:cTn id="422" dur="1" fill="hold">
                                          <p:stCondLst>
                                            <p:cond delay="0"/>
                                          </p:stCondLst>
                                        </p:cTn>
                                        <p:tgtEl>
                                          <p:spTgt spid="154"/>
                                        </p:tgtEl>
                                        <p:attrNameLst>
                                          <p:attrName>style.visibility</p:attrName>
                                        </p:attrNameLst>
                                      </p:cBhvr>
                                      <p:to>
                                        <p:strVal val="visible"/>
                                      </p:to>
                                    </p:set>
                                    <p:animEffect transition="in" filter="wipe(right)">
                                      <p:cBhvr>
                                        <p:cTn id="423" dur="500"/>
                                        <p:tgtEl>
                                          <p:spTgt spid="154"/>
                                        </p:tgtEl>
                                      </p:cBhvr>
                                    </p:animEffect>
                                  </p:childTnLst>
                                </p:cTn>
                              </p:par>
                            </p:childTnLst>
                          </p:cTn>
                        </p:par>
                      </p:childTnLst>
                    </p:cTn>
                  </p:par>
                  <p:par>
                    <p:cTn id="424" fill="hold">
                      <p:stCondLst>
                        <p:cond delay="indefinite"/>
                      </p:stCondLst>
                      <p:childTnLst>
                        <p:par>
                          <p:cTn id="425" fill="hold">
                            <p:stCondLst>
                              <p:cond delay="0"/>
                            </p:stCondLst>
                            <p:childTnLst>
                              <p:par>
                                <p:cTn id="426" presetID="16" presetClass="entr" presetSubtype="21" fill="hold" grpId="0" nodeType="clickEffect">
                                  <p:stCondLst>
                                    <p:cond delay="0"/>
                                  </p:stCondLst>
                                  <p:childTnLst>
                                    <p:set>
                                      <p:cBhvr>
                                        <p:cTn id="427" dur="1" fill="hold">
                                          <p:stCondLst>
                                            <p:cond delay="0"/>
                                          </p:stCondLst>
                                        </p:cTn>
                                        <p:tgtEl>
                                          <p:spTgt spid="58"/>
                                        </p:tgtEl>
                                        <p:attrNameLst>
                                          <p:attrName>style.visibility</p:attrName>
                                        </p:attrNameLst>
                                      </p:cBhvr>
                                      <p:to>
                                        <p:strVal val="visible"/>
                                      </p:to>
                                    </p:set>
                                    <p:animEffect transition="in" filter="barn(inVertical)">
                                      <p:cBhvr>
                                        <p:cTn id="428" dur="500"/>
                                        <p:tgtEl>
                                          <p:spTgt spid="58"/>
                                        </p:tgtEl>
                                      </p:cBhvr>
                                    </p:animEffect>
                                  </p:childTnLst>
                                </p:cTn>
                              </p:par>
                              <p:par>
                                <p:cTn id="429" presetID="16" presetClass="entr" presetSubtype="21" fill="hold" grpId="0" nodeType="withEffect">
                                  <p:stCondLst>
                                    <p:cond delay="0"/>
                                  </p:stCondLst>
                                  <p:childTnLst>
                                    <p:set>
                                      <p:cBhvr>
                                        <p:cTn id="430" dur="1" fill="hold">
                                          <p:stCondLst>
                                            <p:cond delay="0"/>
                                          </p:stCondLst>
                                        </p:cTn>
                                        <p:tgtEl>
                                          <p:spTgt spid="155"/>
                                        </p:tgtEl>
                                        <p:attrNameLst>
                                          <p:attrName>style.visibility</p:attrName>
                                        </p:attrNameLst>
                                      </p:cBhvr>
                                      <p:to>
                                        <p:strVal val="visible"/>
                                      </p:to>
                                    </p:set>
                                    <p:animEffect transition="in" filter="barn(inVertical)">
                                      <p:cBhvr>
                                        <p:cTn id="431" dur="500"/>
                                        <p:tgtEl>
                                          <p:spTgt spid="155"/>
                                        </p:tgtEl>
                                      </p:cBhvr>
                                    </p:animEffect>
                                  </p:childTnLst>
                                </p:cTn>
                              </p:par>
                            </p:childTnLst>
                          </p:cTn>
                        </p:par>
                      </p:childTnLst>
                    </p:cTn>
                  </p:par>
                  <p:par>
                    <p:cTn id="432" fill="hold">
                      <p:stCondLst>
                        <p:cond delay="indefinite"/>
                      </p:stCondLst>
                      <p:childTnLst>
                        <p:par>
                          <p:cTn id="433" fill="hold">
                            <p:stCondLst>
                              <p:cond delay="0"/>
                            </p:stCondLst>
                            <p:childTnLst>
                              <p:par>
                                <p:cTn id="434" presetID="45" presetClass="entr" presetSubtype="0" fill="hold" nodeType="clickEffect">
                                  <p:stCondLst>
                                    <p:cond delay="0"/>
                                  </p:stCondLst>
                                  <p:childTnLst>
                                    <p:set>
                                      <p:cBhvr>
                                        <p:cTn id="435" dur="1" fill="hold">
                                          <p:stCondLst>
                                            <p:cond delay="0"/>
                                          </p:stCondLst>
                                        </p:cTn>
                                        <p:tgtEl>
                                          <p:spTgt spid="53"/>
                                        </p:tgtEl>
                                        <p:attrNameLst>
                                          <p:attrName>style.visibility</p:attrName>
                                        </p:attrNameLst>
                                      </p:cBhvr>
                                      <p:to>
                                        <p:strVal val="visible"/>
                                      </p:to>
                                    </p:set>
                                    <p:animEffect transition="in" filter="fade">
                                      <p:cBhvr>
                                        <p:cTn id="436" dur="2000"/>
                                        <p:tgtEl>
                                          <p:spTgt spid="53"/>
                                        </p:tgtEl>
                                      </p:cBhvr>
                                    </p:animEffect>
                                    <p:anim calcmode="lin" valueType="num">
                                      <p:cBhvr>
                                        <p:cTn id="437" dur="2000" fill="hold"/>
                                        <p:tgtEl>
                                          <p:spTgt spid="53"/>
                                        </p:tgtEl>
                                        <p:attrNameLst>
                                          <p:attrName>ppt_w</p:attrName>
                                        </p:attrNameLst>
                                      </p:cBhvr>
                                      <p:tavLst>
                                        <p:tav tm="0" fmla="#ppt_w*sin(2.5*pi*$)">
                                          <p:val>
                                            <p:fltVal val="0"/>
                                          </p:val>
                                        </p:tav>
                                        <p:tav tm="100000">
                                          <p:val>
                                            <p:fltVal val="1"/>
                                          </p:val>
                                        </p:tav>
                                      </p:tavLst>
                                    </p:anim>
                                    <p:anim calcmode="lin" valueType="num">
                                      <p:cBhvr>
                                        <p:cTn id="438" dur="2000" fill="hold"/>
                                        <p:tgtEl>
                                          <p:spTgt spid="53"/>
                                        </p:tgtEl>
                                        <p:attrNameLst>
                                          <p:attrName>ppt_h</p:attrName>
                                        </p:attrNameLst>
                                      </p:cBhvr>
                                      <p:tavLst>
                                        <p:tav tm="0">
                                          <p:val>
                                            <p:strVal val="#ppt_h"/>
                                          </p:val>
                                        </p:tav>
                                        <p:tav tm="100000">
                                          <p:val>
                                            <p:strVal val="#ppt_h"/>
                                          </p:val>
                                        </p:tav>
                                      </p:tavLst>
                                    </p:anim>
                                  </p:childTnLst>
                                </p:cTn>
                              </p:par>
                              <p:par>
                                <p:cTn id="439" presetID="45" presetClass="entr" presetSubtype="0" fill="hold" nodeType="withEffect">
                                  <p:stCondLst>
                                    <p:cond delay="0"/>
                                  </p:stCondLst>
                                  <p:childTnLst>
                                    <p:set>
                                      <p:cBhvr>
                                        <p:cTn id="440" dur="1" fill="hold">
                                          <p:stCondLst>
                                            <p:cond delay="0"/>
                                          </p:stCondLst>
                                        </p:cTn>
                                        <p:tgtEl>
                                          <p:spTgt spid="98"/>
                                        </p:tgtEl>
                                        <p:attrNameLst>
                                          <p:attrName>style.visibility</p:attrName>
                                        </p:attrNameLst>
                                      </p:cBhvr>
                                      <p:to>
                                        <p:strVal val="visible"/>
                                      </p:to>
                                    </p:set>
                                    <p:animEffect transition="in" filter="fade">
                                      <p:cBhvr>
                                        <p:cTn id="441" dur="2000"/>
                                        <p:tgtEl>
                                          <p:spTgt spid="98"/>
                                        </p:tgtEl>
                                      </p:cBhvr>
                                    </p:animEffect>
                                    <p:anim calcmode="lin" valueType="num">
                                      <p:cBhvr>
                                        <p:cTn id="442" dur="2000" fill="hold"/>
                                        <p:tgtEl>
                                          <p:spTgt spid="98"/>
                                        </p:tgtEl>
                                        <p:attrNameLst>
                                          <p:attrName>ppt_w</p:attrName>
                                        </p:attrNameLst>
                                      </p:cBhvr>
                                      <p:tavLst>
                                        <p:tav tm="0" fmla="#ppt_w*sin(2.5*pi*$)">
                                          <p:val>
                                            <p:fltVal val="0"/>
                                          </p:val>
                                        </p:tav>
                                        <p:tav tm="100000">
                                          <p:val>
                                            <p:fltVal val="1"/>
                                          </p:val>
                                        </p:tav>
                                      </p:tavLst>
                                    </p:anim>
                                    <p:anim calcmode="lin" valueType="num">
                                      <p:cBhvr>
                                        <p:cTn id="443" dur="2000" fill="hold"/>
                                        <p:tgtEl>
                                          <p:spTgt spid="98"/>
                                        </p:tgtEl>
                                        <p:attrNameLst>
                                          <p:attrName>ppt_h</p:attrName>
                                        </p:attrNameLst>
                                      </p:cBhvr>
                                      <p:tavLst>
                                        <p:tav tm="0">
                                          <p:val>
                                            <p:strVal val="#ppt_h"/>
                                          </p:val>
                                        </p:tav>
                                        <p:tav tm="100000">
                                          <p:val>
                                            <p:strVal val="#ppt_h"/>
                                          </p:val>
                                        </p:tav>
                                      </p:tavLst>
                                    </p:anim>
                                  </p:childTnLst>
                                </p:cTn>
                              </p:par>
                            </p:childTnLst>
                          </p:cTn>
                        </p:par>
                      </p:childTnLst>
                    </p:cTn>
                  </p:par>
                  <p:par>
                    <p:cTn id="444" fill="hold">
                      <p:stCondLst>
                        <p:cond delay="indefinite"/>
                      </p:stCondLst>
                      <p:childTnLst>
                        <p:par>
                          <p:cTn id="445" fill="hold">
                            <p:stCondLst>
                              <p:cond delay="0"/>
                            </p:stCondLst>
                            <p:childTnLst>
                              <p:par>
                                <p:cTn id="446" presetID="1" presetClass="exit" presetSubtype="0" fill="hold" nodeType="clickEffect">
                                  <p:stCondLst>
                                    <p:cond delay="0"/>
                                  </p:stCondLst>
                                  <p:childTnLst>
                                    <p:set>
                                      <p:cBhvr>
                                        <p:cTn id="447" dur="1" fill="hold">
                                          <p:stCondLst>
                                            <p:cond delay="0"/>
                                          </p:stCondLst>
                                        </p:cTn>
                                        <p:tgtEl>
                                          <p:spTgt spid="53"/>
                                        </p:tgtEl>
                                        <p:attrNameLst>
                                          <p:attrName>style.visibility</p:attrName>
                                        </p:attrNameLst>
                                      </p:cBhvr>
                                      <p:to>
                                        <p:strVal val="hidden"/>
                                      </p:to>
                                    </p:set>
                                  </p:childTnLst>
                                </p:cTn>
                              </p:par>
                              <p:par>
                                <p:cTn id="448" presetID="1" presetClass="exit" presetSubtype="0" fill="hold" nodeType="withEffect">
                                  <p:stCondLst>
                                    <p:cond delay="0"/>
                                  </p:stCondLst>
                                  <p:childTnLst>
                                    <p:set>
                                      <p:cBhvr>
                                        <p:cTn id="449" dur="1" fill="hold">
                                          <p:stCondLst>
                                            <p:cond delay="0"/>
                                          </p:stCondLst>
                                        </p:cTn>
                                        <p:tgtEl>
                                          <p:spTgt spid="98"/>
                                        </p:tgtEl>
                                        <p:attrNameLst>
                                          <p:attrName>style.visibility</p:attrName>
                                        </p:attrNameLst>
                                      </p:cBhvr>
                                      <p:to>
                                        <p:strVal val="hidden"/>
                                      </p:to>
                                    </p:set>
                                  </p:childTnLst>
                                </p:cTn>
                              </p:par>
                            </p:childTnLst>
                          </p:cTn>
                        </p:par>
                      </p:childTnLst>
                    </p:cTn>
                  </p:par>
                  <p:par>
                    <p:cTn id="450" fill="hold">
                      <p:stCondLst>
                        <p:cond delay="indefinite"/>
                      </p:stCondLst>
                      <p:childTnLst>
                        <p:par>
                          <p:cTn id="451" fill="hold">
                            <p:stCondLst>
                              <p:cond delay="0"/>
                            </p:stCondLst>
                            <p:childTnLst>
                              <p:par>
                                <p:cTn id="452" presetID="22" presetClass="entr" presetSubtype="1" fill="hold" nodeType="clickEffect">
                                  <p:stCondLst>
                                    <p:cond delay="0"/>
                                  </p:stCondLst>
                                  <p:childTnLst>
                                    <p:set>
                                      <p:cBhvr>
                                        <p:cTn id="453" dur="1" fill="hold">
                                          <p:stCondLst>
                                            <p:cond delay="0"/>
                                          </p:stCondLst>
                                        </p:cTn>
                                        <p:tgtEl>
                                          <p:spTgt spid="68"/>
                                        </p:tgtEl>
                                        <p:attrNameLst>
                                          <p:attrName>style.visibility</p:attrName>
                                        </p:attrNameLst>
                                      </p:cBhvr>
                                      <p:to>
                                        <p:strVal val="visible"/>
                                      </p:to>
                                    </p:set>
                                    <p:animEffect transition="in" filter="wipe(up)">
                                      <p:cBhvr>
                                        <p:cTn id="454" dur="500"/>
                                        <p:tgtEl>
                                          <p:spTgt spid="68"/>
                                        </p:tgtEl>
                                      </p:cBhvr>
                                    </p:animEffect>
                                  </p:childTnLst>
                                </p:cTn>
                              </p:par>
                              <p:par>
                                <p:cTn id="455" presetID="22" presetClass="entr" presetSubtype="1" fill="hold" nodeType="withEffect">
                                  <p:stCondLst>
                                    <p:cond delay="0"/>
                                  </p:stCondLst>
                                  <p:childTnLst>
                                    <p:set>
                                      <p:cBhvr>
                                        <p:cTn id="456" dur="1" fill="hold">
                                          <p:stCondLst>
                                            <p:cond delay="0"/>
                                          </p:stCondLst>
                                        </p:cTn>
                                        <p:tgtEl>
                                          <p:spTgt spid="148"/>
                                        </p:tgtEl>
                                        <p:attrNameLst>
                                          <p:attrName>style.visibility</p:attrName>
                                        </p:attrNameLst>
                                      </p:cBhvr>
                                      <p:to>
                                        <p:strVal val="visible"/>
                                      </p:to>
                                    </p:set>
                                    <p:animEffect transition="in" filter="wipe(up)">
                                      <p:cBhvr>
                                        <p:cTn id="457" dur="500"/>
                                        <p:tgtEl>
                                          <p:spTgt spid="148"/>
                                        </p:tgtEl>
                                      </p:cBhvr>
                                    </p:animEffect>
                                  </p:childTnLst>
                                </p:cTn>
                              </p:par>
                            </p:childTnLst>
                          </p:cTn>
                        </p:par>
                      </p:childTnLst>
                    </p:cTn>
                  </p:par>
                  <p:par>
                    <p:cTn id="458" fill="hold">
                      <p:stCondLst>
                        <p:cond delay="indefinite"/>
                      </p:stCondLst>
                      <p:childTnLst>
                        <p:par>
                          <p:cTn id="459" fill="hold">
                            <p:stCondLst>
                              <p:cond delay="0"/>
                            </p:stCondLst>
                            <p:childTnLst>
                              <p:par>
                                <p:cTn id="460" presetID="22" presetClass="entr" presetSubtype="4" fill="hold" nodeType="clickEffect">
                                  <p:stCondLst>
                                    <p:cond delay="0"/>
                                  </p:stCondLst>
                                  <p:childTnLst>
                                    <p:set>
                                      <p:cBhvr>
                                        <p:cTn id="461" dur="1" fill="hold">
                                          <p:stCondLst>
                                            <p:cond delay="0"/>
                                          </p:stCondLst>
                                        </p:cTn>
                                        <p:tgtEl>
                                          <p:spTgt spid="59"/>
                                        </p:tgtEl>
                                        <p:attrNameLst>
                                          <p:attrName>style.visibility</p:attrName>
                                        </p:attrNameLst>
                                      </p:cBhvr>
                                      <p:to>
                                        <p:strVal val="visible"/>
                                      </p:to>
                                    </p:set>
                                    <p:animEffect transition="in" filter="wipe(down)">
                                      <p:cBhvr>
                                        <p:cTn id="462" dur="500"/>
                                        <p:tgtEl>
                                          <p:spTgt spid="59"/>
                                        </p:tgtEl>
                                      </p:cBhvr>
                                    </p:animEffect>
                                  </p:childTnLst>
                                </p:cTn>
                              </p:par>
                              <p:par>
                                <p:cTn id="463" presetID="22" presetClass="entr" presetSubtype="4" fill="hold" nodeType="withEffect">
                                  <p:stCondLst>
                                    <p:cond delay="0"/>
                                  </p:stCondLst>
                                  <p:childTnLst>
                                    <p:set>
                                      <p:cBhvr>
                                        <p:cTn id="464" dur="1" fill="hold">
                                          <p:stCondLst>
                                            <p:cond delay="0"/>
                                          </p:stCondLst>
                                        </p:cTn>
                                        <p:tgtEl>
                                          <p:spTgt spid="130"/>
                                        </p:tgtEl>
                                        <p:attrNameLst>
                                          <p:attrName>style.visibility</p:attrName>
                                        </p:attrNameLst>
                                      </p:cBhvr>
                                      <p:to>
                                        <p:strVal val="visible"/>
                                      </p:to>
                                    </p:set>
                                    <p:animEffect transition="in" filter="wipe(down)">
                                      <p:cBhvr>
                                        <p:cTn id="465" dur="500"/>
                                        <p:tgtEl>
                                          <p:spTgt spid="130"/>
                                        </p:tgtEl>
                                      </p:cBhvr>
                                    </p:animEffect>
                                  </p:childTnLst>
                                </p:cTn>
                              </p:par>
                            </p:childTnLst>
                          </p:cTn>
                        </p:par>
                      </p:childTnLst>
                    </p:cTn>
                  </p:par>
                  <p:par>
                    <p:cTn id="466" fill="hold">
                      <p:stCondLst>
                        <p:cond delay="indefinite"/>
                      </p:stCondLst>
                      <p:childTnLst>
                        <p:par>
                          <p:cTn id="467" fill="hold">
                            <p:stCondLst>
                              <p:cond delay="0"/>
                            </p:stCondLst>
                            <p:childTnLst>
                              <p:par>
                                <p:cTn id="468" presetID="45" presetClass="entr" presetSubtype="0" fill="hold" nodeType="clickEffect">
                                  <p:stCondLst>
                                    <p:cond delay="0"/>
                                  </p:stCondLst>
                                  <p:childTnLst>
                                    <p:set>
                                      <p:cBhvr>
                                        <p:cTn id="469" dur="1" fill="hold">
                                          <p:stCondLst>
                                            <p:cond delay="0"/>
                                          </p:stCondLst>
                                        </p:cTn>
                                        <p:tgtEl>
                                          <p:spTgt spid="17"/>
                                        </p:tgtEl>
                                        <p:attrNameLst>
                                          <p:attrName>style.visibility</p:attrName>
                                        </p:attrNameLst>
                                      </p:cBhvr>
                                      <p:to>
                                        <p:strVal val="visible"/>
                                      </p:to>
                                    </p:set>
                                    <p:animEffect transition="in" filter="fade">
                                      <p:cBhvr>
                                        <p:cTn id="470" dur="2000"/>
                                        <p:tgtEl>
                                          <p:spTgt spid="17"/>
                                        </p:tgtEl>
                                      </p:cBhvr>
                                    </p:animEffect>
                                    <p:anim calcmode="lin" valueType="num">
                                      <p:cBhvr>
                                        <p:cTn id="471" dur="2000" fill="hold"/>
                                        <p:tgtEl>
                                          <p:spTgt spid="17"/>
                                        </p:tgtEl>
                                        <p:attrNameLst>
                                          <p:attrName>ppt_w</p:attrName>
                                        </p:attrNameLst>
                                      </p:cBhvr>
                                      <p:tavLst>
                                        <p:tav tm="0" fmla="#ppt_w*sin(2.5*pi*$)">
                                          <p:val>
                                            <p:fltVal val="0"/>
                                          </p:val>
                                        </p:tav>
                                        <p:tav tm="100000">
                                          <p:val>
                                            <p:fltVal val="1"/>
                                          </p:val>
                                        </p:tav>
                                      </p:tavLst>
                                    </p:anim>
                                    <p:anim calcmode="lin" valueType="num">
                                      <p:cBhvr>
                                        <p:cTn id="472" dur="2000" fill="hold"/>
                                        <p:tgtEl>
                                          <p:spTgt spid="17"/>
                                        </p:tgtEl>
                                        <p:attrNameLst>
                                          <p:attrName>ppt_h</p:attrName>
                                        </p:attrNameLst>
                                      </p:cBhvr>
                                      <p:tavLst>
                                        <p:tav tm="0">
                                          <p:val>
                                            <p:strVal val="#ppt_h"/>
                                          </p:val>
                                        </p:tav>
                                        <p:tav tm="100000">
                                          <p:val>
                                            <p:strVal val="#ppt_h"/>
                                          </p:val>
                                        </p:tav>
                                      </p:tavLst>
                                    </p:anim>
                                  </p:childTnLst>
                                </p:cTn>
                              </p:par>
                              <p:par>
                                <p:cTn id="473" presetID="45" presetClass="entr" presetSubtype="0" fill="hold" nodeType="withEffect">
                                  <p:stCondLst>
                                    <p:cond delay="0"/>
                                  </p:stCondLst>
                                  <p:childTnLst>
                                    <p:set>
                                      <p:cBhvr>
                                        <p:cTn id="474" dur="1" fill="hold">
                                          <p:stCondLst>
                                            <p:cond delay="0"/>
                                          </p:stCondLst>
                                        </p:cTn>
                                        <p:tgtEl>
                                          <p:spTgt spid="81"/>
                                        </p:tgtEl>
                                        <p:attrNameLst>
                                          <p:attrName>style.visibility</p:attrName>
                                        </p:attrNameLst>
                                      </p:cBhvr>
                                      <p:to>
                                        <p:strVal val="visible"/>
                                      </p:to>
                                    </p:set>
                                    <p:animEffect transition="in" filter="fade">
                                      <p:cBhvr>
                                        <p:cTn id="475" dur="2000"/>
                                        <p:tgtEl>
                                          <p:spTgt spid="81"/>
                                        </p:tgtEl>
                                      </p:cBhvr>
                                    </p:animEffect>
                                    <p:anim calcmode="lin" valueType="num">
                                      <p:cBhvr>
                                        <p:cTn id="476" dur="2000" fill="hold"/>
                                        <p:tgtEl>
                                          <p:spTgt spid="81"/>
                                        </p:tgtEl>
                                        <p:attrNameLst>
                                          <p:attrName>ppt_w</p:attrName>
                                        </p:attrNameLst>
                                      </p:cBhvr>
                                      <p:tavLst>
                                        <p:tav tm="0" fmla="#ppt_w*sin(2.5*pi*$)">
                                          <p:val>
                                            <p:fltVal val="0"/>
                                          </p:val>
                                        </p:tav>
                                        <p:tav tm="100000">
                                          <p:val>
                                            <p:fltVal val="1"/>
                                          </p:val>
                                        </p:tav>
                                      </p:tavLst>
                                    </p:anim>
                                    <p:anim calcmode="lin" valueType="num">
                                      <p:cBhvr>
                                        <p:cTn id="477" dur="2000" fill="hold"/>
                                        <p:tgtEl>
                                          <p:spTgt spid="81"/>
                                        </p:tgtEl>
                                        <p:attrNameLst>
                                          <p:attrName>ppt_h</p:attrName>
                                        </p:attrNameLst>
                                      </p:cBhvr>
                                      <p:tavLst>
                                        <p:tav tm="0">
                                          <p:val>
                                            <p:strVal val="#ppt_h"/>
                                          </p:val>
                                        </p:tav>
                                        <p:tav tm="100000">
                                          <p:val>
                                            <p:strVal val="#ppt_h"/>
                                          </p:val>
                                        </p:tav>
                                      </p:tavLst>
                                    </p:anim>
                                  </p:childTnLst>
                                </p:cTn>
                              </p:par>
                            </p:childTnLst>
                          </p:cTn>
                        </p:par>
                      </p:childTnLst>
                    </p:cTn>
                  </p:par>
                  <p:par>
                    <p:cTn id="478" fill="hold">
                      <p:stCondLst>
                        <p:cond delay="indefinite"/>
                      </p:stCondLst>
                      <p:childTnLst>
                        <p:par>
                          <p:cTn id="479" fill="hold">
                            <p:stCondLst>
                              <p:cond delay="0"/>
                            </p:stCondLst>
                            <p:childTnLst>
                              <p:par>
                                <p:cTn id="480" presetID="3" presetClass="emph" presetSubtype="2" fill="hold" grpId="1" nodeType="clickEffect">
                                  <p:stCondLst>
                                    <p:cond delay="0"/>
                                  </p:stCondLst>
                                  <p:childTnLst>
                                    <p:animClr clrSpc="rgb" dir="cw">
                                      <p:cBhvr override="childStyle">
                                        <p:cTn id="481" dur="500" fill="hold"/>
                                        <p:tgtEl>
                                          <p:spTgt spid="5"/>
                                        </p:tgtEl>
                                        <p:attrNameLst>
                                          <p:attrName>style.color</p:attrName>
                                        </p:attrNameLst>
                                      </p:cBhvr>
                                      <p:to>
                                        <a:srgbClr val="FF9900"/>
                                      </p:to>
                                    </p:animClr>
                                  </p:childTnLst>
                                </p:cTn>
                              </p:par>
                              <p:par>
                                <p:cTn id="482" presetID="3" presetClass="emph" presetSubtype="2" fill="hold" grpId="1" nodeType="withEffect">
                                  <p:stCondLst>
                                    <p:cond delay="0"/>
                                  </p:stCondLst>
                                  <p:childTnLst>
                                    <p:animClr clrSpc="rgb" dir="cw">
                                      <p:cBhvr override="childStyle">
                                        <p:cTn id="483" dur="500" fill="hold"/>
                                        <p:tgtEl>
                                          <p:spTgt spid="77"/>
                                        </p:tgtEl>
                                        <p:attrNameLst>
                                          <p:attrName>style.color</p:attrName>
                                        </p:attrNameLst>
                                      </p:cBhvr>
                                      <p:to>
                                        <a:srgbClr val="FF9900"/>
                                      </p:to>
                                    </p:animClr>
                                  </p:childTnLst>
                                </p:cTn>
                              </p:par>
                            </p:childTnLst>
                          </p:cTn>
                        </p:par>
                      </p:childTnLst>
                    </p:cTn>
                  </p:par>
                  <p:par>
                    <p:cTn id="484" fill="hold">
                      <p:stCondLst>
                        <p:cond delay="indefinite"/>
                      </p:stCondLst>
                      <p:childTnLst>
                        <p:par>
                          <p:cTn id="485" fill="hold">
                            <p:stCondLst>
                              <p:cond delay="0"/>
                            </p:stCondLst>
                            <p:childTnLst>
                              <p:par>
                                <p:cTn id="486" presetID="3" presetClass="emph" presetSubtype="2" fill="hold" grpId="1" nodeType="clickEffect">
                                  <p:stCondLst>
                                    <p:cond delay="0"/>
                                  </p:stCondLst>
                                  <p:childTnLst>
                                    <p:animClr clrSpc="rgb" dir="cw">
                                      <p:cBhvr override="childStyle">
                                        <p:cTn id="487" dur="500" fill="hold"/>
                                        <p:tgtEl>
                                          <p:spTgt spid="6"/>
                                        </p:tgtEl>
                                        <p:attrNameLst>
                                          <p:attrName>style.color</p:attrName>
                                        </p:attrNameLst>
                                      </p:cBhvr>
                                      <p:to>
                                        <a:srgbClr val="FF9900"/>
                                      </p:to>
                                    </p:animClr>
                                  </p:childTnLst>
                                </p:cTn>
                              </p:par>
                              <p:par>
                                <p:cTn id="488" presetID="3" presetClass="emph" presetSubtype="2" fill="hold" grpId="1" nodeType="withEffect">
                                  <p:stCondLst>
                                    <p:cond delay="0"/>
                                  </p:stCondLst>
                                  <p:childTnLst>
                                    <p:animClr clrSpc="rgb" dir="cw">
                                      <p:cBhvr override="childStyle">
                                        <p:cTn id="489" dur="500" fill="hold"/>
                                        <p:tgtEl>
                                          <p:spTgt spid="76"/>
                                        </p:tgtEl>
                                        <p:attrNameLst>
                                          <p:attrName>style.color</p:attrName>
                                        </p:attrNameLst>
                                      </p:cBhvr>
                                      <p:to>
                                        <a:srgbClr val="FF9900"/>
                                      </p:to>
                                    </p:animClr>
                                  </p:childTnLst>
                                </p:cTn>
                              </p:par>
                            </p:childTnLst>
                          </p:cTn>
                        </p:par>
                      </p:childTnLst>
                    </p:cTn>
                  </p:par>
                  <p:par>
                    <p:cTn id="490" fill="hold">
                      <p:stCondLst>
                        <p:cond delay="indefinite"/>
                      </p:stCondLst>
                      <p:childTnLst>
                        <p:par>
                          <p:cTn id="491" fill="hold">
                            <p:stCondLst>
                              <p:cond delay="0"/>
                            </p:stCondLst>
                            <p:childTnLst>
                              <p:par>
                                <p:cTn id="492" presetID="3" presetClass="emph" presetSubtype="2" fill="hold" grpId="1" nodeType="clickEffect">
                                  <p:stCondLst>
                                    <p:cond delay="0"/>
                                  </p:stCondLst>
                                  <p:childTnLst>
                                    <p:animClr clrSpc="rgb" dir="cw">
                                      <p:cBhvr override="childStyle">
                                        <p:cTn id="493" dur="500" fill="hold"/>
                                        <p:tgtEl>
                                          <p:spTgt spid="3"/>
                                        </p:tgtEl>
                                        <p:attrNameLst>
                                          <p:attrName>style.color</p:attrName>
                                        </p:attrNameLst>
                                      </p:cBhvr>
                                      <p:to>
                                        <a:srgbClr val="FF9900"/>
                                      </p:to>
                                    </p:animClr>
                                  </p:childTnLst>
                                </p:cTn>
                              </p:par>
                              <p:par>
                                <p:cTn id="494" presetID="3" presetClass="emph" presetSubtype="2" fill="hold" grpId="1" nodeType="withEffect">
                                  <p:stCondLst>
                                    <p:cond delay="0"/>
                                  </p:stCondLst>
                                  <p:childTnLst>
                                    <p:animClr clrSpc="rgb" dir="cw">
                                      <p:cBhvr override="childStyle">
                                        <p:cTn id="495" dur="500" fill="hold"/>
                                        <p:tgtEl>
                                          <p:spTgt spid="73"/>
                                        </p:tgtEl>
                                        <p:attrNameLst>
                                          <p:attrName>style.color</p:attrName>
                                        </p:attrNameLst>
                                      </p:cBhvr>
                                      <p:to>
                                        <a:srgbClr val="FF9900"/>
                                      </p:to>
                                    </p:animClr>
                                  </p:childTnLst>
                                </p:cTn>
                              </p:par>
                            </p:childTnLst>
                          </p:cTn>
                        </p:par>
                      </p:childTnLst>
                    </p:cTn>
                  </p:par>
                  <p:par>
                    <p:cTn id="496" fill="hold">
                      <p:stCondLst>
                        <p:cond delay="indefinite"/>
                      </p:stCondLst>
                      <p:childTnLst>
                        <p:par>
                          <p:cTn id="497" fill="hold">
                            <p:stCondLst>
                              <p:cond delay="0"/>
                            </p:stCondLst>
                            <p:childTnLst>
                              <p:par>
                                <p:cTn id="498" presetID="3" presetClass="emph" presetSubtype="2" fill="hold" grpId="1" nodeType="clickEffect">
                                  <p:stCondLst>
                                    <p:cond delay="0"/>
                                  </p:stCondLst>
                                  <p:childTnLst>
                                    <p:animClr clrSpc="rgb" dir="cw">
                                      <p:cBhvr override="childStyle">
                                        <p:cTn id="499" dur="500" fill="hold"/>
                                        <p:tgtEl>
                                          <p:spTgt spid="2"/>
                                        </p:tgtEl>
                                        <p:attrNameLst>
                                          <p:attrName>style.color</p:attrName>
                                        </p:attrNameLst>
                                      </p:cBhvr>
                                      <p:to>
                                        <a:srgbClr val="FF9900"/>
                                      </p:to>
                                    </p:animClr>
                                  </p:childTnLst>
                                </p:cTn>
                              </p:par>
                              <p:par>
                                <p:cTn id="500" presetID="3" presetClass="emph" presetSubtype="2" fill="hold" grpId="1" nodeType="withEffect">
                                  <p:stCondLst>
                                    <p:cond delay="0"/>
                                  </p:stCondLst>
                                  <p:childTnLst>
                                    <p:animClr clrSpc="rgb" dir="cw">
                                      <p:cBhvr override="childStyle">
                                        <p:cTn id="501" dur="500" fill="hold"/>
                                        <p:tgtEl>
                                          <p:spTgt spid="72"/>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21" grpId="0"/>
      <p:bldP spid="26" grpId="0"/>
      <p:bldP spid="31" grpId="0"/>
      <p:bldP spid="35" grpId="0"/>
      <p:bldP spid="36" grpId="0"/>
      <p:bldP spid="37" grpId="0"/>
      <p:bldP spid="38" grpId="0"/>
      <p:bldP spid="42" grpId="0"/>
      <p:bldP spid="43" grpId="0"/>
      <p:bldP spid="48" grpId="0"/>
      <p:bldP spid="52" grpId="0"/>
      <p:bldP spid="58" grpId="0"/>
      <p:bldP spid="60" grpId="0"/>
      <p:bldP spid="61" grpId="0"/>
      <p:bldP spid="72" grpId="0" animBg="1"/>
      <p:bldP spid="72" grpId="1"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101" grpId="0"/>
      <p:bldP spid="102" grpId="0"/>
      <p:bldP spid="103" grpId="0"/>
      <p:bldP spid="104" grpId="0"/>
      <p:bldP spid="105" grpId="0"/>
      <p:bldP spid="106" grpId="0"/>
      <p:bldP spid="107" grpId="0"/>
      <p:bldP spid="108" grpId="0"/>
      <p:bldP spid="109" grpId="0"/>
      <p:bldP spid="110" grpId="0"/>
      <p:bldP spid="111" grpId="0"/>
      <p:bldP spid="136" grpId="0"/>
      <p:bldP spid="141" grpId="0"/>
      <p:bldP spid="155" grpId="0"/>
    </p:bld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1" name="Rectangle 3"/>
          <p:cNvSpPr>
            <a:spLocks noGrp="1" noChangeArrowheads="1"/>
          </p:cNvSpPr>
          <p:nvPr>
            <p:ph type="body" idx="1"/>
          </p:nvPr>
        </p:nvSpPr>
        <p:spPr>
          <a:xfrm>
            <a:off x="250825" y="908050"/>
            <a:ext cx="8388350" cy="676275"/>
          </a:xfrm>
        </p:spPr>
        <p:txBody>
          <a:bodyPr/>
          <a:lstStyle/>
          <a:p>
            <a:pPr>
              <a:buFont typeface="Wingdings" panose="05000000000000000000" pitchFamily="2" charset="2"/>
              <a:buNone/>
            </a:pPr>
            <a:r>
              <a:rPr lang="zh-CN" altLang="en-US"/>
              <a:t>（</a:t>
            </a:r>
            <a:r>
              <a:rPr lang="en-US" altLang="zh-CN"/>
              <a:t>2</a:t>
            </a:r>
            <a:r>
              <a:rPr lang="zh-CN" altLang="en-US"/>
              <a:t>）给源点</a:t>
            </a:r>
            <a:r>
              <a:rPr lang="en-US" altLang="zh-CN"/>
              <a:t>s</a:t>
            </a:r>
            <a:r>
              <a:rPr lang="zh-CN" altLang="en-US"/>
              <a:t>标号</a:t>
            </a:r>
            <a:r>
              <a:rPr lang="en-US" altLang="zh-CN"/>
              <a:t>(-,∞)</a:t>
            </a:r>
            <a:r>
              <a:rPr lang="zh-CN" altLang="en-US"/>
              <a:t>，其它顶点均未标号；</a:t>
            </a:r>
          </a:p>
        </p:txBody>
      </p:sp>
      <p:sp>
        <p:nvSpPr>
          <p:cNvPr id="63492"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63493" name="Group 5"/>
          <p:cNvGrpSpPr>
            <a:grpSpLocks/>
          </p:cNvGrpSpPr>
          <p:nvPr/>
        </p:nvGrpSpPr>
        <p:grpSpPr bwMode="auto">
          <a:xfrm>
            <a:off x="1692275" y="1773238"/>
            <a:ext cx="5248275" cy="3768725"/>
            <a:chOff x="0" y="0"/>
            <a:chExt cx="3306" cy="2374"/>
          </a:xfrm>
        </p:grpSpPr>
        <p:sp>
          <p:nvSpPr>
            <p:cNvPr id="63494"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5"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6"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7"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8"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9"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0"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1"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63503"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63504"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63505"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63506"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63507"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8"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9"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63510"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63511"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63512"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63513"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63514"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63515"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6"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7"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8"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63519"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63520"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230</a:t>
            </a:fld>
            <a:endParaRPr lang="en-GB" dirty="0"/>
          </a:p>
        </p:txBody>
      </p:sp>
    </p:spTree>
    <p:extLst>
      <p:ext uri="{BB962C8B-B14F-4D97-AF65-F5344CB8AC3E}">
        <p14:creationId xmlns:p14="http://schemas.microsoft.com/office/powerpoint/2010/main" val="2357432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520"/>
                                        </p:tgtEl>
                                        <p:attrNameLst>
                                          <p:attrName>style.visibility</p:attrName>
                                        </p:attrNameLst>
                                      </p:cBhvr>
                                      <p:to>
                                        <p:strVal val="visible"/>
                                      </p:to>
                                    </p:set>
                                    <p:anim calcmode="lin" valueType="num">
                                      <p:cBhvr additive="base">
                                        <p:cTn id="7" dur="500" fill="hold"/>
                                        <p:tgtEl>
                                          <p:spTgt spid="63520"/>
                                        </p:tgtEl>
                                        <p:attrNameLst>
                                          <p:attrName>ppt_x</p:attrName>
                                        </p:attrNameLst>
                                      </p:cBhvr>
                                      <p:tavLst>
                                        <p:tav tm="0">
                                          <p:val>
                                            <p:strVal val="#ppt_x"/>
                                          </p:val>
                                        </p:tav>
                                        <p:tav tm="100000">
                                          <p:val>
                                            <p:strVal val="#ppt_x"/>
                                          </p:val>
                                        </p:tav>
                                      </p:tavLst>
                                    </p:anim>
                                    <p:anim calcmode="lin" valueType="num">
                                      <p:cBhvr additive="base">
                                        <p:cTn id="8" dur="500" fill="hold"/>
                                        <p:tgtEl>
                                          <p:spTgt spid="635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0" grpId="0"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431800" y="955129"/>
            <a:ext cx="8388350" cy="1728787"/>
          </a:xfrm>
        </p:spPr>
        <p:txBody>
          <a:bodyPr/>
          <a:lstStyle/>
          <a:p>
            <a:pPr>
              <a:buFont typeface="Wingdings" panose="05000000000000000000" pitchFamily="2" charset="2"/>
              <a:buNone/>
            </a:pPr>
            <a:r>
              <a:rPr lang="en-US" altLang="zh-CN"/>
              <a:t>      </a:t>
            </a:r>
            <a:r>
              <a:rPr lang="zh-CN" altLang="en-US"/>
              <a:t>（</a:t>
            </a:r>
            <a:r>
              <a:rPr lang="en-US" altLang="zh-CN"/>
              <a:t>3</a:t>
            </a:r>
            <a:r>
              <a:rPr lang="zh-CN" altLang="en-US"/>
              <a:t>）按层次依次对可以标号的顶点进行标号，若当前标号的顶点为</a:t>
            </a:r>
            <a:r>
              <a:rPr lang="en-US" altLang="zh-CN"/>
              <a:t>t</a:t>
            </a:r>
            <a:r>
              <a:rPr lang="zh-CN" altLang="en-US"/>
              <a:t>，转（</a:t>
            </a:r>
            <a:r>
              <a:rPr lang="en-US" altLang="zh-CN"/>
              <a:t>4</a:t>
            </a:r>
            <a:r>
              <a:rPr lang="zh-CN" altLang="en-US"/>
              <a:t>），否则转入（</a:t>
            </a:r>
            <a:r>
              <a:rPr lang="en-US" altLang="zh-CN"/>
              <a:t>6</a:t>
            </a:r>
            <a:r>
              <a:rPr lang="zh-CN" altLang="en-US"/>
              <a:t>）；</a:t>
            </a:r>
          </a:p>
        </p:txBody>
      </p:sp>
      <p:sp>
        <p:nvSpPr>
          <p:cNvPr id="64516"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64517" name="Group 5"/>
          <p:cNvGrpSpPr>
            <a:grpSpLocks/>
          </p:cNvGrpSpPr>
          <p:nvPr/>
        </p:nvGrpSpPr>
        <p:grpSpPr bwMode="auto">
          <a:xfrm>
            <a:off x="1692275" y="2396579"/>
            <a:ext cx="5248275" cy="3768725"/>
            <a:chOff x="0" y="0"/>
            <a:chExt cx="3306" cy="2374"/>
          </a:xfrm>
        </p:grpSpPr>
        <p:sp>
          <p:nvSpPr>
            <p:cNvPr id="64518"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19"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0"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1"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3"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4"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5"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6"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64527"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64528"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64529"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64530"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64531"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3"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64534"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64535"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64536"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64537"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64538"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64539"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1"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2"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64543"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64544" name="Text Box 32"/>
          <p:cNvSpPr txBox="1">
            <a:spLocks noChangeArrowheads="1"/>
          </p:cNvSpPr>
          <p:nvPr/>
        </p:nvSpPr>
        <p:spPr bwMode="auto">
          <a:xfrm>
            <a:off x="755650" y="4123779"/>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64545" name="Text Box 33"/>
          <p:cNvSpPr txBox="1">
            <a:spLocks noChangeArrowheads="1"/>
          </p:cNvSpPr>
          <p:nvPr/>
        </p:nvSpPr>
        <p:spPr bwMode="auto">
          <a:xfrm>
            <a:off x="4356100" y="2468016"/>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64546" name="Text Box 34"/>
          <p:cNvSpPr txBox="1">
            <a:spLocks noChangeArrowheads="1"/>
          </p:cNvSpPr>
          <p:nvPr/>
        </p:nvSpPr>
        <p:spPr bwMode="auto">
          <a:xfrm>
            <a:off x="7019925" y="3980904"/>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8</a:t>
            </a:r>
            <a:r>
              <a:rPr lang="en-US" altLang="zh-CN" b="1">
                <a:solidFill>
                  <a:srgbClr val="FF99FF"/>
                </a:solidFill>
              </a:rPr>
              <a:t>)</a:t>
            </a:r>
          </a:p>
        </p:txBody>
      </p:sp>
      <p:sp>
        <p:nvSpPr>
          <p:cNvPr id="64547" name="Text Box 35"/>
          <p:cNvSpPr txBox="1">
            <a:spLocks noChangeArrowheads="1"/>
          </p:cNvSpPr>
          <p:nvPr/>
        </p:nvSpPr>
        <p:spPr bwMode="auto">
          <a:xfrm>
            <a:off x="4572000" y="3980904"/>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9</a:t>
            </a:r>
            <a:r>
              <a:rPr lang="en-US" altLang="zh-CN" b="1">
                <a:solidFill>
                  <a:srgbClr val="FF99FF"/>
                </a:solidFill>
              </a:rPr>
              <a:t>)</a:t>
            </a:r>
          </a:p>
        </p:txBody>
      </p:sp>
      <p:sp>
        <p:nvSpPr>
          <p:cNvPr id="64548" name="Text Box 36"/>
          <p:cNvSpPr txBox="1">
            <a:spLocks noChangeArrowheads="1"/>
          </p:cNvSpPr>
          <p:nvPr/>
        </p:nvSpPr>
        <p:spPr bwMode="auto">
          <a:xfrm>
            <a:off x="4572000" y="5708104"/>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231</a:t>
            </a:fld>
            <a:endParaRPr lang="en-GB" dirty="0"/>
          </a:p>
        </p:txBody>
      </p:sp>
    </p:spTree>
    <p:extLst>
      <p:ext uri="{BB962C8B-B14F-4D97-AF65-F5344CB8AC3E}">
        <p14:creationId xmlns:p14="http://schemas.microsoft.com/office/powerpoint/2010/main" val="3307340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45"/>
                                        </p:tgtEl>
                                        <p:attrNameLst>
                                          <p:attrName>style.visibility</p:attrName>
                                        </p:attrNameLst>
                                      </p:cBhvr>
                                      <p:to>
                                        <p:strVal val="visible"/>
                                      </p:to>
                                    </p:set>
                                    <p:anim calcmode="lin" valueType="num">
                                      <p:cBhvr additive="base">
                                        <p:cTn id="7" dur="500" fill="hold"/>
                                        <p:tgtEl>
                                          <p:spTgt spid="64545"/>
                                        </p:tgtEl>
                                        <p:attrNameLst>
                                          <p:attrName>ppt_x</p:attrName>
                                        </p:attrNameLst>
                                      </p:cBhvr>
                                      <p:tavLst>
                                        <p:tav tm="0">
                                          <p:val>
                                            <p:strVal val="#ppt_x"/>
                                          </p:val>
                                        </p:tav>
                                        <p:tav tm="100000">
                                          <p:val>
                                            <p:strVal val="#ppt_x"/>
                                          </p:val>
                                        </p:tav>
                                      </p:tavLst>
                                    </p:anim>
                                    <p:anim calcmode="lin" valueType="num">
                                      <p:cBhvr additive="base">
                                        <p:cTn id="8" dur="500" fill="hold"/>
                                        <p:tgtEl>
                                          <p:spTgt spid="645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547"/>
                                        </p:tgtEl>
                                        <p:attrNameLst>
                                          <p:attrName>style.visibility</p:attrName>
                                        </p:attrNameLst>
                                      </p:cBhvr>
                                      <p:to>
                                        <p:strVal val="visible"/>
                                      </p:to>
                                    </p:set>
                                    <p:anim calcmode="lin" valueType="num">
                                      <p:cBhvr additive="base">
                                        <p:cTn id="11" dur="500" fill="hold"/>
                                        <p:tgtEl>
                                          <p:spTgt spid="64547"/>
                                        </p:tgtEl>
                                        <p:attrNameLst>
                                          <p:attrName>ppt_x</p:attrName>
                                        </p:attrNameLst>
                                      </p:cBhvr>
                                      <p:tavLst>
                                        <p:tav tm="0">
                                          <p:val>
                                            <p:strVal val="#ppt_x"/>
                                          </p:val>
                                        </p:tav>
                                        <p:tav tm="100000">
                                          <p:val>
                                            <p:strVal val="#ppt_x"/>
                                          </p:val>
                                        </p:tav>
                                      </p:tavLst>
                                    </p:anim>
                                    <p:anim calcmode="lin" valueType="num">
                                      <p:cBhvr additive="base">
                                        <p:cTn id="12" dur="500" fill="hold"/>
                                        <p:tgtEl>
                                          <p:spTgt spid="6454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4548"/>
                                        </p:tgtEl>
                                        <p:attrNameLst>
                                          <p:attrName>style.visibility</p:attrName>
                                        </p:attrNameLst>
                                      </p:cBhvr>
                                      <p:to>
                                        <p:strVal val="visible"/>
                                      </p:to>
                                    </p:set>
                                    <p:anim calcmode="lin" valueType="num">
                                      <p:cBhvr additive="base">
                                        <p:cTn id="15" dur="500" fill="hold"/>
                                        <p:tgtEl>
                                          <p:spTgt spid="64548"/>
                                        </p:tgtEl>
                                        <p:attrNameLst>
                                          <p:attrName>ppt_x</p:attrName>
                                        </p:attrNameLst>
                                      </p:cBhvr>
                                      <p:tavLst>
                                        <p:tav tm="0">
                                          <p:val>
                                            <p:strVal val="#ppt_x"/>
                                          </p:val>
                                        </p:tav>
                                        <p:tav tm="100000">
                                          <p:val>
                                            <p:strVal val="#ppt_x"/>
                                          </p:val>
                                        </p:tav>
                                      </p:tavLst>
                                    </p:anim>
                                    <p:anim calcmode="lin" valueType="num">
                                      <p:cBhvr additive="base">
                                        <p:cTn id="16" dur="500" fill="hold"/>
                                        <p:tgtEl>
                                          <p:spTgt spid="6454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4546"/>
                                        </p:tgtEl>
                                        <p:attrNameLst>
                                          <p:attrName>style.visibility</p:attrName>
                                        </p:attrNameLst>
                                      </p:cBhvr>
                                      <p:to>
                                        <p:strVal val="visible"/>
                                      </p:to>
                                    </p:set>
                                    <p:anim calcmode="lin" valueType="num">
                                      <p:cBhvr additive="base">
                                        <p:cTn id="21" dur="500" fill="hold"/>
                                        <p:tgtEl>
                                          <p:spTgt spid="64546"/>
                                        </p:tgtEl>
                                        <p:attrNameLst>
                                          <p:attrName>ppt_x</p:attrName>
                                        </p:attrNameLst>
                                      </p:cBhvr>
                                      <p:tavLst>
                                        <p:tav tm="0">
                                          <p:val>
                                            <p:strVal val="#ppt_x"/>
                                          </p:val>
                                        </p:tav>
                                        <p:tav tm="100000">
                                          <p:val>
                                            <p:strVal val="#ppt_x"/>
                                          </p:val>
                                        </p:tav>
                                      </p:tavLst>
                                    </p:anim>
                                    <p:anim calcmode="lin" valueType="num">
                                      <p:cBhvr additive="base">
                                        <p:cTn id="22" dur="500" fill="hold"/>
                                        <p:tgtEl>
                                          <p:spTgt spid="645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45" grpId="0" autoUpdateAnimBg="0"/>
      <p:bldP spid="64546" grpId="0" autoUpdateAnimBg="0"/>
      <p:bldP spid="64547" grpId="0" autoUpdateAnimBg="0"/>
      <p:bldP spid="64548" grpId="0"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a:xfrm>
            <a:off x="179388" y="917946"/>
            <a:ext cx="8677275" cy="1655763"/>
          </a:xfrm>
        </p:spPr>
        <p:txBody>
          <a:bodyPr/>
          <a:lstStyle/>
          <a:p>
            <a:pPr>
              <a:buFont typeface="Wingdings" panose="05000000000000000000" pitchFamily="2" charset="2"/>
              <a:buNone/>
            </a:pPr>
            <a:r>
              <a:rPr lang="en-US" altLang="zh-CN" sz="2400" dirty="0"/>
              <a:t>    </a:t>
            </a:r>
            <a:r>
              <a:rPr lang="zh-CN" altLang="en-US" sz="2400" dirty="0"/>
              <a:t>（</a:t>
            </a:r>
            <a:r>
              <a:rPr lang="en-US" altLang="zh-CN" sz="2400" dirty="0"/>
              <a:t>4</a:t>
            </a:r>
            <a:r>
              <a:rPr lang="zh-CN" altLang="en-US" sz="2400" dirty="0"/>
              <a:t>）选一条标号过的增流路径进行增流；</a:t>
            </a:r>
          </a:p>
          <a:p>
            <a:pPr>
              <a:buFont typeface="Wingdings" panose="05000000000000000000" pitchFamily="2" charset="2"/>
              <a:buNone/>
            </a:pPr>
            <a:r>
              <a:rPr lang="zh-CN" altLang="en-US" sz="2400" dirty="0"/>
              <a:t>增流路径为</a:t>
            </a:r>
            <a:r>
              <a:rPr lang="zh-CN" altLang="en-US" sz="2400" dirty="0">
                <a:sym typeface="Wingdings" panose="05000000000000000000" pitchFamily="2" charset="2"/>
              </a:rPr>
              <a:t>：</a:t>
            </a:r>
            <a:r>
              <a:rPr lang="en-US" altLang="zh-CN" sz="2400" dirty="0">
                <a:sym typeface="Wingdings" panose="05000000000000000000" pitchFamily="2" charset="2"/>
              </a:rPr>
              <a:t>(s</a:t>
            </a:r>
            <a:r>
              <a:rPr lang="zh-CN" altLang="en-US" sz="2400" dirty="0">
                <a:sym typeface="Wingdings" panose="05000000000000000000" pitchFamily="2" charset="2"/>
              </a:rPr>
              <a:t>，</a:t>
            </a:r>
            <a:r>
              <a:rPr lang="en-US" altLang="zh-CN" sz="2400" dirty="0">
                <a:sym typeface="Wingdings" panose="05000000000000000000" pitchFamily="2" charset="2"/>
              </a:rPr>
              <a:t>a</a:t>
            </a:r>
            <a:r>
              <a:rPr lang="zh-CN" altLang="en-US" sz="2400" dirty="0">
                <a:sym typeface="Wingdings" panose="05000000000000000000" pitchFamily="2" charset="2"/>
              </a:rPr>
              <a:t>，</a:t>
            </a:r>
            <a:r>
              <a:rPr lang="en-US" altLang="zh-CN" sz="2400" dirty="0">
                <a:sym typeface="Wingdings" panose="05000000000000000000" pitchFamily="2" charset="2"/>
              </a:rPr>
              <a:t>t)</a:t>
            </a:r>
            <a:endParaRPr lang="en-US" altLang="zh-CN" sz="2400" dirty="0"/>
          </a:p>
        </p:txBody>
      </p:sp>
      <p:sp>
        <p:nvSpPr>
          <p:cNvPr id="65540"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65541" name="Group 5"/>
          <p:cNvGrpSpPr>
            <a:grpSpLocks/>
          </p:cNvGrpSpPr>
          <p:nvPr/>
        </p:nvGrpSpPr>
        <p:grpSpPr bwMode="auto">
          <a:xfrm>
            <a:off x="1692275" y="1700808"/>
            <a:ext cx="5248275" cy="3768725"/>
            <a:chOff x="0" y="0"/>
            <a:chExt cx="3306" cy="2374"/>
          </a:xfrm>
        </p:grpSpPr>
        <p:sp>
          <p:nvSpPr>
            <p:cNvPr id="65542"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7"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8"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9"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0"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65551"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65552"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65553"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65554"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65555"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7"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65558"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65559"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65560"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65561"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65562"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65563"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4"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5"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6"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65567"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65568" name="Text Box 32"/>
          <p:cNvSpPr txBox="1">
            <a:spLocks noChangeArrowheads="1"/>
          </p:cNvSpPr>
          <p:nvPr/>
        </p:nvSpPr>
        <p:spPr bwMode="auto">
          <a:xfrm>
            <a:off x="755650" y="342800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65569" name="Text Box 33"/>
          <p:cNvSpPr txBox="1">
            <a:spLocks noChangeArrowheads="1"/>
          </p:cNvSpPr>
          <p:nvPr/>
        </p:nvSpPr>
        <p:spPr bwMode="auto">
          <a:xfrm>
            <a:off x="4356100" y="1772245"/>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65570" name="Text Box 34"/>
          <p:cNvSpPr txBox="1">
            <a:spLocks noChangeArrowheads="1"/>
          </p:cNvSpPr>
          <p:nvPr/>
        </p:nvSpPr>
        <p:spPr bwMode="auto">
          <a:xfrm>
            <a:off x="7019925" y="3285133"/>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8</a:t>
            </a:r>
            <a:r>
              <a:rPr lang="en-US" altLang="zh-CN" b="1">
                <a:solidFill>
                  <a:srgbClr val="FF99FF"/>
                </a:solidFill>
              </a:rPr>
              <a:t>)</a:t>
            </a:r>
          </a:p>
        </p:txBody>
      </p:sp>
      <p:sp>
        <p:nvSpPr>
          <p:cNvPr id="65571" name="Text Box 35"/>
          <p:cNvSpPr txBox="1">
            <a:spLocks noChangeArrowheads="1"/>
          </p:cNvSpPr>
          <p:nvPr/>
        </p:nvSpPr>
        <p:spPr bwMode="auto">
          <a:xfrm>
            <a:off x="4572000" y="328513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9</a:t>
            </a:r>
            <a:r>
              <a:rPr lang="en-US" altLang="zh-CN" b="1">
                <a:solidFill>
                  <a:srgbClr val="FF99FF"/>
                </a:solidFill>
              </a:rPr>
              <a:t>)</a:t>
            </a:r>
          </a:p>
        </p:txBody>
      </p:sp>
      <p:sp>
        <p:nvSpPr>
          <p:cNvPr id="65572" name="Text Box 36"/>
          <p:cNvSpPr txBox="1">
            <a:spLocks noChangeArrowheads="1"/>
          </p:cNvSpPr>
          <p:nvPr/>
        </p:nvSpPr>
        <p:spPr bwMode="auto">
          <a:xfrm>
            <a:off x="4572000" y="501233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65573" name="Line 37"/>
          <p:cNvSpPr>
            <a:spLocks noChangeShapeType="1"/>
          </p:cNvSpPr>
          <p:nvPr/>
        </p:nvSpPr>
        <p:spPr bwMode="auto">
          <a:xfrm flipV="1">
            <a:off x="2195513" y="2348508"/>
            <a:ext cx="1871662" cy="1152525"/>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4" name="Line 38"/>
          <p:cNvSpPr>
            <a:spLocks noChangeShapeType="1"/>
          </p:cNvSpPr>
          <p:nvPr/>
        </p:nvSpPr>
        <p:spPr bwMode="auto">
          <a:xfrm>
            <a:off x="4211638" y="2277070"/>
            <a:ext cx="2305050" cy="1150938"/>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5" name="Text Box 39"/>
          <p:cNvSpPr txBox="1">
            <a:spLocks noChangeArrowheads="1"/>
          </p:cNvSpPr>
          <p:nvPr/>
        </p:nvSpPr>
        <p:spPr bwMode="auto">
          <a:xfrm>
            <a:off x="2987675" y="5661620"/>
            <a:ext cx="2846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δ=min(c</a:t>
            </a:r>
            <a:r>
              <a:rPr lang="en-US" altLang="zh-CN" sz="3200" baseline="-25000"/>
              <a:t>ij</a:t>
            </a:r>
            <a:r>
              <a:rPr lang="en-US" altLang="zh-CN" sz="3200"/>
              <a:t>-f</a:t>
            </a:r>
            <a:r>
              <a:rPr lang="en-US" altLang="zh-CN" sz="3200" baseline="-25000"/>
              <a:t>ij</a:t>
            </a:r>
            <a:r>
              <a:rPr lang="en-US" altLang="zh-CN" sz="3200"/>
              <a:t>)=2</a:t>
            </a:r>
            <a:endParaRPr lang="zh-CN" altLang="en-US" sz="3200"/>
          </a:p>
        </p:txBody>
      </p:sp>
      <p:grpSp>
        <p:nvGrpSpPr>
          <p:cNvPr id="65576" name="Group 40"/>
          <p:cNvGrpSpPr>
            <a:grpSpLocks/>
          </p:cNvGrpSpPr>
          <p:nvPr/>
        </p:nvGrpSpPr>
        <p:grpSpPr bwMode="auto">
          <a:xfrm>
            <a:off x="2411413" y="2492970"/>
            <a:ext cx="3717925" cy="366713"/>
            <a:chOff x="0" y="0"/>
            <a:chExt cx="2342" cy="231"/>
          </a:xfrm>
        </p:grpSpPr>
        <p:sp useBgFill="1">
          <p:nvSpPr>
            <p:cNvPr id="65577" name="Text Box 41"/>
            <p:cNvSpPr txBox="1">
              <a:spLocks noChangeArrowheads="1"/>
            </p:cNvSpPr>
            <p:nvPr/>
          </p:nvSpPr>
          <p:spPr bwMode="auto">
            <a:xfrm>
              <a:off x="1951" y="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a:t>
              </a:r>
              <a:r>
                <a:rPr lang="en-US" altLang="zh-CN" sz="1800" b="1">
                  <a:solidFill>
                    <a:srgbClr val="FF3300"/>
                  </a:solidFill>
                </a:rPr>
                <a:t>2</a:t>
              </a:r>
              <a:r>
                <a:rPr lang="en-US" altLang="zh-CN" sz="1800" b="1">
                  <a:solidFill>
                    <a:schemeClr val="hlink"/>
                  </a:solidFill>
                </a:rPr>
                <a:t>)</a:t>
              </a:r>
              <a:endParaRPr lang="zh-CN" altLang="en-US" sz="1800" b="1">
                <a:solidFill>
                  <a:schemeClr val="hlink"/>
                </a:solidFill>
              </a:endParaRPr>
            </a:p>
          </p:txBody>
        </p:sp>
        <p:sp useBgFill="1">
          <p:nvSpPr>
            <p:cNvPr id="65578" name="Text Box 42"/>
            <p:cNvSpPr txBox="1">
              <a:spLocks noChangeArrowheads="1"/>
            </p:cNvSpPr>
            <p:nvPr/>
          </p:nvSpPr>
          <p:spPr bwMode="auto">
            <a:xfrm>
              <a:off x="0" y="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a:t>
              </a:r>
              <a:r>
                <a:rPr lang="en-US" altLang="zh-CN" sz="1800" b="1">
                  <a:solidFill>
                    <a:srgbClr val="FF3300"/>
                  </a:solidFill>
                </a:rPr>
                <a:t>2</a:t>
              </a:r>
              <a:r>
                <a:rPr lang="en-US" altLang="zh-CN" sz="1800" b="1">
                  <a:solidFill>
                    <a:schemeClr val="hlink"/>
                  </a:solidFill>
                </a:rPr>
                <a:t>)</a:t>
              </a:r>
              <a:endParaRPr lang="zh-CN" altLang="en-US" sz="1800" b="1">
                <a:solidFill>
                  <a:schemeClr val="hlink"/>
                </a:solidFill>
              </a:endParaRP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232</a:t>
            </a:fld>
            <a:endParaRPr lang="en-GB" dirty="0"/>
          </a:p>
        </p:txBody>
      </p:sp>
    </p:spTree>
    <p:extLst>
      <p:ext uri="{BB962C8B-B14F-4D97-AF65-F5344CB8AC3E}">
        <p14:creationId xmlns:p14="http://schemas.microsoft.com/office/powerpoint/2010/main" val="2094890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573"/>
                                        </p:tgtEl>
                                        <p:attrNameLst>
                                          <p:attrName>style.visibility</p:attrName>
                                        </p:attrNameLst>
                                      </p:cBhvr>
                                      <p:to>
                                        <p:strVal val="visible"/>
                                      </p:to>
                                    </p:set>
                                    <p:animEffect transition="in" filter="dissolve">
                                      <p:cBhvr>
                                        <p:cTn id="7" dur="500"/>
                                        <p:tgtEl>
                                          <p:spTgt spid="6557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5574"/>
                                        </p:tgtEl>
                                        <p:attrNameLst>
                                          <p:attrName>style.visibility</p:attrName>
                                        </p:attrNameLst>
                                      </p:cBhvr>
                                      <p:to>
                                        <p:strVal val="visible"/>
                                      </p:to>
                                    </p:set>
                                    <p:animEffect transition="in" filter="dissolve">
                                      <p:cBhvr>
                                        <p:cTn id="10" dur="500"/>
                                        <p:tgtEl>
                                          <p:spTgt spid="655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5575"/>
                                        </p:tgtEl>
                                        <p:attrNameLst>
                                          <p:attrName>style.visibility</p:attrName>
                                        </p:attrNameLst>
                                      </p:cBhvr>
                                      <p:to>
                                        <p:strVal val="visible"/>
                                      </p:to>
                                    </p:set>
                                    <p:anim calcmode="lin" valueType="num">
                                      <p:cBhvr additive="base">
                                        <p:cTn id="15" dur="500" fill="hold"/>
                                        <p:tgtEl>
                                          <p:spTgt spid="65575"/>
                                        </p:tgtEl>
                                        <p:attrNameLst>
                                          <p:attrName>ppt_x</p:attrName>
                                        </p:attrNameLst>
                                      </p:cBhvr>
                                      <p:tavLst>
                                        <p:tav tm="0">
                                          <p:val>
                                            <p:strVal val="#ppt_x"/>
                                          </p:val>
                                        </p:tav>
                                        <p:tav tm="100000">
                                          <p:val>
                                            <p:strVal val="#ppt_x"/>
                                          </p:val>
                                        </p:tav>
                                      </p:tavLst>
                                    </p:anim>
                                    <p:anim calcmode="lin" valueType="num">
                                      <p:cBhvr additive="base">
                                        <p:cTn id="16" dur="500" fill="hold"/>
                                        <p:tgtEl>
                                          <p:spTgt spid="65575"/>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65576"/>
                                        </p:tgtEl>
                                        <p:attrNameLst>
                                          <p:attrName>style.visibility</p:attrName>
                                        </p:attrNameLst>
                                      </p:cBhvr>
                                      <p:to>
                                        <p:strVal val="visible"/>
                                      </p:to>
                                    </p:set>
                                    <p:animEffect transition="in" filter="dissolve">
                                      <p:cBhvr>
                                        <p:cTn id="21" dur="500"/>
                                        <p:tgtEl>
                                          <p:spTgt spid="65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3" grpId="0" animBg="1"/>
      <p:bldP spid="65574" grpId="0" animBg="1"/>
      <p:bldP spid="65575" grpId="0"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539750" y="994569"/>
            <a:ext cx="8388350" cy="1655763"/>
          </a:xfrm>
        </p:spPr>
        <p:txBody>
          <a:bodyPr/>
          <a:lstStyle/>
          <a:p>
            <a:pPr>
              <a:lnSpc>
                <a:spcPct val="90000"/>
              </a:lnSpc>
              <a:spcBef>
                <a:spcPct val="0"/>
              </a:spcBef>
              <a:buClrTx/>
              <a:buSzTx/>
              <a:buFont typeface="Wingdings" panose="05000000000000000000" pitchFamily="2" charset="2"/>
              <a:buNone/>
            </a:pPr>
            <a:r>
              <a:rPr lang="zh-CN" altLang="en-US" dirty="0"/>
              <a:t>（</a:t>
            </a:r>
            <a:r>
              <a:rPr lang="en-US" altLang="zh-CN" dirty="0"/>
              <a:t>5</a:t>
            </a:r>
            <a:r>
              <a:rPr lang="zh-CN" altLang="en-US" dirty="0"/>
              <a:t>）转（</a:t>
            </a:r>
            <a:r>
              <a:rPr lang="en-US" altLang="zh-CN" dirty="0"/>
              <a:t>2</a:t>
            </a:r>
            <a:r>
              <a:rPr lang="zh-CN" altLang="en-US" dirty="0"/>
              <a:t>）</a:t>
            </a:r>
          </a:p>
          <a:p>
            <a:pPr>
              <a:lnSpc>
                <a:spcPct val="90000"/>
              </a:lnSpc>
              <a:spcBef>
                <a:spcPct val="0"/>
              </a:spcBef>
              <a:buClrTx/>
              <a:buSzTx/>
              <a:buFont typeface="Wingdings" panose="05000000000000000000" pitchFamily="2" charset="2"/>
              <a:buNone/>
            </a:pPr>
            <a:r>
              <a:rPr lang="zh-CN" altLang="en-US" dirty="0"/>
              <a:t>（</a:t>
            </a:r>
            <a:r>
              <a:rPr lang="en-US" altLang="zh-CN" dirty="0"/>
              <a:t>2</a:t>
            </a:r>
            <a:r>
              <a:rPr lang="zh-CN" altLang="en-US" dirty="0"/>
              <a:t>）给源点</a:t>
            </a:r>
            <a:r>
              <a:rPr lang="en-US" altLang="zh-CN" dirty="0"/>
              <a:t>s</a:t>
            </a:r>
            <a:r>
              <a:rPr lang="zh-CN" altLang="en-US" dirty="0"/>
              <a:t>标号</a:t>
            </a:r>
            <a:r>
              <a:rPr lang="en-US" altLang="zh-CN" dirty="0"/>
              <a:t>(-,∞)</a:t>
            </a:r>
            <a:r>
              <a:rPr lang="zh-CN" altLang="en-US" dirty="0"/>
              <a:t>，其它顶点均未标号；</a:t>
            </a:r>
          </a:p>
        </p:txBody>
      </p:sp>
      <p:sp>
        <p:nvSpPr>
          <p:cNvPr id="66564" name="AutoShape 4"/>
          <p:cNvSpPr>
            <a:spLocks noChangeArrowheads="1"/>
          </p:cNvSpPr>
          <p:nvPr/>
        </p:nvSpPr>
        <p:spPr bwMode="auto">
          <a:xfrm>
            <a:off x="0" y="4048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66565" name="Group 5"/>
          <p:cNvGrpSpPr>
            <a:grpSpLocks/>
          </p:cNvGrpSpPr>
          <p:nvPr/>
        </p:nvGrpSpPr>
        <p:grpSpPr bwMode="auto">
          <a:xfrm>
            <a:off x="1692275" y="1773238"/>
            <a:ext cx="5248275" cy="3768725"/>
            <a:chOff x="0" y="0"/>
            <a:chExt cx="3306" cy="2374"/>
          </a:xfrm>
        </p:grpSpPr>
        <p:sp>
          <p:nvSpPr>
            <p:cNvPr id="66566"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7"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8"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9"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0"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2"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3"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4"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66575"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66576"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66577"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66578"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66579"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0"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1"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66582"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66583"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66584"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66585"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66586"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66587"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8"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9"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0"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(8,2)</a:t>
              </a:r>
            </a:p>
          </p:txBody>
        </p:sp>
        <p:sp>
          <p:nvSpPr>
            <p:cNvPr id="66591"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66592"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233</a:t>
            </a:fld>
            <a:endParaRPr lang="en-GB" dirty="0"/>
          </a:p>
        </p:txBody>
      </p:sp>
    </p:spTree>
    <p:extLst>
      <p:ext uri="{BB962C8B-B14F-4D97-AF65-F5344CB8AC3E}">
        <p14:creationId xmlns:p14="http://schemas.microsoft.com/office/powerpoint/2010/main" val="3568403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592"/>
                                        </p:tgtEl>
                                        <p:attrNameLst>
                                          <p:attrName>style.visibility</p:attrName>
                                        </p:attrNameLst>
                                      </p:cBhvr>
                                      <p:to>
                                        <p:strVal val="visible"/>
                                      </p:to>
                                    </p:set>
                                    <p:anim calcmode="lin" valueType="num">
                                      <p:cBhvr additive="base">
                                        <p:cTn id="7" dur="500" fill="hold"/>
                                        <p:tgtEl>
                                          <p:spTgt spid="66592"/>
                                        </p:tgtEl>
                                        <p:attrNameLst>
                                          <p:attrName>ppt_x</p:attrName>
                                        </p:attrNameLst>
                                      </p:cBhvr>
                                      <p:tavLst>
                                        <p:tav tm="0">
                                          <p:val>
                                            <p:strVal val="#ppt_x"/>
                                          </p:val>
                                        </p:tav>
                                        <p:tav tm="100000">
                                          <p:val>
                                            <p:strVal val="#ppt_x"/>
                                          </p:val>
                                        </p:tav>
                                      </p:tavLst>
                                    </p:anim>
                                    <p:anim calcmode="lin" valueType="num">
                                      <p:cBhvr additive="base">
                                        <p:cTn id="8" dur="500" fill="hold"/>
                                        <p:tgtEl>
                                          <p:spTgt spid="665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92" grpId="0"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a:xfrm>
            <a:off x="755650" y="988937"/>
            <a:ext cx="8388350" cy="1655763"/>
          </a:xfrm>
        </p:spPr>
        <p:txBody>
          <a:bodyPr/>
          <a:lstStyle/>
          <a:p>
            <a:pPr>
              <a:spcBef>
                <a:spcPct val="0"/>
              </a:spcBef>
              <a:buClrTx/>
              <a:buSzTx/>
              <a:buFont typeface="Wingdings" panose="05000000000000000000" pitchFamily="2" charset="2"/>
              <a:buNone/>
            </a:pPr>
            <a:r>
              <a:rPr lang="en-US" altLang="zh-CN" dirty="0"/>
              <a:t>     </a:t>
            </a:r>
            <a:r>
              <a:rPr lang="zh-CN" altLang="en-US" dirty="0"/>
              <a:t>（</a:t>
            </a:r>
            <a:r>
              <a:rPr lang="en-US" altLang="zh-CN" dirty="0"/>
              <a:t>3</a:t>
            </a:r>
            <a:r>
              <a:rPr lang="zh-CN" altLang="en-US" dirty="0"/>
              <a:t>）按层次依次对可以标号的顶点进行标号，若当前标号的顶点为</a:t>
            </a:r>
            <a:r>
              <a:rPr lang="en-US" altLang="zh-CN" dirty="0"/>
              <a:t>t</a:t>
            </a:r>
            <a:r>
              <a:rPr lang="zh-CN" altLang="en-US" dirty="0"/>
              <a:t>，转（</a:t>
            </a:r>
            <a:r>
              <a:rPr lang="en-US" altLang="zh-CN" dirty="0"/>
              <a:t>4</a:t>
            </a:r>
            <a:r>
              <a:rPr lang="zh-CN" altLang="en-US" dirty="0"/>
              <a:t>），否则转入（</a:t>
            </a:r>
            <a:r>
              <a:rPr lang="en-US" altLang="zh-CN" dirty="0"/>
              <a:t>6</a:t>
            </a:r>
            <a:r>
              <a:rPr lang="zh-CN" altLang="en-US" dirty="0"/>
              <a:t>）；</a:t>
            </a:r>
          </a:p>
        </p:txBody>
      </p:sp>
      <p:sp>
        <p:nvSpPr>
          <p:cNvPr id="67588"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67589" name="Group 5"/>
          <p:cNvGrpSpPr>
            <a:grpSpLocks/>
          </p:cNvGrpSpPr>
          <p:nvPr/>
        </p:nvGrpSpPr>
        <p:grpSpPr bwMode="auto">
          <a:xfrm>
            <a:off x="1692275" y="2285925"/>
            <a:ext cx="5248275" cy="3768725"/>
            <a:chOff x="0" y="0"/>
            <a:chExt cx="3306" cy="2374"/>
          </a:xfrm>
        </p:grpSpPr>
        <p:sp>
          <p:nvSpPr>
            <p:cNvPr id="67590"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1"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2"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3"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4"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5"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6"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7"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8"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67599"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67600"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67601"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67602"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67603"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4"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5"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67606"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67607"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67608"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67609"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67610"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67611"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2"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3"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4"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(8,2)</a:t>
              </a:r>
            </a:p>
          </p:txBody>
        </p:sp>
        <p:sp>
          <p:nvSpPr>
            <p:cNvPr id="67615"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67616" name="Text Box 32"/>
          <p:cNvSpPr txBox="1">
            <a:spLocks noChangeArrowheads="1"/>
          </p:cNvSpPr>
          <p:nvPr/>
        </p:nvSpPr>
        <p:spPr bwMode="auto">
          <a:xfrm>
            <a:off x="755650" y="4013125"/>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67617" name="Text Box 33"/>
          <p:cNvSpPr txBox="1">
            <a:spLocks noChangeArrowheads="1"/>
          </p:cNvSpPr>
          <p:nvPr/>
        </p:nvSpPr>
        <p:spPr bwMode="auto">
          <a:xfrm>
            <a:off x="4284663" y="2501825"/>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6</a:t>
            </a:r>
            <a:r>
              <a:rPr lang="en-US" altLang="zh-CN" b="1">
                <a:solidFill>
                  <a:srgbClr val="FF99FF"/>
                </a:solidFill>
              </a:rPr>
              <a:t>)</a:t>
            </a:r>
          </a:p>
        </p:txBody>
      </p:sp>
      <p:sp>
        <p:nvSpPr>
          <p:cNvPr id="67618" name="Text Box 34"/>
          <p:cNvSpPr txBox="1">
            <a:spLocks noChangeArrowheads="1"/>
          </p:cNvSpPr>
          <p:nvPr/>
        </p:nvSpPr>
        <p:spPr bwMode="auto">
          <a:xfrm>
            <a:off x="7019925" y="3870250"/>
            <a:ext cx="104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5</a:t>
            </a:r>
            <a:r>
              <a:rPr lang="en-US" altLang="zh-CN" b="1">
                <a:solidFill>
                  <a:srgbClr val="FF99FF"/>
                </a:solidFill>
              </a:rPr>
              <a:t>)</a:t>
            </a:r>
          </a:p>
        </p:txBody>
      </p:sp>
      <p:sp>
        <p:nvSpPr>
          <p:cNvPr id="67619" name="Text Box 35"/>
          <p:cNvSpPr txBox="1">
            <a:spLocks noChangeArrowheads="1"/>
          </p:cNvSpPr>
          <p:nvPr/>
        </p:nvSpPr>
        <p:spPr bwMode="auto">
          <a:xfrm>
            <a:off x="4572000" y="3870250"/>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9</a:t>
            </a:r>
            <a:r>
              <a:rPr lang="en-US" altLang="zh-CN" b="1">
                <a:solidFill>
                  <a:srgbClr val="FF99FF"/>
                </a:solidFill>
              </a:rPr>
              <a:t>)</a:t>
            </a:r>
          </a:p>
        </p:txBody>
      </p:sp>
      <p:sp>
        <p:nvSpPr>
          <p:cNvPr id="67620" name="Text Box 36"/>
          <p:cNvSpPr txBox="1">
            <a:spLocks noChangeArrowheads="1"/>
          </p:cNvSpPr>
          <p:nvPr/>
        </p:nvSpPr>
        <p:spPr bwMode="auto">
          <a:xfrm>
            <a:off x="4572000" y="5597450"/>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234</a:t>
            </a:fld>
            <a:endParaRPr lang="en-GB" dirty="0"/>
          </a:p>
        </p:txBody>
      </p:sp>
    </p:spTree>
    <p:extLst>
      <p:ext uri="{BB962C8B-B14F-4D97-AF65-F5344CB8AC3E}">
        <p14:creationId xmlns:p14="http://schemas.microsoft.com/office/powerpoint/2010/main" val="256985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7619"/>
                                        </p:tgtEl>
                                        <p:attrNameLst>
                                          <p:attrName>style.visibility</p:attrName>
                                        </p:attrNameLst>
                                      </p:cBhvr>
                                      <p:to>
                                        <p:strVal val="visible"/>
                                      </p:to>
                                    </p:set>
                                    <p:animEffect transition="in" filter="randombar(horizontal)">
                                      <p:cBhvr>
                                        <p:cTn id="7" dur="500"/>
                                        <p:tgtEl>
                                          <p:spTgt spid="676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620"/>
                                        </p:tgtEl>
                                        <p:attrNameLst>
                                          <p:attrName>style.visibility</p:attrName>
                                        </p:attrNameLst>
                                      </p:cBhvr>
                                      <p:to>
                                        <p:strVal val="visible"/>
                                      </p:to>
                                    </p:set>
                                    <p:animEffect transition="in" filter="dissolve">
                                      <p:cBhvr>
                                        <p:cTn id="10" dur="500"/>
                                        <p:tgtEl>
                                          <p:spTgt spid="6762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7617"/>
                                        </p:tgtEl>
                                        <p:attrNameLst>
                                          <p:attrName>style.visibility</p:attrName>
                                        </p:attrNameLst>
                                      </p:cBhvr>
                                      <p:to>
                                        <p:strVal val="visible"/>
                                      </p:to>
                                    </p:set>
                                    <p:animEffect transition="in" filter="dissolve">
                                      <p:cBhvr>
                                        <p:cTn id="15" dur="500"/>
                                        <p:tgtEl>
                                          <p:spTgt spid="676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7618"/>
                                        </p:tgtEl>
                                        <p:attrNameLst>
                                          <p:attrName>style.visibility</p:attrName>
                                        </p:attrNameLst>
                                      </p:cBhvr>
                                      <p:to>
                                        <p:strVal val="visible"/>
                                      </p:to>
                                    </p:set>
                                    <p:animEffect transition="in" filter="dissolve">
                                      <p:cBhvr>
                                        <p:cTn id="18" dur="500"/>
                                        <p:tgtEl>
                                          <p:spTgt spid="67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17" grpId="0" autoUpdateAnimBg="0"/>
      <p:bldP spid="67618" grpId="0" autoUpdateAnimBg="0"/>
      <p:bldP spid="67619" grpId="0" autoUpdateAnimBg="0"/>
      <p:bldP spid="67620" grpId="0" autoUpdateAnimBg="0"/>
    </p:bldLst>
  </p:timing>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142875" y="898525"/>
            <a:ext cx="8388350" cy="1655763"/>
          </a:xfrm>
        </p:spPr>
        <p:txBody>
          <a:bodyPr/>
          <a:lstStyle/>
          <a:p>
            <a:pPr>
              <a:buFont typeface="Wingdings" panose="05000000000000000000" pitchFamily="2" charset="2"/>
              <a:buNone/>
            </a:pPr>
            <a:r>
              <a:rPr lang="en-US" altLang="zh-CN" dirty="0"/>
              <a:t> </a:t>
            </a:r>
            <a:r>
              <a:rPr lang="zh-CN" altLang="en-US" dirty="0"/>
              <a:t>（</a:t>
            </a:r>
            <a:r>
              <a:rPr lang="en-US" altLang="zh-CN" dirty="0"/>
              <a:t>4</a:t>
            </a:r>
            <a:r>
              <a:rPr lang="zh-CN" altLang="en-US" dirty="0"/>
              <a:t>）选一条标号过的增流路径进行增流；</a:t>
            </a:r>
          </a:p>
          <a:p>
            <a:pPr>
              <a:buFont typeface="Wingdings" panose="05000000000000000000" pitchFamily="2" charset="2"/>
              <a:buNone/>
            </a:pPr>
            <a:r>
              <a:rPr lang="zh-CN" altLang="en-US" dirty="0"/>
              <a:t>增流路径为</a:t>
            </a:r>
            <a:r>
              <a:rPr lang="zh-CN" altLang="en-US" dirty="0">
                <a:sym typeface="Wingdings" panose="05000000000000000000" pitchFamily="2" charset="2"/>
              </a:rPr>
              <a:t>：</a:t>
            </a:r>
            <a:r>
              <a:rPr lang="en-US" altLang="zh-CN" dirty="0">
                <a:sym typeface="Wingdings" panose="05000000000000000000" pitchFamily="2" charset="2"/>
              </a:rPr>
              <a:t>(s</a:t>
            </a:r>
            <a:r>
              <a:rPr lang="zh-CN" altLang="en-US" dirty="0">
                <a:sym typeface="Wingdings" panose="05000000000000000000" pitchFamily="2" charset="2"/>
              </a:rPr>
              <a:t>，</a:t>
            </a:r>
            <a:r>
              <a:rPr lang="en-US" altLang="zh-CN" dirty="0">
                <a:sym typeface="Wingdings" panose="05000000000000000000" pitchFamily="2" charset="2"/>
              </a:rPr>
              <a:t>c</a:t>
            </a:r>
            <a:r>
              <a:rPr lang="zh-CN" altLang="en-US" dirty="0">
                <a:sym typeface="Wingdings" panose="05000000000000000000" pitchFamily="2" charset="2"/>
              </a:rPr>
              <a:t>，</a:t>
            </a:r>
            <a:r>
              <a:rPr lang="en-US" altLang="zh-CN" dirty="0">
                <a:sym typeface="Wingdings" panose="05000000000000000000" pitchFamily="2" charset="2"/>
              </a:rPr>
              <a:t>t)</a:t>
            </a:r>
            <a:endParaRPr lang="en-US" altLang="zh-CN" dirty="0"/>
          </a:p>
        </p:txBody>
      </p:sp>
      <p:sp>
        <p:nvSpPr>
          <p:cNvPr id="68612"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68613" name="Group 5"/>
          <p:cNvGrpSpPr>
            <a:grpSpLocks/>
          </p:cNvGrpSpPr>
          <p:nvPr/>
        </p:nvGrpSpPr>
        <p:grpSpPr bwMode="auto">
          <a:xfrm>
            <a:off x="1692275" y="1773238"/>
            <a:ext cx="5248275" cy="3768725"/>
            <a:chOff x="0" y="0"/>
            <a:chExt cx="3306" cy="2374"/>
          </a:xfrm>
        </p:grpSpPr>
        <p:sp>
          <p:nvSpPr>
            <p:cNvPr id="68614"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5"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6"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7"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8"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9"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0"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1"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2"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68623"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68624"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68625"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68626"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68627"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8"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9"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68630"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68631"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68632"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68633"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68634"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68635"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36"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37"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38"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(8,2)</a:t>
              </a:r>
            </a:p>
          </p:txBody>
        </p:sp>
        <p:sp>
          <p:nvSpPr>
            <p:cNvPr id="68639"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68640"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68641" name="Text Box 33"/>
          <p:cNvSpPr txBox="1">
            <a:spLocks noChangeArrowheads="1"/>
          </p:cNvSpPr>
          <p:nvPr/>
        </p:nvSpPr>
        <p:spPr bwMode="auto">
          <a:xfrm>
            <a:off x="4284663" y="1989138"/>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6</a:t>
            </a:r>
            <a:r>
              <a:rPr lang="en-US" altLang="zh-CN" b="1">
                <a:solidFill>
                  <a:srgbClr val="FF99FF"/>
                </a:solidFill>
              </a:rPr>
              <a:t>)</a:t>
            </a:r>
          </a:p>
        </p:txBody>
      </p:sp>
      <p:sp>
        <p:nvSpPr>
          <p:cNvPr id="68642" name="Text Box 34"/>
          <p:cNvSpPr txBox="1">
            <a:spLocks noChangeArrowheads="1"/>
          </p:cNvSpPr>
          <p:nvPr/>
        </p:nvSpPr>
        <p:spPr bwMode="auto">
          <a:xfrm>
            <a:off x="7019925" y="3357563"/>
            <a:ext cx="104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5</a:t>
            </a:r>
            <a:r>
              <a:rPr lang="en-US" altLang="zh-CN" b="1">
                <a:solidFill>
                  <a:srgbClr val="FF99FF"/>
                </a:solidFill>
              </a:rPr>
              <a:t>)</a:t>
            </a:r>
          </a:p>
        </p:txBody>
      </p:sp>
      <p:sp>
        <p:nvSpPr>
          <p:cNvPr id="68643" name="Text Box 35"/>
          <p:cNvSpPr txBox="1">
            <a:spLocks noChangeArrowheads="1"/>
          </p:cNvSpPr>
          <p:nvPr/>
        </p:nvSpPr>
        <p:spPr bwMode="auto">
          <a:xfrm>
            <a:off x="4572000" y="335756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9</a:t>
            </a:r>
            <a:r>
              <a:rPr lang="en-US" altLang="zh-CN" b="1">
                <a:solidFill>
                  <a:srgbClr val="FF99FF"/>
                </a:solidFill>
              </a:rPr>
              <a:t>)</a:t>
            </a:r>
          </a:p>
        </p:txBody>
      </p:sp>
      <p:sp>
        <p:nvSpPr>
          <p:cNvPr id="68644" name="Text Box 36"/>
          <p:cNvSpPr txBox="1">
            <a:spLocks noChangeArrowheads="1"/>
          </p:cNvSpPr>
          <p:nvPr/>
        </p:nvSpPr>
        <p:spPr bwMode="auto">
          <a:xfrm>
            <a:off x="4572000" y="508476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68645" name="Line 37"/>
          <p:cNvSpPr>
            <a:spLocks noChangeShapeType="1"/>
          </p:cNvSpPr>
          <p:nvPr/>
        </p:nvSpPr>
        <p:spPr bwMode="auto">
          <a:xfrm>
            <a:off x="2195513" y="3789363"/>
            <a:ext cx="1871662" cy="1223962"/>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46" name="Line 38"/>
          <p:cNvSpPr>
            <a:spLocks noChangeShapeType="1"/>
          </p:cNvSpPr>
          <p:nvPr/>
        </p:nvSpPr>
        <p:spPr bwMode="auto">
          <a:xfrm flipV="1">
            <a:off x="4284663" y="3644900"/>
            <a:ext cx="2232025" cy="1368425"/>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47" name="Text Box 39"/>
          <p:cNvSpPr txBox="1">
            <a:spLocks noChangeArrowheads="1"/>
          </p:cNvSpPr>
          <p:nvPr/>
        </p:nvSpPr>
        <p:spPr bwMode="auto">
          <a:xfrm>
            <a:off x="2987675" y="5734050"/>
            <a:ext cx="2846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δ=min(c</a:t>
            </a:r>
            <a:r>
              <a:rPr lang="en-US" altLang="zh-CN" sz="3200" baseline="-25000"/>
              <a:t>ij</a:t>
            </a:r>
            <a:r>
              <a:rPr lang="en-US" altLang="zh-CN" sz="3200"/>
              <a:t>-f</a:t>
            </a:r>
            <a:r>
              <a:rPr lang="en-US" altLang="zh-CN" sz="3200" baseline="-25000"/>
              <a:t>ij</a:t>
            </a:r>
            <a:r>
              <a:rPr lang="en-US" altLang="zh-CN" sz="3200"/>
              <a:t>)=3</a:t>
            </a:r>
            <a:endParaRPr lang="zh-CN" altLang="en-US" sz="3200"/>
          </a:p>
        </p:txBody>
      </p:sp>
      <p:grpSp>
        <p:nvGrpSpPr>
          <p:cNvPr id="68648" name="Group 40"/>
          <p:cNvGrpSpPr>
            <a:grpSpLocks/>
          </p:cNvGrpSpPr>
          <p:nvPr/>
        </p:nvGrpSpPr>
        <p:grpSpPr bwMode="auto">
          <a:xfrm>
            <a:off x="2555875" y="4437063"/>
            <a:ext cx="3455988" cy="438150"/>
            <a:chOff x="0" y="0"/>
            <a:chExt cx="2177" cy="276"/>
          </a:xfrm>
        </p:grpSpPr>
        <p:sp useBgFill="1">
          <p:nvSpPr>
            <p:cNvPr id="68649" name="Text Box 41"/>
            <p:cNvSpPr txBox="1">
              <a:spLocks noChangeArrowheads="1"/>
            </p:cNvSpPr>
            <p:nvPr/>
          </p:nvSpPr>
          <p:spPr bwMode="auto">
            <a:xfrm>
              <a:off x="0" y="45"/>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a:t>
              </a:r>
              <a:r>
                <a:rPr lang="en-US" altLang="zh-CN" sz="1800" b="1">
                  <a:solidFill>
                    <a:srgbClr val="FF3300"/>
                  </a:solidFill>
                </a:rPr>
                <a:t>3</a:t>
              </a:r>
              <a:r>
                <a:rPr lang="en-US" altLang="zh-CN" sz="1800" b="1">
                  <a:solidFill>
                    <a:schemeClr val="hlink"/>
                  </a:solidFill>
                </a:rPr>
                <a:t>)</a:t>
              </a:r>
              <a:endParaRPr lang="zh-CN" altLang="en-US" sz="1800" b="1">
                <a:solidFill>
                  <a:schemeClr val="hlink"/>
                </a:solidFill>
              </a:endParaRPr>
            </a:p>
          </p:txBody>
        </p:sp>
        <p:sp useBgFill="1">
          <p:nvSpPr>
            <p:cNvPr id="68650" name="Text Box 42"/>
            <p:cNvSpPr txBox="1">
              <a:spLocks noChangeArrowheads="1"/>
            </p:cNvSpPr>
            <p:nvPr/>
          </p:nvSpPr>
          <p:spPr bwMode="auto">
            <a:xfrm>
              <a:off x="1786" y="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a:t>
              </a:r>
              <a:r>
                <a:rPr lang="en-US" altLang="zh-CN" sz="1800" b="1">
                  <a:solidFill>
                    <a:srgbClr val="FF3300"/>
                  </a:solidFill>
                </a:rPr>
                <a:t>3</a:t>
              </a:r>
              <a:r>
                <a:rPr lang="en-US" altLang="zh-CN" sz="1800" b="1">
                  <a:solidFill>
                    <a:schemeClr val="hlink"/>
                  </a:solidFill>
                </a:rPr>
                <a:t>)</a:t>
              </a:r>
              <a:endParaRPr lang="zh-CN" altLang="en-US" sz="1800" b="1">
                <a:solidFill>
                  <a:schemeClr val="hlink"/>
                </a:solidFill>
              </a:endParaRP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235</a:t>
            </a:fld>
            <a:endParaRPr lang="en-GB" dirty="0"/>
          </a:p>
        </p:txBody>
      </p:sp>
    </p:spTree>
    <p:extLst>
      <p:ext uri="{BB962C8B-B14F-4D97-AF65-F5344CB8AC3E}">
        <p14:creationId xmlns:p14="http://schemas.microsoft.com/office/powerpoint/2010/main" val="2740608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646"/>
                                        </p:tgtEl>
                                        <p:attrNameLst>
                                          <p:attrName>style.visibility</p:attrName>
                                        </p:attrNameLst>
                                      </p:cBhvr>
                                      <p:to>
                                        <p:strVal val="visible"/>
                                      </p:to>
                                    </p:set>
                                    <p:animEffect transition="in" filter="randombar(horizontal)">
                                      <p:cBhvr>
                                        <p:cTn id="7" dur="500"/>
                                        <p:tgtEl>
                                          <p:spTgt spid="6864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8645"/>
                                        </p:tgtEl>
                                        <p:attrNameLst>
                                          <p:attrName>style.visibility</p:attrName>
                                        </p:attrNameLst>
                                      </p:cBhvr>
                                      <p:to>
                                        <p:strVal val="visible"/>
                                      </p:to>
                                    </p:set>
                                    <p:animEffect transition="in" filter="randombar(horizontal)">
                                      <p:cBhvr>
                                        <p:cTn id="10" dur="500"/>
                                        <p:tgtEl>
                                          <p:spTgt spid="6864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8647"/>
                                        </p:tgtEl>
                                        <p:attrNameLst>
                                          <p:attrName>style.visibility</p:attrName>
                                        </p:attrNameLst>
                                      </p:cBhvr>
                                      <p:to>
                                        <p:strVal val="visible"/>
                                      </p:to>
                                    </p:set>
                                    <p:anim calcmode="lin" valueType="num">
                                      <p:cBhvr additive="base">
                                        <p:cTn id="15" dur="500" fill="hold"/>
                                        <p:tgtEl>
                                          <p:spTgt spid="68647"/>
                                        </p:tgtEl>
                                        <p:attrNameLst>
                                          <p:attrName>ppt_x</p:attrName>
                                        </p:attrNameLst>
                                      </p:cBhvr>
                                      <p:tavLst>
                                        <p:tav tm="0">
                                          <p:val>
                                            <p:strVal val="#ppt_x"/>
                                          </p:val>
                                        </p:tav>
                                        <p:tav tm="100000">
                                          <p:val>
                                            <p:strVal val="#ppt_x"/>
                                          </p:val>
                                        </p:tav>
                                      </p:tavLst>
                                    </p:anim>
                                    <p:anim calcmode="lin" valueType="num">
                                      <p:cBhvr additive="base">
                                        <p:cTn id="16" dur="500" fill="hold"/>
                                        <p:tgtEl>
                                          <p:spTgt spid="68647"/>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68648"/>
                                        </p:tgtEl>
                                        <p:attrNameLst>
                                          <p:attrName>style.visibility</p:attrName>
                                        </p:attrNameLst>
                                      </p:cBhvr>
                                      <p:to>
                                        <p:strVal val="visible"/>
                                      </p:to>
                                    </p:set>
                                    <p:animEffect transition="in" filter="checkerboard(across)">
                                      <p:cBhvr>
                                        <p:cTn id="21" dur="500"/>
                                        <p:tgtEl>
                                          <p:spTgt spid="68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45" grpId="0" animBg="1"/>
      <p:bldP spid="68646" grpId="0" animBg="1"/>
      <p:bldP spid="68647" grpId="0" autoUpdateAnimBg="0"/>
    </p:bld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266700" y="982663"/>
            <a:ext cx="8388350" cy="1655763"/>
          </a:xfrm>
        </p:spPr>
        <p:txBody>
          <a:bodyPr/>
          <a:lstStyle/>
          <a:p>
            <a:pPr>
              <a:spcBef>
                <a:spcPct val="0"/>
              </a:spcBef>
              <a:buClrTx/>
              <a:buSzTx/>
              <a:buFont typeface="Wingdings" panose="05000000000000000000" pitchFamily="2" charset="2"/>
              <a:buNone/>
            </a:pPr>
            <a:r>
              <a:rPr lang="zh-CN" altLang="en-US" dirty="0"/>
              <a:t>（</a:t>
            </a:r>
            <a:r>
              <a:rPr lang="en-US" altLang="zh-CN" dirty="0"/>
              <a:t>5</a:t>
            </a:r>
            <a:r>
              <a:rPr lang="zh-CN" altLang="en-US" dirty="0"/>
              <a:t>）转（</a:t>
            </a:r>
            <a:r>
              <a:rPr lang="en-US" altLang="zh-CN" dirty="0"/>
              <a:t>2</a:t>
            </a:r>
            <a:r>
              <a:rPr lang="zh-CN" altLang="en-US" dirty="0"/>
              <a:t>）</a:t>
            </a:r>
          </a:p>
          <a:p>
            <a:pPr>
              <a:spcBef>
                <a:spcPct val="0"/>
              </a:spcBef>
              <a:buClrTx/>
              <a:buSzTx/>
              <a:buFont typeface="Wingdings" panose="05000000000000000000" pitchFamily="2" charset="2"/>
              <a:buNone/>
            </a:pPr>
            <a:r>
              <a:rPr lang="zh-CN" altLang="en-US" dirty="0"/>
              <a:t>（</a:t>
            </a:r>
            <a:r>
              <a:rPr lang="en-US" altLang="zh-CN" dirty="0"/>
              <a:t>2</a:t>
            </a:r>
            <a:r>
              <a:rPr lang="zh-CN" altLang="en-US" dirty="0"/>
              <a:t>）给源点</a:t>
            </a:r>
            <a:r>
              <a:rPr lang="en-US" altLang="zh-CN" dirty="0"/>
              <a:t>s</a:t>
            </a:r>
            <a:r>
              <a:rPr lang="zh-CN" altLang="en-US" dirty="0"/>
              <a:t>标号</a:t>
            </a:r>
            <a:r>
              <a:rPr lang="en-US" altLang="zh-CN" dirty="0"/>
              <a:t>(-,∞)</a:t>
            </a:r>
            <a:r>
              <a:rPr lang="zh-CN" altLang="en-US" dirty="0"/>
              <a:t>，其它顶点均未标号；</a:t>
            </a:r>
          </a:p>
        </p:txBody>
      </p:sp>
      <p:sp>
        <p:nvSpPr>
          <p:cNvPr id="69636"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69637" name="Group 5"/>
          <p:cNvGrpSpPr>
            <a:grpSpLocks/>
          </p:cNvGrpSpPr>
          <p:nvPr/>
        </p:nvGrpSpPr>
        <p:grpSpPr bwMode="auto">
          <a:xfrm>
            <a:off x="1692275" y="1773238"/>
            <a:ext cx="5248275" cy="3768725"/>
            <a:chOff x="0" y="0"/>
            <a:chExt cx="3306" cy="2374"/>
          </a:xfrm>
        </p:grpSpPr>
        <p:sp>
          <p:nvSpPr>
            <p:cNvPr id="69638"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3"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4"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6"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69647"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69648"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69649"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69650"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69651"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2"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3"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69654"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69655"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69656"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69657"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69658"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69659"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0"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1"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2"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(8,2)</a:t>
              </a:r>
            </a:p>
          </p:txBody>
        </p:sp>
        <p:sp>
          <p:nvSpPr>
            <p:cNvPr id="69663"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69664"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236</a:t>
            </a:fld>
            <a:endParaRPr lang="en-GB" dirty="0"/>
          </a:p>
        </p:txBody>
      </p:sp>
    </p:spTree>
    <p:extLst>
      <p:ext uri="{BB962C8B-B14F-4D97-AF65-F5344CB8AC3E}">
        <p14:creationId xmlns:p14="http://schemas.microsoft.com/office/powerpoint/2010/main" val="2594220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64"/>
                                        </p:tgtEl>
                                        <p:attrNameLst>
                                          <p:attrName>style.visibility</p:attrName>
                                        </p:attrNameLst>
                                      </p:cBhvr>
                                      <p:to>
                                        <p:strVal val="visible"/>
                                      </p:to>
                                    </p:set>
                                    <p:anim calcmode="lin" valueType="num">
                                      <p:cBhvr additive="base">
                                        <p:cTn id="7" dur="500" fill="hold"/>
                                        <p:tgtEl>
                                          <p:spTgt spid="69664"/>
                                        </p:tgtEl>
                                        <p:attrNameLst>
                                          <p:attrName>ppt_x</p:attrName>
                                        </p:attrNameLst>
                                      </p:cBhvr>
                                      <p:tavLst>
                                        <p:tav tm="0">
                                          <p:val>
                                            <p:strVal val="#ppt_x"/>
                                          </p:val>
                                        </p:tav>
                                        <p:tav tm="100000">
                                          <p:val>
                                            <p:strVal val="#ppt_x"/>
                                          </p:val>
                                        </p:tav>
                                      </p:tavLst>
                                    </p:anim>
                                    <p:anim calcmode="lin" valueType="num">
                                      <p:cBhvr additive="base">
                                        <p:cTn id="8" dur="500" fill="hold"/>
                                        <p:tgtEl>
                                          <p:spTgt spid="696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utoUpdateAnimBg="0"/>
    </p:bldLst>
  </p:timing>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179388" y="1038922"/>
            <a:ext cx="8388350" cy="1655763"/>
          </a:xfrm>
        </p:spPr>
        <p:txBody>
          <a:bodyPr/>
          <a:lstStyle/>
          <a:p>
            <a:pPr>
              <a:spcBef>
                <a:spcPct val="0"/>
              </a:spcBef>
              <a:buClrTx/>
              <a:buSzTx/>
              <a:buFont typeface="Wingdings" panose="05000000000000000000" pitchFamily="2" charset="2"/>
              <a:buNone/>
            </a:pPr>
            <a:r>
              <a:rPr lang="en-US" altLang="zh-CN" sz="2800" dirty="0"/>
              <a:t> </a:t>
            </a:r>
            <a:r>
              <a:rPr lang="zh-CN" altLang="en-US" sz="2800" dirty="0"/>
              <a:t>（</a:t>
            </a:r>
            <a:r>
              <a:rPr lang="en-US" altLang="zh-CN" sz="2800" dirty="0"/>
              <a:t>3</a:t>
            </a:r>
            <a:r>
              <a:rPr lang="zh-CN" altLang="en-US" sz="2800" dirty="0"/>
              <a:t>）按层次依次对可以标号的顶点进行标号，若当前标号的顶点为</a:t>
            </a:r>
            <a:r>
              <a:rPr lang="en-US" altLang="zh-CN" sz="2800" dirty="0"/>
              <a:t>t</a:t>
            </a:r>
            <a:r>
              <a:rPr lang="zh-CN" altLang="en-US" sz="2800" dirty="0"/>
              <a:t>，转（</a:t>
            </a:r>
            <a:r>
              <a:rPr lang="en-US" altLang="zh-CN" sz="2800" dirty="0"/>
              <a:t>4</a:t>
            </a:r>
            <a:r>
              <a:rPr lang="zh-CN" altLang="en-US" sz="2800" dirty="0"/>
              <a:t>），否则转入（</a:t>
            </a:r>
            <a:r>
              <a:rPr lang="en-US" altLang="zh-CN" sz="2800" dirty="0"/>
              <a:t>6</a:t>
            </a:r>
            <a:r>
              <a:rPr lang="zh-CN" altLang="en-US" sz="2800" dirty="0"/>
              <a:t>）；</a:t>
            </a:r>
          </a:p>
        </p:txBody>
      </p:sp>
      <p:sp>
        <p:nvSpPr>
          <p:cNvPr id="70660"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70661" name="Group 5"/>
          <p:cNvGrpSpPr>
            <a:grpSpLocks/>
          </p:cNvGrpSpPr>
          <p:nvPr/>
        </p:nvGrpSpPr>
        <p:grpSpPr bwMode="auto">
          <a:xfrm>
            <a:off x="1692275" y="1773238"/>
            <a:ext cx="5248275" cy="3768725"/>
            <a:chOff x="0" y="0"/>
            <a:chExt cx="3306" cy="2374"/>
          </a:xfrm>
        </p:grpSpPr>
        <p:sp>
          <p:nvSpPr>
            <p:cNvPr id="70662"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3"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4"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5"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6"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7"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8"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9"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0"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70671"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70672"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70673"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70674"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70675"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7"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70678"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70679"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70680"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70681"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70682"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70683"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4"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6"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(8,2)</a:t>
              </a:r>
            </a:p>
          </p:txBody>
        </p:sp>
        <p:sp>
          <p:nvSpPr>
            <p:cNvPr id="70687"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70688"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70689" name="Text Box 33"/>
          <p:cNvSpPr txBox="1">
            <a:spLocks noChangeArrowheads="1"/>
          </p:cNvSpPr>
          <p:nvPr/>
        </p:nvSpPr>
        <p:spPr bwMode="auto">
          <a:xfrm>
            <a:off x="4284663" y="1989138"/>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6</a:t>
            </a:r>
            <a:r>
              <a:rPr lang="en-US" altLang="zh-CN" b="1">
                <a:solidFill>
                  <a:srgbClr val="FF99FF"/>
                </a:solidFill>
              </a:rPr>
              <a:t>)</a:t>
            </a:r>
          </a:p>
        </p:txBody>
      </p:sp>
      <p:sp>
        <p:nvSpPr>
          <p:cNvPr id="70690" name="Text Box 34"/>
          <p:cNvSpPr txBox="1">
            <a:spLocks noChangeArrowheads="1"/>
          </p:cNvSpPr>
          <p:nvPr/>
        </p:nvSpPr>
        <p:spPr bwMode="auto">
          <a:xfrm>
            <a:off x="7019925" y="3357563"/>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6</a:t>
            </a:r>
            <a:r>
              <a:rPr lang="en-US" altLang="zh-CN" b="1">
                <a:solidFill>
                  <a:srgbClr val="FF99FF"/>
                </a:solidFill>
              </a:rPr>
              <a:t>)</a:t>
            </a:r>
          </a:p>
        </p:txBody>
      </p:sp>
      <p:sp>
        <p:nvSpPr>
          <p:cNvPr id="70691" name="Text Box 35"/>
          <p:cNvSpPr txBox="1">
            <a:spLocks noChangeArrowheads="1"/>
          </p:cNvSpPr>
          <p:nvPr/>
        </p:nvSpPr>
        <p:spPr bwMode="auto">
          <a:xfrm>
            <a:off x="4572000" y="335756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9</a:t>
            </a:r>
            <a:r>
              <a:rPr lang="en-US" altLang="zh-CN" b="1">
                <a:solidFill>
                  <a:srgbClr val="FF99FF"/>
                </a:solidFill>
              </a:rPr>
              <a:t>)</a:t>
            </a:r>
          </a:p>
        </p:txBody>
      </p:sp>
      <p:sp>
        <p:nvSpPr>
          <p:cNvPr id="70692" name="Text Box 36"/>
          <p:cNvSpPr txBox="1">
            <a:spLocks noChangeArrowheads="1"/>
          </p:cNvSpPr>
          <p:nvPr/>
        </p:nvSpPr>
        <p:spPr bwMode="auto">
          <a:xfrm>
            <a:off x="4500563" y="50847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4</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237</a:t>
            </a:fld>
            <a:endParaRPr lang="en-GB" dirty="0"/>
          </a:p>
        </p:txBody>
      </p:sp>
    </p:spTree>
    <p:extLst>
      <p:ext uri="{BB962C8B-B14F-4D97-AF65-F5344CB8AC3E}">
        <p14:creationId xmlns:p14="http://schemas.microsoft.com/office/powerpoint/2010/main" val="681586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0691"/>
                                        </p:tgtEl>
                                        <p:attrNameLst>
                                          <p:attrName>style.visibility</p:attrName>
                                        </p:attrNameLst>
                                      </p:cBhvr>
                                      <p:to>
                                        <p:strVal val="visible"/>
                                      </p:to>
                                    </p:set>
                                    <p:animEffect transition="in" filter="randombar(horizontal)">
                                      <p:cBhvr>
                                        <p:cTn id="7" dur="500"/>
                                        <p:tgtEl>
                                          <p:spTgt spid="70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0689"/>
                                        </p:tgtEl>
                                        <p:attrNameLst>
                                          <p:attrName>style.visibility</p:attrName>
                                        </p:attrNameLst>
                                      </p:cBhvr>
                                      <p:to>
                                        <p:strVal val="visible"/>
                                      </p:to>
                                    </p:set>
                                    <p:animEffect transition="in" filter="dissolve">
                                      <p:cBhvr>
                                        <p:cTn id="12" dur="500"/>
                                        <p:tgtEl>
                                          <p:spTgt spid="706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0692"/>
                                        </p:tgtEl>
                                        <p:attrNameLst>
                                          <p:attrName>style.visibility</p:attrName>
                                        </p:attrNameLst>
                                      </p:cBhvr>
                                      <p:to>
                                        <p:strVal val="visible"/>
                                      </p:to>
                                    </p:set>
                                    <p:animEffect transition="in" filter="dissolve">
                                      <p:cBhvr>
                                        <p:cTn id="15" dur="500"/>
                                        <p:tgtEl>
                                          <p:spTgt spid="7069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0690"/>
                                        </p:tgtEl>
                                        <p:attrNameLst>
                                          <p:attrName>style.visibility</p:attrName>
                                        </p:attrNameLst>
                                      </p:cBhvr>
                                      <p:to>
                                        <p:strVal val="visible"/>
                                      </p:to>
                                    </p:set>
                                    <p:animEffect transition="in" filter="dissolve">
                                      <p:cBhvr>
                                        <p:cTn id="20" dur="500"/>
                                        <p:tgtEl>
                                          <p:spTgt spid="70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89" grpId="0" autoUpdateAnimBg="0"/>
      <p:bldP spid="70690" grpId="0" autoUpdateAnimBg="0"/>
      <p:bldP spid="70691" grpId="0" autoUpdateAnimBg="0"/>
      <p:bldP spid="70692" grpId="0" autoUpdateAnimBg="0"/>
    </p:bld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3" name="Rectangle 3"/>
          <p:cNvSpPr>
            <a:spLocks noGrp="1" noChangeArrowheads="1"/>
          </p:cNvSpPr>
          <p:nvPr>
            <p:ph type="body" idx="1"/>
          </p:nvPr>
        </p:nvSpPr>
        <p:spPr>
          <a:xfrm>
            <a:off x="358873" y="941388"/>
            <a:ext cx="8388350" cy="1655763"/>
          </a:xfrm>
        </p:spPr>
        <p:txBody>
          <a:bodyPr/>
          <a:lstStyle/>
          <a:p>
            <a:pPr>
              <a:spcBef>
                <a:spcPct val="0"/>
              </a:spcBef>
              <a:buClrTx/>
              <a:buSzTx/>
              <a:buFont typeface="Wingdings" panose="05000000000000000000" pitchFamily="2" charset="2"/>
              <a:buNone/>
            </a:pPr>
            <a:r>
              <a:rPr lang="en-US" altLang="zh-CN" sz="2800" dirty="0"/>
              <a:t> </a:t>
            </a:r>
            <a:r>
              <a:rPr lang="zh-CN" altLang="en-US" sz="2800" dirty="0"/>
              <a:t>（</a:t>
            </a:r>
            <a:r>
              <a:rPr lang="en-US" altLang="zh-CN" sz="2800" dirty="0"/>
              <a:t>4</a:t>
            </a:r>
            <a:r>
              <a:rPr lang="zh-CN" altLang="en-US" sz="2800" dirty="0"/>
              <a:t>）选一条标号过的增流路径进行增流；</a:t>
            </a:r>
          </a:p>
          <a:p>
            <a:pPr>
              <a:buFont typeface="Wingdings" panose="05000000000000000000" pitchFamily="2" charset="2"/>
              <a:buNone/>
            </a:pPr>
            <a:r>
              <a:rPr lang="zh-CN" altLang="en-US" sz="2800" dirty="0"/>
              <a:t>增流路径为</a:t>
            </a:r>
            <a:r>
              <a:rPr lang="zh-CN" altLang="en-US" sz="2800" dirty="0">
                <a:sym typeface="Wingdings" panose="05000000000000000000" pitchFamily="2" charset="2"/>
              </a:rPr>
              <a:t>：</a:t>
            </a:r>
            <a:r>
              <a:rPr lang="en-US" altLang="zh-CN" sz="2800" dirty="0">
                <a:sym typeface="Wingdings" panose="05000000000000000000" pitchFamily="2" charset="2"/>
              </a:rPr>
              <a:t>(s</a:t>
            </a:r>
            <a:r>
              <a:rPr lang="zh-CN" altLang="en-US" sz="2800" dirty="0">
                <a:sym typeface="Wingdings" panose="05000000000000000000" pitchFamily="2" charset="2"/>
              </a:rPr>
              <a:t>，</a:t>
            </a:r>
            <a:r>
              <a:rPr lang="en-US" altLang="zh-CN" sz="2800" dirty="0">
                <a:sym typeface="Wingdings" panose="05000000000000000000" pitchFamily="2" charset="2"/>
              </a:rPr>
              <a:t>a</a:t>
            </a:r>
            <a:r>
              <a:rPr lang="zh-CN" altLang="en-US" sz="2800" dirty="0">
                <a:sym typeface="Wingdings" panose="05000000000000000000" pitchFamily="2" charset="2"/>
              </a:rPr>
              <a:t>，</a:t>
            </a:r>
            <a:r>
              <a:rPr lang="en-US" altLang="zh-CN" sz="2800" dirty="0">
                <a:sym typeface="Wingdings" panose="05000000000000000000" pitchFamily="2" charset="2"/>
              </a:rPr>
              <a:t>t)</a:t>
            </a:r>
            <a:endParaRPr lang="en-US" altLang="zh-CN" sz="2800" dirty="0"/>
          </a:p>
        </p:txBody>
      </p:sp>
      <p:sp>
        <p:nvSpPr>
          <p:cNvPr id="71684"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71685" name="Group 5"/>
          <p:cNvGrpSpPr>
            <a:grpSpLocks/>
          </p:cNvGrpSpPr>
          <p:nvPr/>
        </p:nvGrpSpPr>
        <p:grpSpPr bwMode="auto">
          <a:xfrm>
            <a:off x="1692275" y="1773238"/>
            <a:ext cx="5248275" cy="3768725"/>
            <a:chOff x="0" y="0"/>
            <a:chExt cx="3306" cy="2374"/>
          </a:xfrm>
        </p:grpSpPr>
        <p:sp>
          <p:nvSpPr>
            <p:cNvPr id="71686"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7"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8"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9"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0"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1"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2"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3"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71695"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71696"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71697"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71698"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71699"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0"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1"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71702"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71703"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71704"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71705"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71706"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71707"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Text Box 30"/>
            <p:cNvSpPr txBox="1">
              <a:spLocks noChangeArrowheads="1"/>
            </p:cNvSpPr>
            <p:nvPr/>
          </p:nvSpPr>
          <p:spPr bwMode="auto">
            <a:xfrm>
              <a:off x="2359" y="514"/>
              <a:ext cx="41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dirty="0">
                  <a:solidFill>
                    <a:schemeClr val="hlink"/>
                  </a:solidFill>
                </a:rPr>
                <a:t>(</a:t>
              </a:r>
              <a:r>
                <a:rPr lang="en-US" altLang="zh-CN" sz="1800" b="1" dirty="0" smtClean="0">
                  <a:solidFill>
                    <a:schemeClr val="hlink"/>
                  </a:solidFill>
                </a:rPr>
                <a:t>8,2)</a:t>
              </a:r>
              <a:endParaRPr lang="en-US" altLang="zh-CN" sz="1800" b="1" dirty="0">
                <a:solidFill>
                  <a:schemeClr val="hlink"/>
                </a:solidFill>
              </a:endParaRPr>
            </a:p>
          </p:txBody>
        </p:sp>
        <p:sp>
          <p:nvSpPr>
            <p:cNvPr id="71711"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grpSp>
      <p:sp>
        <p:nvSpPr>
          <p:cNvPr id="71712"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71713" name="Text Box 33"/>
          <p:cNvSpPr txBox="1">
            <a:spLocks noChangeArrowheads="1"/>
          </p:cNvSpPr>
          <p:nvPr/>
        </p:nvSpPr>
        <p:spPr bwMode="auto">
          <a:xfrm>
            <a:off x="4284663" y="1989138"/>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6</a:t>
            </a:r>
            <a:r>
              <a:rPr lang="en-US" altLang="zh-CN" b="1">
                <a:solidFill>
                  <a:srgbClr val="FF99FF"/>
                </a:solidFill>
              </a:rPr>
              <a:t>)</a:t>
            </a:r>
          </a:p>
        </p:txBody>
      </p:sp>
      <p:sp>
        <p:nvSpPr>
          <p:cNvPr id="71714" name="Text Box 34"/>
          <p:cNvSpPr txBox="1">
            <a:spLocks noChangeArrowheads="1"/>
          </p:cNvSpPr>
          <p:nvPr/>
        </p:nvSpPr>
        <p:spPr bwMode="auto">
          <a:xfrm>
            <a:off x="7019925" y="3357563"/>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(a+, </a:t>
            </a:r>
            <a:r>
              <a:rPr lang="en-US" altLang="zh-CN" b="1">
                <a:solidFill>
                  <a:srgbClr val="FF99FF"/>
                </a:solidFill>
                <a:effectLst>
                  <a:outerShdw blurRad="38100" dist="38100" dir="2700000" algn="tl">
                    <a:srgbClr val="000000"/>
                  </a:outerShdw>
                </a:effectLst>
              </a:rPr>
              <a:t>6</a:t>
            </a:r>
            <a:r>
              <a:rPr lang="en-US" altLang="zh-CN" b="1">
                <a:solidFill>
                  <a:srgbClr val="FF99FF"/>
                </a:solidFill>
              </a:rPr>
              <a:t>)</a:t>
            </a:r>
          </a:p>
        </p:txBody>
      </p:sp>
      <p:sp>
        <p:nvSpPr>
          <p:cNvPr id="71715" name="Text Box 35"/>
          <p:cNvSpPr txBox="1">
            <a:spLocks noChangeArrowheads="1"/>
          </p:cNvSpPr>
          <p:nvPr/>
        </p:nvSpPr>
        <p:spPr bwMode="auto">
          <a:xfrm>
            <a:off x="4572000" y="335756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9</a:t>
            </a:r>
            <a:r>
              <a:rPr lang="en-US" altLang="zh-CN" b="1">
                <a:solidFill>
                  <a:srgbClr val="FF99FF"/>
                </a:solidFill>
              </a:rPr>
              <a:t>)</a:t>
            </a:r>
          </a:p>
        </p:txBody>
      </p:sp>
      <p:sp>
        <p:nvSpPr>
          <p:cNvPr id="71716" name="Text Box 36"/>
          <p:cNvSpPr txBox="1">
            <a:spLocks noChangeArrowheads="1"/>
          </p:cNvSpPr>
          <p:nvPr/>
        </p:nvSpPr>
        <p:spPr bwMode="auto">
          <a:xfrm>
            <a:off x="4500563" y="50847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4</a:t>
            </a:r>
            <a:r>
              <a:rPr lang="en-US" altLang="zh-CN" b="1">
                <a:solidFill>
                  <a:srgbClr val="FF99FF"/>
                </a:solidFill>
              </a:rPr>
              <a:t>)</a:t>
            </a:r>
          </a:p>
        </p:txBody>
      </p:sp>
      <p:sp>
        <p:nvSpPr>
          <p:cNvPr id="71717" name="Line 37"/>
          <p:cNvSpPr>
            <a:spLocks noChangeShapeType="1"/>
          </p:cNvSpPr>
          <p:nvPr/>
        </p:nvSpPr>
        <p:spPr bwMode="auto">
          <a:xfrm>
            <a:off x="2195513" y="3644900"/>
            <a:ext cx="1944687"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8" name="Line 38"/>
          <p:cNvSpPr>
            <a:spLocks noChangeShapeType="1"/>
          </p:cNvSpPr>
          <p:nvPr/>
        </p:nvSpPr>
        <p:spPr bwMode="auto">
          <a:xfrm flipV="1">
            <a:off x="4211638" y="2492375"/>
            <a:ext cx="0" cy="1081088"/>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9" name="Line 39"/>
          <p:cNvSpPr>
            <a:spLocks noChangeShapeType="1"/>
          </p:cNvSpPr>
          <p:nvPr/>
        </p:nvSpPr>
        <p:spPr bwMode="auto">
          <a:xfrm>
            <a:off x="4211638" y="2420938"/>
            <a:ext cx="2305050" cy="107950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0" name="Text Box 40"/>
          <p:cNvSpPr txBox="1">
            <a:spLocks noChangeArrowheads="1"/>
          </p:cNvSpPr>
          <p:nvPr/>
        </p:nvSpPr>
        <p:spPr bwMode="auto">
          <a:xfrm>
            <a:off x="2987675" y="5734050"/>
            <a:ext cx="2846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δ=min(c</a:t>
            </a:r>
            <a:r>
              <a:rPr lang="en-US" altLang="zh-CN" sz="3200" baseline="-25000"/>
              <a:t>ij</a:t>
            </a:r>
            <a:r>
              <a:rPr lang="en-US" altLang="zh-CN" sz="3200"/>
              <a:t>-f</a:t>
            </a:r>
            <a:r>
              <a:rPr lang="en-US" altLang="zh-CN" sz="3200" baseline="-25000"/>
              <a:t>ij</a:t>
            </a:r>
            <a:r>
              <a:rPr lang="en-US" altLang="zh-CN" sz="3200"/>
              <a:t>)=6</a:t>
            </a:r>
            <a:endParaRPr lang="zh-CN" altLang="en-US" sz="3200"/>
          </a:p>
        </p:txBody>
      </p:sp>
      <p:grpSp>
        <p:nvGrpSpPr>
          <p:cNvPr id="71721" name="Group 41"/>
          <p:cNvGrpSpPr>
            <a:grpSpLocks/>
          </p:cNvGrpSpPr>
          <p:nvPr/>
        </p:nvGrpSpPr>
        <p:grpSpPr bwMode="auto">
          <a:xfrm>
            <a:off x="3203575" y="2565400"/>
            <a:ext cx="2852738" cy="1590675"/>
            <a:chOff x="0" y="0"/>
            <a:chExt cx="1797" cy="1002"/>
          </a:xfrm>
        </p:grpSpPr>
        <p:sp useBgFill="1">
          <p:nvSpPr>
            <p:cNvPr id="71722" name="Text Box 42"/>
            <p:cNvSpPr txBox="1">
              <a:spLocks noChangeArrowheads="1"/>
            </p:cNvSpPr>
            <p:nvPr/>
          </p:nvSpPr>
          <p:spPr bwMode="auto">
            <a:xfrm>
              <a:off x="681" y="226"/>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a:t>
              </a:r>
              <a:r>
                <a:rPr lang="en-US" altLang="zh-CN" sz="1800" b="1">
                  <a:solidFill>
                    <a:srgbClr val="FF3300"/>
                  </a:solidFill>
                </a:rPr>
                <a:t>6</a:t>
              </a:r>
              <a:r>
                <a:rPr lang="en-US" altLang="zh-CN" sz="1800" b="1">
                  <a:solidFill>
                    <a:schemeClr val="hlink"/>
                  </a:solidFill>
                </a:rPr>
                <a:t>)</a:t>
              </a:r>
              <a:endParaRPr lang="zh-CN" altLang="en-US" sz="1800" b="1">
                <a:solidFill>
                  <a:schemeClr val="hlink"/>
                </a:solidFill>
              </a:endParaRPr>
            </a:p>
          </p:txBody>
        </p:sp>
        <p:sp useBgFill="1">
          <p:nvSpPr>
            <p:cNvPr id="71723" name="Text Box 43"/>
            <p:cNvSpPr txBox="1">
              <a:spLocks noChangeArrowheads="1"/>
            </p:cNvSpPr>
            <p:nvPr/>
          </p:nvSpPr>
          <p:spPr bwMode="auto">
            <a:xfrm>
              <a:off x="1406" y="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dirty="0">
                  <a:solidFill>
                    <a:schemeClr val="hlink"/>
                  </a:solidFill>
                </a:rPr>
                <a:t>(8,</a:t>
              </a:r>
              <a:r>
                <a:rPr lang="en-US" altLang="zh-CN" sz="1800" b="1" dirty="0">
                  <a:solidFill>
                    <a:srgbClr val="FF3300"/>
                  </a:solidFill>
                </a:rPr>
                <a:t>8</a:t>
              </a:r>
              <a:r>
                <a:rPr lang="en-US" altLang="zh-CN" sz="1800" b="1" dirty="0">
                  <a:solidFill>
                    <a:schemeClr val="hlink"/>
                  </a:solidFill>
                </a:rPr>
                <a:t>)</a:t>
              </a:r>
              <a:endParaRPr lang="zh-CN" altLang="en-US" sz="1800" b="1" dirty="0">
                <a:solidFill>
                  <a:schemeClr val="hlink"/>
                </a:solidFill>
              </a:endParaRPr>
            </a:p>
          </p:txBody>
        </p:sp>
        <p:sp useBgFill="1">
          <p:nvSpPr>
            <p:cNvPr id="71724" name="Text Box 44"/>
            <p:cNvSpPr txBox="1">
              <a:spLocks noChangeArrowheads="1"/>
            </p:cNvSpPr>
            <p:nvPr/>
          </p:nvSpPr>
          <p:spPr bwMode="auto">
            <a:xfrm>
              <a:off x="0" y="771"/>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a:t>
              </a:r>
              <a:r>
                <a:rPr lang="en-US" altLang="zh-CN" sz="1800" b="1">
                  <a:solidFill>
                    <a:srgbClr val="FF3300"/>
                  </a:solidFill>
                </a:rPr>
                <a:t>6</a:t>
              </a:r>
              <a:r>
                <a:rPr lang="en-US" altLang="zh-CN" sz="1800" b="1">
                  <a:solidFill>
                    <a:schemeClr val="hlink"/>
                  </a:solidFill>
                </a:rPr>
                <a:t>)</a:t>
              </a:r>
              <a:endParaRPr lang="zh-CN" altLang="en-US" sz="1800" b="1">
                <a:solidFill>
                  <a:schemeClr val="hlink"/>
                </a:solidFill>
              </a:endParaRP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238</a:t>
            </a:fld>
            <a:endParaRPr lang="en-GB" dirty="0"/>
          </a:p>
        </p:txBody>
      </p:sp>
    </p:spTree>
    <p:extLst>
      <p:ext uri="{BB962C8B-B14F-4D97-AF65-F5344CB8AC3E}">
        <p14:creationId xmlns:p14="http://schemas.microsoft.com/office/powerpoint/2010/main" val="93090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1717"/>
                                        </p:tgtEl>
                                        <p:attrNameLst>
                                          <p:attrName>style.visibility</p:attrName>
                                        </p:attrNameLst>
                                      </p:cBhvr>
                                      <p:to>
                                        <p:strVal val="visible"/>
                                      </p:to>
                                    </p:set>
                                    <p:animEffect transition="in" filter="randombar(horizontal)">
                                      <p:cBhvr>
                                        <p:cTn id="7" dur="500"/>
                                        <p:tgtEl>
                                          <p:spTgt spid="717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1718"/>
                                        </p:tgtEl>
                                        <p:attrNameLst>
                                          <p:attrName>style.visibility</p:attrName>
                                        </p:attrNameLst>
                                      </p:cBhvr>
                                      <p:to>
                                        <p:strVal val="visible"/>
                                      </p:to>
                                    </p:set>
                                    <p:animEffect transition="in" filter="randombar(horizontal)">
                                      <p:cBhvr>
                                        <p:cTn id="10" dur="500"/>
                                        <p:tgtEl>
                                          <p:spTgt spid="7171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1719"/>
                                        </p:tgtEl>
                                        <p:attrNameLst>
                                          <p:attrName>style.visibility</p:attrName>
                                        </p:attrNameLst>
                                      </p:cBhvr>
                                      <p:to>
                                        <p:strVal val="visible"/>
                                      </p:to>
                                    </p:set>
                                    <p:animEffect transition="in" filter="randombar(horizontal)">
                                      <p:cBhvr>
                                        <p:cTn id="13" dur="500"/>
                                        <p:tgtEl>
                                          <p:spTgt spid="7171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1720"/>
                                        </p:tgtEl>
                                        <p:attrNameLst>
                                          <p:attrName>style.visibility</p:attrName>
                                        </p:attrNameLst>
                                      </p:cBhvr>
                                      <p:to>
                                        <p:strVal val="visible"/>
                                      </p:to>
                                    </p:set>
                                    <p:anim calcmode="lin" valueType="num">
                                      <p:cBhvr additive="base">
                                        <p:cTn id="18" dur="500" fill="hold"/>
                                        <p:tgtEl>
                                          <p:spTgt spid="71720"/>
                                        </p:tgtEl>
                                        <p:attrNameLst>
                                          <p:attrName>ppt_x</p:attrName>
                                        </p:attrNameLst>
                                      </p:cBhvr>
                                      <p:tavLst>
                                        <p:tav tm="0">
                                          <p:val>
                                            <p:strVal val="#ppt_x"/>
                                          </p:val>
                                        </p:tav>
                                        <p:tav tm="100000">
                                          <p:val>
                                            <p:strVal val="#ppt_x"/>
                                          </p:val>
                                        </p:tav>
                                      </p:tavLst>
                                    </p:anim>
                                    <p:anim calcmode="lin" valueType="num">
                                      <p:cBhvr additive="base">
                                        <p:cTn id="19" dur="500" fill="hold"/>
                                        <p:tgtEl>
                                          <p:spTgt spid="7172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71721"/>
                                        </p:tgtEl>
                                        <p:attrNameLst>
                                          <p:attrName>style.visibility</p:attrName>
                                        </p:attrNameLst>
                                      </p:cBhvr>
                                      <p:to>
                                        <p:strVal val="visible"/>
                                      </p:to>
                                    </p:set>
                                    <p:animEffect transition="in" filter="blinds(horizontal)">
                                      <p:cBhvr>
                                        <p:cTn id="24" dur="500"/>
                                        <p:tgtEl>
                                          <p:spTgt spid="71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7" grpId="0" animBg="1"/>
      <p:bldP spid="71718" grpId="0" animBg="1"/>
      <p:bldP spid="71719" grpId="0" animBg="1"/>
      <p:bldP spid="71720" grpId="0" autoUpdateAnimBg="0"/>
    </p:bld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7" name="Rectangle 3"/>
          <p:cNvSpPr>
            <a:spLocks noGrp="1" noChangeArrowheads="1"/>
          </p:cNvSpPr>
          <p:nvPr>
            <p:ph type="body" idx="1"/>
          </p:nvPr>
        </p:nvSpPr>
        <p:spPr>
          <a:xfrm>
            <a:off x="442913" y="969169"/>
            <a:ext cx="8388350" cy="1655763"/>
          </a:xfrm>
        </p:spPr>
        <p:txBody>
          <a:bodyPr/>
          <a:lstStyle/>
          <a:p>
            <a:pPr>
              <a:spcBef>
                <a:spcPct val="0"/>
              </a:spcBef>
              <a:buClrTx/>
              <a:buSzTx/>
              <a:buFont typeface="Wingdings" panose="05000000000000000000" pitchFamily="2" charset="2"/>
              <a:buNone/>
            </a:pPr>
            <a:r>
              <a:rPr lang="zh-CN" altLang="en-US" dirty="0"/>
              <a:t>（</a:t>
            </a:r>
            <a:r>
              <a:rPr lang="en-US" altLang="zh-CN" dirty="0"/>
              <a:t>5</a:t>
            </a:r>
            <a:r>
              <a:rPr lang="zh-CN" altLang="en-US" dirty="0"/>
              <a:t>）转（</a:t>
            </a:r>
            <a:r>
              <a:rPr lang="en-US" altLang="zh-CN" dirty="0"/>
              <a:t>2</a:t>
            </a:r>
            <a:r>
              <a:rPr lang="zh-CN" altLang="en-US" dirty="0"/>
              <a:t>）</a:t>
            </a:r>
          </a:p>
          <a:p>
            <a:pPr>
              <a:spcBef>
                <a:spcPct val="0"/>
              </a:spcBef>
              <a:buClrTx/>
              <a:buSzTx/>
              <a:buFont typeface="Wingdings" panose="05000000000000000000" pitchFamily="2" charset="2"/>
              <a:buNone/>
            </a:pPr>
            <a:r>
              <a:rPr lang="zh-CN" altLang="en-US" dirty="0"/>
              <a:t>（</a:t>
            </a:r>
            <a:r>
              <a:rPr lang="en-US" altLang="zh-CN" dirty="0"/>
              <a:t>2</a:t>
            </a:r>
            <a:r>
              <a:rPr lang="zh-CN" altLang="en-US" dirty="0"/>
              <a:t>）给源点</a:t>
            </a:r>
            <a:r>
              <a:rPr lang="en-US" altLang="zh-CN" dirty="0"/>
              <a:t>s</a:t>
            </a:r>
            <a:r>
              <a:rPr lang="zh-CN" altLang="en-US" dirty="0"/>
              <a:t>标号</a:t>
            </a:r>
            <a:r>
              <a:rPr lang="en-US" altLang="zh-CN" dirty="0"/>
              <a:t>(-,∞)</a:t>
            </a:r>
            <a:r>
              <a:rPr lang="zh-CN" altLang="en-US" dirty="0"/>
              <a:t>，其它顶点均未标号；</a:t>
            </a:r>
          </a:p>
        </p:txBody>
      </p:sp>
      <p:sp>
        <p:nvSpPr>
          <p:cNvPr id="72708"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72709" name="Group 5"/>
          <p:cNvGrpSpPr>
            <a:grpSpLocks/>
          </p:cNvGrpSpPr>
          <p:nvPr/>
        </p:nvGrpSpPr>
        <p:grpSpPr bwMode="auto">
          <a:xfrm>
            <a:off x="1692275" y="1773238"/>
            <a:ext cx="5248275" cy="3768725"/>
            <a:chOff x="0" y="0"/>
            <a:chExt cx="3306" cy="2374"/>
          </a:xfrm>
        </p:grpSpPr>
        <p:sp>
          <p:nvSpPr>
            <p:cNvPr id="72710"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1"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2"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3"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4"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7"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72719"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72720"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72721"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72722"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72723"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4"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5"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(9,6)</a:t>
              </a:r>
            </a:p>
          </p:txBody>
        </p:sp>
        <p:sp>
          <p:nvSpPr>
            <p:cNvPr id="72726"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72727"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72728"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72729"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72730"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72731"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2"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3"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4"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72735"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72736"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239</a:t>
            </a:fld>
            <a:endParaRPr lang="en-GB" dirty="0"/>
          </a:p>
        </p:txBody>
      </p:sp>
    </p:spTree>
    <p:extLst>
      <p:ext uri="{BB962C8B-B14F-4D97-AF65-F5344CB8AC3E}">
        <p14:creationId xmlns:p14="http://schemas.microsoft.com/office/powerpoint/2010/main" val="3063434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2736"/>
                                        </p:tgtEl>
                                        <p:attrNameLst>
                                          <p:attrName>style.visibility</p:attrName>
                                        </p:attrNameLst>
                                      </p:cBhvr>
                                      <p:to>
                                        <p:strVal val="visible"/>
                                      </p:to>
                                    </p:set>
                                    <p:animEffect transition="in" filter="randombar(horizontal)">
                                      <p:cBhvr>
                                        <p:cTn id="7" dur="500"/>
                                        <p:tgtEl>
                                          <p:spTgt spid="72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3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11560" y="1647555"/>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1</a:t>
            </a:r>
            <a:endParaRPr lang="zh-CN" altLang="en-US" sz="2800" dirty="0">
              <a:solidFill>
                <a:srgbClr val="FFC000"/>
              </a:solidFill>
            </a:endParaRPr>
          </a:p>
        </p:txBody>
      </p:sp>
      <p:sp>
        <p:nvSpPr>
          <p:cNvPr id="3" name="椭圆 2"/>
          <p:cNvSpPr/>
          <p:nvPr/>
        </p:nvSpPr>
        <p:spPr>
          <a:xfrm>
            <a:off x="2411760" y="1647555"/>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2</a:t>
            </a:r>
            <a:endParaRPr lang="zh-CN" altLang="en-US" sz="2800" dirty="0">
              <a:solidFill>
                <a:srgbClr val="FFC000"/>
              </a:solidFill>
            </a:endParaRPr>
          </a:p>
        </p:txBody>
      </p:sp>
      <p:sp>
        <p:nvSpPr>
          <p:cNvPr id="4" name="椭圆 3"/>
          <p:cNvSpPr/>
          <p:nvPr/>
        </p:nvSpPr>
        <p:spPr>
          <a:xfrm>
            <a:off x="4139952" y="1647555"/>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3</a:t>
            </a:r>
            <a:endParaRPr lang="zh-CN" altLang="en-US" sz="2800" dirty="0">
              <a:solidFill>
                <a:srgbClr val="FFC000"/>
              </a:solidFill>
            </a:endParaRPr>
          </a:p>
        </p:txBody>
      </p:sp>
      <p:sp>
        <p:nvSpPr>
          <p:cNvPr id="5" name="椭圆 4"/>
          <p:cNvSpPr/>
          <p:nvPr/>
        </p:nvSpPr>
        <p:spPr>
          <a:xfrm>
            <a:off x="611560" y="3447755"/>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4</a:t>
            </a:r>
            <a:endParaRPr lang="zh-CN" altLang="en-US" sz="2800" dirty="0">
              <a:solidFill>
                <a:srgbClr val="FFC000"/>
              </a:solidFill>
            </a:endParaRPr>
          </a:p>
        </p:txBody>
      </p:sp>
      <p:sp>
        <p:nvSpPr>
          <p:cNvPr id="6" name="椭圆 5"/>
          <p:cNvSpPr/>
          <p:nvPr/>
        </p:nvSpPr>
        <p:spPr>
          <a:xfrm>
            <a:off x="2411760" y="3447755"/>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5</a:t>
            </a:r>
            <a:endParaRPr lang="zh-CN" altLang="en-US" sz="2800" dirty="0">
              <a:solidFill>
                <a:srgbClr val="FFC000"/>
              </a:solidFill>
            </a:endParaRPr>
          </a:p>
        </p:txBody>
      </p:sp>
      <p:sp>
        <p:nvSpPr>
          <p:cNvPr id="7" name="椭圆 6"/>
          <p:cNvSpPr/>
          <p:nvPr/>
        </p:nvSpPr>
        <p:spPr>
          <a:xfrm>
            <a:off x="4139952" y="3447755"/>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6</a:t>
            </a:r>
            <a:endParaRPr lang="zh-CN" altLang="en-US" sz="2800" dirty="0">
              <a:solidFill>
                <a:srgbClr val="FFC000"/>
              </a:solidFill>
            </a:endParaRPr>
          </a:p>
        </p:txBody>
      </p:sp>
      <p:cxnSp>
        <p:nvCxnSpPr>
          <p:cNvPr id="8" name="直接箭头连接符 7"/>
          <p:cNvCxnSpPr>
            <a:stCxn id="2" idx="6"/>
            <a:endCxn id="3" idx="2"/>
          </p:cNvCxnSpPr>
          <p:nvPr/>
        </p:nvCxnSpPr>
        <p:spPr>
          <a:xfrm>
            <a:off x="1187624" y="1935587"/>
            <a:ext cx="12241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 idx="6"/>
            <a:endCxn id="4" idx="2"/>
          </p:cNvCxnSpPr>
          <p:nvPr/>
        </p:nvCxnSpPr>
        <p:spPr>
          <a:xfrm>
            <a:off x="2987824" y="1935587"/>
            <a:ext cx="115212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 idx="4"/>
            <a:endCxn id="7" idx="0"/>
          </p:cNvCxnSpPr>
          <p:nvPr/>
        </p:nvCxnSpPr>
        <p:spPr>
          <a:xfrm>
            <a:off x="4427984" y="2223619"/>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3" idx="4"/>
            <a:endCxn id="6" idx="0"/>
          </p:cNvCxnSpPr>
          <p:nvPr/>
        </p:nvCxnSpPr>
        <p:spPr>
          <a:xfrm>
            <a:off x="2699792" y="2223619"/>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2" idx="4"/>
            <a:endCxn id="5" idx="0"/>
          </p:cNvCxnSpPr>
          <p:nvPr/>
        </p:nvCxnSpPr>
        <p:spPr>
          <a:xfrm>
            <a:off x="899592" y="2223619"/>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6"/>
            <a:endCxn id="6" idx="2"/>
          </p:cNvCxnSpPr>
          <p:nvPr/>
        </p:nvCxnSpPr>
        <p:spPr>
          <a:xfrm>
            <a:off x="1187624" y="3735787"/>
            <a:ext cx="12241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6"/>
            <a:endCxn id="7" idx="2"/>
          </p:cNvCxnSpPr>
          <p:nvPr/>
        </p:nvCxnSpPr>
        <p:spPr>
          <a:xfrm>
            <a:off x="2987824" y="3735787"/>
            <a:ext cx="115212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1"/>
            <a:endCxn id="2" idx="5"/>
          </p:cNvCxnSpPr>
          <p:nvPr/>
        </p:nvCxnSpPr>
        <p:spPr>
          <a:xfrm flipH="1" flipV="1">
            <a:off x="1103261" y="2139256"/>
            <a:ext cx="1392862" cy="13928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82" y="958833"/>
            <a:ext cx="825867" cy="369332"/>
          </a:xfrm>
          <a:prstGeom prst="rect">
            <a:avLst/>
          </a:prstGeom>
          <a:noFill/>
        </p:spPr>
        <p:txBody>
          <a:bodyPr wrap="none" rtlCol="0">
            <a:spAutoFit/>
          </a:bodyPr>
          <a:lstStyle/>
          <a:p>
            <a:r>
              <a:rPr lang="zh-CN" altLang="en-US" dirty="0" smtClean="0">
                <a:solidFill>
                  <a:srgbClr val="0070C0"/>
                </a:solidFill>
              </a:rPr>
              <a:t>图</a:t>
            </a:r>
            <a:r>
              <a:rPr lang="en-US" altLang="zh-CN" dirty="0" smtClean="0">
                <a:solidFill>
                  <a:srgbClr val="0070C0"/>
                </a:solidFill>
              </a:rPr>
              <a:t>G</a:t>
            </a:r>
            <a:r>
              <a:rPr lang="zh-CN" altLang="en-US" dirty="0" smtClean="0">
                <a:solidFill>
                  <a:srgbClr val="0070C0"/>
                </a:solidFill>
              </a:rPr>
              <a:t>：</a:t>
            </a:r>
            <a:endParaRPr lang="zh-CN" altLang="en-US" dirty="0">
              <a:solidFill>
                <a:srgbClr val="0070C0"/>
              </a:solidFill>
            </a:endParaRPr>
          </a:p>
        </p:txBody>
      </p:sp>
      <p:grpSp>
        <p:nvGrpSpPr>
          <p:cNvPr id="17" name="组合 16"/>
          <p:cNvGrpSpPr/>
          <p:nvPr/>
        </p:nvGrpSpPr>
        <p:grpSpPr>
          <a:xfrm>
            <a:off x="222017" y="1143499"/>
            <a:ext cx="1085117" cy="461665"/>
            <a:chOff x="222017" y="692696"/>
            <a:chExt cx="1085117" cy="461665"/>
          </a:xfrm>
        </p:grpSpPr>
        <p:sp>
          <p:nvSpPr>
            <p:cNvPr id="18" name="TextBox 17"/>
            <p:cNvSpPr txBox="1"/>
            <p:nvPr/>
          </p:nvSpPr>
          <p:spPr>
            <a:xfrm>
              <a:off x="222017" y="807494"/>
              <a:ext cx="420308" cy="276999"/>
            </a:xfrm>
            <a:prstGeom prst="rect">
              <a:avLst/>
            </a:prstGeom>
            <a:noFill/>
          </p:spPr>
          <p:txBody>
            <a:bodyPr wrap="none" rtlCol="0">
              <a:spAutoFit/>
            </a:bodyPr>
            <a:lstStyle/>
            <a:p>
              <a:r>
                <a:rPr lang="en-US" altLang="zh-CN" sz="1200" dirty="0" smtClean="0"/>
                <a:t>u=1</a:t>
              </a:r>
              <a:endParaRPr lang="zh-CN" altLang="en-US" sz="1200" dirty="0"/>
            </a:p>
          </p:txBody>
        </p:sp>
        <p:sp>
          <p:nvSpPr>
            <p:cNvPr id="19" name="TextBox 18"/>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1</a:t>
              </a:r>
            </a:p>
            <a:p>
              <a:r>
                <a:rPr lang="en-US" altLang="zh-CN" sz="1200" smtClean="0"/>
                <a:t>low[1]=</a:t>
              </a:r>
              <a:r>
                <a:rPr lang="en-US" altLang="zh-CN" sz="1200" dirty="0" smtClean="0"/>
                <a:t>1</a:t>
              </a:r>
              <a:endParaRPr lang="zh-CN" altLang="en-US" sz="1200" dirty="0"/>
            </a:p>
          </p:txBody>
        </p:sp>
      </p:grpSp>
      <p:cxnSp>
        <p:nvCxnSpPr>
          <p:cNvPr id="20" name="曲线连接符 19"/>
          <p:cNvCxnSpPr>
            <a:stCxn id="2" idx="7"/>
            <a:endCxn id="3" idx="1"/>
          </p:cNvCxnSpPr>
          <p:nvPr/>
        </p:nvCxnSpPr>
        <p:spPr>
          <a:xfrm rot="5400000" flipH="1" flipV="1">
            <a:off x="1799692" y="1035487"/>
            <a:ext cx="12700" cy="1392862"/>
          </a:xfrm>
          <a:prstGeom prst="curvedConnector3">
            <a:avLst>
              <a:gd name="adj1" fmla="val 246427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89538" y="1154532"/>
            <a:ext cx="409086" cy="276999"/>
          </a:xfrm>
          <a:prstGeom prst="rect">
            <a:avLst/>
          </a:prstGeom>
          <a:noFill/>
        </p:spPr>
        <p:txBody>
          <a:bodyPr wrap="none" rtlCol="0">
            <a:spAutoFit/>
          </a:bodyPr>
          <a:lstStyle/>
          <a:p>
            <a:r>
              <a:rPr lang="en-US" altLang="zh-CN" sz="1200" dirty="0" smtClean="0">
                <a:solidFill>
                  <a:srgbClr val="FF0000"/>
                </a:solidFill>
              </a:rPr>
              <a:t>v=2</a:t>
            </a:r>
            <a:endParaRPr lang="zh-CN" altLang="en-US" sz="1200" dirty="0">
              <a:solidFill>
                <a:srgbClr val="FF0000"/>
              </a:solidFill>
            </a:endParaRPr>
          </a:p>
        </p:txBody>
      </p:sp>
      <p:grpSp>
        <p:nvGrpSpPr>
          <p:cNvPr id="22" name="组合 21"/>
          <p:cNvGrpSpPr/>
          <p:nvPr/>
        </p:nvGrpSpPr>
        <p:grpSpPr>
          <a:xfrm>
            <a:off x="2046723" y="1143499"/>
            <a:ext cx="1085117" cy="461665"/>
            <a:chOff x="2046723" y="692696"/>
            <a:chExt cx="1085117" cy="461665"/>
          </a:xfrm>
        </p:grpSpPr>
        <p:sp>
          <p:nvSpPr>
            <p:cNvPr id="23" name="TextBox 22"/>
            <p:cNvSpPr txBox="1"/>
            <p:nvPr/>
          </p:nvSpPr>
          <p:spPr>
            <a:xfrm>
              <a:off x="2046723" y="807494"/>
              <a:ext cx="420308" cy="276999"/>
            </a:xfrm>
            <a:prstGeom prst="rect">
              <a:avLst/>
            </a:prstGeom>
            <a:noFill/>
          </p:spPr>
          <p:txBody>
            <a:bodyPr wrap="none" rtlCol="0">
              <a:spAutoFit/>
            </a:bodyPr>
            <a:lstStyle/>
            <a:p>
              <a:r>
                <a:rPr lang="en-US" altLang="zh-CN" sz="1200" dirty="0" smtClean="0"/>
                <a:t>u=2</a:t>
              </a:r>
              <a:endParaRPr lang="zh-CN" altLang="en-US" sz="1200" dirty="0"/>
            </a:p>
          </p:txBody>
        </p:sp>
        <p:sp>
          <p:nvSpPr>
            <p:cNvPr id="24" name="TextBox 23"/>
            <p:cNvSpPr txBox="1"/>
            <p:nvPr/>
          </p:nvSpPr>
          <p:spPr>
            <a:xfrm>
              <a:off x="2364258" y="692696"/>
              <a:ext cx="767582" cy="461665"/>
            </a:xfrm>
            <a:prstGeom prst="rect">
              <a:avLst/>
            </a:prstGeom>
            <a:noFill/>
          </p:spPr>
          <p:txBody>
            <a:bodyPr wrap="none" rtlCol="0">
              <a:spAutoFit/>
            </a:bodyPr>
            <a:lstStyle/>
            <a:p>
              <a:r>
                <a:rPr lang="en-US" altLang="zh-CN" sz="1200" dirty="0" err="1" smtClean="0"/>
                <a:t>dfn</a:t>
              </a:r>
              <a:r>
                <a:rPr lang="en-US" altLang="zh-CN" sz="1200" dirty="0" smtClean="0"/>
                <a:t>[2]=2</a:t>
              </a:r>
            </a:p>
            <a:p>
              <a:r>
                <a:rPr lang="en-US" altLang="zh-CN" sz="1200" dirty="0" smtClean="0"/>
                <a:t>low[2]=2</a:t>
              </a:r>
              <a:endParaRPr lang="zh-CN" altLang="en-US" sz="1200" dirty="0"/>
            </a:p>
          </p:txBody>
        </p:sp>
      </p:grpSp>
      <p:cxnSp>
        <p:nvCxnSpPr>
          <p:cNvPr id="25" name="曲线连接符 24"/>
          <p:cNvCxnSpPr>
            <a:stCxn id="3" idx="7"/>
            <a:endCxn id="4" idx="1"/>
          </p:cNvCxnSpPr>
          <p:nvPr/>
        </p:nvCxnSpPr>
        <p:spPr>
          <a:xfrm rot="5400000" flipH="1" flipV="1">
            <a:off x="3563888" y="1071491"/>
            <a:ext cx="12700" cy="1320854"/>
          </a:xfrm>
          <a:prstGeom prst="curvedConnector3">
            <a:avLst>
              <a:gd name="adj1" fmla="val 246427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365695" y="1154532"/>
            <a:ext cx="409086" cy="276999"/>
          </a:xfrm>
          <a:prstGeom prst="rect">
            <a:avLst/>
          </a:prstGeom>
          <a:noFill/>
        </p:spPr>
        <p:txBody>
          <a:bodyPr wrap="none" rtlCol="0">
            <a:spAutoFit/>
          </a:bodyPr>
          <a:lstStyle/>
          <a:p>
            <a:r>
              <a:rPr lang="en-US" altLang="zh-CN" sz="1200" dirty="0" smtClean="0">
                <a:solidFill>
                  <a:srgbClr val="FF0000"/>
                </a:solidFill>
              </a:rPr>
              <a:t>v=3</a:t>
            </a:r>
            <a:endParaRPr lang="zh-CN" altLang="en-US" sz="1200" dirty="0">
              <a:solidFill>
                <a:srgbClr val="FF0000"/>
              </a:solidFill>
            </a:endParaRPr>
          </a:p>
        </p:txBody>
      </p:sp>
      <p:grpSp>
        <p:nvGrpSpPr>
          <p:cNvPr id="27" name="组合 26"/>
          <p:cNvGrpSpPr/>
          <p:nvPr/>
        </p:nvGrpSpPr>
        <p:grpSpPr>
          <a:xfrm>
            <a:off x="3822417" y="1143499"/>
            <a:ext cx="1085117" cy="461665"/>
            <a:chOff x="3822417" y="692696"/>
            <a:chExt cx="1085117" cy="461665"/>
          </a:xfrm>
        </p:grpSpPr>
        <p:sp>
          <p:nvSpPr>
            <p:cNvPr id="28" name="TextBox 27"/>
            <p:cNvSpPr txBox="1"/>
            <p:nvPr/>
          </p:nvSpPr>
          <p:spPr>
            <a:xfrm>
              <a:off x="3822417" y="807494"/>
              <a:ext cx="420308" cy="276999"/>
            </a:xfrm>
            <a:prstGeom prst="rect">
              <a:avLst/>
            </a:prstGeom>
            <a:noFill/>
          </p:spPr>
          <p:txBody>
            <a:bodyPr wrap="none" rtlCol="0">
              <a:spAutoFit/>
            </a:bodyPr>
            <a:lstStyle/>
            <a:p>
              <a:r>
                <a:rPr lang="en-US" altLang="zh-CN" sz="1200" dirty="0" smtClean="0"/>
                <a:t>u=3</a:t>
              </a:r>
              <a:endParaRPr lang="zh-CN" altLang="en-US" sz="1200" dirty="0"/>
            </a:p>
          </p:txBody>
        </p:sp>
        <p:sp>
          <p:nvSpPr>
            <p:cNvPr id="29" name="TextBox 28"/>
            <p:cNvSpPr txBox="1"/>
            <p:nvPr/>
          </p:nvSpPr>
          <p:spPr>
            <a:xfrm>
              <a:off x="4139952" y="692696"/>
              <a:ext cx="767582" cy="461665"/>
            </a:xfrm>
            <a:prstGeom prst="rect">
              <a:avLst/>
            </a:prstGeom>
            <a:noFill/>
          </p:spPr>
          <p:txBody>
            <a:bodyPr wrap="none" rtlCol="0">
              <a:spAutoFit/>
            </a:bodyPr>
            <a:lstStyle/>
            <a:p>
              <a:r>
                <a:rPr lang="en-US" altLang="zh-CN" sz="1200" dirty="0" err="1" smtClean="0"/>
                <a:t>dfn</a:t>
              </a:r>
              <a:r>
                <a:rPr lang="en-US" altLang="zh-CN" sz="1200" dirty="0" smtClean="0"/>
                <a:t>[3]=3</a:t>
              </a:r>
            </a:p>
            <a:p>
              <a:r>
                <a:rPr lang="en-US" altLang="zh-CN" sz="1200" dirty="0" smtClean="0"/>
                <a:t>low[3]=3</a:t>
              </a:r>
              <a:endParaRPr lang="zh-CN" altLang="en-US" sz="1200" dirty="0"/>
            </a:p>
          </p:txBody>
        </p:sp>
      </p:grpSp>
      <p:cxnSp>
        <p:nvCxnSpPr>
          <p:cNvPr id="30" name="曲线连接符 29"/>
          <p:cNvCxnSpPr>
            <a:stCxn id="4" idx="6"/>
            <a:endCxn id="7" idx="6"/>
          </p:cNvCxnSpPr>
          <p:nvPr/>
        </p:nvCxnSpPr>
        <p:spPr>
          <a:xfrm>
            <a:off x="4716016" y="1935587"/>
            <a:ext cx="12700" cy="1800200"/>
          </a:xfrm>
          <a:prstGeom prst="curvedConnector3">
            <a:avLst>
              <a:gd name="adj1" fmla="val 18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004048" y="2697187"/>
            <a:ext cx="409086" cy="276999"/>
          </a:xfrm>
          <a:prstGeom prst="rect">
            <a:avLst/>
          </a:prstGeom>
          <a:noFill/>
        </p:spPr>
        <p:txBody>
          <a:bodyPr wrap="none" rtlCol="0">
            <a:spAutoFit/>
          </a:bodyPr>
          <a:lstStyle/>
          <a:p>
            <a:r>
              <a:rPr lang="en-US" altLang="zh-CN" sz="1200" dirty="0" smtClean="0">
                <a:solidFill>
                  <a:srgbClr val="FF0000"/>
                </a:solidFill>
              </a:rPr>
              <a:t>v=6</a:t>
            </a:r>
            <a:endParaRPr lang="zh-CN" altLang="en-US" sz="1200" dirty="0">
              <a:solidFill>
                <a:srgbClr val="FF0000"/>
              </a:solidFill>
            </a:endParaRPr>
          </a:p>
        </p:txBody>
      </p:sp>
      <p:grpSp>
        <p:nvGrpSpPr>
          <p:cNvPr id="32" name="组合 31"/>
          <p:cNvGrpSpPr/>
          <p:nvPr/>
        </p:nvGrpSpPr>
        <p:grpSpPr>
          <a:xfrm>
            <a:off x="3822417" y="4023819"/>
            <a:ext cx="1085117" cy="461665"/>
            <a:chOff x="3822417" y="3573016"/>
            <a:chExt cx="1085117" cy="461665"/>
          </a:xfrm>
        </p:grpSpPr>
        <p:sp>
          <p:nvSpPr>
            <p:cNvPr id="33" name="TextBox 32"/>
            <p:cNvSpPr txBox="1"/>
            <p:nvPr/>
          </p:nvSpPr>
          <p:spPr>
            <a:xfrm>
              <a:off x="3822417" y="3687814"/>
              <a:ext cx="420308" cy="276999"/>
            </a:xfrm>
            <a:prstGeom prst="rect">
              <a:avLst/>
            </a:prstGeom>
            <a:noFill/>
          </p:spPr>
          <p:txBody>
            <a:bodyPr wrap="none" rtlCol="0">
              <a:spAutoFit/>
            </a:bodyPr>
            <a:lstStyle/>
            <a:p>
              <a:r>
                <a:rPr lang="en-US" altLang="zh-CN" sz="1200" dirty="0" smtClean="0"/>
                <a:t>u=6</a:t>
              </a:r>
              <a:endParaRPr lang="zh-CN" altLang="en-US" sz="1200" dirty="0"/>
            </a:p>
          </p:txBody>
        </p:sp>
        <p:sp>
          <p:nvSpPr>
            <p:cNvPr id="34" name="TextBox 33"/>
            <p:cNvSpPr txBox="1"/>
            <p:nvPr/>
          </p:nvSpPr>
          <p:spPr>
            <a:xfrm>
              <a:off x="4139952" y="3573016"/>
              <a:ext cx="767582" cy="461665"/>
            </a:xfrm>
            <a:prstGeom prst="rect">
              <a:avLst/>
            </a:prstGeom>
            <a:noFill/>
          </p:spPr>
          <p:txBody>
            <a:bodyPr wrap="none" rtlCol="0">
              <a:spAutoFit/>
            </a:bodyPr>
            <a:lstStyle/>
            <a:p>
              <a:r>
                <a:rPr lang="en-US" altLang="zh-CN" sz="1200" dirty="0" err="1" smtClean="0"/>
                <a:t>dfn</a:t>
              </a:r>
              <a:r>
                <a:rPr lang="en-US" altLang="zh-CN" sz="1200" dirty="0" smtClean="0"/>
                <a:t>[6]=4</a:t>
              </a:r>
            </a:p>
            <a:p>
              <a:r>
                <a:rPr lang="en-US" altLang="zh-CN" sz="1200" dirty="0" smtClean="0"/>
                <a:t>low[6]=4</a:t>
              </a:r>
              <a:endParaRPr lang="zh-CN" altLang="en-US" sz="1200" dirty="0"/>
            </a:p>
          </p:txBody>
        </p:sp>
      </p:grpSp>
      <p:sp>
        <p:nvSpPr>
          <p:cNvPr id="35" name="TextBox 34"/>
          <p:cNvSpPr txBox="1"/>
          <p:nvPr/>
        </p:nvSpPr>
        <p:spPr>
          <a:xfrm>
            <a:off x="1115616" y="1500176"/>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36" name="TextBox 35"/>
          <p:cNvSpPr txBox="1"/>
          <p:nvPr/>
        </p:nvSpPr>
        <p:spPr>
          <a:xfrm>
            <a:off x="2943733" y="1500176"/>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37" name="TextBox 36"/>
          <p:cNvSpPr txBox="1"/>
          <p:nvPr/>
        </p:nvSpPr>
        <p:spPr>
          <a:xfrm>
            <a:off x="4712891" y="1500176"/>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38" name="TextBox 37"/>
          <p:cNvSpPr txBox="1"/>
          <p:nvPr/>
        </p:nvSpPr>
        <p:spPr>
          <a:xfrm>
            <a:off x="4712891" y="3644615"/>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cxnSp>
        <p:nvCxnSpPr>
          <p:cNvPr id="39" name="曲线连接符 38"/>
          <p:cNvCxnSpPr>
            <a:stCxn id="7" idx="2"/>
            <a:endCxn id="4" idx="2"/>
          </p:cNvCxnSpPr>
          <p:nvPr/>
        </p:nvCxnSpPr>
        <p:spPr>
          <a:xfrm rot="10800000">
            <a:off x="4139952" y="1935587"/>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40" name="曲线连接符 39"/>
          <p:cNvCxnSpPr>
            <a:stCxn id="4" idx="3"/>
            <a:endCxn id="3" idx="5"/>
          </p:cNvCxnSpPr>
          <p:nvPr/>
        </p:nvCxnSpPr>
        <p:spPr>
          <a:xfrm rot="5400000">
            <a:off x="3563888" y="1478829"/>
            <a:ext cx="12700" cy="1320854"/>
          </a:xfrm>
          <a:prstGeom prst="curvedConnector3">
            <a:avLst>
              <a:gd name="adj1" fmla="val 2464276"/>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41" name="曲线连接符 40"/>
          <p:cNvCxnSpPr>
            <a:stCxn id="3" idx="6"/>
            <a:endCxn id="6" idx="6"/>
          </p:cNvCxnSpPr>
          <p:nvPr/>
        </p:nvCxnSpPr>
        <p:spPr>
          <a:xfrm>
            <a:off x="2987824" y="1935587"/>
            <a:ext cx="12700" cy="1800200"/>
          </a:xfrm>
          <a:prstGeom prst="curvedConnector3">
            <a:avLst>
              <a:gd name="adj1" fmla="val 18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234890" y="2697187"/>
            <a:ext cx="409086" cy="276999"/>
          </a:xfrm>
          <a:prstGeom prst="rect">
            <a:avLst/>
          </a:prstGeom>
          <a:noFill/>
        </p:spPr>
        <p:txBody>
          <a:bodyPr wrap="none" rtlCol="0">
            <a:spAutoFit/>
          </a:bodyPr>
          <a:lstStyle/>
          <a:p>
            <a:r>
              <a:rPr lang="en-US" altLang="zh-CN" sz="1200" dirty="0" smtClean="0">
                <a:solidFill>
                  <a:srgbClr val="FF0000"/>
                </a:solidFill>
              </a:rPr>
              <a:t>v=5</a:t>
            </a:r>
            <a:endParaRPr lang="zh-CN" altLang="en-US" sz="1200" dirty="0">
              <a:solidFill>
                <a:srgbClr val="FF0000"/>
              </a:solidFill>
            </a:endParaRPr>
          </a:p>
        </p:txBody>
      </p:sp>
      <p:sp>
        <p:nvSpPr>
          <p:cNvPr id="43" name="TextBox 42"/>
          <p:cNvSpPr txBox="1"/>
          <p:nvPr/>
        </p:nvSpPr>
        <p:spPr>
          <a:xfrm>
            <a:off x="3365695" y="3879803"/>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44" name="曲线连接符 43"/>
          <p:cNvCxnSpPr>
            <a:stCxn id="6" idx="0"/>
            <a:endCxn id="2" idx="6"/>
          </p:cNvCxnSpPr>
          <p:nvPr/>
        </p:nvCxnSpPr>
        <p:spPr>
          <a:xfrm rot="16200000" flipV="1">
            <a:off x="1187624" y="1935587"/>
            <a:ext cx="1512168" cy="1512168"/>
          </a:xfrm>
          <a:prstGeom prst="curved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059299" y="4023819"/>
            <a:ext cx="1085117" cy="461665"/>
            <a:chOff x="2059299" y="3573016"/>
            <a:chExt cx="1085117" cy="461665"/>
          </a:xfrm>
        </p:grpSpPr>
        <p:sp>
          <p:nvSpPr>
            <p:cNvPr id="46" name="TextBox 45"/>
            <p:cNvSpPr txBox="1"/>
            <p:nvPr/>
          </p:nvSpPr>
          <p:spPr>
            <a:xfrm>
              <a:off x="2059299" y="3687814"/>
              <a:ext cx="420308" cy="276999"/>
            </a:xfrm>
            <a:prstGeom prst="rect">
              <a:avLst/>
            </a:prstGeom>
            <a:noFill/>
          </p:spPr>
          <p:txBody>
            <a:bodyPr wrap="none" rtlCol="0">
              <a:spAutoFit/>
            </a:bodyPr>
            <a:lstStyle/>
            <a:p>
              <a:r>
                <a:rPr lang="en-US" altLang="zh-CN" sz="1200" dirty="0" smtClean="0"/>
                <a:t>u=5</a:t>
              </a:r>
              <a:endParaRPr lang="zh-CN" altLang="en-US" sz="1200" dirty="0"/>
            </a:p>
          </p:txBody>
        </p:sp>
        <p:sp>
          <p:nvSpPr>
            <p:cNvPr id="47" name="TextBox 46"/>
            <p:cNvSpPr txBox="1"/>
            <p:nvPr/>
          </p:nvSpPr>
          <p:spPr>
            <a:xfrm>
              <a:off x="2376834" y="3573016"/>
              <a:ext cx="767582" cy="461665"/>
            </a:xfrm>
            <a:prstGeom prst="rect">
              <a:avLst/>
            </a:prstGeom>
            <a:noFill/>
          </p:spPr>
          <p:txBody>
            <a:bodyPr wrap="none" rtlCol="0">
              <a:spAutoFit/>
            </a:bodyPr>
            <a:lstStyle/>
            <a:p>
              <a:r>
                <a:rPr lang="en-US" altLang="zh-CN" sz="1200" dirty="0" err="1" smtClean="0"/>
                <a:t>dfn</a:t>
              </a:r>
              <a:r>
                <a:rPr lang="en-US" altLang="zh-CN" sz="1200" dirty="0" smtClean="0"/>
                <a:t>[5]=5</a:t>
              </a:r>
            </a:p>
            <a:p>
              <a:r>
                <a:rPr lang="en-US" altLang="zh-CN" sz="1200" dirty="0" smtClean="0"/>
                <a:t>low[5]=5</a:t>
              </a:r>
              <a:endParaRPr lang="zh-CN" altLang="en-US" sz="1200" dirty="0"/>
            </a:p>
          </p:txBody>
        </p:sp>
      </p:grpSp>
      <p:sp>
        <p:nvSpPr>
          <p:cNvPr id="48" name="TextBox 47"/>
          <p:cNvSpPr txBox="1"/>
          <p:nvPr/>
        </p:nvSpPr>
        <p:spPr>
          <a:xfrm rot="3296997">
            <a:off x="2089247" y="2111009"/>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49" name="曲线连接符 48"/>
          <p:cNvCxnSpPr>
            <a:stCxn id="6" idx="2"/>
            <a:endCxn id="3" idx="2"/>
          </p:cNvCxnSpPr>
          <p:nvPr/>
        </p:nvCxnSpPr>
        <p:spPr>
          <a:xfrm rot="10800000">
            <a:off x="2411760" y="1935587"/>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3" idx="4"/>
            <a:endCxn id="2" idx="4"/>
          </p:cNvCxnSpPr>
          <p:nvPr/>
        </p:nvCxnSpPr>
        <p:spPr>
          <a:xfrm rot="5400000">
            <a:off x="1799692" y="1323519"/>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2" idx="2"/>
            <a:endCxn id="5" idx="2"/>
          </p:cNvCxnSpPr>
          <p:nvPr/>
        </p:nvCxnSpPr>
        <p:spPr>
          <a:xfrm rot="10800000" flipV="1">
            <a:off x="611560" y="1935587"/>
            <a:ext cx="12700" cy="1800200"/>
          </a:xfrm>
          <a:prstGeom prst="curvedConnector3">
            <a:avLst>
              <a:gd name="adj1" fmla="val 180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0" y="2697187"/>
            <a:ext cx="409086" cy="276999"/>
          </a:xfrm>
          <a:prstGeom prst="rect">
            <a:avLst/>
          </a:prstGeom>
          <a:noFill/>
        </p:spPr>
        <p:txBody>
          <a:bodyPr wrap="none" rtlCol="0">
            <a:spAutoFit/>
          </a:bodyPr>
          <a:lstStyle/>
          <a:p>
            <a:r>
              <a:rPr lang="en-US" altLang="zh-CN" sz="1200" dirty="0" smtClean="0">
                <a:solidFill>
                  <a:srgbClr val="FF0000"/>
                </a:solidFill>
              </a:rPr>
              <a:t>v=4</a:t>
            </a:r>
            <a:endParaRPr lang="zh-CN" altLang="en-US" sz="1200" dirty="0">
              <a:solidFill>
                <a:srgbClr val="FF0000"/>
              </a:solidFill>
            </a:endParaRPr>
          </a:p>
        </p:txBody>
      </p:sp>
      <p:grpSp>
        <p:nvGrpSpPr>
          <p:cNvPr id="53" name="组合 52"/>
          <p:cNvGrpSpPr/>
          <p:nvPr/>
        </p:nvGrpSpPr>
        <p:grpSpPr>
          <a:xfrm>
            <a:off x="224364" y="4023819"/>
            <a:ext cx="1085117" cy="461665"/>
            <a:chOff x="224364" y="3573016"/>
            <a:chExt cx="1085117" cy="461665"/>
          </a:xfrm>
        </p:grpSpPr>
        <p:sp>
          <p:nvSpPr>
            <p:cNvPr id="54" name="TextBox 53"/>
            <p:cNvSpPr txBox="1"/>
            <p:nvPr/>
          </p:nvSpPr>
          <p:spPr>
            <a:xfrm>
              <a:off x="224364" y="368781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55" name="TextBox 54"/>
            <p:cNvSpPr txBox="1"/>
            <p:nvPr/>
          </p:nvSpPr>
          <p:spPr>
            <a:xfrm>
              <a:off x="541899" y="3573016"/>
              <a:ext cx="767582" cy="461665"/>
            </a:xfrm>
            <a:prstGeom prst="rect">
              <a:avLst/>
            </a:prstGeom>
            <a:noFill/>
          </p:spPr>
          <p:txBody>
            <a:bodyPr wrap="none" rtlCol="0">
              <a:spAutoFit/>
            </a:bodyPr>
            <a:lstStyle/>
            <a:p>
              <a:r>
                <a:rPr lang="en-US" altLang="zh-CN" sz="1200" dirty="0" err="1" smtClean="0"/>
                <a:t>dfn</a:t>
              </a:r>
              <a:r>
                <a:rPr lang="en-US" altLang="zh-CN" sz="1200" dirty="0" smtClean="0"/>
                <a:t>[4]=6</a:t>
              </a:r>
            </a:p>
            <a:p>
              <a:r>
                <a:rPr lang="en-US" altLang="zh-CN" sz="1200" dirty="0" smtClean="0"/>
                <a:t>low[4]=6</a:t>
              </a:r>
              <a:endParaRPr lang="zh-CN" altLang="en-US" sz="1200" dirty="0"/>
            </a:p>
          </p:txBody>
        </p:sp>
      </p:grpSp>
      <p:cxnSp>
        <p:nvCxnSpPr>
          <p:cNvPr id="56" name="曲线连接符 55"/>
          <p:cNvCxnSpPr>
            <a:stCxn id="6" idx="4"/>
            <a:endCxn id="7" idx="4"/>
          </p:cNvCxnSpPr>
          <p:nvPr/>
        </p:nvCxnSpPr>
        <p:spPr>
          <a:xfrm rot="16200000" flipH="1">
            <a:off x="3563888" y="3159723"/>
            <a:ext cx="12700" cy="1728192"/>
          </a:xfrm>
          <a:prstGeom prst="curvedConnector3">
            <a:avLst>
              <a:gd name="adj1" fmla="val 180000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曲线连接符 56"/>
          <p:cNvCxnSpPr>
            <a:stCxn id="5" idx="4"/>
            <a:endCxn id="6" idx="4"/>
          </p:cNvCxnSpPr>
          <p:nvPr/>
        </p:nvCxnSpPr>
        <p:spPr>
          <a:xfrm rot="16200000" flipH="1">
            <a:off x="1799692" y="3123719"/>
            <a:ext cx="12700" cy="1800200"/>
          </a:xfrm>
          <a:prstGeom prst="curvedConnector3">
            <a:avLst>
              <a:gd name="adj1" fmla="val 180000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537578" y="3879803"/>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59" name="曲线连接符 58"/>
          <p:cNvCxnSpPr>
            <a:stCxn id="5" idx="6"/>
            <a:endCxn id="2" idx="6"/>
          </p:cNvCxnSpPr>
          <p:nvPr/>
        </p:nvCxnSpPr>
        <p:spPr>
          <a:xfrm flipV="1">
            <a:off x="1187624" y="1935587"/>
            <a:ext cx="12700" cy="1800200"/>
          </a:xfrm>
          <a:prstGeom prst="curvedConnector3">
            <a:avLst>
              <a:gd name="adj1" fmla="val 1800000"/>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943733" y="3663779"/>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61" name="TextBox 60"/>
          <p:cNvSpPr txBox="1"/>
          <p:nvPr/>
        </p:nvSpPr>
        <p:spPr>
          <a:xfrm>
            <a:off x="1115616" y="3644615"/>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grpSp>
        <p:nvGrpSpPr>
          <p:cNvPr id="62" name="组合 61"/>
          <p:cNvGrpSpPr/>
          <p:nvPr/>
        </p:nvGrpSpPr>
        <p:grpSpPr>
          <a:xfrm>
            <a:off x="2051720" y="4023819"/>
            <a:ext cx="1080956" cy="461665"/>
            <a:chOff x="2063460" y="4149080"/>
            <a:chExt cx="1080956" cy="461665"/>
          </a:xfrm>
        </p:grpSpPr>
        <p:sp>
          <p:nvSpPr>
            <p:cNvPr id="63" name="TextBox 62"/>
            <p:cNvSpPr txBox="1"/>
            <p:nvPr/>
          </p:nvSpPr>
          <p:spPr>
            <a:xfrm>
              <a:off x="2376834" y="4149080"/>
              <a:ext cx="767582" cy="461665"/>
            </a:xfrm>
            <a:prstGeom prst="rect">
              <a:avLst/>
            </a:prstGeom>
            <a:noFill/>
          </p:spPr>
          <p:txBody>
            <a:bodyPr wrap="none" rtlCol="0">
              <a:spAutoFit/>
            </a:bodyPr>
            <a:lstStyle/>
            <a:p>
              <a:r>
                <a:rPr lang="en-US" altLang="zh-CN" sz="1200" dirty="0" err="1" smtClean="0"/>
                <a:t>dfn</a:t>
              </a:r>
              <a:r>
                <a:rPr lang="en-US" altLang="zh-CN" sz="1200" dirty="0" smtClean="0"/>
                <a:t>[5]=5</a:t>
              </a:r>
            </a:p>
            <a:p>
              <a:r>
                <a:rPr lang="en-US" altLang="zh-CN" sz="1200" dirty="0" smtClean="0"/>
                <a:t>low[5]=</a:t>
              </a:r>
              <a:r>
                <a:rPr lang="en-US" altLang="zh-CN" sz="1200" dirty="0" smtClean="0">
                  <a:solidFill>
                    <a:srgbClr val="FF0000"/>
                  </a:solidFill>
                </a:rPr>
                <a:t>1</a:t>
              </a:r>
              <a:endParaRPr lang="zh-CN" altLang="en-US" sz="1200" dirty="0">
                <a:solidFill>
                  <a:srgbClr val="FF0000"/>
                </a:solidFill>
              </a:endParaRPr>
            </a:p>
          </p:txBody>
        </p:sp>
        <p:sp>
          <p:nvSpPr>
            <p:cNvPr id="64" name="TextBox 63"/>
            <p:cNvSpPr txBox="1"/>
            <p:nvPr/>
          </p:nvSpPr>
          <p:spPr>
            <a:xfrm>
              <a:off x="2063460" y="4241412"/>
              <a:ext cx="420308" cy="276999"/>
            </a:xfrm>
            <a:prstGeom prst="rect">
              <a:avLst/>
            </a:prstGeom>
            <a:noFill/>
          </p:spPr>
          <p:txBody>
            <a:bodyPr wrap="none" rtlCol="0">
              <a:spAutoFit/>
            </a:bodyPr>
            <a:lstStyle/>
            <a:p>
              <a:r>
                <a:rPr lang="en-US" altLang="zh-CN" sz="1200" dirty="0" smtClean="0"/>
                <a:t>u=5</a:t>
              </a:r>
              <a:endParaRPr lang="zh-CN" altLang="en-US" sz="1200" dirty="0"/>
            </a:p>
          </p:txBody>
        </p:sp>
      </p:grpSp>
      <p:grpSp>
        <p:nvGrpSpPr>
          <p:cNvPr id="65" name="组合 64"/>
          <p:cNvGrpSpPr/>
          <p:nvPr/>
        </p:nvGrpSpPr>
        <p:grpSpPr>
          <a:xfrm>
            <a:off x="2051720" y="1143499"/>
            <a:ext cx="1068380" cy="461665"/>
            <a:chOff x="2063460" y="214481"/>
            <a:chExt cx="1068380" cy="461665"/>
          </a:xfrm>
        </p:grpSpPr>
        <p:sp>
          <p:nvSpPr>
            <p:cNvPr id="66" name="TextBox 65"/>
            <p:cNvSpPr txBox="1"/>
            <p:nvPr/>
          </p:nvSpPr>
          <p:spPr>
            <a:xfrm>
              <a:off x="2364258" y="214481"/>
              <a:ext cx="767582" cy="461665"/>
            </a:xfrm>
            <a:prstGeom prst="rect">
              <a:avLst/>
            </a:prstGeom>
            <a:noFill/>
          </p:spPr>
          <p:txBody>
            <a:bodyPr wrap="none" rtlCol="0">
              <a:spAutoFit/>
            </a:bodyPr>
            <a:lstStyle/>
            <a:p>
              <a:r>
                <a:rPr lang="en-US" altLang="zh-CN" sz="1200" dirty="0" err="1" smtClean="0"/>
                <a:t>dfn</a:t>
              </a:r>
              <a:r>
                <a:rPr lang="en-US" altLang="zh-CN" sz="1200" dirty="0" smtClean="0"/>
                <a:t>[2]=2</a:t>
              </a:r>
            </a:p>
            <a:p>
              <a:r>
                <a:rPr lang="en-US" altLang="zh-CN" sz="1200" dirty="0" smtClean="0"/>
                <a:t>low[2]=</a:t>
              </a:r>
              <a:r>
                <a:rPr lang="en-US" altLang="zh-CN" sz="1200" dirty="0" smtClean="0">
                  <a:solidFill>
                    <a:srgbClr val="FF0000"/>
                  </a:solidFill>
                </a:rPr>
                <a:t>1</a:t>
              </a:r>
              <a:endParaRPr lang="zh-CN" altLang="en-US" sz="1200" dirty="0">
                <a:solidFill>
                  <a:srgbClr val="FF0000"/>
                </a:solidFill>
              </a:endParaRPr>
            </a:p>
          </p:txBody>
        </p:sp>
        <p:sp>
          <p:nvSpPr>
            <p:cNvPr id="67" name="TextBox 66"/>
            <p:cNvSpPr txBox="1"/>
            <p:nvPr/>
          </p:nvSpPr>
          <p:spPr>
            <a:xfrm>
              <a:off x="2063460" y="306814"/>
              <a:ext cx="420308" cy="276999"/>
            </a:xfrm>
            <a:prstGeom prst="rect">
              <a:avLst/>
            </a:prstGeom>
            <a:noFill/>
          </p:spPr>
          <p:txBody>
            <a:bodyPr wrap="none" rtlCol="0">
              <a:spAutoFit/>
            </a:bodyPr>
            <a:lstStyle/>
            <a:p>
              <a:r>
                <a:rPr lang="en-US" altLang="zh-CN" sz="1200" dirty="0" smtClean="0"/>
                <a:t>u=2</a:t>
              </a:r>
              <a:endParaRPr lang="zh-CN" altLang="en-US" sz="1200" dirty="0"/>
            </a:p>
          </p:txBody>
        </p:sp>
      </p:grpSp>
      <p:grpSp>
        <p:nvGrpSpPr>
          <p:cNvPr id="68" name="组合 67"/>
          <p:cNvGrpSpPr/>
          <p:nvPr/>
        </p:nvGrpSpPr>
        <p:grpSpPr>
          <a:xfrm>
            <a:off x="224364" y="4023819"/>
            <a:ext cx="1085117" cy="461665"/>
            <a:chOff x="224364" y="3573016"/>
            <a:chExt cx="1085117" cy="461665"/>
          </a:xfrm>
        </p:grpSpPr>
        <p:sp>
          <p:nvSpPr>
            <p:cNvPr id="69" name="TextBox 68"/>
            <p:cNvSpPr txBox="1"/>
            <p:nvPr/>
          </p:nvSpPr>
          <p:spPr>
            <a:xfrm>
              <a:off x="224364" y="368781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70" name="TextBox 69"/>
            <p:cNvSpPr txBox="1"/>
            <p:nvPr/>
          </p:nvSpPr>
          <p:spPr>
            <a:xfrm>
              <a:off x="541899" y="3573016"/>
              <a:ext cx="767582" cy="461665"/>
            </a:xfrm>
            <a:prstGeom prst="rect">
              <a:avLst/>
            </a:prstGeom>
            <a:noFill/>
          </p:spPr>
          <p:txBody>
            <a:bodyPr wrap="none" rtlCol="0">
              <a:spAutoFit/>
            </a:bodyPr>
            <a:lstStyle/>
            <a:p>
              <a:r>
                <a:rPr lang="en-US" altLang="zh-CN" sz="1200" dirty="0" err="1" smtClean="0"/>
                <a:t>dfn</a:t>
              </a:r>
              <a:r>
                <a:rPr lang="en-US" altLang="zh-CN" sz="1200" dirty="0" smtClean="0"/>
                <a:t>[4]=6</a:t>
              </a:r>
            </a:p>
            <a:p>
              <a:r>
                <a:rPr lang="en-US" altLang="zh-CN" sz="1200" dirty="0" smtClean="0"/>
                <a:t>low[4]=</a:t>
              </a:r>
              <a:r>
                <a:rPr lang="en-US" altLang="zh-CN" sz="1200" dirty="0" smtClean="0">
                  <a:solidFill>
                    <a:srgbClr val="FF0000"/>
                  </a:solidFill>
                </a:rPr>
                <a:t>5</a:t>
              </a:r>
              <a:endParaRPr lang="zh-CN" altLang="en-US" sz="1200" dirty="0">
                <a:solidFill>
                  <a:srgbClr val="FF0000"/>
                </a:solidFill>
              </a:endParaRPr>
            </a:p>
          </p:txBody>
        </p:sp>
      </p:grpSp>
      <p:sp>
        <p:nvSpPr>
          <p:cNvPr id="71" name="TextBox 70"/>
          <p:cNvSpPr txBox="1"/>
          <p:nvPr/>
        </p:nvSpPr>
        <p:spPr>
          <a:xfrm>
            <a:off x="5146237" y="985865"/>
            <a:ext cx="1249060" cy="369332"/>
          </a:xfrm>
          <a:prstGeom prst="rect">
            <a:avLst/>
          </a:prstGeom>
          <a:noFill/>
        </p:spPr>
        <p:txBody>
          <a:bodyPr wrap="none" rtlCol="0">
            <a:spAutoFit/>
          </a:bodyPr>
          <a:lstStyle/>
          <a:p>
            <a:r>
              <a:rPr lang="zh-CN" altLang="en-US" dirty="0" smtClean="0">
                <a:solidFill>
                  <a:srgbClr val="0070C0"/>
                </a:solidFill>
              </a:rPr>
              <a:t>搜索树</a:t>
            </a:r>
            <a:r>
              <a:rPr lang="en-US" altLang="zh-CN" dirty="0" smtClean="0">
                <a:solidFill>
                  <a:srgbClr val="0070C0"/>
                </a:solidFill>
              </a:rPr>
              <a:t>T</a:t>
            </a:r>
            <a:r>
              <a:rPr lang="zh-CN" altLang="en-US" dirty="0" smtClean="0">
                <a:solidFill>
                  <a:srgbClr val="0070C0"/>
                </a:solidFill>
              </a:rPr>
              <a:t>：</a:t>
            </a:r>
            <a:endParaRPr lang="zh-CN" altLang="en-US" dirty="0">
              <a:solidFill>
                <a:srgbClr val="0070C0"/>
              </a:solidFill>
            </a:endParaRPr>
          </a:p>
        </p:txBody>
      </p:sp>
      <p:sp>
        <p:nvSpPr>
          <p:cNvPr id="72" name="椭圆 71"/>
          <p:cNvSpPr/>
          <p:nvPr/>
        </p:nvSpPr>
        <p:spPr>
          <a:xfrm>
            <a:off x="7092280" y="1293031"/>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1</a:t>
            </a:r>
            <a:endParaRPr lang="zh-CN" altLang="en-US" sz="2800" dirty="0">
              <a:solidFill>
                <a:srgbClr val="FFC000"/>
              </a:solidFill>
            </a:endParaRPr>
          </a:p>
        </p:txBody>
      </p:sp>
      <p:sp>
        <p:nvSpPr>
          <p:cNvPr id="73" name="椭圆 72"/>
          <p:cNvSpPr/>
          <p:nvPr/>
        </p:nvSpPr>
        <p:spPr>
          <a:xfrm>
            <a:off x="6505536" y="228873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2</a:t>
            </a:r>
            <a:endParaRPr lang="zh-CN" altLang="en-US" sz="2800" dirty="0">
              <a:solidFill>
                <a:srgbClr val="FFC000"/>
              </a:solidFill>
            </a:endParaRPr>
          </a:p>
        </p:txBody>
      </p:sp>
      <p:sp>
        <p:nvSpPr>
          <p:cNvPr id="74" name="椭圆 73"/>
          <p:cNvSpPr/>
          <p:nvPr/>
        </p:nvSpPr>
        <p:spPr>
          <a:xfrm>
            <a:off x="5940605" y="3356583"/>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3</a:t>
            </a:r>
            <a:endParaRPr lang="zh-CN" altLang="en-US" sz="2800" dirty="0">
              <a:solidFill>
                <a:srgbClr val="FFC000"/>
              </a:solidFill>
            </a:endParaRPr>
          </a:p>
        </p:txBody>
      </p:sp>
      <p:sp>
        <p:nvSpPr>
          <p:cNvPr id="75" name="椭圆 74"/>
          <p:cNvSpPr/>
          <p:nvPr/>
        </p:nvSpPr>
        <p:spPr>
          <a:xfrm>
            <a:off x="5382748" y="4437112"/>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6</a:t>
            </a:r>
            <a:endParaRPr lang="zh-CN" altLang="en-US" sz="2800" dirty="0">
              <a:solidFill>
                <a:srgbClr val="FFC000"/>
              </a:solidFill>
            </a:endParaRPr>
          </a:p>
        </p:txBody>
      </p:sp>
      <p:sp>
        <p:nvSpPr>
          <p:cNvPr id="76" name="椭圆 75"/>
          <p:cNvSpPr/>
          <p:nvPr/>
        </p:nvSpPr>
        <p:spPr>
          <a:xfrm>
            <a:off x="7081600" y="3356583"/>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5</a:t>
            </a:r>
            <a:endParaRPr lang="zh-CN" altLang="en-US" sz="2800" dirty="0">
              <a:solidFill>
                <a:srgbClr val="FFC000"/>
              </a:solidFill>
            </a:endParaRPr>
          </a:p>
        </p:txBody>
      </p:sp>
      <p:sp>
        <p:nvSpPr>
          <p:cNvPr id="77" name="椭圆 76"/>
          <p:cNvSpPr/>
          <p:nvPr/>
        </p:nvSpPr>
        <p:spPr>
          <a:xfrm>
            <a:off x="7884368" y="2288730"/>
            <a:ext cx="576064" cy="57606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rPr>
              <a:t>4</a:t>
            </a:r>
            <a:endParaRPr lang="zh-CN" altLang="en-US" sz="2800" dirty="0">
              <a:solidFill>
                <a:srgbClr val="FFC000"/>
              </a:solidFill>
            </a:endParaRPr>
          </a:p>
        </p:txBody>
      </p:sp>
      <p:cxnSp>
        <p:nvCxnSpPr>
          <p:cNvPr id="78" name="直接箭头连接符 77"/>
          <p:cNvCxnSpPr>
            <a:stCxn id="72" idx="3"/>
            <a:endCxn id="73" idx="0"/>
          </p:cNvCxnSpPr>
          <p:nvPr/>
        </p:nvCxnSpPr>
        <p:spPr>
          <a:xfrm flipH="1">
            <a:off x="6793568" y="1784732"/>
            <a:ext cx="383075" cy="5039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3" idx="3"/>
            <a:endCxn id="74" idx="0"/>
          </p:cNvCxnSpPr>
          <p:nvPr/>
        </p:nvCxnSpPr>
        <p:spPr>
          <a:xfrm flipH="1">
            <a:off x="6228637" y="2780431"/>
            <a:ext cx="361262" cy="5761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4" idx="3"/>
            <a:endCxn id="75" idx="0"/>
          </p:cNvCxnSpPr>
          <p:nvPr/>
        </p:nvCxnSpPr>
        <p:spPr>
          <a:xfrm flipH="1">
            <a:off x="5670780" y="3848284"/>
            <a:ext cx="354188" cy="5888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084168" y="1113882"/>
            <a:ext cx="1085117" cy="461665"/>
            <a:chOff x="222017" y="692696"/>
            <a:chExt cx="1085117" cy="461665"/>
          </a:xfrm>
        </p:grpSpPr>
        <p:sp>
          <p:nvSpPr>
            <p:cNvPr id="82" name="TextBox 81"/>
            <p:cNvSpPr txBox="1"/>
            <p:nvPr/>
          </p:nvSpPr>
          <p:spPr>
            <a:xfrm>
              <a:off x="222017" y="807494"/>
              <a:ext cx="420308" cy="276999"/>
            </a:xfrm>
            <a:prstGeom prst="rect">
              <a:avLst/>
            </a:prstGeom>
            <a:noFill/>
          </p:spPr>
          <p:txBody>
            <a:bodyPr wrap="none" rtlCol="0">
              <a:spAutoFit/>
            </a:bodyPr>
            <a:lstStyle/>
            <a:p>
              <a:r>
                <a:rPr lang="en-US" altLang="zh-CN" sz="1200" dirty="0" smtClean="0"/>
                <a:t>u=1</a:t>
              </a:r>
              <a:endParaRPr lang="zh-CN" altLang="en-US" sz="1200" dirty="0"/>
            </a:p>
          </p:txBody>
        </p:sp>
        <p:sp>
          <p:nvSpPr>
            <p:cNvPr id="83" name="TextBox 82"/>
            <p:cNvSpPr txBox="1"/>
            <p:nvPr/>
          </p:nvSpPr>
          <p:spPr>
            <a:xfrm>
              <a:off x="539552" y="692696"/>
              <a:ext cx="767582" cy="461665"/>
            </a:xfrm>
            <a:prstGeom prst="rect">
              <a:avLst/>
            </a:prstGeom>
            <a:noFill/>
          </p:spPr>
          <p:txBody>
            <a:bodyPr wrap="none" rtlCol="0">
              <a:spAutoFit/>
            </a:bodyPr>
            <a:lstStyle/>
            <a:p>
              <a:r>
                <a:rPr lang="en-US" altLang="zh-CN" sz="1200" smtClean="0"/>
                <a:t>dfn[1]=</a:t>
              </a:r>
              <a:r>
                <a:rPr lang="en-US" altLang="zh-CN" sz="1200" dirty="0" smtClean="0"/>
                <a:t>1</a:t>
              </a:r>
            </a:p>
            <a:p>
              <a:r>
                <a:rPr lang="en-US" altLang="zh-CN" sz="1200" smtClean="0"/>
                <a:t>low[1]=</a:t>
              </a:r>
              <a:r>
                <a:rPr lang="en-US" altLang="zh-CN" sz="1200" dirty="0" smtClean="0"/>
                <a:t>1</a:t>
              </a:r>
              <a:endParaRPr lang="zh-CN" altLang="en-US" sz="1200" dirty="0"/>
            </a:p>
          </p:txBody>
        </p:sp>
      </p:grpSp>
      <p:grpSp>
        <p:nvGrpSpPr>
          <p:cNvPr id="84" name="组合 83"/>
          <p:cNvGrpSpPr/>
          <p:nvPr/>
        </p:nvGrpSpPr>
        <p:grpSpPr>
          <a:xfrm>
            <a:off x="5504782" y="2151611"/>
            <a:ext cx="1085117" cy="461665"/>
            <a:chOff x="222017" y="692696"/>
            <a:chExt cx="1085117" cy="461665"/>
          </a:xfrm>
        </p:grpSpPr>
        <p:sp>
          <p:nvSpPr>
            <p:cNvPr id="85" name="TextBox 84"/>
            <p:cNvSpPr txBox="1"/>
            <p:nvPr/>
          </p:nvSpPr>
          <p:spPr>
            <a:xfrm>
              <a:off x="222017" y="807494"/>
              <a:ext cx="420308" cy="276999"/>
            </a:xfrm>
            <a:prstGeom prst="rect">
              <a:avLst/>
            </a:prstGeom>
            <a:noFill/>
          </p:spPr>
          <p:txBody>
            <a:bodyPr wrap="none" rtlCol="0">
              <a:spAutoFit/>
            </a:bodyPr>
            <a:lstStyle/>
            <a:p>
              <a:r>
                <a:rPr lang="en-US" altLang="zh-CN" sz="1200" dirty="0" smtClean="0"/>
                <a:t>u=2</a:t>
              </a:r>
              <a:endParaRPr lang="zh-CN" altLang="en-US" sz="1200" dirty="0"/>
            </a:p>
          </p:txBody>
        </p:sp>
        <p:sp>
          <p:nvSpPr>
            <p:cNvPr id="86" name="TextBox 85"/>
            <p:cNvSpPr txBox="1"/>
            <p:nvPr/>
          </p:nvSpPr>
          <p:spPr>
            <a:xfrm>
              <a:off x="539552" y="692696"/>
              <a:ext cx="767582" cy="461665"/>
            </a:xfrm>
            <a:prstGeom prst="rect">
              <a:avLst/>
            </a:prstGeom>
            <a:noFill/>
          </p:spPr>
          <p:txBody>
            <a:bodyPr wrap="none" rtlCol="0">
              <a:spAutoFit/>
            </a:bodyPr>
            <a:lstStyle/>
            <a:p>
              <a:r>
                <a:rPr lang="en-US" altLang="zh-CN" sz="1200" dirty="0" err="1" smtClean="0"/>
                <a:t>dfn</a:t>
              </a:r>
              <a:r>
                <a:rPr lang="en-US" altLang="zh-CN" sz="1200" dirty="0" smtClean="0"/>
                <a:t>[2]=2</a:t>
              </a:r>
            </a:p>
            <a:p>
              <a:r>
                <a:rPr lang="en-US" altLang="zh-CN" sz="1200" dirty="0" smtClean="0"/>
                <a:t>low[2]=2</a:t>
              </a:r>
              <a:endParaRPr lang="zh-CN" altLang="en-US" sz="1200" dirty="0"/>
            </a:p>
          </p:txBody>
        </p:sp>
      </p:grpSp>
      <p:grpSp>
        <p:nvGrpSpPr>
          <p:cNvPr id="87" name="组合 86"/>
          <p:cNvGrpSpPr/>
          <p:nvPr/>
        </p:nvGrpSpPr>
        <p:grpSpPr>
          <a:xfrm>
            <a:off x="4927043" y="3274122"/>
            <a:ext cx="1085117" cy="461665"/>
            <a:chOff x="222017" y="692696"/>
            <a:chExt cx="1085117" cy="461665"/>
          </a:xfrm>
        </p:grpSpPr>
        <p:sp>
          <p:nvSpPr>
            <p:cNvPr id="88" name="TextBox 87"/>
            <p:cNvSpPr txBox="1"/>
            <p:nvPr/>
          </p:nvSpPr>
          <p:spPr>
            <a:xfrm>
              <a:off x="222017" y="807494"/>
              <a:ext cx="420308" cy="276999"/>
            </a:xfrm>
            <a:prstGeom prst="rect">
              <a:avLst/>
            </a:prstGeom>
            <a:noFill/>
          </p:spPr>
          <p:txBody>
            <a:bodyPr wrap="none" rtlCol="0">
              <a:spAutoFit/>
            </a:bodyPr>
            <a:lstStyle/>
            <a:p>
              <a:r>
                <a:rPr lang="en-US" altLang="zh-CN" sz="1200" dirty="0" smtClean="0"/>
                <a:t>u=3</a:t>
              </a:r>
              <a:endParaRPr lang="zh-CN" altLang="en-US" sz="1200" dirty="0"/>
            </a:p>
          </p:txBody>
        </p:sp>
        <p:sp>
          <p:nvSpPr>
            <p:cNvPr id="89" name="TextBox 88"/>
            <p:cNvSpPr txBox="1"/>
            <p:nvPr/>
          </p:nvSpPr>
          <p:spPr>
            <a:xfrm>
              <a:off x="539552" y="692696"/>
              <a:ext cx="767582" cy="461665"/>
            </a:xfrm>
            <a:prstGeom prst="rect">
              <a:avLst/>
            </a:prstGeom>
            <a:noFill/>
          </p:spPr>
          <p:txBody>
            <a:bodyPr wrap="none" rtlCol="0">
              <a:spAutoFit/>
            </a:bodyPr>
            <a:lstStyle/>
            <a:p>
              <a:r>
                <a:rPr lang="en-US" altLang="zh-CN" sz="1200" dirty="0" err="1" smtClean="0"/>
                <a:t>dfn</a:t>
              </a:r>
              <a:r>
                <a:rPr lang="en-US" altLang="zh-CN" sz="1200" dirty="0" smtClean="0"/>
                <a:t>[3]=3</a:t>
              </a:r>
            </a:p>
            <a:p>
              <a:r>
                <a:rPr lang="en-US" altLang="zh-CN" sz="1200" dirty="0" smtClean="0"/>
                <a:t>low[3]=3</a:t>
              </a:r>
              <a:endParaRPr lang="zh-CN" altLang="en-US" sz="1200" dirty="0"/>
            </a:p>
          </p:txBody>
        </p:sp>
      </p:grpSp>
      <p:grpSp>
        <p:nvGrpSpPr>
          <p:cNvPr id="90" name="组合 89"/>
          <p:cNvGrpSpPr/>
          <p:nvPr/>
        </p:nvGrpSpPr>
        <p:grpSpPr>
          <a:xfrm>
            <a:off x="4350979" y="4527875"/>
            <a:ext cx="1085117" cy="461665"/>
            <a:chOff x="222017" y="692696"/>
            <a:chExt cx="1085117" cy="461665"/>
          </a:xfrm>
        </p:grpSpPr>
        <p:sp>
          <p:nvSpPr>
            <p:cNvPr id="91" name="TextBox 90"/>
            <p:cNvSpPr txBox="1"/>
            <p:nvPr/>
          </p:nvSpPr>
          <p:spPr>
            <a:xfrm>
              <a:off x="222017" y="807494"/>
              <a:ext cx="420308" cy="276999"/>
            </a:xfrm>
            <a:prstGeom prst="rect">
              <a:avLst/>
            </a:prstGeom>
            <a:noFill/>
          </p:spPr>
          <p:txBody>
            <a:bodyPr wrap="none" rtlCol="0">
              <a:spAutoFit/>
            </a:bodyPr>
            <a:lstStyle/>
            <a:p>
              <a:r>
                <a:rPr lang="en-US" altLang="zh-CN" sz="1200" dirty="0" smtClean="0"/>
                <a:t>u=6</a:t>
              </a:r>
              <a:endParaRPr lang="zh-CN" altLang="en-US" sz="1200" dirty="0"/>
            </a:p>
          </p:txBody>
        </p:sp>
        <p:sp>
          <p:nvSpPr>
            <p:cNvPr id="92" name="TextBox 91"/>
            <p:cNvSpPr txBox="1"/>
            <p:nvPr/>
          </p:nvSpPr>
          <p:spPr>
            <a:xfrm>
              <a:off x="539552" y="692696"/>
              <a:ext cx="767582" cy="461665"/>
            </a:xfrm>
            <a:prstGeom prst="rect">
              <a:avLst/>
            </a:prstGeom>
            <a:noFill/>
          </p:spPr>
          <p:txBody>
            <a:bodyPr wrap="none" rtlCol="0">
              <a:spAutoFit/>
            </a:bodyPr>
            <a:lstStyle/>
            <a:p>
              <a:r>
                <a:rPr lang="en-US" altLang="zh-CN" sz="1200" dirty="0" err="1" smtClean="0"/>
                <a:t>dfn</a:t>
              </a:r>
              <a:r>
                <a:rPr lang="en-US" altLang="zh-CN" sz="1200" dirty="0" smtClean="0"/>
                <a:t>[6]=4</a:t>
              </a:r>
            </a:p>
            <a:p>
              <a:r>
                <a:rPr lang="en-US" altLang="zh-CN" sz="1200" dirty="0" smtClean="0"/>
                <a:t>low[6]=4</a:t>
              </a:r>
              <a:endParaRPr lang="zh-CN" altLang="en-US" sz="1200" dirty="0"/>
            </a:p>
          </p:txBody>
        </p:sp>
      </p:grpSp>
      <p:cxnSp>
        <p:nvCxnSpPr>
          <p:cNvPr id="93" name="直接箭头连接符 92"/>
          <p:cNvCxnSpPr>
            <a:stCxn id="73" idx="5"/>
            <a:endCxn id="76" idx="0"/>
          </p:cNvCxnSpPr>
          <p:nvPr/>
        </p:nvCxnSpPr>
        <p:spPr>
          <a:xfrm>
            <a:off x="6997237" y="2780431"/>
            <a:ext cx="372395" cy="5761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72" idx="5"/>
            <a:endCxn id="77" idx="0"/>
          </p:cNvCxnSpPr>
          <p:nvPr/>
        </p:nvCxnSpPr>
        <p:spPr>
          <a:xfrm>
            <a:off x="7583981" y="1784732"/>
            <a:ext cx="588419" cy="5039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7523910" y="3725334"/>
            <a:ext cx="1085117" cy="461665"/>
            <a:chOff x="222017" y="692696"/>
            <a:chExt cx="1085117" cy="461665"/>
          </a:xfrm>
        </p:grpSpPr>
        <p:sp>
          <p:nvSpPr>
            <p:cNvPr id="96" name="TextBox 95"/>
            <p:cNvSpPr txBox="1"/>
            <p:nvPr/>
          </p:nvSpPr>
          <p:spPr>
            <a:xfrm>
              <a:off x="222017" y="807494"/>
              <a:ext cx="420308" cy="276999"/>
            </a:xfrm>
            <a:prstGeom prst="rect">
              <a:avLst/>
            </a:prstGeom>
            <a:noFill/>
          </p:spPr>
          <p:txBody>
            <a:bodyPr wrap="none" rtlCol="0">
              <a:spAutoFit/>
            </a:bodyPr>
            <a:lstStyle/>
            <a:p>
              <a:r>
                <a:rPr lang="en-US" altLang="zh-CN" sz="1200" dirty="0" smtClean="0"/>
                <a:t>u=5</a:t>
              </a:r>
              <a:endParaRPr lang="zh-CN" altLang="en-US" sz="1200" dirty="0"/>
            </a:p>
          </p:txBody>
        </p:sp>
        <p:sp>
          <p:nvSpPr>
            <p:cNvPr id="97" name="TextBox 96"/>
            <p:cNvSpPr txBox="1"/>
            <p:nvPr/>
          </p:nvSpPr>
          <p:spPr>
            <a:xfrm>
              <a:off x="539552" y="692696"/>
              <a:ext cx="767582" cy="461665"/>
            </a:xfrm>
            <a:prstGeom prst="rect">
              <a:avLst/>
            </a:prstGeom>
            <a:noFill/>
          </p:spPr>
          <p:txBody>
            <a:bodyPr wrap="none" rtlCol="0">
              <a:spAutoFit/>
            </a:bodyPr>
            <a:lstStyle/>
            <a:p>
              <a:r>
                <a:rPr lang="en-US" altLang="zh-CN" sz="1200" dirty="0" err="1" smtClean="0"/>
                <a:t>dfn</a:t>
              </a:r>
              <a:r>
                <a:rPr lang="en-US" altLang="zh-CN" sz="1200" dirty="0" smtClean="0"/>
                <a:t>[5]=5</a:t>
              </a:r>
            </a:p>
            <a:p>
              <a:r>
                <a:rPr lang="en-US" altLang="zh-CN" sz="1200" dirty="0" smtClean="0"/>
                <a:t>low[5]=5</a:t>
              </a:r>
              <a:endParaRPr lang="zh-CN" altLang="en-US" sz="1200" dirty="0"/>
            </a:p>
          </p:txBody>
        </p:sp>
      </p:grpSp>
      <p:grpSp>
        <p:nvGrpSpPr>
          <p:cNvPr id="98" name="组合 97"/>
          <p:cNvGrpSpPr/>
          <p:nvPr/>
        </p:nvGrpSpPr>
        <p:grpSpPr>
          <a:xfrm>
            <a:off x="8058883" y="2835686"/>
            <a:ext cx="1085117" cy="461665"/>
            <a:chOff x="222017" y="692696"/>
            <a:chExt cx="1085117" cy="461665"/>
          </a:xfrm>
        </p:grpSpPr>
        <p:sp>
          <p:nvSpPr>
            <p:cNvPr id="99" name="TextBox 98"/>
            <p:cNvSpPr txBox="1"/>
            <p:nvPr/>
          </p:nvSpPr>
          <p:spPr>
            <a:xfrm>
              <a:off x="222017" y="80749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100" name="TextBox 99"/>
            <p:cNvSpPr txBox="1"/>
            <p:nvPr/>
          </p:nvSpPr>
          <p:spPr>
            <a:xfrm>
              <a:off x="539552" y="692696"/>
              <a:ext cx="767582" cy="461665"/>
            </a:xfrm>
            <a:prstGeom prst="rect">
              <a:avLst/>
            </a:prstGeom>
            <a:noFill/>
          </p:spPr>
          <p:txBody>
            <a:bodyPr wrap="none" rtlCol="0">
              <a:spAutoFit/>
            </a:bodyPr>
            <a:lstStyle/>
            <a:p>
              <a:r>
                <a:rPr lang="en-US" altLang="zh-CN" sz="1200" dirty="0" err="1" smtClean="0"/>
                <a:t>dfn</a:t>
              </a:r>
              <a:r>
                <a:rPr lang="en-US" altLang="zh-CN" sz="1200" dirty="0" smtClean="0"/>
                <a:t>[4]=6</a:t>
              </a:r>
            </a:p>
            <a:p>
              <a:r>
                <a:rPr lang="en-US" altLang="zh-CN" sz="1200" dirty="0" smtClean="0"/>
                <a:t>low[4]=6</a:t>
              </a:r>
              <a:endParaRPr lang="zh-CN" altLang="en-US" sz="1200" dirty="0"/>
            </a:p>
          </p:txBody>
        </p:sp>
      </p:grpSp>
      <p:sp>
        <p:nvSpPr>
          <p:cNvPr id="101" name="TextBox 100"/>
          <p:cNvSpPr txBox="1"/>
          <p:nvPr/>
        </p:nvSpPr>
        <p:spPr>
          <a:xfrm>
            <a:off x="6612674" y="1738268"/>
            <a:ext cx="409086" cy="276999"/>
          </a:xfrm>
          <a:prstGeom prst="rect">
            <a:avLst/>
          </a:prstGeom>
          <a:noFill/>
        </p:spPr>
        <p:txBody>
          <a:bodyPr wrap="none" rtlCol="0">
            <a:spAutoFit/>
          </a:bodyPr>
          <a:lstStyle/>
          <a:p>
            <a:r>
              <a:rPr lang="en-US" altLang="zh-CN" sz="1200" dirty="0" smtClean="0">
                <a:solidFill>
                  <a:srgbClr val="FF0000"/>
                </a:solidFill>
              </a:rPr>
              <a:t>v=2</a:t>
            </a:r>
            <a:endParaRPr lang="zh-CN" altLang="en-US" sz="1200" dirty="0">
              <a:solidFill>
                <a:srgbClr val="FF0000"/>
              </a:solidFill>
            </a:endParaRPr>
          </a:p>
        </p:txBody>
      </p:sp>
      <p:sp>
        <p:nvSpPr>
          <p:cNvPr id="102" name="TextBox 101"/>
          <p:cNvSpPr txBox="1"/>
          <p:nvPr/>
        </p:nvSpPr>
        <p:spPr>
          <a:xfrm>
            <a:off x="5980109" y="2726294"/>
            <a:ext cx="409086" cy="276999"/>
          </a:xfrm>
          <a:prstGeom prst="rect">
            <a:avLst/>
          </a:prstGeom>
          <a:noFill/>
        </p:spPr>
        <p:txBody>
          <a:bodyPr wrap="none" rtlCol="0">
            <a:spAutoFit/>
          </a:bodyPr>
          <a:lstStyle/>
          <a:p>
            <a:r>
              <a:rPr lang="en-US" altLang="zh-CN" sz="1200" dirty="0" smtClean="0">
                <a:solidFill>
                  <a:srgbClr val="FF0000"/>
                </a:solidFill>
              </a:rPr>
              <a:t>v=3</a:t>
            </a:r>
            <a:endParaRPr lang="zh-CN" altLang="en-US" sz="1200" dirty="0">
              <a:solidFill>
                <a:srgbClr val="FF0000"/>
              </a:solidFill>
            </a:endParaRPr>
          </a:p>
        </p:txBody>
      </p:sp>
      <p:sp>
        <p:nvSpPr>
          <p:cNvPr id="103" name="TextBox 102"/>
          <p:cNvSpPr txBox="1"/>
          <p:nvPr/>
        </p:nvSpPr>
        <p:spPr>
          <a:xfrm>
            <a:off x="5382748" y="3839152"/>
            <a:ext cx="409086" cy="276999"/>
          </a:xfrm>
          <a:prstGeom prst="rect">
            <a:avLst/>
          </a:prstGeom>
          <a:noFill/>
        </p:spPr>
        <p:txBody>
          <a:bodyPr wrap="none" rtlCol="0">
            <a:spAutoFit/>
          </a:bodyPr>
          <a:lstStyle/>
          <a:p>
            <a:r>
              <a:rPr lang="en-US" altLang="zh-CN" sz="1200" dirty="0" smtClean="0">
                <a:solidFill>
                  <a:srgbClr val="FF0000"/>
                </a:solidFill>
              </a:rPr>
              <a:t>v=6</a:t>
            </a:r>
            <a:endParaRPr lang="zh-CN" altLang="en-US" sz="1200" dirty="0">
              <a:solidFill>
                <a:srgbClr val="FF0000"/>
              </a:solidFill>
            </a:endParaRPr>
          </a:p>
        </p:txBody>
      </p:sp>
      <p:sp>
        <p:nvSpPr>
          <p:cNvPr id="104" name="TextBox 103"/>
          <p:cNvSpPr txBox="1"/>
          <p:nvPr/>
        </p:nvSpPr>
        <p:spPr>
          <a:xfrm>
            <a:off x="7140254" y="2705413"/>
            <a:ext cx="409086" cy="276999"/>
          </a:xfrm>
          <a:prstGeom prst="rect">
            <a:avLst/>
          </a:prstGeom>
          <a:noFill/>
        </p:spPr>
        <p:txBody>
          <a:bodyPr wrap="none" rtlCol="0">
            <a:spAutoFit/>
          </a:bodyPr>
          <a:lstStyle/>
          <a:p>
            <a:r>
              <a:rPr lang="en-US" altLang="zh-CN" sz="1200" dirty="0" smtClean="0">
                <a:solidFill>
                  <a:srgbClr val="FF0000"/>
                </a:solidFill>
              </a:rPr>
              <a:t>v=5</a:t>
            </a:r>
            <a:endParaRPr lang="zh-CN" altLang="en-US" sz="1200" dirty="0">
              <a:solidFill>
                <a:srgbClr val="FF0000"/>
              </a:solidFill>
            </a:endParaRPr>
          </a:p>
        </p:txBody>
      </p:sp>
      <p:sp>
        <p:nvSpPr>
          <p:cNvPr id="105" name="TextBox 104"/>
          <p:cNvSpPr txBox="1"/>
          <p:nvPr/>
        </p:nvSpPr>
        <p:spPr>
          <a:xfrm>
            <a:off x="7777528" y="1730596"/>
            <a:ext cx="409086" cy="276999"/>
          </a:xfrm>
          <a:prstGeom prst="rect">
            <a:avLst/>
          </a:prstGeom>
          <a:noFill/>
        </p:spPr>
        <p:txBody>
          <a:bodyPr wrap="none" rtlCol="0">
            <a:spAutoFit/>
          </a:bodyPr>
          <a:lstStyle/>
          <a:p>
            <a:r>
              <a:rPr lang="en-US" altLang="zh-CN" sz="1200" dirty="0" smtClean="0">
                <a:solidFill>
                  <a:srgbClr val="FF0000"/>
                </a:solidFill>
              </a:rPr>
              <a:t>v=4</a:t>
            </a:r>
            <a:endParaRPr lang="zh-CN" altLang="en-US" sz="1200" dirty="0">
              <a:solidFill>
                <a:srgbClr val="FF0000"/>
              </a:solidFill>
            </a:endParaRPr>
          </a:p>
        </p:txBody>
      </p:sp>
      <p:sp>
        <p:nvSpPr>
          <p:cNvPr id="106" name="TextBox 105"/>
          <p:cNvSpPr txBox="1"/>
          <p:nvPr/>
        </p:nvSpPr>
        <p:spPr>
          <a:xfrm>
            <a:off x="7702267" y="1273686"/>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07" name="TextBox 106"/>
          <p:cNvSpPr txBox="1"/>
          <p:nvPr/>
        </p:nvSpPr>
        <p:spPr>
          <a:xfrm>
            <a:off x="7092280" y="2312466"/>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08" name="TextBox 107"/>
          <p:cNvSpPr txBox="1"/>
          <p:nvPr/>
        </p:nvSpPr>
        <p:spPr>
          <a:xfrm>
            <a:off x="6516669" y="3402169"/>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09" name="TextBox 108"/>
          <p:cNvSpPr txBox="1"/>
          <p:nvPr/>
        </p:nvSpPr>
        <p:spPr>
          <a:xfrm>
            <a:off x="7694681" y="3409427"/>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10" name="TextBox 109"/>
          <p:cNvSpPr txBox="1"/>
          <p:nvPr/>
        </p:nvSpPr>
        <p:spPr>
          <a:xfrm>
            <a:off x="5988627" y="4464561"/>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sp>
        <p:nvSpPr>
          <p:cNvPr id="111" name="TextBox 110"/>
          <p:cNvSpPr txBox="1"/>
          <p:nvPr/>
        </p:nvSpPr>
        <p:spPr>
          <a:xfrm>
            <a:off x="8466389" y="2320692"/>
            <a:ext cx="364202" cy="523220"/>
          </a:xfrm>
          <a:prstGeom prst="rect">
            <a:avLst/>
          </a:prstGeom>
          <a:noFill/>
        </p:spPr>
        <p:txBody>
          <a:bodyPr wrap="none" rtlCol="0">
            <a:spAutoFit/>
          </a:bodyPr>
          <a:lstStyle/>
          <a:p>
            <a:r>
              <a:rPr lang="zh-CN" altLang="en-US" sz="2800" b="1" dirty="0" smtClean="0">
                <a:solidFill>
                  <a:srgbClr val="FF0000"/>
                </a:solidFill>
              </a:rPr>
              <a:t>√</a:t>
            </a:r>
            <a:endParaRPr lang="zh-CN" altLang="en-US" sz="2800" b="1" dirty="0">
              <a:solidFill>
                <a:srgbClr val="FF0000"/>
              </a:solidFill>
            </a:endParaRPr>
          </a:p>
        </p:txBody>
      </p:sp>
      <p:cxnSp>
        <p:nvCxnSpPr>
          <p:cNvPr id="112" name="曲线连接符 111"/>
          <p:cNvCxnSpPr>
            <a:stCxn id="75" idx="6"/>
            <a:endCxn id="74" idx="4"/>
          </p:cNvCxnSpPr>
          <p:nvPr/>
        </p:nvCxnSpPr>
        <p:spPr>
          <a:xfrm flipV="1">
            <a:off x="5958812" y="3932647"/>
            <a:ext cx="269825" cy="792497"/>
          </a:xfrm>
          <a:prstGeom prst="curvedConnector2">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13" name="曲线连接符 112"/>
          <p:cNvCxnSpPr>
            <a:stCxn id="74" idx="6"/>
            <a:endCxn id="73" idx="4"/>
          </p:cNvCxnSpPr>
          <p:nvPr/>
        </p:nvCxnSpPr>
        <p:spPr>
          <a:xfrm flipV="1">
            <a:off x="6516669" y="2864794"/>
            <a:ext cx="276899" cy="779821"/>
          </a:xfrm>
          <a:prstGeom prst="curvedConnector2">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14" name="曲线连接符 113"/>
          <p:cNvCxnSpPr>
            <a:stCxn id="73" idx="6"/>
            <a:endCxn id="72" idx="4"/>
          </p:cNvCxnSpPr>
          <p:nvPr/>
        </p:nvCxnSpPr>
        <p:spPr>
          <a:xfrm flipV="1">
            <a:off x="7081600" y="1869095"/>
            <a:ext cx="298712" cy="707667"/>
          </a:xfrm>
          <a:prstGeom prst="curvedConnector2">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15" name="曲线连接符 114"/>
          <p:cNvCxnSpPr>
            <a:stCxn id="76" idx="6"/>
            <a:endCxn id="73" idx="6"/>
          </p:cNvCxnSpPr>
          <p:nvPr/>
        </p:nvCxnSpPr>
        <p:spPr>
          <a:xfrm flipH="1" flipV="1">
            <a:off x="7081600" y="2576762"/>
            <a:ext cx="576064" cy="1067853"/>
          </a:xfrm>
          <a:prstGeom prst="curvedConnector3">
            <a:avLst>
              <a:gd name="adj1" fmla="val -39683"/>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16" name="曲线连接符 115"/>
          <p:cNvCxnSpPr>
            <a:stCxn id="77" idx="7"/>
            <a:endCxn id="72" idx="6"/>
          </p:cNvCxnSpPr>
          <p:nvPr/>
        </p:nvCxnSpPr>
        <p:spPr>
          <a:xfrm rot="16200000" flipV="1">
            <a:off x="7626192" y="1623215"/>
            <a:ext cx="792030" cy="707725"/>
          </a:xfrm>
          <a:prstGeom prst="curvedConnector2">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17" name="曲线连接符 116"/>
          <p:cNvCxnSpPr>
            <a:stCxn id="76" idx="4"/>
            <a:endCxn id="75" idx="6"/>
          </p:cNvCxnSpPr>
          <p:nvPr/>
        </p:nvCxnSpPr>
        <p:spPr>
          <a:xfrm rot="5400000">
            <a:off x="6267974" y="3623485"/>
            <a:ext cx="792497" cy="1410820"/>
          </a:xfrm>
          <a:prstGeom prst="curved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rot="20576129">
            <a:off x="7359667" y="2607143"/>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cxnSp>
        <p:nvCxnSpPr>
          <p:cNvPr id="119" name="曲线连接符 118"/>
          <p:cNvCxnSpPr>
            <a:stCxn id="76" idx="7"/>
            <a:endCxn id="72" idx="4"/>
          </p:cNvCxnSpPr>
          <p:nvPr/>
        </p:nvCxnSpPr>
        <p:spPr>
          <a:xfrm rot="16200000" flipV="1">
            <a:off x="6690882" y="2558526"/>
            <a:ext cx="1571851" cy="192989"/>
          </a:xfrm>
          <a:prstGeom prst="curvedConnector3">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rot="20576129">
            <a:off x="6644585" y="4166415"/>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grpSp>
        <p:nvGrpSpPr>
          <p:cNvPr id="121" name="组合 120"/>
          <p:cNvGrpSpPr/>
          <p:nvPr/>
        </p:nvGrpSpPr>
        <p:grpSpPr>
          <a:xfrm>
            <a:off x="7524328" y="3717032"/>
            <a:ext cx="1080120" cy="461665"/>
            <a:chOff x="222017" y="673941"/>
            <a:chExt cx="1080120" cy="461665"/>
          </a:xfrm>
        </p:grpSpPr>
        <p:sp>
          <p:nvSpPr>
            <p:cNvPr id="122" name="TextBox 121"/>
            <p:cNvSpPr txBox="1"/>
            <p:nvPr/>
          </p:nvSpPr>
          <p:spPr>
            <a:xfrm>
              <a:off x="222017" y="807494"/>
              <a:ext cx="420308" cy="276999"/>
            </a:xfrm>
            <a:prstGeom prst="rect">
              <a:avLst/>
            </a:prstGeom>
            <a:noFill/>
          </p:spPr>
          <p:txBody>
            <a:bodyPr wrap="none" rtlCol="0">
              <a:spAutoFit/>
            </a:bodyPr>
            <a:lstStyle/>
            <a:p>
              <a:r>
                <a:rPr lang="en-US" altLang="zh-CN" sz="1200" dirty="0" smtClean="0"/>
                <a:t>u=5</a:t>
              </a:r>
              <a:endParaRPr lang="zh-CN" altLang="en-US" sz="1200" dirty="0"/>
            </a:p>
          </p:txBody>
        </p:sp>
        <p:sp>
          <p:nvSpPr>
            <p:cNvPr id="123" name="TextBox 122"/>
            <p:cNvSpPr txBox="1"/>
            <p:nvPr/>
          </p:nvSpPr>
          <p:spPr>
            <a:xfrm>
              <a:off x="534555" y="673941"/>
              <a:ext cx="767582" cy="461665"/>
            </a:xfrm>
            <a:prstGeom prst="rect">
              <a:avLst/>
            </a:prstGeom>
            <a:noFill/>
          </p:spPr>
          <p:txBody>
            <a:bodyPr wrap="none" rtlCol="0">
              <a:spAutoFit/>
            </a:bodyPr>
            <a:lstStyle/>
            <a:p>
              <a:r>
                <a:rPr lang="en-US" altLang="zh-CN" sz="1200" dirty="0" err="1" smtClean="0"/>
                <a:t>dfn</a:t>
              </a:r>
              <a:r>
                <a:rPr lang="en-US" altLang="zh-CN" sz="1200" dirty="0" smtClean="0"/>
                <a:t>[5]=5</a:t>
              </a:r>
            </a:p>
            <a:p>
              <a:r>
                <a:rPr lang="en-US" altLang="zh-CN" sz="1200" dirty="0" smtClean="0"/>
                <a:t>low[5]=</a:t>
              </a:r>
              <a:r>
                <a:rPr lang="en-US" altLang="zh-CN" sz="1200" dirty="0" smtClean="0">
                  <a:solidFill>
                    <a:srgbClr val="FF0000"/>
                  </a:solidFill>
                </a:rPr>
                <a:t>1</a:t>
              </a:r>
              <a:endParaRPr lang="zh-CN" altLang="en-US" sz="1200" dirty="0">
                <a:solidFill>
                  <a:srgbClr val="FF0000"/>
                </a:solidFill>
              </a:endParaRPr>
            </a:p>
          </p:txBody>
        </p:sp>
      </p:grpSp>
      <p:grpSp>
        <p:nvGrpSpPr>
          <p:cNvPr id="124" name="组合 123"/>
          <p:cNvGrpSpPr/>
          <p:nvPr/>
        </p:nvGrpSpPr>
        <p:grpSpPr>
          <a:xfrm>
            <a:off x="5503107" y="2151840"/>
            <a:ext cx="1085117" cy="461665"/>
            <a:chOff x="222017" y="692925"/>
            <a:chExt cx="1085117" cy="461665"/>
          </a:xfrm>
        </p:grpSpPr>
        <p:sp>
          <p:nvSpPr>
            <p:cNvPr id="125" name="TextBox 124"/>
            <p:cNvSpPr txBox="1"/>
            <p:nvPr/>
          </p:nvSpPr>
          <p:spPr>
            <a:xfrm>
              <a:off x="222017" y="807494"/>
              <a:ext cx="420308" cy="276999"/>
            </a:xfrm>
            <a:prstGeom prst="rect">
              <a:avLst/>
            </a:prstGeom>
            <a:noFill/>
          </p:spPr>
          <p:txBody>
            <a:bodyPr wrap="none" rtlCol="0">
              <a:spAutoFit/>
            </a:bodyPr>
            <a:lstStyle/>
            <a:p>
              <a:r>
                <a:rPr lang="en-US" altLang="zh-CN" sz="1200" dirty="0" smtClean="0"/>
                <a:t>u=2</a:t>
              </a:r>
              <a:endParaRPr lang="zh-CN" altLang="en-US" sz="1200" dirty="0"/>
            </a:p>
          </p:txBody>
        </p:sp>
        <p:sp>
          <p:nvSpPr>
            <p:cNvPr id="126" name="TextBox 125"/>
            <p:cNvSpPr txBox="1"/>
            <p:nvPr/>
          </p:nvSpPr>
          <p:spPr>
            <a:xfrm>
              <a:off x="539552" y="692925"/>
              <a:ext cx="767582" cy="461665"/>
            </a:xfrm>
            <a:prstGeom prst="rect">
              <a:avLst/>
            </a:prstGeom>
            <a:noFill/>
          </p:spPr>
          <p:txBody>
            <a:bodyPr wrap="none" rtlCol="0">
              <a:spAutoFit/>
            </a:bodyPr>
            <a:lstStyle/>
            <a:p>
              <a:r>
                <a:rPr lang="en-US" altLang="zh-CN" sz="1200" dirty="0" err="1" smtClean="0"/>
                <a:t>dfn</a:t>
              </a:r>
              <a:r>
                <a:rPr lang="en-US" altLang="zh-CN" sz="1200" dirty="0" smtClean="0"/>
                <a:t>[2]=2</a:t>
              </a:r>
            </a:p>
            <a:p>
              <a:r>
                <a:rPr lang="en-US" altLang="zh-CN" sz="1200" dirty="0" smtClean="0"/>
                <a:t>low[2]=</a:t>
              </a:r>
              <a:r>
                <a:rPr lang="en-US" altLang="zh-CN" sz="1200" dirty="0" smtClean="0">
                  <a:solidFill>
                    <a:srgbClr val="FF0000"/>
                  </a:solidFill>
                </a:rPr>
                <a:t>1</a:t>
              </a:r>
              <a:endParaRPr lang="zh-CN" altLang="en-US" sz="1200" dirty="0">
                <a:solidFill>
                  <a:srgbClr val="FF0000"/>
                </a:solidFill>
              </a:endParaRPr>
            </a:p>
          </p:txBody>
        </p:sp>
      </p:grpSp>
      <p:grpSp>
        <p:nvGrpSpPr>
          <p:cNvPr id="127" name="组合 126"/>
          <p:cNvGrpSpPr/>
          <p:nvPr/>
        </p:nvGrpSpPr>
        <p:grpSpPr>
          <a:xfrm>
            <a:off x="8095395" y="2835528"/>
            <a:ext cx="1059894" cy="461665"/>
            <a:chOff x="222017" y="686150"/>
            <a:chExt cx="1059894" cy="461665"/>
          </a:xfrm>
        </p:grpSpPr>
        <p:sp>
          <p:nvSpPr>
            <p:cNvPr id="128" name="TextBox 127"/>
            <p:cNvSpPr txBox="1"/>
            <p:nvPr/>
          </p:nvSpPr>
          <p:spPr>
            <a:xfrm>
              <a:off x="222017" y="807494"/>
              <a:ext cx="420308" cy="276999"/>
            </a:xfrm>
            <a:prstGeom prst="rect">
              <a:avLst/>
            </a:prstGeom>
            <a:noFill/>
          </p:spPr>
          <p:txBody>
            <a:bodyPr wrap="none" rtlCol="0">
              <a:spAutoFit/>
            </a:bodyPr>
            <a:lstStyle/>
            <a:p>
              <a:r>
                <a:rPr lang="en-US" altLang="zh-CN" sz="1200" dirty="0" smtClean="0"/>
                <a:t>u=4</a:t>
              </a:r>
              <a:endParaRPr lang="zh-CN" altLang="en-US" sz="1200" dirty="0"/>
            </a:p>
          </p:txBody>
        </p:sp>
        <p:sp>
          <p:nvSpPr>
            <p:cNvPr id="129" name="TextBox 128"/>
            <p:cNvSpPr txBox="1"/>
            <p:nvPr/>
          </p:nvSpPr>
          <p:spPr>
            <a:xfrm>
              <a:off x="514329" y="686150"/>
              <a:ext cx="767582" cy="461665"/>
            </a:xfrm>
            <a:prstGeom prst="rect">
              <a:avLst/>
            </a:prstGeom>
            <a:noFill/>
          </p:spPr>
          <p:txBody>
            <a:bodyPr wrap="none" rtlCol="0">
              <a:spAutoFit/>
            </a:bodyPr>
            <a:lstStyle/>
            <a:p>
              <a:r>
                <a:rPr lang="en-US" altLang="zh-CN" sz="1200" dirty="0" err="1" smtClean="0"/>
                <a:t>dfn</a:t>
              </a:r>
              <a:r>
                <a:rPr lang="en-US" altLang="zh-CN" sz="1200" dirty="0" smtClean="0"/>
                <a:t>[4]=6</a:t>
              </a:r>
            </a:p>
            <a:p>
              <a:r>
                <a:rPr lang="en-US" altLang="zh-CN" sz="1200" dirty="0" smtClean="0"/>
                <a:t>low[4]=</a:t>
              </a:r>
              <a:r>
                <a:rPr lang="en-US" altLang="zh-CN" sz="1200" dirty="0" smtClean="0">
                  <a:solidFill>
                    <a:srgbClr val="FF0000"/>
                  </a:solidFill>
                </a:rPr>
                <a:t>5</a:t>
              </a:r>
              <a:endParaRPr lang="zh-CN" altLang="en-US" sz="1200" dirty="0">
                <a:solidFill>
                  <a:srgbClr val="FF0000"/>
                </a:solidFill>
              </a:endParaRPr>
            </a:p>
          </p:txBody>
        </p:sp>
      </p:grpSp>
      <p:cxnSp>
        <p:nvCxnSpPr>
          <p:cNvPr id="130" name="曲线连接符 129"/>
          <p:cNvCxnSpPr>
            <a:stCxn id="77" idx="5"/>
            <a:endCxn id="76" idx="6"/>
          </p:cNvCxnSpPr>
          <p:nvPr/>
        </p:nvCxnSpPr>
        <p:spPr>
          <a:xfrm rot="5400000">
            <a:off x="7584775" y="2853321"/>
            <a:ext cx="864184" cy="718405"/>
          </a:xfrm>
          <a:prstGeom prst="curved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rot="19837528">
            <a:off x="8014631" y="2951194"/>
            <a:ext cx="439544" cy="646331"/>
          </a:xfrm>
          <a:prstGeom prst="rect">
            <a:avLst/>
          </a:prstGeom>
          <a:noFill/>
        </p:spPr>
        <p:txBody>
          <a:bodyPr wrap="none" rtlCol="0">
            <a:spAutoFit/>
          </a:bodyPr>
          <a:lstStyle/>
          <a:p>
            <a:r>
              <a:rPr lang="en-US" altLang="zh-CN" sz="3600" dirty="0" smtClean="0">
                <a:solidFill>
                  <a:srgbClr val="FF0000"/>
                </a:solidFill>
              </a:rPr>
              <a:t>X</a:t>
            </a:r>
            <a:endParaRPr lang="zh-CN" altLang="en-US" sz="3600" dirty="0">
              <a:solidFill>
                <a:srgbClr val="FF0000"/>
              </a:solidFill>
            </a:endParaRPr>
          </a:p>
        </p:txBody>
      </p:sp>
      <p:sp>
        <p:nvSpPr>
          <p:cNvPr id="132" name="TextBox 131"/>
          <p:cNvSpPr txBox="1"/>
          <p:nvPr/>
        </p:nvSpPr>
        <p:spPr>
          <a:xfrm>
            <a:off x="215457" y="4562373"/>
            <a:ext cx="752129" cy="369332"/>
          </a:xfrm>
          <a:prstGeom prst="rect">
            <a:avLst/>
          </a:prstGeom>
          <a:noFill/>
        </p:spPr>
        <p:txBody>
          <a:bodyPr wrap="none" rtlCol="0">
            <a:spAutoFit/>
          </a:bodyPr>
          <a:lstStyle/>
          <a:p>
            <a:r>
              <a:rPr lang="zh-CN" altLang="en-US" dirty="0" smtClean="0"/>
              <a:t>栈</a:t>
            </a:r>
            <a:r>
              <a:rPr lang="en-US" altLang="zh-CN" dirty="0" smtClean="0"/>
              <a:t>S</a:t>
            </a:r>
            <a:r>
              <a:rPr lang="zh-CN" altLang="en-US" dirty="0" smtClean="0"/>
              <a:t>：</a:t>
            </a:r>
            <a:endParaRPr lang="zh-CN" altLang="en-US" dirty="0"/>
          </a:p>
        </p:txBody>
      </p:sp>
      <p:sp>
        <p:nvSpPr>
          <p:cNvPr id="133" name="矩形 132"/>
          <p:cNvSpPr/>
          <p:nvPr/>
        </p:nvSpPr>
        <p:spPr>
          <a:xfrm>
            <a:off x="1052848" y="6237312"/>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1</a:t>
            </a:r>
            <a:endParaRPr lang="zh-CN" altLang="en-US" dirty="0">
              <a:solidFill>
                <a:srgbClr val="FFC000"/>
              </a:solidFill>
            </a:endParaRPr>
          </a:p>
        </p:txBody>
      </p:sp>
      <p:sp>
        <p:nvSpPr>
          <p:cNvPr id="134" name="矩形 133"/>
          <p:cNvSpPr/>
          <p:nvPr/>
        </p:nvSpPr>
        <p:spPr>
          <a:xfrm>
            <a:off x="1052848" y="5805264"/>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2</a:t>
            </a:r>
            <a:endParaRPr lang="zh-CN" altLang="en-US" dirty="0">
              <a:solidFill>
                <a:srgbClr val="FFC000"/>
              </a:solidFill>
            </a:endParaRPr>
          </a:p>
        </p:txBody>
      </p:sp>
      <p:sp>
        <p:nvSpPr>
          <p:cNvPr id="135" name="矩形 134"/>
          <p:cNvSpPr/>
          <p:nvPr/>
        </p:nvSpPr>
        <p:spPr>
          <a:xfrm>
            <a:off x="1052848" y="5373216"/>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3</a:t>
            </a:r>
            <a:endParaRPr lang="zh-CN" altLang="en-US" dirty="0">
              <a:solidFill>
                <a:srgbClr val="FFC000"/>
              </a:solidFill>
            </a:endParaRPr>
          </a:p>
        </p:txBody>
      </p:sp>
      <p:sp>
        <p:nvSpPr>
          <p:cNvPr id="136" name="矩形 135"/>
          <p:cNvSpPr/>
          <p:nvPr/>
        </p:nvSpPr>
        <p:spPr>
          <a:xfrm>
            <a:off x="1052848" y="4931705"/>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6</a:t>
            </a:r>
            <a:endParaRPr lang="zh-CN" altLang="en-US" dirty="0">
              <a:solidFill>
                <a:srgbClr val="FFC000"/>
              </a:solidFill>
            </a:endParaRPr>
          </a:p>
        </p:txBody>
      </p:sp>
      <p:grpSp>
        <p:nvGrpSpPr>
          <p:cNvPr id="142" name="组合 141"/>
          <p:cNvGrpSpPr/>
          <p:nvPr/>
        </p:nvGrpSpPr>
        <p:grpSpPr>
          <a:xfrm>
            <a:off x="952888" y="4747039"/>
            <a:ext cx="1170840" cy="1922321"/>
            <a:chOff x="888459" y="4747039"/>
            <a:chExt cx="1307277" cy="1922321"/>
          </a:xfrm>
        </p:grpSpPr>
        <p:cxnSp>
          <p:nvCxnSpPr>
            <p:cNvPr id="138" name="直接连接符 137"/>
            <p:cNvCxnSpPr/>
            <p:nvPr/>
          </p:nvCxnSpPr>
          <p:spPr>
            <a:xfrm>
              <a:off x="2195736" y="4747039"/>
              <a:ext cx="0" cy="19223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888459" y="4747039"/>
              <a:ext cx="0" cy="19223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888459" y="6669360"/>
              <a:ext cx="1307277"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43" name="矩形 142"/>
          <p:cNvSpPr/>
          <p:nvPr/>
        </p:nvSpPr>
        <p:spPr>
          <a:xfrm>
            <a:off x="1052848" y="5373216"/>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5</a:t>
            </a:r>
            <a:endParaRPr lang="zh-CN" altLang="en-US" dirty="0">
              <a:solidFill>
                <a:srgbClr val="FFC000"/>
              </a:solidFill>
            </a:endParaRPr>
          </a:p>
        </p:txBody>
      </p:sp>
      <p:sp>
        <p:nvSpPr>
          <p:cNvPr id="144" name="矩形 143"/>
          <p:cNvSpPr/>
          <p:nvPr/>
        </p:nvSpPr>
        <p:spPr>
          <a:xfrm>
            <a:off x="1052848" y="4931705"/>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4</a:t>
            </a:r>
            <a:endParaRPr lang="zh-CN" altLang="en-US" dirty="0">
              <a:solidFill>
                <a:srgbClr val="FFC000"/>
              </a:solidFill>
            </a:endParaRPr>
          </a:p>
        </p:txBody>
      </p:sp>
      <p:sp>
        <p:nvSpPr>
          <p:cNvPr id="145" name="矩形 144"/>
          <p:cNvSpPr/>
          <p:nvPr/>
        </p:nvSpPr>
        <p:spPr>
          <a:xfrm>
            <a:off x="2897550" y="5630479"/>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6</a:t>
            </a:r>
            <a:endParaRPr lang="zh-CN" altLang="en-US" dirty="0">
              <a:solidFill>
                <a:srgbClr val="FFC000"/>
              </a:solidFill>
            </a:endParaRPr>
          </a:p>
        </p:txBody>
      </p:sp>
      <p:sp>
        <p:nvSpPr>
          <p:cNvPr id="146" name="矩形 145"/>
          <p:cNvSpPr/>
          <p:nvPr/>
        </p:nvSpPr>
        <p:spPr>
          <a:xfrm>
            <a:off x="4898684" y="5630479"/>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3</a:t>
            </a:r>
            <a:endParaRPr lang="zh-CN" altLang="en-US" dirty="0">
              <a:solidFill>
                <a:srgbClr val="FFC000"/>
              </a:solidFill>
            </a:endParaRPr>
          </a:p>
        </p:txBody>
      </p:sp>
      <p:sp>
        <p:nvSpPr>
          <p:cNvPr id="147" name="矩形 146"/>
          <p:cNvSpPr/>
          <p:nvPr/>
        </p:nvSpPr>
        <p:spPr>
          <a:xfrm>
            <a:off x="6914908" y="6165304"/>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4</a:t>
            </a:r>
            <a:endParaRPr lang="zh-CN" altLang="en-US" dirty="0">
              <a:solidFill>
                <a:srgbClr val="FFC000"/>
              </a:solidFill>
            </a:endParaRPr>
          </a:p>
        </p:txBody>
      </p:sp>
      <p:sp>
        <p:nvSpPr>
          <p:cNvPr id="150" name="矩形 149"/>
          <p:cNvSpPr/>
          <p:nvPr/>
        </p:nvSpPr>
        <p:spPr>
          <a:xfrm>
            <a:off x="6907322" y="5661248"/>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5</a:t>
            </a:r>
            <a:endParaRPr lang="zh-CN" altLang="en-US" dirty="0">
              <a:solidFill>
                <a:srgbClr val="FFC000"/>
              </a:solidFill>
            </a:endParaRPr>
          </a:p>
        </p:txBody>
      </p:sp>
      <p:sp>
        <p:nvSpPr>
          <p:cNvPr id="151" name="矩形 150"/>
          <p:cNvSpPr/>
          <p:nvPr/>
        </p:nvSpPr>
        <p:spPr>
          <a:xfrm>
            <a:off x="6914908" y="5157192"/>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2</a:t>
            </a:r>
            <a:endParaRPr lang="zh-CN" altLang="en-US" dirty="0">
              <a:solidFill>
                <a:srgbClr val="FFC000"/>
              </a:solidFill>
            </a:endParaRPr>
          </a:p>
        </p:txBody>
      </p:sp>
      <p:sp>
        <p:nvSpPr>
          <p:cNvPr id="152" name="矩形 151"/>
          <p:cNvSpPr/>
          <p:nvPr/>
        </p:nvSpPr>
        <p:spPr>
          <a:xfrm>
            <a:off x="6907322" y="4653136"/>
            <a:ext cx="969460" cy="36004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C000"/>
                </a:solidFill>
              </a:rPr>
              <a:t>1</a:t>
            </a:r>
            <a:endParaRPr lang="zh-CN" altLang="en-US" dirty="0">
              <a:solidFill>
                <a:srgbClr val="FFC000"/>
              </a:solidFill>
            </a:endParaRPr>
          </a:p>
        </p:txBody>
      </p:sp>
      <p:sp>
        <p:nvSpPr>
          <p:cNvPr id="153" name="椭圆 152"/>
          <p:cNvSpPr/>
          <p:nvPr/>
        </p:nvSpPr>
        <p:spPr>
          <a:xfrm>
            <a:off x="2411760" y="5291745"/>
            <a:ext cx="1925511" cy="10535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4450378" y="5291745"/>
            <a:ext cx="1925511" cy="10535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rot="5400000">
            <a:off x="6093123" y="4621311"/>
            <a:ext cx="2652734" cy="17938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Text Box 4"/>
          <p:cNvSpPr txBox="1">
            <a:spLocks noChangeArrowheads="1"/>
          </p:cNvSpPr>
          <p:nvPr/>
        </p:nvSpPr>
        <p:spPr bwMode="auto">
          <a:xfrm>
            <a:off x="539750" y="476672"/>
            <a:ext cx="3515899" cy="400110"/>
          </a:xfrm>
          <a:prstGeom prst="rect">
            <a:avLst/>
          </a:prstGeom>
          <a:noFill/>
          <a:ln w="9525">
            <a:noFill/>
            <a:miter lim="800000"/>
            <a:headEnd/>
            <a:tailEnd/>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en-US" altLang="zh-CN" sz="2000" b="1" dirty="0" err="1" smtClean="0">
                <a:solidFill>
                  <a:schemeClr val="bg1"/>
                </a:solidFill>
              </a:rPr>
              <a:t>Tarjan</a:t>
            </a:r>
            <a:r>
              <a:rPr lang="zh-CN" altLang="en-US" sz="2000" b="1" dirty="0" smtClean="0">
                <a:solidFill>
                  <a:schemeClr val="bg1"/>
                </a:solidFill>
              </a:rPr>
              <a:t>算法求强连通分量示意</a:t>
            </a:r>
            <a:endParaRPr lang="zh-CN" altLang="en-US" sz="2000" b="1" dirty="0">
              <a:solidFill>
                <a:schemeClr val="bg1"/>
              </a:solidFill>
            </a:endParaRPr>
          </a:p>
        </p:txBody>
      </p:sp>
      <p:sp>
        <p:nvSpPr>
          <p:cNvPr id="158" name="灯片编号占位符 15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24</a:t>
            </a:fld>
            <a:endParaRPr lang="en-US" altLang="zh-CN" dirty="0"/>
          </a:p>
        </p:txBody>
      </p:sp>
    </p:spTree>
    <p:extLst>
      <p:ext uri="{BB962C8B-B14F-4D97-AF65-F5344CB8AC3E}">
        <p14:creationId xmlns:p14="http://schemas.microsoft.com/office/powerpoint/2010/main" val="242177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up)">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wipe(down)">
                                      <p:cBhvr>
                                        <p:cTn id="18" dur="500"/>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500" fill="hold"/>
                                        <p:tgtEl>
                                          <p:spTgt spid="2"/>
                                        </p:tgtEl>
                                        <p:attrNameLst>
                                          <p:attrName>style.color</p:attrName>
                                        </p:attrNameLst>
                                      </p:cBhvr>
                                      <p:to>
                                        <a:schemeClr val="accent2"/>
                                      </p:to>
                                    </p:animClr>
                                  </p:childTnLst>
                                </p:cTn>
                              </p:par>
                              <p:par>
                                <p:cTn id="23" presetID="3" presetClass="emph" presetSubtype="2" fill="hold" grpId="0" nodeType="withEffect">
                                  <p:stCondLst>
                                    <p:cond delay="0"/>
                                  </p:stCondLst>
                                  <p:childTnLst>
                                    <p:animClr clrSpc="rgb" dir="cw">
                                      <p:cBhvr override="childStyle">
                                        <p:cTn id="24" dur="500" fill="hold"/>
                                        <p:tgtEl>
                                          <p:spTgt spid="72"/>
                                        </p:tgtEl>
                                        <p:attrNameLst>
                                          <p:attrName>style.color</p:attrName>
                                        </p:attrNameLst>
                                      </p:cBhvr>
                                      <p:to>
                                        <a:schemeClr val="accent2"/>
                                      </p:to>
                                    </p:animClr>
                                  </p:childTnLst>
                                </p:cTn>
                              </p:par>
                              <p:par>
                                <p:cTn id="25" presetID="12" presetClass="entr" presetSubtype="1"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anim calcmode="lin" valueType="num">
                                      <p:cBhvr additive="base">
                                        <p:cTn id="27" dur="500"/>
                                        <p:tgtEl>
                                          <p:spTgt spid="133"/>
                                        </p:tgtEl>
                                        <p:attrNameLst>
                                          <p:attrName>ppt_y</p:attrName>
                                        </p:attrNameLst>
                                      </p:cBhvr>
                                      <p:tavLst>
                                        <p:tav tm="0">
                                          <p:val>
                                            <p:strVal val="#ppt_y-#ppt_h*1.125000"/>
                                          </p:val>
                                        </p:tav>
                                        <p:tav tm="100000">
                                          <p:val>
                                            <p:strVal val="#ppt_y"/>
                                          </p:val>
                                        </p:tav>
                                      </p:tavLst>
                                    </p:anim>
                                    <p:animEffect transition="in" filter="wipe(down)">
                                      <p:cBhvr>
                                        <p:cTn id="28" dur="500"/>
                                        <p:tgtEl>
                                          <p:spTgt spid="13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1"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wipe(up)">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up)">
                                      <p:cBhvr>
                                        <p:cTn id="41" dur="500"/>
                                        <p:tgtEl>
                                          <p:spTgt spid="2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wipe(up)">
                                      <p:cBhvr>
                                        <p:cTn id="44" dur="500"/>
                                        <p:tgtEl>
                                          <p:spTgt spid="10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2" nodeType="click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up)">
                                      <p:cBhvr>
                                        <p:cTn id="49" dur="500"/>
                                        <p:tgtEl>
                                          <p:spTgt spid="7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1"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wipe(up)">
                                      <p:cBhvr>
                                        <p:cTn id="57" dur="500"/>
                                        <p:tgtEl>
                                          <p:spTgt spid="8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07"/>
                                        </p:tgtEl>
                                        <p:attrNameLst>
                                          <p:attrName>style.visibility</p:attrName>
                                        </p:attrNameLst>
                                      </p:cBhvr>
                                      <p:to>
                                        <p:strVal val="visible"/>
                                      </p:to>
                                    </p:set>
                                    <p:animEffect transition="in" filter="wipe(down)">
                                      <p:cBhvr>
                                        <p:cTn id="65" dur="500"/>
                                        <p:tgtEl>
                                          <p:spTgt spid="107"/>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grpId="0" nodeType="clickEffect">
                                  <p:stCondLst>
                                    <p:cond delay="0"/>
                                  </p:stCondLst>
                                  <p:childTnLst>
                                    <p:animClr clrSpc="rgb" dir="cw">
                                      <p:cBhvr override="childStyle">
                                        <p:cTn id="69" dur="500" fill="hold"/>
                                        <p:tgtEl>
                                          <p:spTgt spid="3"/>
                                        </p:tgtEl>
                                        <p:attrNameLst>
                                          <p:attrName>style.color</p:attrName>
                                        </p:attrNameLst>
                                      </p:cBhvr>
                                      <p:to>
                                        <a:schemeClr val="accent2"/>
                                      </p:to>
                                    </p:animClr>
                                  </p:childTnLst>
                                </p:cTn>
                              </p:par>
                              <p:par>
                                <p:cTn id="70" presetID="3" presetClass="emph" presetSubtype="2" fill="hold" grpId="0" nodeType="withEffect">
                                  <p:stCondLst>
                                    <p:cond delay="0"/>
                                  </p:stCondLst>
                                  <p:childTnLst>
                                    <p:animClr clrSpc="rgb" dir="cw">
                                      <p:cBhvr override="childStyle">
                                        <p:cTn id="71" dur="500" fill="hold"/>
                                        <p:tgtEl>
                                          <p:spTgt spid="73"/>
                                        </p:tgtEl>
                                        <p:attrNameLst>
                                          <p:attrName>style.color</p:attrName>
                                        </p:attrNameLst>
                                      </p:cBhvr>
                                      <p:to>
                                        <a:schemeClr val="accent2"/>
                                      </p:to>
                                    </p:animClr>
                                  </p:childTnLst>
                                </p:cTn>
                              </p:par>
                              <p:par>
                                <p:cTn id="72" presetID="12" presetClass="entr" presetSubtype="1" fill="hold" grpId="0" nodeType="withEffect">
                                  <p:stCondLst>
                                    <p:cond delay="0"/>
                                  </p:stCondLst>
                                  <p:childTnLst>
                                    <p:set>
                                      <p:cBhvr>
                                        <p:cTn id="73" dur="1" fill="hold">
                                          <p:stCondLst>
                                            <p:cond delay="0"/>
                                          </p:stCondLst>
                                        </p:cTn>
                                        <p:tgtEl>
                                          <p:spTgt spid="134"/>
                                        </p:tgtEl>
                                        <p:attrNameLst>
                                          <p:attrName>style.visibility</p:attrName>
                                        </p:attrNameLst>
                                      </p:cBhvr>
                                      <p:to>
                                        <p:strVal val="visible"/>
                                      </p:to>
                                    </p:set>
                                    <p:anim calcmode="lin" valueType="num">
                                      <p:cBhvr additive="base">
                                        <p:cTn id="74" dur="500"/>
                                        <p:tgtEl>
                                          <p:spTgt spid="134"/>
                                        </p:tgtEl>
                                        <p:attrNameLst>
                                          <p:attrName>ppt_y</p:attrName>
                                        </p:attrNameLst>
                                      </p:cBhvr>
                                      <p:tavLst>
                                        <p:tav tm="0">
                                          <p:val>
                                            <p:strVal val="#ppt_y-#ppt_h*1.125000"/>
                                          </p:val>
                                        </p:tav>
                                        <p:tav tm="100000">
                                          <p:val>
                                            <p:strVal val="#ppt_y"/>
                                          </p:val>
                                        </p:tav>
                                      </p:tavLst>
                                    </p:anim>
                                    <p:animEffect transition="in" filter="wipe(down)">
                                      <p:cBhvr>
                                        <p:cTn id="75" dur="500"/>
                                        <p:tgtEl>
                                          <p:spTgt spid="13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1" fill="hold"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wipe(up)">
                                      <p:cBhvr>
                                        <p:cTn id="83" dur="500"/>
                                        <p:tgtEl>
                                          <p:spTgt spid="7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500"/>
                                        <p:tgtEl>
                                          <p:spTgt spid="26"/>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wipe(up)">
                                      <p:cBhvr>
                                        <p:cTn id="91" dur="500"/>
                                        <p:tgtEl>
                                          <p:spTgt spid="10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2"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up)">
                                      <p:cBhvr>
                                        <p:cTn id="96" dur="500"/>
                                        <p:tgtEl>
                                          <p:spTgt spid="7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up)">
                                      <p:cBhvr>
                                        <p:cTn id="101" dur="500"/>
                                        <p:tgtEl>
                                          <p:spTgt spid="27"/>
                                        </p:tgtEl>
                                      </p:cBhvr>
                                    </p:animEffect>
                                  </p:childTnLst>
                                </p:cTn>
                              </p:par>
                              <p:par>
                                <p:cTn id="102" presetID="22" presetClass="entr" presetSubtype="1" fill="hold" nodeType="withEffect">
                                  <p:stCondLst>
                                    <p:cond delay="0"/>
                                  </p:stCondLst>
                                  <p:childTnLst>
                                    <p:set>
                                      <p:cBhvr>
                                        <p:cTn id="103" dur="1" fill="hold">
                                          <p:stCondLst>
                                            <p:cond delay="0"/>
                                          </p:stCondLst>
                                        </p:cTn>
                                        <p:tgtEl>
                                          <p:spTgt spid="87"/>
                                        </p:tgtEl>
                                        <p:attrNameLst>
                                          <p:attrName>style.visibility</p:attrName>
                                        </p:attrNameLst>
                                      </p:cBhvr>
                                      <p:to>
                                        <p:strVal val="visible"/>
                                      </p:to>
                                    </p:set>
                                    <p:animEffect transition="in" filter="wipe(up)">
                                      <p:cBhvr>
                                        <p:cTn id="104" dur="500"/>
                                        <p:tgtEl>
                                          <p:spTgt spid="8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down)">
                                      <p:cBhvr>
                                        <p:cTn id="112" dur="500"/>
                                        <p:tgtEl>
                                          <p:spTgt spid="108"/>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mph" presetSubtype="2" fill="hold" grpId="0" nodeType="clickEffect">
                                  <p:stCondLst>
                                    <p:cond delay="0"/>
                                  </p:stCondLst>
                                  <p:childTnLst>
                                    <p:animClr clrSpc="rgb" dir="cw">
                                      <p:cBhvr override="childStyle">
                                        <p:cTn id="116" dur="500" fill="hold"/>
                                        <p:tgtEl>
                                          <p:spTgt spid="4"/>
                                        </p:tgtEl>
                                        <p:attrNameLst>
                                          <p:attrName>style.color</p:attrName>
                                        </p:attrNameLst>
                                      </p:cBhvr>
                                      <p:to>
                                        <a:schemeClr val="accent2"/>
                                      </p:to>
                                    </p:animClr>
                                  </p:childTnLst>
                                </p:cTn>
                              </p:par>
                              <p:par>
                                <p:cTn id="117" presetID="3" presetClass="emph" presetSubtype="2" fill="hold" grpId="0" nodeType="withEffect">
                                  <p:stCondLst>
                                    <p:cond delay="0"/>
                                  </p:stCondLst>
                                  <p:childTnLst>
                                    <p:animClr clrSpc="rgb" dir="cw">
                                      <p:cBhvr override="childStyle">
                                        <p:cTn id="118" dur="500" fill="hold"/>
                                        <p:tgtEl>
                                          <p:spTgt spid="74"/>
                                        </p:tgtEl>
                                        <p:attrNameLst>
                                          <p:attrName>style.color</p:attrName>
                                        </p:attrNameLst>
                                      </p:cBhvr>
                                      <p:to>
                                        <a:schemeClr val="accent2"/>
                                      </p:to>
                                    </p:animClr>
                                  </p:childTnLst>
                                </p:cTn>
                              </p:par>
                              <p:par>
                                <p:cTn id="119" presetID="12" presetClass="entr" presetSubtype="1" fill="hold" grpId="0" nodeType="withEffect">
                                  <p:stCondLst>
                                    <p:cond delay="0"/>
                                  </p:stCondLst>
                                  <p:childTnLst>
                                    <p:set>
                                      <p:cBhvr>
                                        <p:cTn id="120" dur="1" fill="hold">
                                          <p:stCondLst>
                                            <p:cond delay="0"/>
                                          </p:stCondLst>
                                        </p:cTn>
                                        <p:tgtEl>
                                          <p:spTgt spid="135"/>
                                        </p:tgtEl>
                                        <p:attrNameLst>
                                          <p:attrName>style.visibility</p:attrName>
                                        </p:attrNameLst>
                                      </p:cBhvr>
                                      <p:to>
                                        <p:strVal val="visible"/>
                                      </p:to>
                                    </p:set>
                                    <p:anim calcmode="lin" valueType="num">
                                      <p:cBhvr additive="base">
                                        <p:cTn id="121" dur="500"/>
                                        <p:tgtEl>
                                          <p:spTgt spid="135"/>
                                        </p:tgtEl>
                                        <p:attrNameLst>
                                          <p:attrName>ppt_y</p:attrName>
                                        </p:attrNameLst>
                                      </p:cBhvr>
                                      <p:tavLst>
                                        <p:tav tm="0">
                                          <p:val>
                                            <p:strVal val="#ppt_y-#ppt_h*1.125000"/>
                                          </p:val>
                                        </p:tav>
                                        <p:tav tm="100000">
                                          <p:val>
                                            <p:strVal val="#ppt_y"/>
                                          </p:val>
                                        </p:tav>
                                      </p:tavLst>
                                    </p:anim>
                                    <p:animEffect transition="in" filter="wipe(down)">
                                      <p:cBhvr>
                                        <p:cTn id="122" dur="500"/>
                                        <p:tgtEl>
                                          <p:spTgt spid="135"/>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wipe(up)">
                                      <p:cBhvr>
                                        <p:cTn id="127" dur="500"/>
                                        <p:tgtEl>
                                          <p:spTgt spid="30"/>
                                        </p:tgtEl>
                                      </p:cBhvr>
                                    </p:animEffect>
                                  </p:childTnLst>
                                </p:cTn>
                              </p:par>
                              <p:par>
                                <p:cTn id="128" presetID="22" presetClass="entr" presetSubtype="1" fill="hold" nodeType="withEffect">
                                  <p:stCondLst>
                                    <p:cond delay="0"/>
                                  </p:stCondLst>
                                  <p:childTnLst>
                                    <p:set>
                                      <p:cBhvr>
                                        <p:cTn id="129" dur="1" fill="hold">
                                          <p:stCondLst>
                                            <p:cond delay="0"/>
                                          </p:stCondLst>
                                        </p:cTn>
                                        <p:tgtEl>
                                          <p:spTgt spid="80"/>
                                        </p:tgtEl>
                                        <p:attrNameLst>
                                          <p:attrName>style.visibility</p:attrName>
                                        </p:attrNameLst>
                                      </p:cBhvr>
                                      <p:to>
                                        <p:strVal val="visible"/>
                                      </p:to>
                                    </p:set>
                                    <p:animEffect transition="in" filter="wipe(up)">
                                      <p:cBhvr>
                                        <p:cTn id="130" dur="500"/>
                                        <p:tgtEl>
                                          <p:spTgt spid="8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wipe(up)">
                                      <p:cBhvr>
                                        <p:cTn id="135" dur="500"/>
                                        <p:tgtEl>
                                          <p:spTgt spid="31"/>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03"/>
                                        </p:tgtEl>
                                        <p:attrNameLst>
                                          <p:attrName>style.visibility</p:attrName>
                                        </p:attrNameLst>
                                      </p:cBhvr>
                                      <p:to>
                                        <p:strVal val="visible"/>
                                      </p:to>
                                    </p:set>
                                    <p:animEffect transition="in" filter="wipe(up)">
                                      <p:cBhvr>
                                        <p:cTn id="138" dur="500"/>
                                        <p:tgtEl>
                                          <p:spTgt spid="103"/>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grpId="2" nodeType="clickEffect">
                                  <p:stCondLst>
                                    <p:cond delay="0"/>
                                  </p:stCondLst>
                                  <p:childTnLst>
                                    <p:set>
                                      <p:cBhvr>
                                        <p:cTn id="142" dur="1" fill="hold">
                                          <p:stCondLst>
                                            <p:cond delay="0"/>
                                          </p:stCondLst>
                                        </p:cTn>
                                        <p:tgtEl>
                                          <p:spTgt spid="75"/>
                                        </p:tgtEl>
                                        <p:attrNameLst>
                                          <p:attrName>style.visibility</p:attrName>
                                        </p:attrNameLst>
                                      </p:cBhvr>
                                      <p:to>
                                        <p:strVal val="visible"/>
                                      </p:to>
                                    </p:set>
                                    <p:animEffect transition="in" filter="wipe(up)">
                                      <p:cBhvr>
                                        <p:cTn id="143" dur="500"/>
                                        <p:tgtEl>
                                          <p:spTgt spid="7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32"/>
                                        </p:tgtEl>
                                        <p:attrNameLst>
                                          <p:attrName>style.visibility</p:attrName>
                                        </p:attrNameLst>
                                      </p:cBhvr>
                                      <p:to>
                                        <p:strVal val="visible"/>
                                      </p:to>
                                    </p:set>
                                    <p:animEffect transition="in" filter="wipe(up)">
                                      <p:cBhvr>
                                        <p:cTn id="148" dur="500"/>
                                        <p:tgtEl>
                                          <p:spTgt spid="32"/>
                                        </p:tgtEl>
                                      </p:cBhvr>
                                    </p:animEffect>
                                  </p:childTnLst>
                                </p:cTn>
                              </p:par>
                              <p:par>
                                <p:cTn id="149" presetID="22" presetClass="entr" presetSubtype="1" fill="hold" nodeType="withEffect">
                                  <p:stCondLst>
                                    <p:cond delay="0"/>
                                  </p:stCondLst>
                                  <p:childTnLst>
                                    <p:set>
                                      <p:cBhvr>
                                        <p:cTn id="150" dur="1" fill="hold">
                                          <p:stCondLst>
                                            <p:cond delay="0"/>
                                          </p:stCondLst>
                                        </p:cTn>
                                        <p:tgtEl>
                                          <p:spTgt spid="90"/>
                                        </p:tgtEl>
                                        <p:attrNameLst>
                                          <p:attrName>style.visibility</p:attrName>
                                        </p:attrNameLst>
                                      </p:cBhvr>
                                      <p:to>
                                        <p:strVal val="visible"/>
                                      </p:to>
                                    </p:set>
                                    <p:animEffect transition="in" filter="wipe(up)">
                                      <p:cBhvr>
                                        <p:cTn id="151" dur="500"/>
                                        <p:tgtEl>
                                          <p:spTgt spid="9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down)">
                                      <p:cBhvr>
                                        <p:cTn id="156" dur="500"/>
                                        <p:tgtEl>
                                          <p:spTgt spid="38"/>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10"/>
                                        </p:tgtEl>
                                        <p:attrNameLst>
                                          <p:attrName>style.visibility</p:attrName>
                                        </p:attrNameLst>
                                      </p:cBhvr>
                                      <p:to>
                                        <p:strVal val="visible"/>
                                      </p:to>
                                    </p:set>
                                    <p:animEffect transition="in" filter="wipe(down)">
                                      <p:cBhvr>
                                        <p:cTn id="159" dur="500"/>
                                        <p:tgtEl>
                                          <p:spTgt spid="110"/>
                                        </p:tgtEl>
                                      </p:cBhvr>
                                    </p:animEffect>
                                  </p:childTnLst>
                                </p:cTn>
                              </p:par>
                            </p:childTnLst>
                          </p:cTn>
                        </p:par>
                      </p:childTnLst>
                    </p:cTn>
                  </p:par>
                  <p:par>
                    <p:cTn id="160" fill="hold">
                      <p:stCondLst>
                        <p:cond delay="indefinite"/>
                      </p:stCondLst>
                      <p:childTnLst>
                        <p:par>
                          <p:cTn id="161" fill="hold">
                            <p:stCondLst>
                              <p:cond delay="0"/>
                            </p:stCondLst>
                            <p:childTnLst>
                              <p:par>
                                <p:cTn id="162" presetID="3" presetClass="emph" presetSubtype="2" fill="hold" grpId="0" nodeType="clickEffect">
                                  <p:stCondLst>
                                    <p:cond delay="0"/>
                                  </p:stCondLst>
                                  <p:childTnLst>
                                    <p:animClr clrSpc="rgb" dir="cw">
                                      <p:cBhvr override="childStyle">
                                        <p:cTn id="163" dur="500" fill="hold"/>
                                        <p:tgtEl>
                                          <p:spTgt spid="7"/>
                                        </p:tgtEl>
                                        <p:attrNameLst>
                                          <p:attrName>style.color</p:attrName>
                                        </p:attrNameLst>
                                      </p:cBhvr>
                                      <p:to>
                                        <a:schemeClr val="accent2"/>
                                      </p:to>
                                    </p:animClr>
                                  </p:childTnLst>
                                </p:cTn>
                              </p:par>
                              <p:par>
                                <p:cTn id="164" presetID="3" presetClass="emph" presetSubtype="2" fill="hold" grpId="0" nodeType="withEffect">
                                  <p:stCondLst>
                                    <p:cond delay="0"/>
                                  </p:stCondLst>
                                  <p:childTnLst>
                                    <p:animClr clrSpc="rgb" dir="cw">
                                      <p:cBhvr override="childStyle">
                                        <p:cTn id="165" dur="500" fill="hold"/>
                                        <p:tgtEl>
                                          <p:spTgt spid="75"/>
                                        </p:tgtEl>
                                        <p:attrNameLst>
                                          <p:attrName>style.color</p:attrName>
                                        </p:attrNameLst>
                                      </p:cBhvr>
                                      <p:to>
                                        <a:schemeClr val="accent2"/>
                                      </p:to>
                                    </p:animClr>
                                  </p:childTnLst>
                                </p:cTn>
                              </p:par>
                              <p:par>
                                <p:cTn id="166" presetID="12" presetClass="entr" presetSubtype="1" fill="hold" grpId="0" nodeType="withEffect">
                                  <p:stCondLst>
                                    <p:cond delay="0"/>
                                  </p:stCondLst>
                                  <p:childTnLst>
                                    <p:set>
                                      <p:cBhvr>
                                        <p:cTn id="167" dur="1" fill="hold">
                                          <p:stCondLst>
                                            <p:cond delay="0"/>
                                          </p:stCondLst>
                                        </p:cTn>
                                        <p:tgtEl>
                                          <p:spTgt spid="136"/>
                                        </p:tgtEl>
                                        <p:attrNameLst>
                                          <p:attrName>style.visibility</p:attrName>
                                        </p:attrNameLst>
                                      </p:cBhvr>
                                      <p:to>
                                        <p:strVal val="visible"/>
                                      </p:to>
                                    </p:set>
                                    <p:anim calcmode="lin" valueType="num">
                                      <p:cBhvr additive="base">
                                        <p:cTn id="168" dur="500"/>
                                        <p:tgtEl>
                                          <p:spTgt spid="136"/>
                                        </p:tgtEl>
                                        <p:attrNameLst>
                                          <p:attrName>ppt_y</p:attrName>
                                        </p:attrNameLst>
                                      </p:cBhvr>
                                      <p:tavLst>
                                        <p:tav tm="0">
                                          <p:val>
                                            <p:strVal val="#ppt_y-#ppt_h*1.125000"/>
                                          </p:val>
                                        </p:tav>
                                        <p:tav tm="100000">
                                          <p:val>
                                            <p:strVal val="#ppt_y"/>
                                          </p:val>
                                        </p:tav>
                                      </p:tavLst>
                                    </p:anim>
                                    <p:animEffect transition="in" filter="wipe(down)">
                                      <p:cBhvr>
                                        <p:cTn id="169" dur="500"/>
                                        <p:tgtEl>
                                          <p:spTgt spid="136"/>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nodeType="clickEffect">
                                  <p:stCondLst>
                                    <p:cond delay="0"/>
                                  </p:stCondLst>
                                  <p:childTnLst>
                                    <p:set>
                                      <p:cBhvr>
                                        <p:cTn id="173" dur="1" fill="hold">
                                          <p:stCondLst>
                                            <p:cond delay="0"/>
                                          </p:stCondLst>
                                        </p:cTn>
                                        <p:tgtEl>
                                          <p:spTgt spid="32"/>
                                        </p:tgtEl>
                                        <p:attrNameLst>
                                          <p:attrName>style.visibility</p:attrName>
                                        </p:attrNameLst>
                                      </p:cBhvr>
                                      <p:to>
                                        <p:strVal val="visible"/>
                                      </p:to>
                                    </p:set>
                                    <p:animEffect transition="in" filter="fade">
                                      <p:cBhvr>
                                        <p:cTn id="174" dur="2000"/>
                                        <p:tgtEl>
                                          <p:spTgt spid="32"/>
                                        </p:tgtEl>
                                      </p:cBhvr>
                                    </p:animEffect>
                                    <p:anim calcmode="lin" valueType="num">
                                      <p:cBhvr>
                                        <p:cTn id="175" dur="2000" fill="hold"/>
                                        <p:tgtEl>
                                          <p:spTgt spid="32"/>
                                        </p:tgtEl>
                                        <p:attrNameLst>
                                          <p:attrName>ppt_w</p:attrName>
                                        </p:attrNameLst>
                                      </p:cBhvr>
                                      <p:tavLst>
                                        <p:tav tm="0" fmla="#ppt_w*sin(2.5*pi*$)">
                                          <p:val>
                                            <p:fltVal val="0"/>
                                          </p:val>
                                        </p:tav>
                                        <p:tav tm="100000">
                                          <p:val>
                                            <p:fltVal val="1"/>
                                          </p:val>
                                        </p:tav>
                                      </p:tavLst>
                                    </p:anim>
                                    <p:anim calcmode="lin" valueType="num">
                                      <p:cBhvr>
                                        <p:cTn id="176" dur="2000" fill="hold"/>
                                        <p:tgtEl>
                                          <p:spTgt spid="32"/>
                                        </p:tgtEl>
                                        <p:attrNameLst>
                                          <p:attrName>ppt_h</p:attrName>
                                        </p:attrNameLst>
                                      </p:cBhvr>
                                      <p:tavLst>
                                        <p:tav tm="0">
                                          <p:val>
                                            <p:strVal val="#ppt_h"/>
                                          </p:val>
                                        </p:tav>
                                        <p:tav tm="100000">
                                          <p:val>
                                            <p:strVal val="#ppt_h"/>
                                          </p:val>
                                        </p:tav>
                                      </p:tavLst>
                                    </p:anim>
                                  </p:childTnLst>
                                </p:cTn>
                              </p:par>
                              <p:par>
                                <p:cTn id="177" presetID="45" presetClass="entr" presetSubtype="0" fill="hold"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fade">
                                      <p:cBhvr>
                                        <p:cTn id="179" dur="2000"/>
                                        <p:tgtEl>
                                          <p:spTgt spid="90"/>
                                        </p:tgtEl>
                                      </p:cBhvr>
                                    </p:animEffect>
                                    <p:anim calcmode="lin" valueType="num">
                                      <p:cBhvr>
                                        <p:cTn id="180" dur="2000" fill="hold"/>
                                        <p:tgtEl>
                                          <p:spTgt spid="90"/>
                                        </p:tgtEl>
                                        <p:attrNameLst>
                                          <p:attrName>ppt_w</p:attrName>
                                        </p:attrNameLst>
                                      </p:cBhvr>
                                      <p:tavLst>
                                        <p:tav tm="0" fmla="#ppt_w*sin(2.5*pi*$)">
                                          <p:val>
                                            <p:fltVal val="0"/>
                                          </p:val>
                                        </p:tav>
                                        <p:tav tm="100000">
                                          <p:val>
                                            <p:fltVal val="1"/>
                                          </p:val>
                                        </p:tav>
                                      </p:tavLst>
                                    </p:anim>
                                    <p:anim calcmode="lin" valueType="num">
                                      <p:cBhvr>
                                        <p:cTn id="181" dur="2000" fill="hold"/>
                                        <p:tgtEl>
                                          <p:spTgt spid="90"/>
                                        </p:tgtEl>
                                        <p:attrNameLst>
                                          <p:attrName>ppt_h</p:attrName>
                                        </p:attrNameLst>
                                      </p:cBhvr>
                                      <p:tavLst>
                                        <p:tav tm="0">
                                          <p:val>
                                            <p:strVal val="#ppt_h"/>
                                          </p:val>
                                        </p:tav>
                                        <p:tav tm="100000">
                                          <p:val>
                                            <p:strVal val="#ppt_h"/>
                                          </p:val>
                                        </p:tav>
                                      </p:tavLst>
                                    </p:anim>
                                  </p:childTnLst>
                                </p:cTn>
                              </p:par>
                            </p:childTnLst>
                          </p:cTn>
                        </p:par>
                      </p:childTnLst>
                    </p:cTn>
                  </p:par>
                  <p:par>
                    <p:cTn id="182" fill="hold">
                      <p:stCondLst>
                        <p:cond delay="indefinite"/>
                      </p:stCondLst>
                      <p:childTnLst>
                        <p:par>
                          <p:cTn id="183" fill="hold">
                            <p:stCondLst>
                              <p:cond delay="0"/>
                            </p:stCondLst>
                            <p:childTnLst>
                              <p:par>
                                <p:cTn id="184" presetID="3" presetClass="emph" presetSubtype="2" fill="hold" grpId="1" nodeType="clickEffect">
                                  <p:stCondLst>
                                    <p:cond delay="0"/>
                                  </p:stCondLst>
                                  <p:childTnLst>
                                    <p:animClr clrSpc="rgb" dir="cw">
                                      <p:cBhvr override="childStyle">
                                        <p:cTn id="185" dur="500" fill="hold"/>
                                        <p:tgtEl>
                                          <p:spTgt spid="7"/>
                                        </p:tgtEl>
                                        <p:attrNameLst>
                                          <p:attrName>style.color</p:attrName>
                                        </p:attrNameLst>
                                      </p:cBhvr>
                                      <p:to>
                                        <a:srgbClr val="FF9900"/>
                                      </p:to>
                                    </p:animClr>
                                  </p:childTnLst>
                                </p:cTn>
                              </p:par>
                              <p:par>
                                <p:cTn id="186" presetID="3" presetClass="emph" presetSubtype="2" fill="hold" grpId="1" nodeType="withEffect">
                                  <p:stCondLst>
                                    <p:cond delay="0"/>
                                  </p:stCondLst>
                                  <p:childTnLst>
                                    <p:animClr clrSpc="rgb" dir="cw">
                                      <p:cBhvr override="childStyle">
                                        <p:cTn id="187" dur="500" fill="hold"/>
                                        <p:tgtEl>
                                          <p:spTgt spid="75"/>
                                        </p:tgtEl>
                                        <p:attrNameLst>
                                          <p:attrName>style.color</p:attrName>
                                        </p:attrNameLst>
                                      </p:cBhvr>
                                      <p:to>
                                        <a:srgbClr val="FF9900"/>
                                      </p:to>
                                    </p:animClr>
                                  </p:childTnLst>
                                </p:cTn>
                              </p:par>
                              <p:par>
                                <p:cTn id="188" presetID="12" presetClass="exit" presetSubtype="1" fill="hold" grpId="1" nodeType="withEffect">
                                  <p:stCondLst>
                                    <p:cond delay="0"/>
                                  </p:stCondLst>
                                  <p:childTnLst>
                                    <p:anim calcmode="lin" valueType="num">
                                      <p:cBhvr additive="base">
                                        <p:cTn id="189" dur="500"/>
                                        <p:tgtEl>
                                          <p:spTgt spid="136"/>
                                        </p:tgtEl>
                                        <p:attrNameLst>
                                          <p:attrName>ppt_y</p:attrName>
                                        </p:attrNameLst>
                                      </p:cBhvr>
                                      <p:tavLst>
                                        <p:tav tm="0">
                                          <p:val>
                                            <p:strVal val="#ppt_y"/>
                                          </p:val>
                                        </p:tav>
                                        <p:tav tm="100000">
                                          <p:val>
                                            <p:strVal val="#ppt_y-#ppt_h*1.125000"/>
                                          </p:val>
                                        </p:tav>
                                      </p:tavLst>
                                    </p:anim>
                                    <p:animEffect transition="out" filter="wipe(up)">
                                      <p:cBhvr>
                                        <p:cTn id="190" dur="500"/>
                                        <p:tgtEl>
                                          <p:spTgt spid="136"/>
                                        </p:tgtEl>
                                      </p:cBhvr>
                                    </p:animEffect>
                                    <p:set>
                                      <p:cBhvr>
                                        <p:cTn id="191" dur="1" fill="hold">
                                          <p:stCondLst>
                                            <p:cond delay="499"/>
                                          </p:stCondLst>
                                        </p:cTn>
                                        <p:tgtEl>
                                          <p:spTgt spid="136"/>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26" presetClass="entr" presetSubtype="0" fill="hold" grpId="0" nodeType="clickEffect">
                                  <p:stCondLst>
                                    <p:cond delay="0"/>
                                  </p:stCondLst>
                                  <p:childTnLst>
                                    <p:set>
                                      <p:cBhvr>
                                        <p:cTn id="195" dur="1" fill="hold">
                                          <p:stCondLst>
                                            <p:cond delay="0"/>
                                          </p:stCondLst>
                                        </p:cTn>
                                        <p:tgtEl>
                                          <p:spTgt spid="145"/>
                                        </p:tgtEl>
                                        <p:attrNameLst>
                                          <p:attrName>style.visibility</p:attrName>
                                        </p:attrNameLst>
                                      </p:cBhvr>
                                      <p:to>
                                        <p:strVal val="visible"/>
                                      </p:to>
                                    </p:set>
                                    <p:animEffect transition="in" filter="wipe(down)">
                                      <p:cBhvr>
                                        <p:cTn id="196" dur="580">
                                          <p:stCondLst>
                                            <p:cond delay="0"/>
                                          </p:stCondLst>
                                        </p:cTn>
                                        <p:tgtEl>
                                          <p:spTgt spid="145"/>
                                        </p:tgtEl>
                                      </p:cBhvr>
                                    </p:animEffect>
                                    <p:anim calcmode="lin" valueType="num">
                                      <p:cBhvr>
                                        <p:cTn id="197" dur="1822" tmFilter="0,0; 0.14,0.36; 0.43,0.73; 0.71,0.91; 1.0,1.0">
                                          <p:stCondLst>
                                            <p:cond delay="0"/>
                                          </p:stCondLst>
                                        </p:cTn>
                                        <p:tgtEl>
                                          <p:spTgt spid="145"/>
                                        </p:tgtEl>
                                        <p:attrNameLst>
                                          <p:attrName>ppt_x</p:attrName>
                                        </p:attrNameLst>
                                      </p:cBhvr>
                                      <p:tavLst>
                                        <p:tav tm="0">
                                          <p:val>
                                            <p:strVal val="#ppt_x-0.25"/>
                                          </p:val>
                                        </p:tav>
                                        <p:tav tm="100000">
                                          <p:val>
                                            <p:strVal val="#ppt_x"/>
                                          </p:val>
                                        </p:tav>
                                      </p:tavLst>
                                    </p:anim>
                                    <p:anim calcmode="lin" valueType="num">
                                      <p:cBhvr>
                                        <p:cTn id="198" dur="664" tmFilter="0.0,0.0; 0.25,0.07; 0.50,0.2; 0.75,0.467; 1.0,1.0">
                                          <p:stCondLst>
                                            <p:cond delay="0"/>
                                          </p:stCondLst>
                                        </p:cTn>
                                        <p:tgtEl>
                                          <p:spTgt spid="145"/>
                                        </p:tgtEl>
                                        <p:attrNameLst>
                                          <p:attrName>ppt_y</p:attrName>
                                        </p:attrNameLst>
                                      </p:cBhvr>
                                      <p:tavLst>
                                        <p:tav tm="0" fmla="#ppt_y-sin(pi*$)/3">
                                          <p:val>
                                            <p:fltVal val="0.5"/>
                                          </p:val>
                                        </p:tav>
                                        <p:tav tm="100000">
                                          <p:val>
                                            <p:fltVal val="1"/>
                                          </p:val>
                                        </p:tav>
                                      </p:tavLst>
                                    </p:anim>
                                    <p:anim calcmode="lin" valueType="num">
                                      <p:cBhvr>
                                        <p:cTn id="199" dur="664" tmFilter="0, 0; 0.125,0.2665; 0.25,0.4; 0.375,0.465; 0.5,0.5;  0.625,0.535; 0.75,0.6; 0.875,0.7335; 1,1">
                                          <p:stCondLst>
                                            <p:cond delay="664"/>
                                          </p:stCondLst>
                                        </p:cTn>
                                        <p:tgtEl>
                                          <p:spTgt spid="145"/>
                                        </p:tgtEl>
                                        <p:attrNameLst>
                                          <p:attrName>ppt_y</p:attrName>
                                        </p:attrNameLst>
                                      </p:cBhvr>
                                      <p:tavLst>
                                        <p:tav tm="0" fmla="#ppt_y-sin(pi*$)/9">
                                          <p:val>
                                            <p:fltVal val="0"/>
                                          </p:val>
                                        </p:tav>
                                        <p:tav tm="100000">
                                          <p:val>
                                            <p:fltVal val="1"/>
                                          </p:val>
                                        </p:tav>
                                      </p:tavLst>
                                    </p:anim>
                                    <p:anim calcmode="lin" valueType="num">
                                      <p:cBhvr>
                                        <p:cTn id="200" dur="332" tmFilter="0, 0; 0.125,0.2665; 0.25,0.4; 0.375,0.465; 0.5,0.5;  0.625,0.535; 0.75,0.6; 0.875,0.7335; 1,1">
                                          <p:stCondLst>
                                            <p:cond delay="1324"/>
                                          </p:stCondLst>
                                        </p:cTn>
                                        <p:tgtEl>
                                          <p:spTgt spid="145"/>
                                        </p:tgtEl>
                                        <p:attrNameLst>
                                          <p:attrName>ppt_y</p:attrName>
                                        </p:attrNameLst>
                                      </p:cBhvr>
                                      <p:tavLst>
                                        <p:tav tm="0" fmla="#ppt_y-sin(pi*$)/27">
                                          <p:val>
                                            <p:fltVal val="0"/>
                                          </p:val>
                                        </p:tav>
                                        <p:tav tm="100000">
                                          <p:val>
                                            <p:fltVal val="1"/>
                                          </p:val>
                                        </p:tav>
                                      </p:tavLst>
                                    </p:anim>
                                    <p:anim calcmode="lin" valueType="num">
                                      <p:cBhvr>
                                        <p:cTn id="201" dur="164" tmFilter="0, 0; 0.125,0.2665; 0.25,0.4; 0.375,0.465; 0.5,0.5;  0.625,0.535; 0.75,0.6; 0.875,0.7335; 1,1">
                                          <p:stCondLst>
                                            <p:cond delay="1656"/>
                                          </p:stCondLst>
                                        </p:cTn>
                                        <p:tgtEl>
                                          <p:spTgt spid="145"/>
                                        </p:tgtEl>
                                        <p:attrNameLst>
                                          <p:attrName>ppt_y</p:attrName>
                                        </p:attrNameLst>
                                      </p:cBhvr>
                                      <p:tavLst>
                                        <p:tav tm="0" fmla="#ppt_y-sin(pi*$)/81">
                                          <p:val>
                                            <p:fltVal val="0"/>
                                          </p:val>
                                        </p:tav>
                                        <p:tav tm="100000">
                                          <p:val>
                                            <p:fltVal val="1"/>
                                          </p:val>
                                        </p:tav>
                                      </p:tavLst>
                                    </p:anim>
                                    <p:animScale>
                                      <p:cBhvr>
                                        <p:cTn id="202" dur="26">
                                          <p:stCondLst>
                                            <p:cond delay="650"/>
                                          </p:stCondLst>
                                        </p:cTn>
                                        <p:tgtEl>
                                          <p:spTgt spid="145"/>
                                        </p:tgtEl>
                                      </p:cBhvr>
                                      <p:to x="100000" y="60000"/>
                                    </p:animScale>
                                    <p:animScale>
                                      <p:cBhvr>
                                        <p:cTn id="203" dur="166" decel="50000">
                                          <p:stCondLst>
                                            <p:cond delay="676"/>
                                          </p:stCondLst>
                                        </p:cTn>
                                        <p:tgtEl>
                                          <p:spTgt spid="145"/>
                                        </p:tgtEl>
                                      </p:cBhvr>
                                      <p:to x="100000" y="100000"/>
                                    </p:animScale>
                                    <p:animScale>
                                      <p:cBhvr>
                                        <p:cTn id="204" dur="26">
                                          <p:stCondLst>
                                            <p:cond delay="1312"/>
                                          </p:stCondLst>
                                        </p:cTn>
                                        <p:tgtEl>
                                          <p:spTgt spid="145"/>
                                        </p:tgtEl>
                                      </p:cBhvr>
                                      <p:to x="100000" y="80000"/>
                                    </p:animScale>
                                    <p:animScale>
                                      <p:cBhvr>
                                        <p:cTn id="205" dur="166" decel="50000">
                                          <p:stCondLst>
                                            <p:cond delay="1338"/>
                                          </p:stCondLst>
                                        </p:cTn>
                                        <p:tgtEl>
                                          <p:spTgt spid="145"/>
                                        </p:tgtEl>
                                      </p:cBhvr>
                                      <p:to x="100000" y="100000"/>
                                    </p:animScale>
                                    <p:animScale>
                                      <p:cBhvr>
                                        <p:cTn id="206" dur="26">
                                          <p:stCondLst>
                                            <p:cond delay="1642"/>
                                          </p:stCondLst>
                                        </p:cTn>
                                        <p:tgtEl>
                                          <p:spTgt spid="145"/>
                                        </p:tgtEl>
                                      </p:cBhvr>
                                      <p:to x="100000" y="90000"/>
                                    </p:animScale>
                                    <p:animScale>
                                      <p:cBhvr>
                                        <p:cTn id="207" dur="166" decel="50000">
                                          <p:stCondLst>
                                            <p:cond delay="1668"/>
                                          </p:stCondLst>
                                        </p:cTn>
                                        <p:tgtEl>
                                          <p:spTgt spid="145"/>
                                        </p:tgtEl>
                                      </p:cBhvr>
                                      <p:to x="100000" y="100000"/>
                                    </p:animScale>
                                    <p:animScale>
                                      <p:cBhvr>
                                        <p:cTn id="208" dur="26">
                                          <p:stCondLst>
                                            <p:cond delay="1808"/>
                                          </p:stCondLst>
                                        </p:cTn>
                                        <p:tgtEl>
                                          <p:spTgt spid="145"/>
                                        </p:tgtEl>
                                      </p:cBhvr>
                                      <p:to x="100000" y="95000"/>
                                    </p:animScale>
                                    <p:animScale>
                                      <p:cBhvr>
                                        <p:cTn id="209" dur="166" decel="50000">
                                          <p:stCondLst>
                                            <p:cond delay="1834"/>
                                          </p:stCondLst>
                                        </p:cTn>
                                        <p:tgtEl>
                                          <p:spTgt spid="145"/>
                                        </p:tgtEl>
                                      </p:cBhvr>
                                      <p:to x="100000" y="100000"/>
                                    </p:animScale>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nodeType="clickEffect">
                                  <p:stCondLst>
                                    <p:cond delay="0"/>
                                  </p:stCondLst>
                                  <p:childTnLst>
                                    <p:set>
                                      <p:cBhvr>
                                        <p:cTn id="213" dur="1" fill="hold">
                                          <p:stCondLst>
                                            <p:cond delay="0"/>
                                          </p:stCondLst>
                                        </p:cTn>
                                        <p:tgtEl>
                                          <p:spTgt spid="39"/>
                                        </p:tgtEl>
                                        <p:attrNameLst>
                                          <p:attrName>style.visibility</p:attrName>
                                        </p:attrNameLst>
                                      </p:cBhvr>
                                      <p:to>
                                        <p:strVal val="visible"/>
                                      </p:to>
                                    </p:set>
                                    <p:animEffect transition="in" filter="wipe(down)">
                                      <p:cBhvr>
                                        <p:cTn id="214" dur="500"/>
                                        <p:tgtEl>
                                          <p:spTgt spid="39"/>
                                        </p:tgtEl>
                                      </p:cBhvr>
                                    </p:animEffect>
                                  </p:childTnLst>
                                </p:cTn>
                              </p:par>
                              <p:par>
                                <p:cTn id="215" presetID="22" presetClass="entr" presetSubtype="4" fill="hold" nodeType="withEffect">
                                  <p:stCondLst>
                                    <p:cond delay="0"/>
                                  </p:stCondLst>
                                  <p:childTnLst>
                                    <p:set>
                                      <p:cBhvr>
                                        <p:cTn id="216" dur="1" fill="hold">
                                          <p:stCondLst>
                                            <p:cond delay="0"/>
                                          </p:stCondLst>
                                        </p:cTn>
                                        <p:tgtEl>
                                          <p:spTgt spid="112"/>
                                        </p:tgtEl>
                                        <p:attrNameLst>
                                          <p:attrName>style.visibility</p:attrName>
                                        </p:attrNameLst>
                                      </p:cBhvr>
                                      <p:to>
                                        <p:strVal val="visible"/>
                                      </p:to>
                                    </p:set>
                                    <p:animEffect transition="in" filter="wipe(down)">
                                      <p:cBhvr>
                                        <p:cTn id="217" dur="500"/>
                                        <p:tgtEl>
                                          <p:spTgt spid="112"/>
                                        </p:tgtEl>
                                      </p:cBhvr>
                                    </p:animEffect>
                                  </p:childTnLst>
                                </p:cTn>
                              </p:par>
                            </p:childTnLst>
                          </p:cTn>
                        </p:par>
                      </p:childTnLst>
                    </p:cTn>
                  </p:par>
                  <p:par>
                    <p:cTn id="218" fill="hold">
                      <p:stCondLst>
                        <p:cond delay="indefinite"/>
                      </p:stCondLst>
                      <p:childTnLst>
                        <p:par>
                          <p:cTn id="219" fill="hold">
                            <p:stCondLst>
                              <p:cond delay="0"/>
                            </p:stCondLst>
                            <p:childTnLst>
                              <p:par>
                                <p:cTn id="220" presetID="45" presetClass="entr" presetSubtype="0" fill="hold" nodeType="clickEffect">
                                  <p:stCondLst>
                                    <p:cond delay="0"/>
                                  </p:stCondLst>
                                  <p:childTnLst>
                                    <p:set>
                                      <p:cBhvr>
                                        <p:cTn id="221" dur="1" fill="hold">
                                          <p:stCondLst>
                                            <p:cond delay="0"/>
                                          </p:stCondLst>
                                        </p:cTn>
                                        <p:tgtEl>
                                          <p:spTgt spid="27"/>
                                        </p:tgtEl>
                                        <p:attrNameLst>
                                          <p:attrName>style.visibility</p:attrName>
                                        </p:attrNameLst>
                                      </p:cBhvr>
                                      <p:to>
                                        <p:strVal val="visible"/>
                                      </p:to>
                                    </p:set>
                                    <p:animEffect transition="in" filter="fade">
                                      <p:cBhvr>
                                        <p:cTn id="222" dur="2000"/>
                                        <p:tgtEl>
                                          <p:spTgt spid="27"/>
                                        </p:tgtEl>
                                      </p:cBhvr>
                                    </p:animEffect>
                                    <p:anim calcmode="lin" valueType="num">
                                      <p:cBhvr>
                                        <p:cTn id="223" dur="2000" fill="hold"/>
                                        <p:tgtEl>
                                          <p:spTgt spid="27"/>
                                        </p:tgtEl>
                                        <p:attrNameLst>
                                          <p:attrName>ppt_w</p:attrName>
                                        </p:attrNameLst>
                                      </p:cBhvr>
                                      <p:tavLst>
                                        <p:tav tm="0" fmla="#ppt_w*sin(2.5*pi*$)">
                                          <p:val>
                                            <p:fltVal val="0"/>
                                          </p:val>
                                        </p:tav>
                                        <p:tav tm="100000">
                                          <p:val>
                                            <p:fltVal val="1"/>
                                          </p:val>
                                        </p:tav>
                                      </p:tavLst>
                                    </p:anim>
                                    <p:anim calcmode="lin" valueType="num">
                                      <p:cBhvr>
                                        <p:cTn id="224" dur="2000" fill="hold"/>
                                        <p:tgtEl>
                                          <p:spTgt spid="27"/>
                                        </p:tgtEl>
                                        <p:attrNameLst>
                                          <p:attrName>ppt_h</p:attrName>
                                        </p:attrNameLst>
                                      </p:cBhvr>
                                      <p:tavLst>
                                        <p:tav tm="0">
                                          <p:val>
                                            <p:strVal val="#ppt_h"/>
                                          </p:val>
                                        </p:tav>
                                        <p:tav tm="100000">
                                          <p:val>
                                            <p:strVal val="#ppt_h"/>
                                          </p:val>
                                        </p:tav>
                                      </p:tavLst>
                                    </p:anim>
                                  </p:childTnLst>
                                </p:cTn>
                              </p:par>
                              <p:par>
                                <p:cTn id="225" presetID="45" presetClass="entr" presetSubtype="0" fill="hold" nodeType="withEffect">
                                  <p:stCondLst>
                                    <p:cond delay="0"/>
                                  </p:stCondLst>
                                  <p:childTnLst>
                                    <p:set>
                                      <p:cBhvr>
                                        <p:cTn id="226" dur="1" fill="hold">
                                          <p:stCondLst>
                                            <p:cond delay="0"/>
                                          </p:stCondLst>
                                        </p:cTn>
                                        <p:tgtEl>
                                          <p:spTgt spid="87"/>
                                        </p:tgtEl>
                                        <p:attrNameLst>
                                          <p:attrName>style.visibility</p:attrName>
                                        </p:attrNameLst>
                                      </p:cBhvr>
                                      <p:to>
                                        <p:strVal val="visible"/>
                                      </p:to>
                                    </p:set>
                                    <p:animEffect transition="in" filter="fade">
                                      <p:cBhvr>
                                        <p:cTn id="227" dur="2000"/>
                                        <p:tgtEl>
                                          <p:spTgt spid="87"/>
                                        </p:tgtEl>
                                      </p:cBhvr>
                                    </p:animEffect>
                                    <p:anim calcmode="lin" valueType="num">
                                      <p:cBhvr>
                                        <p:cTn id="228" dur="2000" fill="hold"/>
                                        <p:tgtEl>
                                          <p:spTgt spid="87"/>
                                        </p:tgtEl>
                                        <p:attrNameLst>
                                          <p:attrName>ppt_w</p:attrName>
                                        </p:attrNameLst>
                                      </p:cBhvr>
                                      <p:tavLst>
                                        <p:tav tm="0" fmla="#ppt_w*sin(2.5*pi*$)">
                                          <p:val>
                                            <p:fltVal val="0"/>
                                          </p:val>
                                        </p:tav>
                                        <p:tav tm="100000">
                                          <p:val>
                                            <p:fltVal val="1"/>
                                          </p:val>
                                        </p:tav>
                                      </p:tavLst>
                                    </p:anim>
                                    <p:anim calcmode="lin" valueType="num">
                                      <p:cBhvr>
                                        <p:cTn id="229" dur="2000" fill="hold"/>
                                        <p:tgtEl>
                                          <p:spTgt spid="87"/>
                                        </p:tgtEl>
                                        <p:attrNameLst>
                                          <p:attrName>ppt_h</p:attrName>
                                        </p:attrNameLst>
                                      </p:cBhvr>
                                      <p:tavLst>
                                        <p:tav tm="0">
                                          <p:val>
                                            <p:strVal val="#ppt_h"/>
                                          </p:val>
                                        </p:tav>
                                        <p:tav tm="100000">
                                          <p:val>
                                            <p:strVal val="#ppt_h"/>
                                          </p:val>
                                        </p:tav>
                                      </p:tavLst>
                                    </p:anim>
                                  </p:childTnLst>
                                </p:cTn>
                              </p:par>
                            </p:childTnLst>
                          </p:cTn>
                        </p:par>
                      </p:childTnLst>
                    </p:cTn>
                  </p:par>
                  <p:par>
                    <p:cTn id="230" fill="hold">
                      <p:stCondLst>
                        <p:cond delay="indefinite"/>
                      </p:stCondLst>
                      <p:childTnLst>
                        <p:par>
                          <p:cTn id="231" fill="hold">
                            <p:stCondLst>
                              <p:cond delay="0"/>
                            </p:stCondLst>
                            <p:childTnLst>
                              <p:par>
                                <p:cTn id="232" presetID="3" presetClass="emph" presetSubtype="2" fill="hold" grpId="1" nodeType="clickEffect">
                                  <p:stCondLst>
                                    <p:cond delay="0"/>
                                  </p:stCondLst>
                                  <p:childTnLst>
                                    <p:animClr clrSpc="rgb" dir="cw">
                                      <p:cBhvr override="childStyle">
                                        <p:cTn id="233" dur="500" fill="hold"/>
                                        <p:tgtEl>
                                          <p:spTgt spid="4"/>
                                        </p:tgtEl>
                                        <p:attrNameLst>
                                          <p:attrName>style.color</p:attrName>
                                        </p:attrNameLst>
                                      </p:cBhvr>
                                      <p:to>
                                        <a:srgbClr val="FF9900"/>
                                      </p:to>
                                    </p:animClr>
                                  </p:childTnLst>
                                </p:cTn>
                              </p:par>
                              <p:par>
                                <p:cTn id="234" presetID="3" presetClass="emph" presetSubtype="2" fill="hold" grpId="1" nodeType="withEffect">
                                  <p:stCondLst>
                                    <p:cond delay="0"/>
                                  </p:stCondLst>
                                  <p:childTnLst>
                                    <p:animClr clrSpc="rgb" dir="cw">
                                      <p:cBhvr override="childStyle">
                                        <p:cTn id="235" dur="500" fill="hold"/>
                                        <p:tgtEl>
                                          <p:spTgt spid="74"/>
                                        </p:tgtEl>
                                        <p:attrNameLst>
                                          <p:attrName>style.color</p:attrName>
                                        </p:attrNameLst>
                                      </p:cBhvr>
                                      <p:to>
                                        <a:srgbClr val="FF9900"/>
                                      </p:to>
                                    </p:animClr>
                                  </p:childTnLst>
                                </p:cTn>
                              </p:par>
                              <p:par>
                                <p:cTn id="236" presetID="12" presetClass="exit" presetSubtype="1" fill="hold" grpId="1" nodeType="withEffect">
                                  <p:stCondLst>
                                    <p:cond delay="0"/>
                                  </p:stCondLst>
                                  <p:childTnLst>
                                    <p:anim calcmode="lin" valueType="num">
                                      <p:cBhvr additive="base">
                                        <p:cTn id="237" dur="500"/>
                                        <p:tgtEl>
                                          <p:spTgt spid="135"/>
                                        </p:tgtEl>
                                        <p:attrNameLst>
                                          <p:attrName>ppt_y</p:attrName>
                                        </p:attrNameLst>
                                      </p:cBhvr>
                                      <p:tavLst>
                                        <p:tav tm="0">
                                          <p:val>
                                            <p:strVal val="#ppt_y"/>
                                          </p:val>
                                        </p:tav>
                                        <p:tav tm="100000">
                                          <p:val>
                                            <p:strVal val="#ppt_y-#ppt_h*1.125000"/>
                                          </p:val>
                                        </p:tav>
                                      </p:tavLst>
                                    </p:anim>
                                    <p:animEffect transition="out" filter="wipe(up)">
                                      <p:cBhvr>
                                        <p:cTn id="238" dur="500"/>
                                        <p:tgtEl>
                                          <p:spTgt spid="135"/>
                                        </p:tgtEl>
                                      </p:cBhvr>
                                    </p:animEffect>
                                    <p:set>
                                      <p:cBhvr>
                                        <p:cTn id="239" dur="1" fill="hold">
                                          <p:stCondLst>
                                            <p:cond delay="499"/>
                                          </p:stCondLst>
                                        </p:cTn>
                                        <p:tgtEl>
                                          <p:spTgt spid="135"/>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26" presetClass="entr" presetSubtype="0" fill="hold" grpId="0" nodeType="clickEffect">
                                  <p:stCondLst>
                                    <p:cond delay="0"/>
                                  </p:stCondLst>
                                  <p:childTnLst>
                                    <p:set>
                                      <p:cBhvr>
                                        <p:cTn id="243" dur="1" fill="hold">
                                          <p:stCondLst>
                                            <p:cond delay="0"/>
                                          </p:stCondLst>
                                        </p:cTn>
                                        <p:tgtEl>
                                          <p:spTgt spid="146"/>
                                        </p:tgtEl>
                                        <p:attrNameLst>
                                          <p:attrName>style.visibility</p:attrName>
                                        </p:attrNameLst>
                                      </p:cBhvr>
                                      <p:to>
                                        <p:strVal val="visible"/>
                                      </p:to>
                                    </p:set>
                                    <p:animEffect transition="in" filter="wipe(down)">
                                      <p:cBhvr>
                                        <p:cTn id="244" dur="580">
                                          <p:stCondLst>
                                            <p:cond delay="0"/>
                                          </p:stCondLst>
                                        </p:cTn>
                                        <p:tgtEl>
                                          <p:spTgt spid="146"/>
                                        </p:tgtEl>
                                      </p:cBhvr>
                                    </p:animEffect>
                                    <p:anim calcmode="lin" valueType="num">
                                      <p:cBhvr>
                                        <p:cTn id="245" dur="1822" tmFilter="0,0; 0.14,0.36; 0.43,0.73; 0.71,0.91; 1.0,1.0">
                                          <p:stCondLst>
                                            <p:cond delay="0"/>
                                          </p:stCondLst>
                                        </p:cTn>
                                        <p:tgtEl>
                                          <p:spTgt spid="146"/>
                                        </p:tgtEl>
                                        <p:attrNameLst>
                                          <p:attrName>ppt_x</p:attrName>
                                        </p:attrNameLst>
                                      </p:cBhvr>
                                      <p:tavLst>
                                        <p:tav tm="0">
                                          <p:val>
                                            <p:strVal val="#ppt_x-0.25"/>
                                          </p:val>
                                        </p:tav>
                                        <p:tav tm="100000">
                                          <p:val>
                                            <p:strVal val="#ppt_x"/>
                                          </p:val>
                                        </p:tav>
                                      </p:tavLst>
                                    </p:anim>
                                    <p:anim calcmode="lin" valueType="num">
                                      <p:cBhvr>
                                        <p:cTn id="246" dur="664" tmFilter="0.0,0.0; 0.25,0.07; 0.50,0.2; 0.75,0.467; 1.0,1.0">
                                          <p:stCondLst>
                                            <p:cond delay="0"/>
                                          </p:stCondLst>
                                        </p:cTn>
                                        <p:tgtEl>
                                          <p:spTgt spid="146"/>
                                        </p:tgtEl>
                                        <p:attrNameLst>
                                          <p:attrName>ppt_y</p:attrName>
                                        </p:attrNameLst>
                                      </p:cBhvr>
                                      <p:tavLst>
                                        <p:tav tm="0" fmla="#ppt_y-sin(pi*$)/3">
                                          <p:val>
                                            <p:fltVal val="0.5"/>
                                          </p:val>
                                        </p:tav>
                                        <p:tav tm="100000">
                                          <p:val>
                                            <p:fltVal val="1"/>
                                          </p:val>
                                        </p:tav>
                                      </p:tavLst>
                                    </p:anim>
                                    <p:anim calcmode="lin" valueType="num">
                                      <p:cBhvr>
                                        <p:cTn id="247" dur="664" tmFilter="0, 0; 0.125,0.2665; 0.25,0.4; 0.375,0.465; 0.5,0.5;  0.625,0.535; 0.75,0.6; 0.875,0.7335; 1,1">
                                          <p:stCondLst>
                                            <p:cond delay="664"/>
                                          </p:stCondLst>
                                        </p:cTn>
                                        <p:tgtEl>
                                          <p:spTgt spid="146"/>
                                        </p:tgtEl>
                                        <p:attrNameLst>
                                          <p:attrName>ppt_y</p:attrName>
                                        </p:attrNameLst>
                                      </p:cBhvr>
                                      <p:tavLst>
                                        <p:tav tm="0" fmla="#ppt_y-sin(pi*$)/9">
                                          <p:val>
                                            <p:fltVal val="0"/>
                                          </p:val>
                                        </p:tav>
                                        <p:tav tm="100000">
                                          <p:val>
                                            <p:fltVal val="1"/>
                                          </p:val>
                                        </p:tav>
                                      </p:tavLst>
                                    </p:anim>
                                    <p:anim calcmode="lin" valueType="num">
                                      <p:cBhvr>
                                        <p:cTn id="248" dur="332" tmFilter="0, 0; 0.125,0.2665; 0.25,0.4; 0.375,0.465; 0.5,0.5;  0.625,0.535; 0.75,0.6; 0.875,0.7335; 1,1">
                                          <p:stCondLst>
                                            <p:cond delay="1324"/>
                                          </p:stCondLst>
                                        </p:cTn>
                                        <p:tgtEl>
                                          <p:spTgt spid="146"/>
                                        </p:tgtEl>
                                        <p:attrNameLst>
                                          <p:attrName>ppt_y</p:attrName>
                                        </p:attrNameLst>
                                      </p:cBhvr>
                                      <p:tavLst>
                                        <p:tav tm="0" fmla="#ppt_y-sin(pi*$)/27">
                                          <p:val>
                                            <p:fltVal val="0"/>
                                          </p:val>
                                        </p:tav>
                                        <p:tav tm="100000">
                                          <p:val>
                                            <p:fltVal val="1"/>
                                          </p:val>
                                        </p:tav>
                                      </p:tavLst>
                                    </p:anim>
                                    <p:anim calcmode="lin" valueType="num">
                                      <p:cBhvr>
                                        <p:cTn id="249" dur="164" tmFilter="0, 0; 0.125,0.2665; 0.25,0.4; 0.375,0.465; 0.5,0.5;  0.625,0.535; 0.75,0.6; 0.875,0.7335; 1,1">
                                          <p:stCondLst>
                                            <p:cond delay="1656"/>
                                          </p:stCondLst>
                                        </p:cTn>
                                        <p:tgtEl>
                                          <p:spTgt spid="146"/>
                                        </p:tgtEl>
                                        <p:attrNameLst>
                                          <p:attrName>ppt_y</p:attrName>
                                        </p:attrNameLst>
                                      </p:cBhvr>
                                      <p:tavLst>
                                        <p:tav tm="0" fmla="#ppt_y-sin(pi*$)/81">
                                          <p:val>
                                            <p:fltVal val="0"/>
                                          </p:val>
                                        </p:tav>
                                        <p:tav tm="100000">
                                          <p:val>
                                            <p:fltVal val="1"/>
                                          </p:val>
                                        </p:tav>
                                      </p:tavLst>
                                    </p:anim>
                                    <p:animScale>
                                      <p:cBhvr>
                                        <p:cTn id="250" dur="26">
                                          <p:stCondLst>
                                            <p:cond delay="650"/>
                                          </p:stCondLst>
                                        </p:cTn>
                                        <p:tgtEl>
                                          <p:spTgt spid="146"/>
                                        </p:tgtEl>
                                      </p:cBhvr>
                                      <p:to x="100000" y="60000"/>
                                    </p:animScale>
                                    <p:animScale>
                                      <p:cBhvr>
                                        <p:cTn id="251" dur="166" decel="50000">
                                          <p:stCondLst>
                                            <p:cond delay="676"/>
                                          </p:stCondLst>
                                        </p:cTn>
                                        <p:tgtEl>
                                          <p:spTgt spid="146"/>
                                        </p:tgtEl>
                                      </p:cBhvr>
                                      <p:to x="100000" y="100000"/>
                                    </p:animScale>
                                    <p:animScale>
                                      <p:cBhvr>
                                        <p:cTn id="252" dur="26">
                                          <p:stCondLst>
                                            <p:cond delay="1312"/>
                                          </p:stCondLst>
                                        </p:cTn>
                                        <p:tgtEl>
                                          <p:spTgt spid="146"/>
                                        </p:tgtEl>
                                      </p:cBhvr>
                                      <p:to x="100000" y="80000"/>
                                    </p:animScale>
                                    <p:animScale>
                                      <p:cBhvr>
                                        <p:cTn id="253" dur="166" decel="50000">
                                          <p:stCondLst>
                                            <p:cond delay="1338"/>
                                          </p:stCondLst>
                                        </p:cTn>
                                        <p:tgtEl>
                                          <p:spTgt spid="146"/>
                                        </p:tgtEl>
                                      </p:cBhvr>
                                      <p:to x="100000" y="100000"/>
                                    </p:animScale>
                                    <p:animScale>
                                      <p:cBhvr>
                                        <p:cTn id="254" dur="26">
                                          <p:stCondLst>
                                            <p:cond delay="1642"/>
                                          </p:stCondLst>
                                        </p:cTn>
                                        <p:tgtEl>
                                          <p:spTgt spid="146"/>
                                        </p:tgtEl>
                                      </p:cBhvr>
                                      <p:to x="100000" y="90000"/>
                                    </p:animScale>
                                    <p:animScale>
                                      <p:cBhvr>
                                        <p:cTn id="255" dur="166" decel="50000">
                                          <p:stCondLst>
                                            <p:cond delay="1668"/>
                                          </p:stCondLst>
                                        </p:cTn>
                                        <p:tgtEl>
                                          <p:spTgt spid="146"/>
                                        </p:tgtEl>
                                      </p:cBhvr>
                                      <p:to x="100000" y="100000"/>
                                    </p:animScale>
                                    <p:animScale>
                                      <p:cBhvr>
                                        <p:cTn id="256" dur="26">
                                          <p:stCondLst>
                                            <p:cond delay="1808"/>
                                          </p:stCondLst>
                                        </p:cTn>
                                        <p:tgtEl>
                                          <p:spTgt spid="146"/>
                                        </p:tgtEl>
                                      </p:cBhvr>
                                      <p:to x="100000" y="95000"/>
                                    </p:animScale>
                                    <p:animScale>
                                      <p:cBhvr>
                                        <p:cTn id="257" dur="166" decel="50000">
                                          <p:stCondLst>
                                            <p:cond delay="1834"/>
                                          </p:stCondLst>
                                        </p:cTn>
                                        <p:tgtEl>
                                          <p:spTgt spid="146"/>
                                        </p:tgtEl>
                                      </p:cBhvr>
                                      <p:to x="100000" y="100000"/>
                                    </p:animScale>
                                  </p:childTnLst>
                                </p:cTn>
                              </p:par>
                            </p:childTnLst>
                          </p:cTn>
                        </p:par>
                      </p:childTnLst>
                    </p:cTn>
                  </p:par>
                  <p:par>
                    <p:cTn id="258" fill="hold">
                      <p:stCondLst>
                        <p:cond delay="indefinite"/>
                      </p:stCondLst>
                      <p:childTnLst>
                        <p:par>
                          <p:cTn id="259" fill="hold">
                            <p:stCondLst>
                              <p:cond delay="0"/>
                            </p:stCondLst>
                            <p:childTnLst>
                              <p:par>
                                <p:cTn id="260" presetID="22" presetClass="entr" presetSubtype="2" fill="hold" nodeType="clickEffect">
                                  <p:stCondLst>
                                    <p:cond delay="0"/>
                                  </p:stCondLst>
                                  <p:childTnLst>
                                    <p:set>
                                      <p:cBhvr>
                                        <p:cTn id="261" dur="1" fill="hold">
                                          <p:stCondLst>
                                            <p:cond delay="0"/>
                                          </p:stCondLst>
                                        </p:cTn>
                                        <p:tgtEl>
                                          <p:spTgt spid="40"/>
                                        </p:tgtEl>
                                        <p:attrNameLst>
                                          <p:attrName>style.visibility</p:attrName>
                                        </p:attrNameLst>
                                      </p:cBhvr>
                                      <p:to>
                                        <p:strVal val="visible"/>
                                      </p:to>
                                    </p:set>
                                    <p:animEffect transition="in" filter="wipe(right)">
                                      <p:cBhvr>
                                        <p:cTn id="262" dur="500"/>
                                        <p:tgtEl>
                                          <p:spTgt spid="40"/>
                                        </p:tgtEl>
                                      </p:cBhvr>
                                    </p:animEffect>
                                  </p:childTnLst>
                                </p:cTn>
                              </p:par>
                              <p:par>
                                <p:cTn id="263" presetID="22" presetClass="entr" presetSubtype="4" fill="hold" nodeType="withEffect">
                                  <p:stCondLst>
                                    <p:cond delay="0"/>
                                  </p:stCondLst>
                                  <p:childTnLst>
                                    <p:set>
                                      <p:cBhvr>
                                        <p:cTn id="264" dur="1" fill="hold">
                                          <p:stCondLst>
                                            <p:cond delay="0"/>
                                          </p:stCondLst>
                                        </p:cTn>
                                        <p:tgtEl>
                                          <p:spTgt spid="113"/>
                                        </p:tgtEl>
                                        <p:attrNameLst>
                                          <p:attrName>style.visibility</p:attrName>
                                        </p:attrNameLst>
                                      </p:cBhvr>
                                      <p:to>
                                        <p:strVal val="visible"/>
                                      </p:to>
                                    </p:set>
                                    <p:animEffect transition="in" filter="wipe(down)">
                                      <p:cBhvr>
                                        <p:cTn id="265" dur="500"/>
                                        <p:tgtEl>
                                          <p:spTgt spid="113"/>
                                        </p:tgtEl>
                                      </p:cBhvr>
                                    </p:animEffect>
                                  </p:childTnLst>
                                </p:cTn>
                              </p:par>
                            </p:childTnLst>
                          </p:cTn>
                        </p:par>
                      </p:childTnLst>
                    </p:cTn>
                  </p:par>
                  <p:par>
                    <p:cTn id="266" fill="hold">
                      <p:stCondLst>
                        <p:cond delay="indefinite"/>
                      </p:stCondLst>
                      <p:childTnLst>
                        <p:par>
                          <p:cTn id="267" fill="hold">
                            <p:stCondLst>
                              <p:cond delay="0"/>
                            </p:stCondLst>
                            <p:childTnLst>
                              <p:par>
                                <p:cTn id="268" presetID="45" presetClass="entr" presetSubtype="0" fill="hold" nodeType="clickEffect">
                                  <p:stCondLst>
                                    <p:cond delay="0"/>
                                  </p:stCondLst>
                                  <p:childTnLst>
                                    <p:set>
                                      <p:cBhvr>
                                        <p:cTn id="269" dur="1" fill="hold">
                                          <p:stCondLst>
                                            <p:cond delay="0"/>
                                          </p:stCondLst>
                                        </p:cTn>
                                        <p:tgtEl>
                                          <p:spTgt spid="22"/>
                                        </p:tgtEl>
                                        <p:attrNameLst>
                                          <p:attrName>style.visibility</p:attrName>
                                        </p:attrNameLst>
                                      </p:cBhvr>
                                      <p:to>
                                        <p:strVal val="visible"/>
                                      </p:to>
                                    </p:set>
                                    <p:animEffect transition="in" filter="fade">
                                      <p:cBhvr>
                                        <p:cTn id="270" dur="2000"/>
                                        <p:tgtEl>
                                          <p:spTgt spid="22"/>
                                        </p:tgtEl>
                                      </p:cBhvr>
                                    </p:animEffect>
                                    <p:anim calcmode="lin" valueType="num">
                                      <p:cBhvr>
                                        <p:cTn id="271" dur="2000" fill="hold"/>
                                        <p:tgtEl>
                                          <p:spTgt spid="22"/>
                                        </p:tgtEl>
                                        <p:attrNameLst>
                                          <p:attrName>ppt_w</p:attrName>
                                        </p:attrNameLst>
                                      </p:cBhvr>
                                      <p:tavLst>
                                        <p:tav tm="0" fmla="#ppt_w*sin(2.5*pi*$)">
                                          <p:val>
                                            <p:fltVal val="0"/>
                                          </p:val>
                                        </p:tav>
                                        <p:tav tm="100000">
                                          <p:val>
                                            <p:fltVal val="1"/>
                                          </p:val>
                                        </p:tav>
                                      </p:tavLst>
                                    </p:anim>
                                    <p:anim calcmode="lin" valueType="num">
                                      <p:cBhvr>
                                        <p:cTn id="272" dur="2000" fill="hold"/>
                                        <p:tgtEl>
                                          <p:spTgt spid="22"/>
                                        </p:tgtEl>
                                        <p:attrNameLst>
                                          <p:attrName>ppt_h</p:attrName>
                                        </p:attrNameLst>
                                      </p:cBhvr>
                                      <p:tavLst>
                                        <p:tav tm="0">
                                          <p:val>
                                            <p:strVal val="#ppt_h"/>
                                          </p:val>
                                        </p:tav>
                                        <p:tav tm="100000">
                                          <p:val>
                                            <p:strVal val="#ppt_h"/>
                                          </p:val>
                                        </p:tav>
                                      </p:tavLst>
                                    </p:anim>
                                  </p:childTnLst>
                                </p:cTn>
                              </p:par>
                              <p:par>
                                <p:cTn id="273" presetID="45" presetClass="entr" presetSubtype="0" fill="hold" nodeType="withEffect">
                                  <p:stCondLst>
                                    <p:cond delay="0"/>
                                  </p:stCondLst>
                                  <p:childTnLst>
                                    <p:set>
                                      <p:cBhvr>
                                        <p:cTn id="274" dur="1" fill="hold">
                                          <p:stCondLst>
                                            <p:cond delay="0"/>
                                          </p:stCondLst>
                                        </p:cTn>
                                        <p:tgtEl>
                                          <p:spTgt spid="84"/>
                                        </p:tgtEl>
                                        <p:attrNameLst>
                                          <p:attrName>style.visibility</p:attrName>
                                        </p:attrNameLst>
                                      </p:cBhvr>
                                      <p:to>
                                        <p:strVal val="visible"/>
                                      </p:to>
                                    </p:set>
                                    <p:animEffect transition="in" filter="fade">
                                      <p:cBhvr>
                                        <p:cTn id="275" dur="2000"/>
                                        <p:tgtEl>
                                          <p:spTgt spid="84"/>
                                        </p:tgtEl>
                                      </p:cBhvr>
                                    </p:animEffect>
                                    <p:anim calcmode="lin" valueType="num">
                                      <p:cBhvr>
                                        <p:cTn id="276" dur="2000" fill="hold"/>
                                        <p:tgtEl>
                                          <p:spTgt spid="84"/>
                                        </p:tgtEl>
                                        <p:attrNameLst>
                                          <p:attrName>ppt_w</p:attrName>
                                        </p:attrNameLst>
                                      </p:cBhvr>
                                      <p:tavLst>
                                        <p:tav tm="0" fmla="#ppt_w*sin(2.5*pi*$)">
                                          <p:val>
                                            <p:fltVal val="0"/>
                                          </p:val>
                                        </p:tav>
                                        <p:tav tm="100000">
                                          <p:val>
                                            <p:fltVal val="1"/>
                                          </p:val>
                                        </p:tav>
                                      </p:tavLst>
                                    </p:anim>
                                    <p:anim calcmode="lin" valueType="num">
                                      <p:cBhvr>
                                        <p:cTn id="277" dur="2000" fill="hold"/>
                                        <p:tgtEl>
                                          <p:spTgt spid="84"/>
                                        </p:tgtEl>
                                        <p:attrNameLst>
                                          <p:attrName>ppt_h</p:attrName>
                                        </p:attrNameLst>
                                      </p:cBhvr>
                                      <p:tavLst>
                                        <p:tav tm="0">
                                          <p:val>
                                            <p:strVal val="#ppt_h"/>
                                          </p:val>
                                        </p:tav>
                                        <p:tav tm="100000">
                                          <p:val>
                                            <p:strVal val="#ppt_h"/>
                                          </p:val>
                                        </p:tav>
                                      </p:tavLst>
                                    </p:anim>
                                  </p:childTnLst>
                                </p:cTn>
                              </p:par>
                            </p:childTnLst>
                          </p:cTn>
                        </p:par>
                      </p:childTnLst>
                    </p:cTn>
                  </p:par>
                  <p:par>
                    <p:cTn id="278" fill="hold">
                      <p:stCondLst>
                        <p:cond delay="indefinite"/>
                      </p:stCondLst>
                      <p:childTnLst>
                        <p:par>
                          <p:cTn id="279" fill="hold">
                            <p:stCondLst>
                              <p:cond delay="0"/>
                            </p:stCondLst>
                            <p:childTnLst>
                              <p:par>
                                <p:cTn id="280" presetID="22" presetClass="entr" presetSubtype="1" fill="hold" nodeType="clickEffect">
                                  <p:stCondLst>
                                    <p:cond delay="0"/>
                                  </p:stCondLst>
                                  <p:childTnLst>
                                    <p:set>
                                      <p:cBhvr>
                                        <p:cTn id="281" dur="1" fill="hold">
                                          <p:stCondLst>
                                            <p:cond delay="0"/>
                                          </p:stCondLst>
                                        </p:cTn>
                                        <p:tgtEl>
                                          <p:spTgt spid="41"/>
                                        </p:tgtEl>
                                        <p:attrNameLst>
                                          <p:attrName>style.visibility</p:attrName>
                                        </p:attrNameLst>
                                      </p:cBhvr>
                                      <p:to>
                                        <p:strVal val="visible"/>
                                      </p:to>
                                    </p:set>
                                    <p:animEffect transition="in" filter="wipe(up)">
                                      <p:cBhvr>
                                        <p:cTn id="282" dur="500"/>
                                        <p:tgtEl>
                                          <p:spTgt spid="41"/>
                                        </p:tgtEl>
                                      </p:cBhvr>
                                    </p:animEffect>
                                  </p:childTnLst>
                                </p:cTn>
                              </p:par>
                              <p:par>
                                <p:cTn id="283" presetID="22" presetClass="entr" presetSubtype="1" fill="hold" nodeType="withEffect">
                                  <p:stCondLst>
                                    <p:cond delay="0"/>
                                  </p:stCondLst>
                                  <p:childTnLst>
                                    <p:set>
                                      <p:cBhvr>
                                        <p:cTn id="284" dur="1" fill="hold">
                                          <p:stCondLst>
                                            <p:cond delay="0"/>
                                          </p:stCondLst>
                                        </p:cTn>
                                        <p:tgtEl>
                                          <p:spTgt spid="93"/>
                                        </p:tgtEl>
                                        <p:attrNameLst>
                                          <p:attrName>style.visibility</p:attrName>
                                        </p:attrNameLst>
                                      </p:cBhvr>
                                      <p:to>
                                        <p:strVal val="visible"/>
                                      </p:to>
                                    </p:set>
                                    <p:animEffect transition="in" filter="wipe(up)">
                                      <p:cBhvr>
                                        <p:cTn id="285" dur="500"/>
                                        <p:tgtEl>
                                          <p:spTgt spid="93"/>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1" fill="hold" grpId="0" nodeType="clickEffect">
                                  <p:stCondLst>
                                    <p:cond delay="0"/>
                                  </p:stCondLst>
                                  <p:childTnLst>
                                    <p:set>
                                      <p:cBhvr>
                                        <p:cTn id="289" dur="1" fill="hold">
                                          <p:stCondLst>
                                            <p:cond delay="0"/>
                                          </p:stCondLst>
                                        </p:cTn>
                                        <p:tgtEl>
                                          <p:spTgt spid="42"/>
                                        </p:tgtEl>
                                        <p:attrNameLst>
                                          <p:attrName>style.visibility</p:attrName>
                                        </p:attrNameLst>
                                      </p:cBhvr>
                                      <p:to>
                                        <p:strVal val="visible"/>
                                      </p:to>
                                    </p:set>
                                    <p:animEffect transition="in" filter="wipe(up)">
                                      <p:cBhvr>
                                        <p:cTn id="290" dur="500"/>
                                        <p:tgtEl>
                                          <p:spTgt spid="42"/>
                                        </p:tgtEl>
                                      </p:cBhvr>
                                    </p:animEffect>
                                  </p:childTnLst>
                                </p:cTn>
                              </p:par>
                              <p:par>
                                <p:cTn id="291" presetID="22" presetClass="entr" presetSubtype="1" fill="hold" grpId="0" nodeType="withEffect">
                                  <p:stCondLst>
                                    <p:cond delay="0"/>
                                  </p:stCondLst>
                                  <p:childTnLst>
                                    <p:set>
                                      <p:cBhvr>
                                        <p:cTn id="292" dur="1" fill="hold">
                                          <p:stCondLst>
                                            <p:cond delay="0"/>
                                          </p:stCondLst>
                                        </p:cTn>
                                        <p:tgtEl>
                                          <p:spTgt spid="104"/>
                                        </p:tgtEl>
                                        <p:attrNameLst>
                                          <p:attrName>style.visibility</p:attrName>
                                        </p:attrNameLst>
                                      </p:cBhvr>
                                      <p:to>
                                        <p:strVal val="visible"/>
                                      </p:to>
                                    </p:set>
                                    <p:animEffect transition="in" filter="wipe(up)">
                                      <p:cBhvr>
                                        <p:cTn id="293" dur="500"/>
                                        <p:tgtEl>
                                          <p:spTgt spid="104"/>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1" fill="hold" grpId="2" nodeType="clickEffect">
                                  <p:stCondLst>
                                    <p:cond delay="0"/>
                                  </p:stCondLst>
                                  <p:childTnLst>
                                    <p:set>
                                      <p:cBhvr>
                                        <p:cTn id="297" dur="1" fill="hold">
                                          <p:stCondLst>
                                            <p:cond delay="0"/>
                                          </p:stCondLst>
                                        </p:cTn>
                                        <p:tgtEl>
                                          <p:spTgt spid="76"/>
                                        </p:tgtEl>
                                        <p:attrNameLst>
                                          <p:attrName>style.visibility</p:attrName>
                                        </p:attrNameLst>
                                      </p:cBhvr>
                                      <p:to>
                                        <p:strVal val="visible"/>
                                      </p:to>
                                    </p:set>
                                    <p:animEffect transition="in" filter="wipe(up)">
                                      <p:cBhvr>
                                        <p:cTn id="298" dur="500"/>
                                        <p:tgtEl>
                                          <p:spTgt spid="76"/>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1" fill="hold" nodeType="clickEffect">
                                  <p:stCondLst>
                                    <p:cond delay="0"/>
                                  </p:stCondLst>
                                  <p:childTnLst>
                                    <p:set>
                                      <p:cBhvr>
                                        <p:cTn id="302" dur="1" fill="hold">
                                          <p:stCondLst>
                                            <p:cond delay="0"/>
                                          </p:stCondLst>
                                        </p:cTn>
                                        <p:tgtEl>
                                          <p:spTgt spid="45"/>
                                        </p:tgtEl>
                                        <p:attrNameLst>
                                          <p:attrName>style.visibility</p:attrName>
                                        </p:attrNameLst>
                                      </p:cBhvr>
                                      <p:to>
                                        <p:strVal val="visible"/>
                                      </p:to>
                                    </p:set>
                                    <p:animEffect transition="in" filter="wipe(up)">
                                      <p:cBhvr>
                                        <p:cTn id="303" dur="500"/>
                                        <p:tgtEl>
                                          <p:spTgt spid="45"/>
                                        </p:tgtEl>
                                      </p:cBhvr>
                                    </p:animEffect>
                                  </p:childTnLst>
                                </p:cTn>
                              </p:par>
                              <p:par>
                                <p:cTn id="304" presetID="22" presetClass="entr" presetSubtype="1" fill="hold" nodeType="withEffect">
                                  <p:stCondLst>
                                    <p:cond delay="0"/>
                                  </p:stCondLst>
                                  <p:childTnLst>
                                    <p:set>
                                      <p:cBhvr>
                                        <p:cTn id="305" dur="1" fill="hold">
                                          <p:stCondLst>
                                            <p:cond delay="0"/>
                                          </p:stCondLst>
                                        </p:cTn>
                                        <p:tgtEl>
                                          <p:spTgt spid="95"/>
                                        </p:tgtEl>
                                        <p:attrNameLst>
                                          <p:attrName>style.visibility</p:attrName>
                                        </p:attrNameLst>
                                      </p:cBhvr>
                                      <p:to>
                                        <p:strVal val="visible"/>
                                      </p:to>
                                    </p:set>
                                    <p:animEffect transition="in" filter="wipe(up)">
                                      <p:cBhvr>
                                        <p:cTn id="306" dur="500"/>
                                        <p:tgtEl>
                                          <p:spTgt spid="95"/>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60"/>
                                        </p:tgtEl>
                                        <p:attrNameLst>
                                          <p:attrName>style.visibility</p:attrName>
                                        </p:attrNameLst>
                                      </p:cBhvr>
                                      <p:to>
                                        <p:strVal val="visible"/>
                                      </p:to>
                                    </p:set>
                                    <p:animEffect transition="in" filter="wipe(down)">
                                      <p:cBhvr>
                                        <p:cTn id="311" dur="500"/>
                                        <p:tgtEl>
                                          <p:spTgt spid="60"/>
                                        </p:tgtEl>
                                      </p:cBhvr>
                                    </p:animEffect>
                                  </p:childTnLst>
                                </p:cTn>
                              </p:par>
                              <p:par>
                                <p:cTn id="312" presetID="22" presetClass="entr" presetSubtype="4" fill="hold" grpId="0" nodeType="withEffect">
                                  <p:stCondLst>
                                    <p:cond delay="0"/>
                                  </p:stCondLst>
                                  <p:childTnLst>
                                    <p:set>
                                      <p:cBhvr>
                                        <p:cTn id="313" dur="1" fill="hold">
                                          <p:stCondLst>
                                            <p:cond delay="0"/>
                                          </p:stCondLst>
                                        </p:cTn>
                                        <p:tgtEl>
                                          <p:spTgt spid="109"/>
                                        </p:tgtEl>
                                        <p:attrNameLst>
                                          <p:attrName>style.visibility</p:attrName>
                                        </p:attrNameLst>
                                      </p:cBhvr>
                                      <p:to>
                                        <p:strVal val="visible"/>
                                      </p:to>
                                    </p:set>
                                    <p:animEffect transition="in" filter="wipe(down)">
                                      <p:cBhvr>
                                        <p:cTn id="314" dur="500"/>
                                        <p:tgtEl>
                                          <p:spTgt spid="109"/>
                                        </p:tgtEl>
                                      </p:cBhvr>
                                    </p:animEffect>
                                  </p:childTnLst>
                                </p:cTn>
                              </p:par>
                            </p:childTnLst>
                          </p:cTn>
                        </p:par>
                      </p:childTnLst>
                    </p:cTn>
                  </p:par>
                  <p:par>
                    <p:cTn id="315" fill="hold">
                      <p:stCondLst>
                        <p:cond delay="indefinite"/>
                      </p:stCondLst>
                      <p:childTnLst>
                        <p:par>
                          <p:cTn id="316" fill="hold">
                            <p:stCondLst>
                              <p:cond delay="0"/>
                            </p:stCondLst>
                            <p:childTnLst>
                              <p:par>
                                <p:cTn id="317" presetID="3" presetClass="emph" presetSubtype="2" fill="hold" grpId="0" nodeType="clickEffect">
                                  <p:stCondLst>
                                    <p:cond delay="0"/>
                                  </p:stCondLst>
                                  <p:childTnLst>
                                    <p:animClr clrSpc="rgb" dir="cw">
                                      <p:cBhvr override="childStyle">
                                        <p:cTn id="318" dur="500" fill="hold"/>
                                        <p:tgtEl>
                                          <p:spTgt spid="6"/>
                                        </p:tgtEl>
                                        <p:attrNameLst>
                                          <p:attrName>style.color</p:attrName>
                                        </p:attrNameLst>
                                      </p:cBhvr>
                                      <p:to>
                                        <a:schemeClr val="accent2"/>
                                      </p:to>
                                    </p:animClr>
                                  </p:childTnLst>
                                </p:cTn>
                              </p:par>
                              <p:par>
                                <p:cTn id="319" presetID="3" presetClass="emph" presetSubtype="2" fill="hold" grpId="0" nodeType="withEffect">
                                  <p:stCondLst>
                                    <p:cond delay="0"/>
                                  </p:stCondLst>
                                  <p:childTnLst>
                                    <p:animClr clrSpc="rgb" dir="cw">
                                      <p:cBhvr override="childStyle">
                                        <p:cTn id="320" dur="500" fill="hold"/>
                                        <p:tgtEl>
                                          <p:spTgt spid="76"/>
                                        </p:tgtEl>
                                        <p:attrNameLst>
                                          <p:attrName>style.color</p:attrName>
                                        </p:attrNameLst>
                                      </p:cBhvr>
                                      <p:to>
                                        <a:schemeClr val="accent2"/>
                                      </p:to>
                                    </p:animClr>
                                  </p:childTnLst>
                                </p:cTn>
                              </p:par>
                              <p:par>
                                <p:cTn id="321" presetID="12" presetClass="entr" presetSubtype="1" fill="hold" grpId="0" nodeType="withEffect">
                                  <p:stCondLst>
                                    <p:cond delay="0"/>
                                  </p:stCondLst>
                                  <p:childTnLst>
                                    <p:set>
                                      <p:cBhvr>
                                        <p:cTn id="322" dur="1" fill="hold">
                                          <p:stCondLst>
                                            <p:cond delay="0"/>
                                          </p:stCondLst>
                                        </p:cTn>
                                        <p:tgtEl>
                                          <p:spTgt spid="143"/>
                                        </p:tgtEl>
                                        <p:attrNameLst>
                                          <p:attrName>style.visibility</p:attrName>
                                        </p:attrNameLst>
                                      </p:cBhvr>
                                      <p:to>
                                        <p:strVal val="visible"/>
                                      </p:to>
                                    </p:set>
                                    <p:anim calcmode="lin" valueType="num">
                                      <p:cBhvr additive="base">
                                        <p:cTn id="323" dur="500"/>
                                        <p:tgtEl>
                                          <p:spTgt spid="143"/>
                                        </p:tgtEl>
                                        <p:attrNameLst>
                                          <p:attrName>ppt_y</p:attrName>
                                        </p:attrNameLst>
                                      </p:cBhvr>
                                      <p:tavLst>
                                        <p:tav tm="0">
                                          <p:val>
                                            <p:strVal val="#ppt_y-#ppt_h*1.125000"/>
                                          </p:val>
                                        </p:tav>
                                        <p:tav tm="100000">
                                          <p:val>
                                            <p:strVal val="#ppt_y"/>
                                          </p:val>
                                        </p:tav>
                                      </p:tavLst>
                                    </p:anim>
                                    <p:animEffect transition="in" filter="wipe(down)">
                                      <p:cBhvr>
                                        <p:cTn id="324" dur="500"/>
                                        <p:tgtEl>
                                          <p:spTgt spid="143"/>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4" fill="hold" nodeType="clickEffect">
                                  <p:stCondLst>
                                    <p:cond delay="0"/>
                                  </p:stCondLst>
                                  <p:childTnLst>
                                    <p:set>
                                      <p:cBhvr>
                                        <p:cTn id="328" dur="1" fill="hold">
                                          <p:stCondLst>
                                            <p:cond delay="0"/>
                                          </p:stCondLst>
                                        </p:cTn>
                                        <p:tgtEl>
                                          <p:spTgt spid="44"/>
                                        </p:tgtEl>
                                        <p:attrNameLst>
                                          <p:attrName>style.visibility</p:attrName>
                                        </p:attrNameLst>
                                      </p:cBhvr>
                                      <p:to>
                                        <p:strVal val="visible"/>
                                      </p:to>
                                    </p:set>
                                    <p:animEffect transition="in" filter="wipe(down)">
                                      <p:cBhvr>
                                        <p:cTn id="329" dur="500"/>
                                        <p:tgtEl>
                                          <p:spTgt spid="44"/>
                                        </p:tgtEl>
                                      </p:cBhvr>
                                    </p:animEffect>
                                  </p:childTnLst>
                                </p:cTn>
                              </p:par>
                              <p:par>
                                <p:cTn id="330" presetID="22" presetClass="entr" presetSubtype="4" fill="hold" nodeType="withEffect">
                                  <p:stCondLst>
                                    <p:cond delay="0"/>
                                  </p:stCondLst>
                                  <p:childTnLst>
                                    <p:set>
                                      <p:cBhvr>
                                        <p:cTn id="331" dur="1" fill="hold">
                                          <p:stCondLst>
                                            <p:cond delay="0"/>
                                          </p:stCondLst>
                                        </p:cTn>
                                        <p:tgtEl>
                                          <p:spTgt spid="119"/>
                                        </p:tgtEl>
                                        <p:attrNameLst>
                                          <p:attrName>style.visibility</p:attrName>
                                        </p:attrNameLst>
                                      </p:cBhvr>
                                      <p:to>
                                        <p:strVal val="visible"/>
                                      </p:to>
                                    </p:set>
                                    <p:animEffect transition="in" filter="wipe(down)">
                                      <p:cBhvr>
                                        <p:cTn id="332" dur="500"/>
                                        <p:tgtEl>
                                          <p:spTgt spid="119"/>
                                        </p:tgtEl>
                                      </p:cBhvr>
                                    </p:animEffect>
                                  </p:childTnLst>
                                </p:cTn>
                              </p:par>
                            </p:childTnLst>
                          </p:cTn>
                        </p:par>
                      </p:childTnLst>
                    </p:cTn>
                  </p:par>
                  <p:par>
                    <p:cTn id="333" fill="hold">
                      <p:stCondLst>
                        <p:cond delay="indefinite"/>
                      </p:stCondLst>
                      <p:childTnLst>
                        <p:par>
                          <p:cTn id="334" fill="hold">
                            <p:stCondLst>
                              <p:cond delay="0"/>
                            </p:stCondLst>
                            <p:childTnLst>
                              <p:par>
                                <p:cTn id="335" presetID="16" presetClass="entr" presetSubtype="21" fill="hold" grpId="0" nodeType="clickEffect">
                                  <p:stCondLst>
                                    <p:cond delay="0"/>
                                  </p:stCondLst>
                                  <p:childTnLst>
                                    <p:set>
                                      <p:cBhvr>
                                        <p:cTn id="336" dur="1" fill="hold">
                                          <p:stCondLst>
                                            <p:cond delay="0"/>
                                          </p:stCondLst>
                                        </p:cTn>
                                        <p:tgtEl>
                                          <p:spTgt spid="48"/>
                                        </p:tgtEl>
                                        <p:attrNameLst>
                                          <p:attrName>style.visibility</p:attrName>
                                        </p:attrNameLst>
                                      </p:cBhvr>
                                      <p:to>
                                        <p:strVal val="visible"/>
                                      </p:to>
                                    </p:set>
                                    <p:animEffect transition="in" filter="barn(inVertical)">
                                      <p:cBhvr>
                                        <p:cTn id="337" dur="500"/>
                                        <p:tgtEl>
                                          <p:spTgt spid="48"/>
                                        </p:tgtEl>
                                      </p:cBhvr>
                                    </p:animEffect>
                                  </p:childTnLst>
                                </p:cTn>
                              </p:par>
                              <p:par>
                                <p:cTn id="338" presetID="16" presetClass="entr" presetSubtype="21" fill="hold" grpId="0" nodeType="withEffect">
                                  <p:stCondLst>
                                    <p:cond delay="0"/>
                                  </p:stCondLst>
                                  <p:childTnLst>
                                    <p:set>
                                      <p:cBhvr>
                                        <p:cTn id="339" dur="1" fill="hold">
                                          <p:stCondLst>
                                            <p:cond delay="0"/>
                                          </p:stCondLst>
                                        </p:cTn>
                                        <p:tgtEl>
                                          <p:spTgt spid="118"/>
                                        </p:tgtEl>
                                        <p:attrNameLst>
                                          <p:attrName>style.visibility</p:attrName>
                                        </p:attrNameLst>
                                      </p:cBhvr>
                                      <p:to>
                                        <p:strVal val="visible"/>
                                      </p:to>
                                    </p:set>
                                    <p:animEffect transition="in" filter="barn(inVertical)">
                                      <p:cBhvr>
                                        <p:cTn id="340" dur="500"/>
                                        <p:tgtEl>
                                          <p:spTgt spid="118"/>
                                        </p:tgtEl>
                                      </p:cBhvr>
                                    </p:animEffect>
                                  </p:childTnLst>
                                </p:cTn>
                              </p:par>
                            </p:childTnLst>
                          </p:cTn>
                        </p:par>
                      </p:childTnLst>
                    </p:cTn>
                  </p:par>
                  <p:par>
                    <p:cTn id="341" fill="hold">
                      <p:stCondLst>
                        <p:cond delay="indefinite"/>
                      </p:stCondLst>
                      <p:childTnLst>
                        <p:par>
                          <p:cTn id="342" fill="hold">
                            <p:stCondLst>
                              <p:cond delay="0"/>
                            </p:stCondLst>
                            <p:childTnLst>
                              <p:par>
                                <p:cTn id="343" presetID="45" presetClass="entr" presetSubtype="0" fill="hold" nodeType="clickEffect">
                                  <p:stCondLst>
                                    <p:cond delay="0"/>
                                  </p:stCondLst>
                                  <p:childTnLst>
                                    <p:set>
                                      <p:cBhvr>
                                        <p:cTn id="344" dur="1" fill="hold">
                                          <p:stCondLst>
                                            <p:cond delay="0"/>
                                          </p:stCondLst>
                                        </p:cTn>
                                        <p:tgtEl>
                                          <p:spTgt spid="45"/>
                                        </p:tgtEl>
                                        <p:attrNameLst>
                                          <p:attrName>style.visibility</p:attrName>
                                        </p:attrNameLst>
                                      </p:cBhvr>
                                      <p:to>
                                        <p:strVal val="visible"/>
                                      </p:to>
                                    </p:set>
                                    <p:animEffect transition="in" filter="fade">
                                      <p:cBhvr>
                                        <p:cTn id="345" dur="2000"/>
                                        <p:tgtEl>
                                          <p:spTgt spid="45"/>
                                        </p:tgtEl>
                                      </p:cBhvr>
                                    </p:animEffect>
                                    <p:anim calcmode="lin" valueType="num">
                                      <p:cBhvr>
                                        <p:cTn id="346" dur="2000" fill="hold"/>
                                        <p:tgtEl>
                                          <p:spTgt spid="45"/>
                                        </p:tgtEl>
                                        <p:attrNameLst>
                                          <p:attrName>ppt_w</p:attrName>
                                        </p:attrNameLst>
                                      </p:cBhvr>
                                      <p:tavLst>
                                        <p:tav tm="0" fmla="#ppt_w*sin(2.5*pi*$)">
                                          <p:val>
                                            <p:fltVal val="0"/>
                                          </p:val>
                                        </p:tav>
                                        <p:tav tm="100000">
                                          <p:val>
                                            <p:fltVal val="1"/>
                                          </p:val>
                                        </p:tav>
                                      </p:tavLst>
                                    </p:anim>
                                    <p:anim calcmode="lin" valueType="num">
                                      <p:cBhvr>
                                        <p:cTn id="347" dur="2000" fill="hold"/>
                                        <p:tgtEl>
                                          <p:spTgt spid="45"/>
                                        </p:tgtEl>
                                        <p:attrNameLst>
                                          <p:attrName>ppt_h</p:attrName>
                                        </p:attrNameLst>
                                      </p:cBhvr>
                                      <p:tavLst>
                                        <p:tav tm="0">
                                          <p:val>
                                            <p:strVal val="#ppt_h"/>
                                          </p:val>
                                        </p:tav>
                                        <p:tav tm="100000">
                                          <p:val>
                                            <p:strVal val="#ppt_h"/>
                                          </p:val>
                                        </p:tav>
                                      </p:tavLst>
                                    </p:anim>
                                  </p:childTnLst>
                                </p:cTn>
                              </p:par>
                              <p:par>
                                <p:cTn id="348" presetID="45" presetClass="entr" presetSubtype="0" fill="hold" nodeType="withEffect">
                                  <p:stCondLst>
                                    <p:cond delay="0"/>
                                  </p:stCondLst>
                                  <p:childTnLst>
                                    <p:set>
                                      <p:cBhvr>
                                        <p:cTn id="349" dur="1" fill="hold">
                                          <p:stCondLst>
                                            <p:cond delay="0"/>
                                          </p:stCondLst>
                                        </p:cTn>
                                        <p:tgtEl>
                                          <p:spTgt spid="95"/>
                                        </p:tgtEl>
                                        <p:attrNameLst>
                                          <p:attrName>style.visibility</p:attrName>
                                        </p:attrNameLst>
                                      </p:cBhvr>
                                      <p:to>
                                        <p:strVal val="visible"/>
                                      </p:to>
                                    </p:set>
                                    <p:animEffect transition="in" filter="fade">
                                      <p:cBhvr>
                                        <p:cTn id="350" dur="2000"/>
                                        <p:tgtEl>
                                          <p:spTgt spid="95"/>
                                        </p:tgtEl>
                                      </p:cBhvr>
                                    </p:animEffect>
                                    <p:anim calcmode="lin" valueType="num">
                                      <p:cBhvr>
                                        <p:cTn id="351" dur="2000" fill="hold"/>
                                        <p:tgtEl>
                                          <p:spTgt spid="95"/>
                                        </p:tgtEl>
                                        <p:attrNameLst>
                                          <p:attrName>ppt_w</p:attrName>
                                        </p:attrNameLst>
                                      </p:cBhvr>
                                      <p:tavLst>
                                        <p:tav tm="0" fmla="#ppt_w*sin(2.5*pi*$)">
                                          <p:val>
                                            <p:fltVal val="0"/>
                                          </p:val>
                                        </p:tav>
                                        <p:tav tm="100000">
                                          <p:val>
                                            <p:fltVal val="1"/>
                                          </p:val>
                                        </p:tav>
                                      </p:tavLst>
                                    </p:anim>
                                    <p:anim calcmode="lin" valueType="num">
                                      <p:cBhvr>
                                        <p:cTn id="352" dur="2000" fill="hold"/>
                                        <p:tgtEl>
                                          <p:spTgt spid="95"/>
                                        </p:tgtEl>
                                        <p:attrNameLst>
                                          <p:attrName>ppt_h</p:attrName>
                                        </p:attrNameLst>
                                      </p:cBhvr>
                                      <p:tavLst>
                                        <p:tav tm="0">
                                          <p:val>
                                            <p:strVal val="#ppt_h"/>
                                          </p:val>
                                        </p:tav>
                                        <p:tav tm="100000">
                                          <p:val>
                                            <p:strVal val="#ppt_h"/>
                                          </p:val>
                                        </p:tav>
                                      </p:tavLst>
                                    </p:anim>
                                  </p:childTnLst>
                                </p:cTn>
                              </p:par>
                            </p:childTnLst>
                          </p:cTn>
                        </p:par>
                      </p:childTnLst>
                    </p:cTn>
                  </p:par>
                  <p:par>
                    <p:cTn id="353" fill="hold">
                      <p:stCondLst>
                        <p:cond delay="indefinite"/>
                      </p:stCondLst>
                      <p:childTnLst>
                        <p:par>
                          <p:cTn id="354" fill="hold">
                            <p:stCondLst>
                              <p:cond delay="0"/>
                            </p:stCondLst>
                            <p:childTnLst>
                              <p:par>
                                <p:cTn id="355" presetID="1" presetClass="exit" presetSubtype="0" fill="hold" nodeType="clickEffect">
                                  <p:stCondLst>
                                    <p:cond delay="0"/>
                                  </p:stCondLst>
                                  <p:childTnLst>
                                    <p:set>
                                      <p:cBhvr>
                                        <p:cTn id="356" dur="1" fill="hold">
                                          <p:stCondLst>
                                            <p:cond delay="0"/>
                                          </p:stCondLst>
                                        </p:cTn>
                                        <p:tgtEl>
                                          <p:spTgt spid="45"/>
                                        </p:tgtEl>
                                        <p:attrNameLst>
                                          <p:attrName>style.visibility</p:attrName>
                                        </p:attrNameLst>
                                      </p:cBhvr>
                                      <p:to>
                                        <p:strVal val="hidden"/>
                                      </p:to>
                                    </p:set>
                                  </p:childTnLst>
                                </p:cTn>
                              </p:par>
                              <p:par>
                                <p:cTn id="357" presetID="1" presetClass="exit" presetSubtype="0" fill="hold" nodeType="withEffect">
                                  <p:stCondLst>
                                    <p:cond delay="0"/>
                                  </p:stCondLst>
                                  <p:childTnLst>
                                    <p:set>
                                      <p:cBhvr>
                                        <p:cTn id="358" dur="1" fill="hold">
                                          <p:stCondLst>
                                            <p:cond delay="0"/>
                                          </p:stCondLst>
                                        </p:cTn>
                                        <p:tgtEl>
                                          <p:spTgt spid="95"/>
                                        </p:tgtEl>
                                        <p:attrNameLst>
                                          <p:attrName>style.visibility</p:attrName>
                                        </p:attrNameLst>
                                      </p:cBhvr>
                                      <p:to>
                                        <p:strVal val="hidden"/>
                                      </p:to>
                                    </p:set>
                                  </p:childTnLst>
                                </p:cTn>
                              </p:par>
                            </p:childTnLst>
                          </p:cTn>
                        </p:par>
                      </p:childTnLst>
                    </p:cTn>
                  </p:par>
                  <p:par>
                    <p:cTn id="359" fill="hold">
                      <p:stCondLst>
                        <p:cond delay="indefinite"/>
                      </p:stCondLst>
                      <p:childTnLst>
                        <p:par>
                          <p:cTn id="360" fill="hold">
                            <p:stCondLst>
                              <p:cond delay="0"/>
                            </p:stCondLst>
                            <p:childTnLst>
                              <p:par>
                                <p:cTn id="361" presetID="22" presetClass="entr" presetSubtype="1" fill="hold" nodeType="clickEffect">
                                  <p:stCondLst>
                                    <p:cond delay="0"/>
                                  </p:stCondLst>
                                  <p:childTnLst>
                                    <p:set>
                                      <p:cBhvr>
                                        <p:cTn id="362" dur="1" fill="hold">
                                          <p:stCondLst>
                                            <p:cond delay="0"/>
                                          </p:stCondLst>
                                        </p:cTn>
                                        <p:tgtEl>
                                          <p:spTgt spid="62"/>
                                        </p:tgtEl>
                                        <p:attrNameLst>
                                          <p:attrName>style.visibility</p:attrName>
                                        </p:attrNameLst>
                                      </p:cBhvr>
                                      <p:to>
                                        <p:strVal val="visible"/>
                                      </p:to>
                                    </p:set>
                                    <p:animEffect transition="in" filter="wipe(up)">
                                      <p:cBhvr>
                                        <p:cTn id="363" dur="500"/>
                                        <p:tgtEl>
                                          <p:spTgt spid="62"/>
                                        </p:tgtEl>
                                      </p:cBhvr>
                                    </p:animEffect>
                                  </p:childTnLst>
                                </p:cTn>
                              </p:par>
                              <p:par>
                                <p:cTn id="364" presetID="22" presetClass="entr" presetSubtype="1" fill="hold" nodeType="withEffect">
                                  <p:stCondLst>
                                    <p:cond delay="0"/>
                                  </p:stCondLst>
                                  <p:childTnLst>
                                    <p:set>
                                      <p:cBhvr>
                                        <p:cTn id="365" dur="1" fill="hold">
                                          <p:stCondLst>
                                            <p:cond delay="0"/>
                                          </p:stCondLst>
                                        </p:cTn>
                                        <p:tgtEl>
                                          <p:spTgt spid="121"/>
                                        </p:tgtEl>
                                        <p:attrNameLst>
                                          <p:attrName>style.visibility</p:attrName>
                                        </p:attrNameLst>
                                      </p:cBhvr>
                                      <p:to>
                                        <p:strVal val="visible"/>
                                      </p:to>
                                    </p:set>
                                    <p:animEffect transition="in" filter="wipe(up)">
                                      <p:cBhvr>
                                        <p:cTn id="366" dur="500"/>
                                        <p:tgtEl>
                                          <p:spTgt spid="121"/>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nodeType="clickEffect">
                                  <p:stCondLst>
                                    <p:cond delay="0"/>
                                  </p:stCondLst>
                                  <p:childTnLst>
                                    <p:set>
                                      <p:cBhvr>
                                        <p:cTn id="370" dur="1" fill="hold">
                                          <p:stCondLst>
                                            <p:cond delay="0"/>
                                          </p:stCondLst>
                                        </p:cTn>
                                        <p:tgtEl>
                                          <p:spTgt spid="56"/>
                                        </p:tgtEl>
                                        <p:attrNameLst>
                                          <p:attrName>style.visibility</p:attrName>
                                        </p:attrNameLst>
                                      </p:cBhvr>
                                      <p:to>
                                        <p:strVal val="visible"/>
                                      </p:to>
                                    </p:set>
                                    <p:animEffect transition="in" filter="wipe(left)">
                                      <p:cBhvr>
                                        <p:cTn id="371" dur="500"/>
                                        <p:tgtEl>
                                          <p:spTgt spid="56"/>
                                        </p:tgtEl>
                                      </p:cBhvr>
                                    </p:animEffect>
                                  </p:childTnLst>
                                </p:cTn>
                              </p:par>
                              <p:par>
                                <p:cTn id="372" presetID="22" presetClass="entr" presetSubtype="2" fill="hold" nodeType="withEffect">
                                  <p:stCondLst>
                                    <p:cond delay="0"/>
                                  </p:stCondLst>
                                  <p:childTnLst>
                                    <p:set>
                                      <p:cBhvr>
                                        <p:cTn id="373" dur="1" fill="hold">
                                          <p:stCondLst>
                                            <p:cond delay="0"/>
                                          </p:stCondLst>
                                        </p:cTn>
                                        <p:tgtEl>
                                          <p:spTgt spid="117"/>
                                        </p:tgtEl>
                                        <p:attrNameLst>
                                          <p:attrName>style.visibility</p:attrName>
                                        </p:attrNameLst>
                                      </p:cBhvr>
                                      <p:to>
                                        <p:strVal val="visible"/>
                                      </p:to>
                                    </p:set>
                                    <p:animEffect transition="in" filter="wipe(right)">
                                      <p:cBhvr>
                                        <p:cTn id="374" dur="500"/>
                                        <p:tgtEl>
                                          <p:spTgt spid="117"/>
                                        </p:tgtEl>
                                      </p:cBhvr>
                                    </p:animEffect>
                                  </p:childTnLst>
                                </p:cTn>
                              </p:par>
                            </p:childTnLst>
                          </p:cTn>
                        </p:par>
                      </p:childTnLst>
                    </p:cTn>
                  </p:par>
                  <p:par>
                    <p:cTn id="375" fill="hold">
                      <p:stCondLst>
                        <p:cond delay="indefinite"/>
                      </p:stCondLst>
                      <p:childTnLst>
                        <p:par>
                          <p:cTn id="376" fill="hold">
                            <p:stCondLst>
                              <p:cond delay="0"/>
                            </p:stCondLst>
                            <p:childTnLst>
                              <p:par>
                                <p:cTn id="377" presetID="16" presetClass="entr" presetSubtype="21" fill="hold" grpId="0" nodeType="clickEffect">
                                  <p:stCondLst>
                                    <p:cond delay="0"/>
                                  </p:stCondLst>
                                  <p:childTnLst>
                                    <p:set>
                                      <p:cBhvr>
                                        <p:cTn id="378" dur="1" fill="hold">
                                          <p:stCondLst>
                                            <p:cond delay="0"/>
                                          </p:stCondLst>
                                        </p:cTn>
                                        <p:tgtEl>
                                          <p:spTgt spid="43"/>
                                        </p:tgtEl>
                                        <p:attrNameLst>
                                          <p:attrName>style.visibility</p:attrName>
                                        </p:attrNameLst>
                                      </p:cBhvr>
                                      <p:to>
                                        <p:strVal val="visible"/>
                                      </p:to>
                                    </p:set>
                                    <p:animEffect transition="in" filter="barn(inVertical)">
                                      <p:cBhvr>
                                        <p:cTn id="379" dur="500"/>
                                        <p:tgtEl>
                                          <p:spTgt spid="43"/>
                                        </p:tgtEl>
                                      </p:cBhvr>
                                    </p:animEffect>
                                  </p:childTnLst>
                                </p:cTn>
                              </p:par>
                              <p:par>
                                <p:cTn id="380" presetID="16" presetClass="entr" presetSubtype="21" fill="hold" grpId="0" nodeType="withEffect">
                                  <p:stCondLst>
                                    <p:cond delay="0"/>
                                  </p:stCondLst>
                                  <p:childTnLst>
                                    <p:set>
                                      <p:cBhvr>
                                        <p:cTn id="381" dur="1" fill="hold">
                                          <p:stCondLst>
                                            <p:cond delay="0"/>
                                          </p:stCondLst>
                                        </p:cTn>
                                        <p:tgtEl>
                                          <p:spTgt spid="120"/>
                                        </p:tgtEl>
                                        <p:attrNameLst>
                                          <p:attrName>style.visibility</p:attrName>
                                        </p:attrNameLst>
                                      </p:cBhvr>
                                      <p:to>
                                        <p:strVal val="visible"/>
                                      </p:to>
                                    </p:set>
                                    <p:animEffect transition="in" filter="barn(inVertical)">
                                      <p:cBhvr>
                                        <p:cTn id="382" dur="500"/>
                                        <p:tgtEl>
                                          <p:spTgt spid="120"/>
                                        </p:tgtEl>
                                      </p:cBhvr>
                                    </p:animEffect>
                                  </p:childTnLst>
                                </p:cTn>
                              </p:par>
                            </p:childTnLst>
                          </p:cTn>
                        </p:par>
                      </p:childTnLst>
                    </p:cTn>
                  </p:par>
                  <p:par>
                    <p:cTn id="383" fill="hold">
                      <p:stCondLst>
                        <p:cond delay="indefinite"/>
                      </p:stCondLst>
                      <p:childTnLst>
                        <p:par>
                          <p:cTn id="384" fill="hold">
                            <p:stCondLst>
                              <p:cond delay="0"/>
                            </p:stCondLst>
                            <p:childTnLst>
                              <p:par>
                                <p:cTn id="385" presetID="22" presetClass="entr" presetSubtype="4" fill="hold" nodeType="clickEffect">
                                  <p:stCondLst>
                                    <p:cond delay="0"/>
                                  </p:stCondLst>
                                  <p:childTnLst>
                                    <p:set>
                                      <p:cBhvr>
                                        <p:cTn id="386" dur="1" fill="hold">
                                          <p:stCondLst>
                                            <p:cond delay="0"/>
                                          </p:stCondLst>
                                        </p:cTn>
                                        <p:tgtEl>
                                          <p:spTgt spid="49"/>
                                        </p:tgtEl>
                                        <p:attrNameLst>
                                          <p:attrName>style.visibility</p:attrName>
                                        </p:attrNameLst>
                                      </p:cBhvr>
                                      <p:to>
                                        <p:strVal val="visible"/>
                                      </p:to>
                                    </p:set>
                                    <p:animEffect transition="in" filter="wipe(down)">
                                      <p:cBhvr>
                                        <p:cTn id="387" dur="500"/>
                                        <p:tgtEl>
                                          <p:spTgt spid="49"/>
                                        </p:tgtEl>
                                      </p:cBhvr>
                                    </p:animEffect>
                                  </p:childTnLst>
                                </p:cTn>
                              </p:par>
                              <p:par>
                                <p:cTn id="388" presetID="22" presetClass="entr" presetSubtype="4" fill="hold" nodeType="withEffect">
                                  <p:stCondLst>
                                    <p:cond delay="0"/>
                                  </p:stCondLst>
                                  <p:childTnLst>
                                    <p:set>
                                      <p:cBhvr>
                                        <p:cTn id="389" dur="1" fill="hold">
                                          <p:stCondLst>
                                            <p:cond delay="0"/>
                                          </p:stCondLst>
                                        </p:cTn>
                                        <p:tgtEl>
                                          <p:spTgt spid="115"/>
                                        </p:tgtEl>
                                        <p:attrNameLst>
                                          <p:attrName>style.visibility</p:attrName>
                                        </p:attrNameLst>
                                      </p:cBhvr>
                                      <p:to>
                                        <p:strVal val="visible"/>
                                      </p:to>
                                    </p:set>
                                    <p:animEffect transition="in" filter="wipe(down)">
                                      <p:cBhvr>
                                        <p:cTn id="390" dur="500"/>
                                        <p:tgtEl>
                                          <p:spTgt spid="115"/>
                                        </p:tgtEl>
                                      </p:cBhvr>
                                    </p:animEffect>
                                  </p:childTnLst>
                                </p:cTn>
                              </p:par>
                            </p:childTnLst>
                          </p:cTn>
                        </p:par>
                      </p:childTnLst>
                    </p:cTn>
                  </p:par>
                  <p:par>
                    <p:cTn id="391" fill="hold">
                      <p:stCondLst>
                        <p:cond delay="indefinite"/>
                      </p:stCondLst>
                      <p:childTnLst>
                        <p:par>
                          <p:cTn id="392" fill="hold">
                            <p:stCondLst>
                              <p:cond delay="0"/>
                            </p:stCondLst>
                            <p:childTnLst>
                              <p:par>
                                <p:cTn id="393" presetID="45" presetClass="entr" presetSubtype="0" fill="hold" nodeType="clickEffect">
                                  <p:stCondLst>
                                    <p:cond delay="0"/>
                                  </p:stCondLst>
                                  <p:childTnLst>
                                    <p:set>
                                      <p:cBhvr>
                                        <p:cTn id="394" dur="1" fill="hold">
                                          <p:stCondLst>
                                            <p:cond delay="0"/>
                                          </p:stCondLst>
                                        </p:cTn>
                                        <p:tgtEl>
                                          <p:spTgt spid="22"/>
                                        </p:tgtEl>
                                        <p:attrNameLst>
                                          <p:attrName>style.visibility</p:attrName>
                                        </p:attrNameLst>
                                      </p:cBhvr>
                                      <p:to>
                                        <p:strVal val="visible"/>
                                      </p:to>
                                    </p:set>
                                    <p:animEffect transition="in" filter="fade">
                                      <p:cBhvr>
                                        <p:cTn id="395" dur="2000"/>
                                        <p:tgtEl>
                                          <p:spTgt spid="22"/>
                                        </p:tgtEl>
                                      </p:cBhvr>
                                    </p:animEffect>
                                    <p:anim calcmode="lin" valueType="num">
                                      <p:cBhvr>
                                        <p:cTn id="396" dur="2000" fill="hold"/>
                                        <p:tgtEl>
                                          <p:spTgt spid="22"/>
                                        </p:tgtEl>
                                        <p:attrNameLst>
                                          <p:attrName>ppt_w</p:attrName>
                                        </p:attrNameLst>
                                      </p:cBhvr>
                                      <p:tavLst>
                                        <p:tav tm="0" fmla="#ppt_w*sin(2.5*pi*$)">
                                          <p:val>
                                            <p:fltVal val="0"/>
                                          </p:val>
                                        </p:tav>
                                        <p:tav tm="100000">
                                          <p:val>
                                            <p:fltVal val="1"/>
                                          </p:val>
                                        </p:tav>
                                      </p:tavLst>
                                    </p:anim>
                                    <p:anim calcmode="lin" valueType="num">
                                      <p:cBhvr>
                                        <p:cTn id="397" dur="2000" fill="hold"/>
                                        <p:tgtEl>
                                          <p:spTgt spid="22"/>
                                        </p:tgtEl>
                                        <p:attrNameLst>
                                          <p:attrName>ppt_h</p:attrName>
                                        </p:attrNameLst>
                                      </p:cBhvr>
                                      <p:tavLst>
                                        <p:tav tm="0">
                                          <p:val>
                                            <p:strVal val="#ppt_h"/>
                                          </p:val>
                                        </p:tav>
                                        <p:tav tm="100000">
                                          <p:val>
                                            <p:strVal val="#ppt_h"/>
                                          </p:val>
                                        </p:tav>
                                      </p:tavLst>
                                    </p:anim>
                                  </p:childTnLst>
                                </p:cTn>
                              </p:par>
                              <p:par>
                                <p:cTn id="398" presetID="45" presetClass="entr" presetSubtype="0" fill="hold" nodeType="withEffect">
                                  <p:stCondLst>
                                    <p:cond delay="0"/>
                                  </p:stCondLst>
                                  <p:childTnLst>
                                    <p:set>
                                      <p:cBhvr>
                                        <p:cTn id="399" dur="1" fill="hold">
                                          <p:stCondLst>
                                            <p:cond delay="0"/>
                                          </p:stCondLst>
                                        </p:cTn>
                                        <p:tgtEl>
                                          <p:spTgt spid="84"/>
                                        </p:tgtEl>
                                        <p:attrNameLst>
                                          <p:attrName>style.visibility</p:attrName>
                                        </p:attrNameLst>
                                      </p:cBhvr>
                                      <p:to>
                                        <p:strVal val="visible"/>
                                      </p:to>
                                    </p:set>
                                    <p:animEffect transition="in" filter="fade">
                                      <p:cBhvr>
                                        <p:cTn id="400" dur="2000"/>
                                        <p:tgtEl>
                                          <p:spTgt spid="84"/>
                                        </p:tgtEl>
                                      </p:cBhvr>
                                    </p:animEffect>
                                    <p:anim calcmode="lin" valueType="num">
                                      <p:cBhvr>
                                        <p:cTn id="401" dur="2000" fill="hold"/>
                                        <p:tgtEl>
                                          <p:spTgt spid="84"/>
                                        </p:tgtEl>
                                        <p:attrNameLst>
                                          <p:attrName>ppt_w</p:attrName>
                                        </p:attrNameLst>
                                      </p:cBhvr>
                                      <p:tavLst>
                                        <p:tav tm="0" fmla="#ppt_w*sin(2.5*pi*$)">
                                          <p:val>
                                            <p:fltVal val="0"/>
                                          </p:val>
                                        </p:tav>
                                        <p:tav tm="100000">
                                          <p:val>
                                            <p:fltVal val="1"/>
                                          </p:val>
                                        </p:tav>
                                      </p:tavLst>
                                    </p:anim>
                                    <p:anim calcmode="lin" valueType="num">
                                      <p:cBhvr>
                                        <p:cTn id="402" dur="2000" fill="hold"/>
                                        <p:tgtEl>
                                          <p:spTgt spid="84"/>
                                        </p:tgtEl>
                                        <p:attrNameLst>
                                          <p:attrName>ppt_h</p:attrName>
                                        </p:attrNameLst>
                                      </p:cBhvr>
                                      <p:tavLst>
                                        <p:tav tm="0">
                                          <p:val>
                                            <p:strVal val="#ppt_h"/>
                                          </p:val>
                                        </p:tav>
                                        <p:tav tm="100000">
                                          <p:val>
                                            <p:strVal val="#ppt_h"/>
                                          </p:val>
                                        </p:tav>
                                      </p:tavLst>
                                    </p:anim>
                                  </p:childTnLst>
                                </p:cTn>
                              </p:par>
                            </p:childTnLst>
                          </p:cTn>
                        </p:par>
                      </p:childTnLst>
                    </p:cTn>
                  </p:par>
                  <p:par>
                    <p:cTn id="403" fill="hold">
                      <p:stCondLst>
                        <p:cond delay="indefinite"/>
                      </p:stCondLst>
                      <p:childTnLst>
                        <p:par>
                          <p:cTn id="404" fill="hold">
                            <p:stCondLst>
                              <p:cond delay="0"/>
                            </p:stCondLst>
                            <p:childTnLst>
                              <p:par>
                                <p:cTn id="405" presetID="1" presetClass="exit" presetSubtype="0" fill="hold" nodeType="clickEffect">
                                  <p:stCondLst>
                                    <p:cond delay="0"/>
                                  </p:stCondLst>
                                  <p:childTnLst>
                                    <p:set>
                                      <p:cBhvr>
                                        <p:cTn id="406" dur="1" fill="hold">
                                          <p:stCondLst>
                                            <p:cond delay="0"/>
                                          </p:stCondLst>
                                        </p:cTn>
                                        <p:tgtEl>
                                          <p:spTgt spid="22"/>
                                        </p:tgtEl>
                                        <p:attrNameLst>
                                          <p:attrName>style.visibility</p:attrName>
                                        </p:attrNameLst>
                                      </p:cBhvr>
                                      <p:to>
                                        <p:strVal val="hidden"/>
                                      </p:to>
                                    </p:set>
                                  </p:childTnLst>
                                </p:cTn>
                              </p:par>
                              <p:par>
                                <p:cTn id="407" presetID="1" presetClass="exit" presetSubtype="0" fill="hold" nodeType="withEffect">
                                  <p:stCondLst>
                                    <p:cond delay="0"/>
                                  </p:stCondLst>
                                  <p:childTnLst>
                                    <p:set>
                                      <p:cBhvr>
                                        <p:cTn id="408" dur="1" fill="hold">
                                          <p:stCondLst>
                                            <p:cond delay="0"/>
                                          </p:stCondLst>
                                        </p:cTn>
                                        <p:tgtEl>
                                          <p:spTgt spid="84"/>
                                        </p:tgtEl>
                                        <p:attrNameLst>
                                          <p:attrName>style.visibility</p:attrName>
                                        </p:attrNameLst>
                                      </p:cBhvr>
                                      <p:to>
                                        <p:strVal val="hidden"/>
                                      </p:to>
                                    </p:se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nodeType="clickEffect">
                                  <p:stCondLst>
                                    <p:cond delay="0"/>
                                  </p:stCondLst>
                                  <p:childTnLst>
                                    <p:set>
                                      <p:cBhvr>
                                        <p:cTn id="412" dur="1" fill="hold">
                                          <p:stCondLst>
                                            <p:cond delay="0"/>
                                          </p:stCondLst>
                                        </p:cTn>
                                        <p:tgtEl>
                                          <p:spTgt spid="65"/>
                                        </p:tgtEl>
                                        <p:attrNameLst>
                                          <p:attrName>style.visibility</p:attrName>
                                        </p:attrNameLst>
                                      </p:cBhvr>
                                      <p:to>
                                        <p:strVal val="visible"/>
                                      </p:to>
                                    </p:set>
                                    <p:animEffect transition="in" filter="wipe(up)">
                                      <p:cBhvr>
                                        <p:cTn id="413" dur="500"/>
                                        <p:tgtEl>
                                          <p:spTgt spid="65"/>
                                        </p:tgtEl>
                                      </p:cBhvr>
                                    </p:animEffect>
                                  </p:childTnLst>
                                </p:cTn>
                              </p:par>
                              <p:par>
                                <p:cTn id="414" presetID="22" presetClass="entr" presetSubtype="1" fill="hold" nodeType="withEffect">
                                  <p:stCondLst>
                                    <p:cond delay="0"/>
                                  </p:stCondLst>
                                  <p:childTnLst>
                                    <p:set>
                                      <p:cBhvr>
                                        <p:cTn id="415" dur="1" fill="hold">
                                          <p:stCondLst>
                                            <p:cond delay="0"/>
                                          </p:stCondLst>
                                        </p:cTn>
                                        <p:tgtEl>
                                          <p:spTgt spid="124"/>
                                        </p:tgtEl>
                                        <p:attrNameLst>
                                          <p:attrName>style.visibility</p:attrName>
                                        </p:attrNameLst>
                                      </p:cBhvr>
                                      <p:to>
                                        <p:strVal val="visible"/>
                                      </p:to>
                                    </p:set>
                                    <p:animEffect transition="in" filter="wipe(up)">
                                      <p:cBhvr>
                                        <p:cTn id="416" dur="500"/>
                                        <p:tgtEl>
                                          <p:spTgt spid="124"/>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2" fill="hold" nodeType="clickEffect">
                                  <p:stCondLst>
                                    <p:cond delay="0"/>
                                  </p:stCondLst>
                                  <p:childTnLst>
                                    <p:set>
                                      <p:cBhvr>
                                        <p:cTn id="420" dur="1" fill="hold">
                                          <p:stCondLst>
                                            <p:cond delay="0"/>
                                          </p:stCondLst>
                                        </p:cTn>
                                        <p:tgtEl>
                                          <p:spTgt spid="50"/>
                                        </p:tgtEl>
                                        <p:attrNameLst>
                                          <p:attrName>style.visibility</p:attrName>
                                        </p:attrNameLst>
                                      </p:cBhvr>
                                      <p:to>
                                        <p:strVal val="visible"/>
                                      </p:to>
                                    </p:set>
                                    <p:animEffect transition="in" filter="wipe(right)">
                                      <p:cBhvr>
                                        <p:cTn id="421" dur="500"/>
                                        <p:tgtEl>
                                          <p:spTgt spid="50"/>
                                        </p:tgtEl>
                                      </p:cBhvr>
                                    </p:animEffect>
                                  </p:childTnLst>
                                </p:cTn>
                              </p:par>
                              <p:par>
                                <p:cTn id="422" presetID="22" presetClass="entr" presetSubtype="4" fill="hold" nodeType="withEffect">
                                  <p:stCondLst>
                                    <p:cond delay="0"/>
                                  </p:stCondLst>
                                  <p:childTnLst>
                                    <p:set>
                                      <p:cBhvr>
                                        <p:cTn id="423" dur="1" fill="hold">
                                          <p:stCondLst>
                                            <p:cond delay="0"/>
                                          </p:stCondLst>
                                        </p:cTn>
                                        <p:tgtEl>
                                          <p:spTgt spid="114"/>
                                        </p:tgtEl>
                                        <p:attrNameLst>
                                          <p:attrName>style.visibility</p:attrName>
                                        </p:attrNameLst>
                                      </p:cBhvr>
                                      <p:to>
                                        <p:strVal val="visible"/>
                                      </p:to>
                                    </p:set>
                                    <p:animEffect transition="in" filter="wipe(down)">
                                      <p:cBhvr>
                                        <p:cTn id="424" dur="500"/>
                                        <p:tgtEl>
                                          <p:spTgt spid="114"/>
                                        </p:tgtEl>
                                      </p:cBhvr>
                                    </p:animEffect>
                                  </p:childTnLst>
                                </p:cTn>
                              </p:par>
                            </p:childTnLst>
                          </p:cTn>
                        </p:par>
                      </p:childTnLst>
                    </p:cTn>
                  </p:par>
                  <p:par>
                    <p:cTn id="425" fill="hold">
                      <p:stCondLst>
                        <p:cond delay="indefinite"/>
                      </p:stCondLst>
                      <p:childTnLst>
                        <p:par>
                          <p:cTn id="426" fill="hold">
                            <p:stCondLst>
                              <p:cond delay="0"/>
                            </p:stCondLst>
                            <p:childTnLst>
                              <p:par>
                                <p:cTn id="427" presetID="45" presetClass="entr" presetSubtype="0" fill="hold" nodeType="clickEffect">
                                  <p:stCondLst>
                                    <p:cond delay="0"/>
                                  </p:stCondLst>
                                  <p:childTnLst>
                                    <p:set>
                                      <p:cBhvr>
                                        <p:cTn id="428" dur="1" fill="hold">
                                          <p:stCondLst>
                                            <p:cond delay="0"/>
                                          </p:stCondLst>
                                        </p:cTn>
                                        <p:tgtEl>
                                          <p:spTgt spid="81"/>
                                        </p:tgtEl>
                                        <p:attrNameLst>
                                          <p:attrName>style.visibility</p:attrName>
                                        </p:attrNameLst>
                                      </p:cBhvr>
                                      <p:to>
                                        <p:strVal val="visible"/>
                                      </p:to>
                                    </p:set>
                                    <p:animEffect transition="in" filter="fade">
                                      <p:cBhvr>
                                        <p:cTn id="429" dur="2000"/>
                                        <p:tgtEl>
                                          <p:spTgt spid="81"/>
                                        </p:tgtEl>
                                      </p:cBhvr>
                                    </p:animEffect>
                                    <p:anim calcmode="lin" valueType="num">
                                      <p:cBhvr>
                                        <p:cTn id="430" dur="2000" fill="hold"/>
                                        <p:tgtEl>
                                          <p:spTgt spid="81"/>
                                        </p:tgtEl>
                                        <p:attrNameLst>
                                          <p:attrName>ppt_w</p:attrName>
                                        </p:attrNameLst>
                                      </p:cBhvr>
                                      <p:tavLst>
                                        <p:tav tm="0" fmla="#ppt_w*sin(2.5*pi*$)">
                                          <p:val>
                                            <p:fltVal val="0"/>
                                          </p:val>
                                        </p:tav>
                                        <p:tav tm="100000">
                                          <p:val>
                                            <p:fltVal val="1"/>
                                          </p:val>
                                        </p:tav>
                                      </p:tavLst>
                                    </p:anim>
                                    <p:anim calcmode="lin" valueType="num">
                                      <p:cBhvr>
                                        <p:cTn id="431" dur="2000" fill="hold"/>
                                        <p:tgtEl>
                                          <p:spTgt spid="81"/>
                                        </p:tgtEl>
                                        <p:attrNameLst>
                                          <p:attrName>ppt_h</p:attrName>
                                        </p:attrNameLst>
                                      </p:cBhvr>
                                      <p:tavLst>
                                        <p:tav tm="0">
                                          <p:val>
                                            <p:strVal val="#ppt_h"/>
                                          </p:val>
                                        </p:tav>
                                        <p:tav tm="100000">
                                          <p:val>
                                            <p:strVal val="#ppt_h"/>
                                          </p:val>
                                        </p:tav>
                                      </p:tavLst>
                                    </p:anim>
                                  </p:childTnLst>
                                </p:cTn>
                              </p:par>
                              <p:par>
                                <p:cTn id="432" presetID="45" presetClass="entr" presetSubtype="0" fill="hold" nodeType="withEffect">
                                  <p:stCondLst>
                                    <p:cond delay="0"/>
                                  </p:stCondLst>
                                  <p:childTnLst>
                                    <p:set>
                                      <p:cBhvr>
                                        <p:cTn id="433" dur="1" fill="hold">
                                          <p:stCondLst>
                                            <p:cond delay="0"/>
                                          </p:stCondLst>
                                        </p:cTn>
                                        <p:tgtEl>
                                          <p:spTgt spid="17"/>
                                        </p:tgtEl>
                                        <p:attrNameLst>
                                          <p:attrName>style.visibility</p:attrName>
                                        </p:attrNameLst>
                                      </p:cBhvr>
                                      <p:to>
                                        <p:strVal val="visible"/>
                                      </p:to>
                                    </p:set>
                                    <p:animEffect transition="in" filter="fade">
                                      <p:cBhvr>
                                        <p:cTn id="434" dur="2000"/>
                                        <p:tgtEl>
                                          <p:spTgt spid="17"/>
                                        </p:tgtEl>
                                      </p:cBhvr>
                                    </p:animEffect>
                                    <p:anim calcmode="lin" valueType="num">
                                      <p:cBhvr>
                                        <p:cTn id="435" dur="2000" fill="hold"/>
                                        <p:tgtEl>
                                          <p:spTgt spid="17"/>
                                        </p:tgtEl>
                                        <p:attrNameLst>
                                          <p:attrName>ppt_w</p:attrName>
                                        </p:attrNameLst>
                                      </p:cBhvr>
                                      <p:tavLst>
                                        <p:tav tm="0" fmla="#ppt_w*sin(2.5*pi*$)">
                                          <p:val>
                                            <p:fltVal val="0"/>
                                          </p:val>
                                        </p:tav>
                                        <p:tav tm="100000">
                                          <p:val>
                                            <p:fltVal val="1"/>
                                          </p:val>
                                        </p:tav>
                                      </p:tavLst>
                                    </p:anim>
                                    <p:anim calcmode="lin" valueType="num">
                                      <p:cBhvr>
                                        <p:cTn id="436"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37" fill="hold">
                      <p:stCondLst>
                        <p:cond delay="indefinite"/>
                      </p:stCondLst>
                      <p:childTnLst>
                        <p:par>
                          <p:cTn id="438" fill="hold">
                            <p:stCondLst>
                              <p:cond delay="0"/>
                            </p:stCondLst>
                            <p:childTnLst>
                              <p:par>
                                <p:cTn id="439" presetID="22" presetClass="entr" presetSubtype="1" fill="hold" nodeType="clickEffect">
                                  <p:stCondLst>
                                    <p:cond delay="0"/>
                                  </p:stCondLst>
                                  <p:childTnLst>
                                    <p:set>
                                      <p:cBhvr>
                                        <p:cTn id="440" dur="1" fill="hold">
                                          <p:stCondLst>
                                            <p:cond delay="0"/>
                                          </p:stCondLst>
                                        </p:cTn>
                                        <p:tgtEl>
                                          <p:spTgt spid="51"/>
                                        </p:tgtEl>
                                        <p:attrNameLst>
                                          <p:attrName>style.visibility</p:attrName>
                                        </p:attrNameLst>
                                      </p:cBhvr>
                                      <p:to>
                                        <p:strVal val="visible"/>
                                      </p:to>
                                    </p:set>
                                    <p:animEffect transition="in" filter="wipe(up)">
                                      <p:cBhvr>
                                        <p:cTn id="441" dur="500"/>
                                        <p:tgtEl>
                                          <p:spTgt spid="51"/>
                                        </p:tgtEl>
                                      </p:cBhvr>
                                    </p:animEffect>
                                  </p:childTnLst>
                                </p:cTn>
                              </p:par>
                              <p:par>
                                <p:cTn id="442" presetID="22" presetClass="entr" presetSubtype="1" fill="hold" nodeType="withEffect">
                                  <p:stCondLst>
                                    <p:cond delay="0"/>
                                  </p:stCondLst>
                                  <p:childTnLst>
                                    <p:set>
                                      <p:cBhvr>
                                        <p:cTn id="443" dur="1" fill="hold">
                                          <p:stCondLst>
                                            <p:cond delay="0"/>
                                          </p:stCondLst>
                                        </p:cTn>
                                        <p:tgtEl>
                                          <p:spTgt spid="94"/>
                                        </p:tgtEl>
                                        <p:attrNameLst>
                                          <p:attrName>style.visibility</p:attrName>
                                        </p:attrNameLst>
                                      </p:cBhvr>
                                      <p:to>
                                        <p:strVal val="visible"/>
                                      </p:to>
                                    </p:set>
                                    <p:animEffect transition="in" filter="wipe(up)">
                                      <p:cBhvr>
                                        <p:cTn id="444" dur="500"/>
                                        <p:tgtEl>
                                          <p:spTgt spid="94"/>
                                        </p:tgtEl>
                                      </p:cBhvr>
                                    </p:animEffect>
                                  </p:childTnLst>
                                </p:cTn>
                              </p:par>
                            </p:childTnLst>
                          </p:cTn>
                        </p:par>
                      </p:childTnLst>
                    </p:cTn>
                  </p:par>
                  <p:par>
                    <p:cTn id="445" fill="hold">
                      <p:stCondLst>
                        <p:cond delay="indefinite"/>
                      </p:stCondLst>
                      <p:childTnLst>
                        <p:par>
                          <p:cTn id="446" fill="hold">
                            <p:stCondLst>
                              <p:cond delay="0"/>
                            </p:stCondLst>
                            <p:childTnLst>
                              <p:par>
                                <p:cTn id="447" presetID="22" presetClass="entr" presetSubtype="1" fill="hold" grpId="0" nodeType="clickEffect">
                                  <p:stCondLst>
                                    <p:cond delay="0"/>
                                  </p:stCondLst>
                                  <p:childTnLst>
                                    <p:set>
                                      <p:cBhvr>
                                        <p:cTn id="448" dur="1" fill="hold">
                                          <p:stCondLst>
                                            <p:cond delay="0"/>
                                          </p:stCondLst>
                                        </p:cTn>
                                        <p:tgtEl>
                                          <p:spTgt spid="52"/>
                                        </p:tgtEl>
                                        <p:attrNameLst>
                                          <p:attrName>style.visibility</p:attrName>
                                        </p:attrNameLst>
                                      </p:cBhvr>
                                      <p:to>
                                        <p:strVal val="visible"/>
                                      </p:to>
                                    </p:set>
                                    <p:animEffect transition="in" filter="wipe(up)">
                                      <p:cBhvr>
                                        <p:cTn id="449" dur="500"/>
                                        <p:tgtEl>
                                          <p:spTgt spid="52"/>
                                        </p:tgtEl>
                                      </p:cBhvr>
                                    </p:animEffect>
                                  </p:childTnLst>
                                </p:cTn>
                              </p:par>
                              <p:par>
                                <p:cTn id="450" presetID="22" presetClass="entr" presetSubtype="1" fill="hold" grpId="0" nodeType="withEffect">
                                  <p:stCondLst>
                                    <p:cond delay="0"/>
                                  </p:stCondLst>
                                  <p:childTnLst>
                                    <p:set>
                                      <p:cBhvr>
                                        <p:cTn id="451" dur="1" fill="hold">
                                          <p:stCondLst>
                                            <p:cond delay="0"/>
                                          </p:stCondLst>
                                        </p:cTn>
                                        <p:tgtEl>
                                          <p:spTgt spid="105"/>
                                        </p:tgtEl>
                                        <p:attrNameLst>
                                          <p:attrName>style.visibility</p:attrName>
                                        </p:attrNameLst>
                                      </p:cBhvr>
                                      <p:to>
                                        <p:strVal val="visible"/>
                                      </p:to>
                                    </p:set>
                                    <p:animEffect transition="in" filter="wipe(up)">
                                      <p:cBhvr>
                                        <p:cTn id="452" dur="500"/>
                                        <p:tgtEl>
                                          <p:spTgt spid="105"/>
                                        </p:tgtEl>
                                      </p:cBhvr>
                                    </p:animEffect>
                                  </p:childTnLst>
                                </p:cTn>
                              </p:par>
                            </p:childTnLst>
                          </p:cTn>
                        </p:par>
                      </p:childTnLst>
                    </p:cTn>
                  </p:par>
                  <p:par>
                    <p:cTn id="453" fill="hold">
                      <p:stCondLst>
                        <p:cond delay="indefinite"/>
                      </p:stCondLst>
                      <p:childTnLst>
                        <p:par>
                          <p:cTn id="454" fill="hold">
                            <p:stCondLst>
                              <p:cond delay="0"/>
                            </p:stCondLst>
                            <p:childTnLst>
                              <p:par>
                                <p:cTn id="455" presetID="22" presetClass="entr" presetSubtype="1" fill="hold" grpId="2" nodeType="clickEffect">
                                  <p:stCondLst>
                                    <p:cond delay="0"/>
                                  </p:stCondLst>
                                  <p:childTnLst>
                                    <p:set>
                                      <p:cBhvr>
                                        <p:cTn id="456" dur="1" fill="hold">
                                          <p:stCondLst>
                                            <p:cond delay="0"/>
                                          </p:stCondLst>
                                        </p:cTn>
                                        <p:tgtEl>
                                          <p:spTgt spid="77"/>
                                        </p:tgtEl>
                                        <p:attrNameLst>
                                          <p:attrName>style.visibility</p:attrName>
                                        </p:attrNameLst>
                                      </p:cBhvr>
                                      <p:to>
                                        <p:strVal val="visible"/>
                                      </p:to>
                                    </p:set>
                                    <p:animEffect transition="in" filter="wipe(up)">
                                      <p:cBhvr>
                                        <p:cTn id="457" dur="500"/>
                                        <p:tgtEl>
                                          <p:spTgt spid="77"/>
                                        </p:tgtEl>
                                      </p:cBhvr>
                                    </p:animEffect>
                                  </p:childTnLst>
                                </p:cTn>
                              </p:par>
                            </p:childTnLst>
                          </p:cTn>
                        </p:par>
                      </p:childTnLst>
                    </p:cTn>
                  </p:par>
                  <p:par>
                    <p:cTn id="458" fill="hold">
                      <p:stCondLst>
                        <p:cond delay="indefinite"/>
                      </p:stCondLst>
                      <p:childTnLst>
                        <p:par>
                          <p:cTn id="459" fill="hold">
                            <p:stCondLst>
                              <p:cond delay="0"/>
                            </p:stCondLst>
                            <p:childTnLst>
                              <p:par>
                                <p:cTn id="460" presetID="22" presetClass="entr" presetSubtype="1" fill="hold" nodeType="clickEffect">
                                  <p:stCondLst>
                                    <p:cond delay="0"/>
                                  </p:stCondLst>
                                  <p:childTnLst>
                                    <p:set>
                                      <p:cBhvr>
                                        <p:cTn id="461" dur="1" fill="hold">
                                          <p:stCondLst>
                                            <p:cond delay="0"/>
                                          </p:stCondLst>
                                        </p:cTn>
                                        <p:tgtEl>
                                          <p:spTgt spid="53"/>
                                        </p:tgtEl>
                                        <p:attrNameLst>
                                          <p:attrName>style.visibility</p:attrName>
                                        </p:attrNameLst>
                                      </p:cBhvr>
                                      <p:to>
                                        <p:strVal val="visible"/>
                                      </p:to>
                                    </p:set>
                                    <p:animEffect transition="in" filter="wipe(up)">
                                      <p:cBhvr>
                                        <p:cTn id="462" dur="500"/>
                                        <p:tgtEl>
                                          <p:spTgt spid="53"/>
                                        </p:tgtEl>
                                      </p:cBhvr>
                                    </p:animEffect>
                                  </p:childTnLst>
                                </p:cTn>
                              </p:par>
                              <p:par>
                                <p:cTn id="463" presetID="22" presetClass="entr" presetSubtype="1" fill="hold" nodeType="withEffect">
                                  <p:stCondLst>
                                    <p:cond delay="0"/>
                                  </p:stCondLst>
                                  <p:childTnLst>
                                    <p:set>
                                      <p:cBhvr>
                                        <p:cTn id="464" dur="1" fill="hold">
                                          <p:stCondLst>
                                            <p:cond delay="0"/>
                                          </p:stCondLst>
                                        </p:cTn>
                                        <p:tgtEl>
                                          <p:spTgt spid="98"/>
                                        </p:tgtEl>
                                        <p:attrNameLst>
                                          <p:attrName>style.visibility</p:attrName>
                                        </p:attrNameLst>
                                      </p:cBhvr>
                                      <p:to>
                                        <p:strVal val="visible"/>
                                      </p:to>
                                    </p:set>
                                    <p:animEffect transition="in" filter="wipe(up)">
                                      <p:cBhvr>
                                        <p:cTn id="465" dur="500"/>
                                        <p:tgtEl>
                                          <p:spTgt spid="98"/>
                                        </p:tgtEl>
                                      </p:cBhvr>
                                    </p:animEffect>
                                  </p:childTnLst>
                                </p:cTn>
                              </p:par>
                            </p:childTnLst>
                          </p:cTn>
                        </p:par>
                      </p:childTnLst>
                    </p:cTn>
                  </p:par>
                  <p:par>
                    <p:cTn id="466" fill="hold">
                      <p:stCondLst>
                        <p:cond delay="indefinite"/>
                      </p:stCondLst>
                      <p:childTnLst>
                        <p:par>
                          <p:cTn id="467" fill="hold">
                            <p:stCondLst>
                              <p:cond delay="0"/>
                            </p:stCondLst>
                            <p:childTnLst>
                              <p:par>
                                <p:cTn id="468" presetID="22" presetClass="entr" presetSubtype="1" fill="hold" grpId="0" nodeType="clickEffect">
                                  <p:stCondLst>
                                    <p:cond delay="0"/>
                                  </p:stCondLst>
                                  <p:childTnLst>
                                    <p:set>
                                      <p:cBhvr>
                                        <p:cTn id="469" dur="1" fill="hold">
                                          <p:stCondLst>
                                            <p:cond delay="0"/>
                                          </p:stCondLst>
                                        </p:cTn>
                                        <p:tgtEl>
                                          <p:spTgt spid="61"/>
                                        </p:tgtEl>
                                        <p:attrNameLst>
                                          <p:attrName>style.visibility</p:attrName>
                                        </p:attrNameLst>
                                      </p:cBhvr>
                                      <p:to>
                                        <p:strVal val="visible"/>
                                      </p:to>
                                    </p:set>
                                    <p:animEffect transition="in" filter="wipe(up)">
                                      <p:cBhvr>
                                        <p:cTn id="470" dur="500"/>
                                        <p:tgtEl>
                                          <p:spTgt spid="61"/>
                                        </p:tgtEl>
                                      </p:cBhvr>
                                    </p:animEffect>
                                  </p:childTnLst>
                                </p:cTn>
                              </p:par>
                              <p:par>
                                <p:cTn id="471" presetID="22" presetClass="entr" presetSubtype="4" fill="hold" grpId="0" nodeType="withEffect">
                                  <p:stCondLst>
                                    <p:cond delay="0"/>
                                  </p:stCondLst>
                                  <p:childTnLst>
                                    <p:set>
                                      <p:cBhvr>
                                        <p:cTn id="472" dur="1" fill="hold">
                                          <p:stCondLst>
                                            <p:cond delay="0"/>
                                          </p:stCondLst>
                                        </p:cTn>
                                        <p:tgtEl>
                                          <p:spTgt spid="111"/>
                                        </p:tgtEl>
                                        <p:attrNameLst>
                                          <p:attrName>style.visibility</p:attrName>
                                        </p:attrNameLst>
                                      </p:cBhvr>
                                      <p:to>
                                        <p:strVal val="visible"/>
                                      </p:to>
                                    </p:set>
                                    <p:animEffect transition="in" filter="wipe(down)">
                                      <p:cBhvr>
                                        <p:cTn id="473" dur="500"/>
                                        <p:tgtEl>
                                          <p:spTgt spid="111"/>
                                        </p:tgtEl>
                                      </p:cBhvr>
                                    </p:animEffect>
                                  </p:childTnLst>
                                </p:cTn>
                              </p:par>
                            </p:childTnLst>
                          </p:cTn>
                        </p:par>
                      </p:childTnLst>
                    </p:cTn>
                  </p:par>
                  <p:par>
                    <p:cTn id="474" fill="hold">
                      <p:stCondLst>
                        <p:cond delay="indefinite"/>
                      </p:stCondLst>
                      <p:childTnLst>
                        <p:par>
                          <p:cTn id="475" fill="hold">
                            <p:stCondLst>
                              <p:cond delay="0"/>
                            </p:stCondLst>
                            <p:childTnLst>
                              <p:par>
                                <p:cTn id="476" presetID="3" presetClass="emph" presetSubtype="2" fill="hold" grpId="0" nodeType="clickEffect">
                                  <p:stCondLst>
                                    <p:cond delay="0"/>
                                  </p:stCondLst>
                                  <p:childTnLst>
                                    <p:animClr clrSpc="rgb" dir="cw">
                                      <p:cBhvr override="childStyle">
                                        <p:cTn id="477" dur="500" fill="hold"/>
                                        <p:tgtEl>
                                          <p:spTgt spid="5"/>
                                        </p:tgtEl>
                                        <p:attrNameLst>
                                          <p:attrName>style.color</p:attrName>
                                        </p:attrNameLst>
                                      </p:cBhvr>
                                      <p:to>
                                        <a:schemeClr val="accent2"/>
                                      </p:to>
                                    </p:animClr>
                                  </p:childTnLst>
                                </p:cTn>
                              </p:par>
                              <p:par>
                                <p:cTn id="478" presetID="3" presetClass="emph" presetSubtype="2" fill="hold" grpId="0" nodeType="withEffect">
                                  <p:stCondLst>
                                    <p:cond delay="0"/>
                                  </p:stCondLst>
                                  <p:childTnLst>
                                    <p:animClr clrSpc="rgb" dir="cw">
                                      <p:cBhvr override="childStyle">
                                        <p:cTn id="479" dur="500" fill="hold"/>
                                        <p:tgtEl>
                                          <p:spTgt spid="77"/>
                                        </p:tgtEl>
                                        <p:attrNameLst>
                                          <p:attrName>style.color</p:attrName>
                                        </p:attrNameLst>
                                      </p:cBhvr>
                                      <p:to>
                                        <a:schemeClr val="accent2"/>
                                      </p:to>
                                    </p:animClr>
                                  </p:childTnLst>
                                </p:cTn>
                              </p:par>
                              <p:par>
                                <p:cTn id="480" presetID="12" presetClass="entr" presetSubtype="1" fill="hold" grpId="0" nodeType="withEffect">
                                  <p:stCondLst>
                                    <p:cond delay="0"/>
                                  </p:stCondLst>
                                  <p:childTnLst>
                                    <p:set>
                                      <p:cBhvr>
                                        <p:cTn id="481" dur="1" fill="hold">
                                          <p:stCondLst>
                                            <p:cond delay="0"/>
                                          </p:stCondLst>
                                        </p:cTn>
                                        <p:tgtEl>
                                          <p:spTgt spid="144"/>
                                        </p:tgtEl>
                                        <p:attrNameLst>
                                          <p:attrName>style.visibility</p:attrName>
                                        </p:attrNameLst>
                                      </p:cBhvr>
                                      <p:to>
                                        <p:strVal val="visible"/>
                                      </p:to>
                                    </p:set>
                                    <p:anim calcmode="lin" valueType="num">
                                      <p:cBhvr additive="base">
                                        <p:cTn id="482" dur="500"/>
                                        <p:tgtEl>
                                          <p:spTgt spid="144"/>
                                        </p:tgtEl>
                                        <p:attrNameLst>
                                          <p:attrName>ppt_y</p:attrName>
                                        </p:attrNameLst>
                                      </p:cBhvr>
                                      <p:tavLst>
                                        <p:tav tm="0">
                                          <p:val>
                                            <p:strVal val="#ppt_y-#ppt_h*1.125000"/>
                                          </p:val>
                                        </p:tav>
                                        <p:tav tm="100000">
                                          <p:val>
                                            <p:strVal val="#ppt_y"/>
                                          </p:val>
                                        </p:tav>
                                      </p:tavLst>
                                    </p:anim>
                                    <p:animEffect transition="in" filter="wipe(down)">
                                      <p:cBhvr>
                                        <p:cTn id="483" dur="500"/>
                                        <p:tgtEl>
                                          <p:spTgt spid="144"/>
                                        </p:tgtEl>
                                      </p:cBhvr>
                                    </p:animEffect>
                                  </p:childTnLst>
                                </p:cTn>
                              </p:par>
                            </p:childTnLst>
                          </p:cTn>
                        </p:par>
                      </p:childTnLst>
                    </p:cTn>
                  </p:par>
                  <p:par>
                    <p:cTn id="484" fill="hold">
                      <p:stCondLst>
                        <p:cond delay="indefinite"/>
                      </p:stCondLst>
                      <p:childTnLst>
                        <p:par>
                          <p:cTn id="485" fill="hold">
                            <p:stCondLst>
                              <p:cond delay="0"/>
                            </p:stCondLst>
                            <p:childTnLst>
                              <p:par>
                                <p:cTn id="486" presetID="22" presetClass="entr" presetSubtype="8" fill="hold" nodeType="clickEffect">
                                  <p:stCondLst>
                                    <p:cond delay="0"/>
                                  </p:stCondLst>
                                  <p:childTnLst>
                                    <p:set>
                                      <p:cBhvr>
                                        <p:cTn id="487" dur="1" fill="hold">
                                          <p:stCondLst>
                                            <p:cond delay="0"/>
                                          </p:stCondLst>
                                        </p:cTn>
                                        <p:tgtEl>
                                          <p:spTgt spid="57"/>
                                        </p:tgtEl>
                                        <p:attrNameLst>
                                          <p:attrName>style.visibility</p:attrName>
                                        </p:attrNameLst>
                                      </p:cBhvr>
                                      <p:to>
                                        <p:strVal val="visible"/>
                                      </p:to>
                                    </p:set>
                                    <p:animEffect transition="in" filter="wipe(left)">
                                      <p:cBhvr>
                                        <p:cTn id="488" dur="500"/>
                                        <p:tgtEl>
                                          <p:spTgt spid="57"/>
                                        </p:tgtEl>
                                      </p:cBhvr>
                                    </p:animEffect>
                                  </p:childTnLst>
                                </p:cTn>
                              </p:par>
                              <p:par>
                                <p:cTn id="489" presetID="22" presetClass="entr" presetSubtype="2" fill="hold" nodeType="withEffect">
                                  <p:stCondLst>
                                    <p:cond delay="0"/>
                                  </p:stCondLst>
                                  <p:childTnLst>
                                    <p:set>
                                      <p:cBhvr>
                                        <p:cTn id="490" dur="1" fill="hold">
                                          <p:stCondLst>
                                            <p:cond delay="0"/>
                                          </p:stCondLst>
                                        </p:cTn>
                                        <p:tgtEl>
                                          <p:spTgt spid="130"/>
                                        </p:tgtEl>
                                        <p:attrNameLst>
                                          <p:attrName>style.visibility</p:attrName>
                                        </p:attrNameLst>
                                      </p:cBhvr>
                                      <p:to>
                                        <p:strVal val="visible"/>
                                      </p:to>
                                    </p:set>
                                    <p:animEffect transition="in" filter="wipe(right)">
                                      <p:cBhvr>
                                        <p:cTn id="491" dur="500"/>
                                        <p:tgtEl>
                                          <p:spTgt spid="130"/>
                                        </p:tgtEl>
                                      </p:cBhvr>
                                    </p:animEffect>
                                  </p:childTnLst>
                                </p:cTn>
                              </p:par>
                            </p:childTnLst>
                          </p:cTn>
                        </p:par>
                      </p:childTnLst>
                    </p:cTn>
                  </p:par>
                  <p:par>
                    <p:cTn id="492" fill="hold">
                      <p:stCondLst>
                        <p:cond delay="indefinite"/>
                      </p:stCondLst>
                      <p:childTnLst>
                        <p:par>
                          <p:cTn id="493" fill="hold">
                            <p:stCondLst>
                              <p:cond delay="0"/>
                            </p:stCondLst>
                            <p:childTnLst>
                              <p:par>
                                <p:cTn id="494" presetID="16" presetClass="entr" presetSubtype="21" fill="hold" grpId="0" nodeType="clickEffect">
                                  <p:stCondLst>
                                    <p:cond delay="0"/>
                                  </p:stCondLst>
                                  <p:childTnLst>
                                    <p:set>
                                      <p:cBhvr>
                                        <p:cTn id="495" dur="1" fill="hold">
                                          <p:stCondLst>
                                            <p:cond delay="0"/>
                                          </p:stCondLst>
                                        </p:cTn>
                                        <p:tgtEl>
                                          <p:spTgt spid="58"/>
                                        </p:tgtEl>
                                        <p:attrNameLst>
                                          <p:attrName>style.visibility</p:attrName>
                                        </p:attrNameLst>
                                      </p:cBhvr>
                                      <p:to>
                                        <p:strVal val="visible"/>
                                      </p:to>
                                    </p:set>
                                    <p:animEffect transition="in" filter="barn(inVertical)">
                                      <p:cBhvr>
                                        <p:cTn id="496" dur="500"/>
                                        <p:tgtEl>
                                          <p:spTgt spid="58"/>
                                        </p:tgtEl>
                                      </p:cBhvr>
                                    </p:animEffect>
                                  </p:childTnLst>
                                </p:cTn>
                              </p:par>
                              <p:par>
                                <p:cTn id="497" presetID="16" presetClass="entr" presetSubtype="21" fill="hold" grpId="0" nodeType="withEffect">
                                  <p:stCondLst>
                                    <p:cond delay="0"/>
                                  </p:stCondLst>
                                  <p:childTnLst>
                                    <p:set>
                                      <p:cBhvr>
                                        <p:cTn id="498" dur="1" fill="hold">
                                          <p:stCondLst>
                                            <p:cond delay="0"/>
                                          </p:stCondLst>
                                        </p:cTn>
                                        <p:tgtEl>
                                          <p:spTgt spid="131"/>
                                        </p:tgtEl>
                                        <p:attrNameLst>
                                          <p:attrName>style.visibility</p:attrName>
                                        </p:attrNameLst>
                                      </p:cBhvr>
                                      <p:to>
                                        <p:strVal val="visible"/>
                                      </p:to>
                                    </p:set>
                                    <p:animEffect transition="in" filter="barn(inVertical)">
                                      <p:cBhvr>
                                        <p:cTn id="499" dur="500"/>
                                        <p:tgtEl>
                                          <p:spTgt spid="131"/>
                                        </p:tgtEl>
                                      </p:cBhvr>
                                    </p:animEffect>
                                  </p:childTnLst>
                                </p:cTn>
                              </p:par>
                            </p:childTnLst>
                          </p:cTn>
                        </p:par>
                      </p:childTnLst>
                    </p:cTn>
                  </p:par>
                  <p:par>
                    <p:cTn id="500" fill="hold">
                      <p:stCondLst>
                        <p:cond delay="indefinite"/>
                      </p:stCondLst>
                      <p:childTnLst>
                        <p:par>
                          <p:cTn id="501" fill="hold">
                            <p:stCondLst>
                              <p:cond delay="0"/>
                            </p:stCondLst>
                            <p:childTnLst>
                              <p:par>
                                <p:cTn id="502" presetID="45" presetClass="entr" presetSubtype="0" fill="hold" nodeType="clickEffect">
                                  <p:stCondLst>
                                    <p:cond delay="0"/>
                                  </p:stCondLst>
                                  <p:childTnLst>
                                    <p:set>
                                      <p:cBhvr>
                                        <p:cTn id="503" dur="1" fill="hold">
                                          <p:stCondLst>
                                            <p:cond delay="0"/>
                                          </p:stCondLst>
                                        </p:cTn>
                                        <p:tgtEl>
                                          <p:spTgt spid="53"/>
                                        </p:tgtEl>
                                        <p:attrNameLst>
                                          <p:attrName>style.visibility</p:attrName>
                                        </p:attrNameLst>
                                      </p:cBhvr>
                                      <p:to>
                                        <p:strVal val="visible"/>
                                      </p:to>
                                    </p:set>
                                    <p:animEffect transition="in" filter="fade">
                                      <p:cBhvr>
                                        <p:cTn id="504" dur="2000"/>
                                        <p:tgtEl>
                                          <p:spTgt spid="53"/>
                                        </p:tgtEl>
                                      </p:cBhvr>
                                    </p:animEffect>
                                    <p:anim calcmode="lin" valueType="num">
                                      <p:cBhvr>
                                        <p:cTn id="505" dur="2000" fill="hold"/>
                                        <p:tgtEl>
                                          <p:spTgt spid="53"/>
                                        </p:tgtEl>
                                        <p:attrNameLst>
                                          <p:attrName>ppt_w</p:attrName>
                                        </p:attrNameLst>
                                      </p:cBhvr>
                                      <p:tavLst>
                                        <p:tav tm="0" fmla="#ppt_w*sin(2.5*pi*$)">
                                          <p:val>
                                            <p:fltVal val="0"/>
                                          </p:val>
                                        </p:tav>
                                        <p:tav tm="100000">
                                          <p:val>
                                            <p:fltVal val="1"/>
                                          </p:val>
                                        </p:tav>
                                      </p:tavLst>
                                    </p:anim>
                                    <p:anim calcmode="lin" valueType="num">
                                      <p:cBhvr>
                                        <p:cTn id="506" dur="2000" fill="hold"/>
                                        <p:tgtEl>
                                          <p:spTgt spid="53"/>
                                        </p:tgtEl>
                                        <p:attrNameLst>
                                          <p:attrName>ppt_h</p:attrName>
                                        </p:attrNameLst>
                                      </p:cBhvr>
                                      <p:tavLst>
                                        <p:tav tm="0">
                                          <p:val>
                                            <p:strVal val="#ppt_h"/>
                                          </p:val>
                                        </p:tav>
                                        <p:tav tm="100000">
                                          <p:val>
                                            <p:strVal val="#ppt_h"/>
                                          </p:val>
                                        </p:tav>
                                      </p:tavLst>
                                    </p:anim>
                                  </p:childTnLst>
                                </p:cTn>
                              </p:par>
                              <p:par>
                                <p:cTn id="507" presetID="45" presetClass="entr" presetSubtype="0" fill="hold" nodeType="withEffect">
                                  <p:stCondLst>
                                    <p:cond delay="0"/>
                                  </p:stCondLst>
                                  <p:childTnLst>
                                    <p:set>
                                      <p:cBhvr>
                                        <p:cTn id="508" dur="1" fill="hold">
                                          <p:stCondLst>
                                            <p:cond delay="0"/>
                                          </p:stCondLst>
                                        </p:cTn>
                                        <p:tgtEl>
                                          <p:spTgt spid="98"/>
                                        </p:tgtEl>
                                        <p:attrNameLst>
                                          <p:attrName>style.visibility</p:attrName>
                                        </p:attrNameLst>
                                      </p:cBhvr>
                                      <p:to>
                                        <p:strVal val="visible"/>
                                      </p:to>
                                    </p:set>
                                    <p:animEffect transition="in" filter="fade">
                                      <p:cBhvr>
                                        <p:cTn id="509" dur="2000"/>
                                        <p:tgtEl>
                                          <p:spTgt spid="98"/>
                                        </p:tgtEl>
                                      </p:cBhvr>
                                    </p:animEffect>
                                    <p:anim calcmode="lin" valueType="num">
                                      <p:cBhvr>
                                        <p:cTn id="510" dur="2000" fill="hold"/>
                                        <p:tgtEl>
                                          <p:spTgt spid="98"/>
                                        </p:tgtEl>
                                        <p:attrNameLst>
                                          <p:attrName>ppt_w</p:attrName>
                                        </p:attrNameLst>
                                      </p:cBhvr>
                                      <p:tavLst>
                                        <p:tav tm="0" fmla="#ppt_w*sin(2.5*pi*$)">
                                          <p:val>
                                            <p:fltVal val="0"/>
                                          </p:val>
                                        </p:tav>
                                        <p:tav tm="100000">
                                          <p:val>
                                            <p:fltVal val="1"/>
                                          </p:val>
                                        </p:tav>
                                      </p:tavLst>
                                    </p:anim>
                                    <p:anim calcmode="lin" valueType="num">
                                      <p:cBhvr>
                                        <p:cTn id="511" dur="2000" fill="hold"/>
                                        <p:tgtEl>
                                          <p:spTgt spid="98"/>
                                        </p:tgtEl>
                                        <p:attrNameLst>
                                          <p:attrName>ppt_h</p:attrName>
                                        </p:attrNameLst>
                                      </p:cBhvr>
                                      <p:tavLst>
                                        <p:tav tm="0">
                                          <p:val>
                                            <p:strVal val="#ppt_h"/>
                                          </p:val>
                                        </p:tav>
                                        <p:tav tm="100000">
                                          <p:val>
                                            <p:strVal val="#ppt_h"/>
                                          </p:val>
                                        </p:tav>
                                      </p:tavLst>
                                    </p:anim>
                                  </p:childTnLst>
                                </p:cTn>
                              </p:par>
                            </p:childTnLst>
                          </p:cTn>
                        </p:par>
                      </p:childTnLst>
                    </p:cTn>
                  </p:par>
                  <p:par>
                    <p:cTn id="512" fill="hold">
                      <p:stCondLst>
                        <p:cond delay="indefinite"/>
                      </p:stCondLst>
                      <p:childTnLst>
                        <p:par>
                          <p:cTn id="513" fill="hold">
                            <p:stCondLst>
                              <p:cond delay="0"/>
                            </p:stCondLst>
                            <p:childTnLst>
                              <p:par>
                                <p:cTn id="514" presetID="1" presetClass="exit" presetSubtype="0" fill="hold" nodeType="clickEffect">
                                  <p:stCondLst>
                                    <p:cond delay="0"/>
                                  </p:stCondLst>
                                  <p:childTnLst>
                                    <p:set>
                                      <p:cBhvr>
                                        <p:cTn id="515" dur="1" fill="hold">
                                          <p:stCondLst>
                                            <p:cond delay="0"/>
                                          </p:stCondLst>
                                        </p:cTn>
                                        <p:tgtEl>
                                          <p:spTgt spid="53"/>
                                        </p:tgtEl>
                                        <p:attrNameLst>
                                          <p:attrName>style.visibility</p:attrName>
                                        </p:attrNameLst>
                                      </p:cBhvr>
                                      <p:to>
                                        <p:strVal val="hidden"/>
                                      </p:to>
                                    </p:set>
                                  </p:childTnLst>
                                </p:cTn>
                              </p:par>
                              <p:par>
                                <p:cTn id="516" presetID="1" presetClass="exit" presetSubtype="0" fill="hold" nodeType="withEffect">
                                  <p:stCondLst>
                                    <p:cond delay="0"/>
                                  </p:stCondLst>
                                  <p:childTnLst>
                                    <p:set>
                                      <p:cBhvr>
                                        <p:cTn id="517" dur="1" fill="hold">
                                          <p:stCondLst>
                                            <p:cond delay="0"/>
                                          </p:stCondLst>
                                        </p:cTn>
                                        <p:tgtEl>
                                          <p:spTgt spid="98"/>
                                        </p:tgtEl>
                                        <p:attrNameLst>
                                          <p:attrName>style.visibility</p:attrName>
                                        </p:attrNameLst>
                                      </p:cBhvr>
                                      <p:to>
                                        <p:strVal val="hidden"/>
                                      </p:to>
                                    </p:set>
                                  </p:childTnLst>
                                </p:cTn>
                              </p:par>
                            </p:childTnLst>
                          </p:cTn>
                        </p:par>
                      </p:childTnLst>
                    </p:cTn>
                  </p:par>
                  <p:par>
                    <p:cTn id="518" fill="hold">
                      <p:stCondLst>
                        <p:cond delay="indefinite"/>
                      </p:stCondLst>
                      <p:childTnLst>
                        <p:par>
                          <p:cTn id="519" fill="hold">
                            <p:stCondLst>
                              <p:cond delay="0"/>
                            </p:stCondLst>
                            <p:childTnLst>
                              <p:par>
                                <p:cTn id="520" presetID="22" presetClass="entr" presetSubtype="1" fill="hold" nodeType="clickEffect">
                                  <p:stCondLst>
                                    <p:cond delay="0"/>
                                  </p:stCondLst>
                                  <p:childTnLst>
                                    <p:set>
                                      <p:cBhvr>
                                        <p:cTn id="521" dur="1" fill="hold">
                                          <p:stCondLst>
                                            <p:cond delay="0"/>
                                          </p:stCondLst>
                                        </p:cTn>
                                        <p:tgtEl>
                                          <p:spTgt spid="68"/>
                                        </p:tgtEl>
                                        <p:attrNameLst>
                                          <p:attrName>style.visibility</p:attrName>
                                        </p:attrNameLst>
                                      </p:cBhvr>
                                      <p:to>
                                        <p:strVal val="visible"/>
                                      </p:to>
                                    </p:set>
                                    <p:animEffect transition="in" filter="wipe(up)">
                                      <p:cBhvr>
                                        <p:cTn id="522" dur="500"/>
                                        <p:tgtEl>
                                          <p:spTgt spid="68"/>
                                        </p:tgtEl>
                                      </p:cBhvr>
                                    </p:animEffect>
                                  </p:childTnLst>
                                </p:cTn>
                              </p:par>
                              <p:par>
                                <p:cTn id="523" presetID="22" presetClass="entr" presetSubtype="1" fill="hold" nodeType="withEffect">
                                  <p:stCondLst>
                                    <p:cond delay="0"/>
                                  </p:stCondLst>
                                  <p:childTnLst>
                                    <p:set>
                                      <p:cBhvr>
                                        <p:cTn id="524" dur="1" fill="hold">
                                          <p:stCondLst>
                                            <p:cond delay="0"/>
                                          </p:stCondLst>
                                        </p:cTn>
                                        <p:tgtEl>
                                          <p:spTgt spid="127"/>
                                        </p:tgtEl>
                                        <p:attrNameLst>
                                          <p:attrName>style.visibility</p:attrName>
                                        </p:attrNameLst>
                                      </p:cBhvr>
                                      <p:to>
                                        <p:strVal val="visible"/>
                                      </p:to>
                                    </p:set>
                                    <p:animEffect transition="in" filter="wipe(up)">
                                      <p:cBhvr>
                                        <p:cTn id="525" dur="500"/>
                                        <p:tgtEl>
                                          <p:spTgt spid="127"/>
                                        </p:tgtEl>
                                      </p:cBhvr>
                                    </p:animEffect>
                                  </p:childTnLst>
                                </p:cTn>
                              </p:par>
                            </p:childTnLst>
                          </p:cTn>
                        </p:par>
                      </p:childTnLst>
                    </p:cTn>
                  </p:par>
                  <p:par>
                    <p:cTn id="526" fill="hold">
                      <p:stCondLst>
                        <p:cond delay="indefinite"/>
                      </p:stCondLst>
                      <p:childTnLst>
                        <p:par>
                          <p:cTn id="527" fill="hold">
                            <p:stCondLst>
                              <p:cond delay="0"/>
                            </p:stCondLst>
                            <p:childTnLst>
                              <p:par>
                                <p:cTn id="528" presetID="22" presetClass="entr" presetSubtype="4" fill="hold" nodeType="clickEffect">
                                  <p:stCondLst>
                                    <p:cond delay="0"/>
                                  </p:stCondLst>
                                  <p:childTnLst>
                                    <p:set>
                                      <p:cBhvr>
                                        <p:cTn id="529" dur="1" fill="hold">
                                          <p:stCondLst>
                                            <p:cond delay="0"/>
                                          </p:stCondLst>
                                        </p:cTn>
                                        <p:tgtEl>
                                          <p:spTgt spid="59"/>
                                        </p:tgtEl>
                                        <p:attrNameLst>
                                          <p:attrName>style.visibility</p:attrName>
                                        </p:attrNameLst>
                                      </p:cBhvr>
                                      <p:to>
                                        <p:strVal val="visible"/>
                                      </p:to>
                                    </p:set>
                                    <p:animEffect transition="in" filter="wipe(down)">
                                      <p:cBhvr>
                                        <p:cTn id="530" dur="500"/>
                                        <p:tgtEl>
                                          <p:spTgt spid="59"/>
                                        </p:tgtEl>
                                      </p:cBhvr>
                                    </p:animEffect>
                                  </p:childTnLst>
                                </p:cTn>
                              </p:par>
                              <p:par>
                                <p:cTn id="531" presetID="22" presetClass="entr" presetSubtype="4" fill="hold" nodeType="withEffect">
                                  <p:stCondLst>
                                    <p:cond delay="0"/>
                                  </p:stCondLst>
                                  <p:childTnLst>
                                    <p:set>
                                      <p:cBhvr>
                                        <p:cTn id="532" dur="1" fill="hold">
                                          <p:stCondLst>
                                            <p:cond delay="0"/>
                                          </p:stCondLst>
                                        </p:cTn>
                                        <p:tgtEl>
                                          <p:spTgt spid="116"/>
                                        </p:tgtEl>
                                        <p:attrNameLst>
                                          <p:attrName>style.visibility</p:attrName>
                                        </p:attrNameLst>
                                      </p:cBhvr>
                                      <p:to>
                                        <p:strVal val="visible"/>
                                      </p:to>
                                    </p:set>
                                    <p:animEffect transition="in" filter="wipe(down)">
                                      <p:cBhvr>
                                        <p:cTn id="533" dur="500"/>
                                        <p:tgtEl>
                                          <p:spTgt spid="116"/>
                                        </p:tgtEl>
                                      </p:cBhvr>
                                    </p:animEffect>
                                  </p:childTnLst>
                                </p:cTn>
                              </p:par>
                            </p:childTnLst>
                          </p:cTn>
                        </p:par>
                      </p:childTnLst>
                    </p:cTn>
                  </p:par>
                  <p:par>
                    <p:cTn id="534" fill="hold">
                      <p:stCondLst>
                        <p:cond delay="indefinite"/>
                      </p:stCondLst>
                      <p:childTnLst>
                        <p:par>
                          <p:cTn id="535" fill="hold">
                            <p:stCondLst>
                              <p:cond delay="0"/>
                            </p:stCondLst>
                            <p:childTnLst>
                              <p:par>
                                <p:cTn id="536" presetID="45" presetClass="entr" presetSubtype="0" fill="hold" nodeType="clickEffect">
                                  <p:stCondLst>
                                    <p:cond delay="0"/>
                                  </p:stCondLst>
                                  <p:childTnLst>
                                    <p:set>
                                      <p:cBhvr>
                                        <p:cTn id="537" dur="1" fill="hold">
                                          <p:stCondLst>
                                            <p:cond delay="0"/>
                                          </p:stCondLst>
                                        </p:cTn>
                                        <p:tgtEl>
                                          <p:spTgt spid="17"/>
                                        </p:tgtEl>
                                        <p:attrNameLst>
                                          <p:attrName>style.visibility</p:attrName>
                                        </p:attrNameLst>
                                      </p:cBhvr>
                                      <p:to>
                                        <p:strVal val="visible"/>
                                      </p:to>
                                    </p:set>
                                    <p:animEffect transition="in" filter="fade">
                                      <p:cBhvr>
                                        <p:cTn id="538" dur="2000"/>
                                        <p:tgtEl>
                                          <p:spTgt spid="17"/>
                                        </p:tgtEl>
                                      </p:cBhvr>
                                    </p:animEffect>
                                    <p:anim calcmode="lin" valueType="num">
                                      <p:cBhvr>
                                        <p:cTn id="539" dur="2000" fill="hold"/>
                                        <p:tgtEl>
                                          <p:spTgt spid="17"/>
                                        </p:tgtEl>
                                        <p:attrNameLst>
                                          <p:attrName>ppt_w</p:attrName>
                                        </p:attrNameLst>
                                      </p:cBhvr>
                                      <p:tavLst>
                                        <p:tav tm="0" fmla="#ppt_w*sin(2.5*pi*$)">
                                          <p:val>
                                            <p:fltVal val="0"/>
                                          </p:val>
                                        </p:tav>
                                        <p:tav tm="100000">
                                          <p:val>
                                            <p:fltVal val="1"/>
                                          </p:val>
                                        </p:tav>
                                      </p:tavLst>
                                    </p:anim>
                                    <p:anim calcmode="lin" valueType="num">
                                      <p:cBhvr>
                                        <p:cTn id="540" dur="2000" fill="hold"/>
                                        <p:tgtEl>
                                          <p:spTgt spid="17"/>
                                        </p:tgtEl>
                                        <p:attrNameLst>
                                          <p:attrName>ppt_h</p:attrName>
                                        </p:attrNameLst>
                                      </p:cBhvr>
                                      <p:tavLst>
                                        <p:tav tm="0">
                                          <p:val>
                                            <p:strVal val="#ppt_h"/>
                                          </p:val>
                                        </p:tav>
                                        <p:tav tm="100000">
                                          <p:val>
                                            <p:strVal val="#ppt_h"/>
                                          </p:val>
                                        </p:tav>
                                      </p:tavLst>
                                    </p:anim>
                                  </p:childTnLst>
                                </p:cTn>
                              </p:par>
                              <p:par>
                                <p:cTn id="541" presetID="45" presetClass="entr" presetSubtype="0" fill="hold" nodeType="withEffect">
                                  <p:stCondLst>
                                    <p:cond delay="0"/>
                                  </p:stCondLst>
                                  <p:childTnLst>
                                    <p:set>
                                      <p:cBhvr>
                                        <p:cTn id="542" dur="1" fill="hold">
                                          <p:stCondLst>
                                            <p:cond delay="0"/>
                                          </p:stCondLst>
                                        </p:cTn>
                                        <p:tgtEl>
                                          <p:spTgt spid="81"/>
                                        </p:tgtEl>
                                        <p:attrNameLst>
                                          <p:attrName>style.visibility</p:attrName>
                                        </p:attrNameLst>
                                      </p:cBhvr>
                                      <p:to>
                                        <p:strVal val="visible"/>
                                      </p:to>
                                    </p:set>
                                    <p:animEffect transition="in" filter="fade">
                                      <p:cBhvr>
                                        <p:cTn id="543" dur="2000"/>
                                        <p:tgtEl>
                                          <p:spTgt spid="81"/>
                                        </p:tgtEl>
                                      </p:cBhvr>
                                    </p:animEffect>
                                    <p:anim calcmode="lin" valueType="num">
                                      <p:cBhvr>
                                        <p:cTn id="544" dur="2000" fill="hold"/>
                                        <p:tgtEl>
                                          <p:spTgt spid="81"/>
                                        </p:tgtEl>
                                        <p:attrNameLst>
                                          <p:attrName>ppt_w</p:attrName>
                                        </p:attrNameLst>
                                      </p:cBhvr>
                                      <p:tavLst>
                                        <p:tav tm="0" fmla="#ppt_w*sin(2.5*pi*$)">
                                          <p:val>
                                            <p:fltVal val="0"/>
                                          </p:val>
                                        </p:tav>
                                        <p:tav tm="100000">
                                          <p:val>
                                            <p:fltVal val="1"/>
                                          </p:val>
                                        </p:tav>
                                      </p:tavLst>
                                    </p:anim>
                                    <p:anim calcmode="lin" valueType="num">
                                      <p:cBhvr>
                                        <p:cTn id="545" dur="2000" fill="hold"/>
                                        <p:tgtEl>
                                          <p:spTgt spid="81"/>
                                        </p:tgtEl>
                                        <p:attrNameLst>
                                          <p:attrName>ppt_h</p:attrName>
                                        </p:attrNameLst>
                                      </p:cBhvr>
                                      <p:tavLst>
                                        <p:tav tm="0">
                                          <p:val>
                                            <p:strVal val="#ppt_h"/>
                                          </p:val>
                                        </p:tav>
                                        <p:tav tm="100000">
                                          <p:val>
                                            <p:strVal val="#ppt_h"/>
                                          </p:val>
                                        </p:tav>
                                      </p:tavLst>
                                    </p:anim>
                                  </p:childTnLst>
                                </p:cTn>
                              </p:par>
                            </p:childTnLst>
                          </p:cTn>
                        </p:par>
                      </p:childTnLst>
                    </p:cTn>
                  </p:par>
                  <p:par>
                    <p:cTn id="546" fill="hold">
                      <p:stCondLst>
                        <p:cond delay="indefinite"/>
                      </p:stCondLst>
                      <p:childTnLst>
                        <p:par>
                          <p:cTn id="547" fill="hold">
                            <p:stCondLst>
                              <p:cond delay="0"/>
                            </p:stCondLst>
                            <p:childTnLst>
                              <p:par>
                                <p:cTn id="548" presetID="3" presetClass="emph" presetSubtype="2" fill="hold" grpId="1" nodeType="clickEffect">
                                  <p:stCondLst>
                                    <p:cond delay="0"/>
                                  </p:stCondLst>
                                  <p:childTnLst>
                                    <p:animClr clrSpc="rgb" dir="cw">
                                      <p:cBhvr override="childStyle">
                                        <p:cTn id="549" dur="500" fill="hold"/>
                                        <p:tgtEl>
                                          <p:spTgt spid="5"/>
                                        </p:tgtEl>
                                        <p:attrNameLst>
                                          <p:attrName>style.color</p:attrName>
                                        </p:attrNameLst>
                                      </p:cBhvr>
                                      <p:to>
                                        <a:srgbClr val="FF9900"/>
                                      </p:to>
                                    </p:animClr>
                                  </p:childTnLst>
                                </p:cTn>
                              </p:par>
                              <p:par>
                                <p:cTn id="550" presetID="3" presetClass="emph" presetSubtype="2" fill="hold" grpId="1" nodeType="withEffect">
                                  <p:stCondLst>
                                    <p:cond delay="0"/>
                                  </p:stCondLst>
                                  <p:childTnLst>
                                    <p:animClr clrSpc="rgb" dir="cw">
                                      <p:cBhvr override="childStyle">
                                        <p:cTn id="551" dur="500" fill="hold"/>
                                        <p:tgtEl>
                                          <p:spTgt spid="77"/>
                                        </p:tgtEl>
                                        <p:attrNameLst>
                                          <p:attrName>style.color</p:attrName>
                                        </p:attrNameLst>
                                      </p:cBhvr>
                                      <p:to>
                                        <a:srgbClr val="FF9900"/>
                                      </p:to>
                                    </p:animClr>
                                  </p:childTnLst>
                                </p:cTn>
                              </p:par>
                              <p:par>
                                <p:cTn id="552" presetID="12" presetClass="exit" presetSubtype="1" fill="hold" grpId="1" nodeType="withEffect">
                                  <p:stCondLst>
                                    <p:cond delay="0"/>
                                  </p:stCondLst>
                                  <p:childTnLst>
                                    <p:anim calcmode="lin" valueType="num">
                                      <p:cBhvr additive="base">
                                        <p:cTn id="553" dur="500"/>
                                        <p:tgtEl>
                                          <p:spTgt spid="144"/>
                                        </p:tgtEl>
                                        <p:attrNameLst>
                                          <p:attrName>ppt_y</p:attrName>
                                        </p:attrNameLst>
                                      </p:cBhvr>
                                      <p:tavLst>
                                        <p:tav tm="0">
                                          <p:val>
                                            <p:strVal val="#ppt_y"/>
                                          </p:val>
                                        </p:tav>
                                        <p:tav tm="100000">
                                          <p:val>
                                            <p:strVal val="#ppt_y-#ppt_h*1.125000"/>
                                          </p:val>
                                        </p:tav>
                                      </p:tavLst>
                                    </p:anim>
                                    <p:animEffect transition="out" filter="wipe(up)">
                                      <p:cBhvr>
                                        <p:cTn id="554" dur="500"/>
                                        <p:tgtEl>
                                          <p:spTgt spid="144"/>
                                        </p:tgtEl>
                                      </p:cBhvr>
                                    </p:animEffect>
                                    <p:set>
                                      <p:cBhvr>
                                        <p:cTn id="555" dur="1" fill="hold">
                                          <p:stCondLst>
                                            <p:cond delay="499"/>
                                          </p:stCondLst>
                                        </p:cTn>
                                        <p:tgtEl>
                                          <p:spTgt spid="144"/>
                                        </p:tgtEl>
                                        <p:attrNameLst>
                                          <p:attrName>style.visibility</p:attrName>
                                        </p:attrNameLst>
                                      </p:cBhvr>
                                      <p:to>
                                        <p:strVal val="hidden"/>
                                      </p:to>
                                    </p:set>
                                  </p:childTnLst>
                                </p:cTn>
                              </p:par>
                            </p:childTnLst>
                          </p:cTn>
                        </p:par>
                      </p:childTnLst>
                    </p:cTn>
                  </p:par>
                  <p:par>
                    <p:cTn id="556" fill="hold">
                      <p:stCondLst>
                        <p:cond delay="indefinite"/>
                      </p:stCondLst>
                      <p:childTnLst>
                        <p:par>
                          <p:cTn id="557" fill="hold">
                            <p:stCondLst>
                              <p:cond delay="0"/>
                            </p:stCondLst>
                            <p:childTnLst>
                              <p:par>
                                <p:cTn id="558" presetID="26" presetClass="entr" presetSubtype="0" fill="hold" grpId="0" nodeType="clickEffect">
                                  <p:stCondLst>
                                    <p:cond delay="0"/>
                                  </p:stCondLst>
                                  <p:childTnLst>
                                    <p:set>
                                      <p:cBhvr>
                                        <p:cTn id="559" dur="1" fill="hold">
                                          <p:stCondLst>
                                            <p:cond delay="0"/>
                                          </p:stCondLst>
                                        </p:cTn>
                                        <p:tgtEl>
                                          <p:spTgt spid="147"/>
                                        </p:tgtEl>
                                        <p:attrNameLst>
                                          <p:attrName>style.visibility</p:attrName>
                                        </p:attrNameLst>
                                      </p:cBhvr>
                                      <p:to>
                                        <p:strVal val="visible"/>
                                      </p:to>
                                    </p:set>
                                    <p:animEffect transition="in" filter="wipe(down)">
                                      <p:cBhvr>
                                        <p:cTn id="560" dur="580">
                                          <p:stCondLst>
                                            <p:cond delay="0"/>
                                          </p:stCondLst>
                                        </p:cTn>
                                        <p:tgtEl>
                                          <p:spTgt spid="147"/>
                                        </p:tgtEl>
                                      </p:cBhvr>
                                    </p:animEffect>
                                    <p:anim calcmode="lin" valueType="num">
                                      <p:cBhvr>
                                        <p:cTn id="561" dur="1822" tmFilter="0,0; 0.14,0.36; 0.43,0.73; 0.71,0.91; 1.0,1.0">
                                          <p:stCondLst>
                                            <p:cond delay="0"/>
                                          </p:stCondLst>
                                        </p:cTn>
                                        <p:tgtEl>
                                          <p:spTgt spid="147"/>
                                        </p:tgtEl>
                                        <p:attrNameLst>
                                          <p:attrName>ppt_x</p:attrName>
                                        </p:attrNameLst>
                                      </p:cBhvr>
                                      <p:tavLst>
                                        <p:tav tm="0">
                                          <p:val>
                                            <p:strVal val="#ppt_x-0.25"/>
                                          </p:val>
                                        </p:tav>
                                        <p:tav tm="100000">
                                          <p:val>
                                            <p:strVal val="#ppt_x"/>
                                          </p:val>
                                        </p:tav>
                                      </p:tavLst>
                                    </p:anim>
                                    <p:anim calcmode="lin" valueType="num">
                                      <p:cBhvr>
                                        <p:cTn id="562" dur="664" tmFilter="0.0,0.0; 0.25,0.07; 0.50,0.2; 0.75,0.467; 1.0,1.0">
                                          <p:stCondLst>
                                            <p:cond delay="0"/>
                                          </p:stCondLst>
                                        </p:cTn>
                                        <p:tgtEl>
                                          <p:spTgt spid="147"/>
                                        </p:tgtEl>
                                        <p:attrNameLst>
                                          <p:attrName>ppt_y</p:attrName>
                                        </p:attrNameLst>
                                      </p:cBhvr>
                                      <p:tavLst>
                                        <p:tav tm="0" fmla="#ppt_y-sin(pi*$)/3">
                                          <p:val>
                                            <p:fltVal val="0.5"/>
                                          </p:val>
                                        </p:tav>
                                        <p:tav tm="100000">
                                          <p:val>
                                            <p:fltVal val="1"/>
                                          </p:val>
                                        </p:tav>
                                      </p:tavLst>
                                    </p:anim>
                                    <p:anim calcmode="lin" valueType="num">
                                      <p:cBhvr>
                                        <p:cTn id="563" dur="664" tmFilter="0, 0; 0.125,0.2665; 0.25,0.4; 0.375,0.465; 0.5,0.5;  0.625,0.535; 0.75,0.6; 0.875,0.7335; 1,1">
                                          <p:stCondLst>
                                            <p:cond delay="664"/>
                                          </p:stCondLst>
                                        </p:cTn>
                                        <p:tgtEl>
                                          <p:spTgt spid="147"/>
                                        </p:tgtEl>
                                        <p:attrNameLst>
                                          <p:attrName>ppt_y</p:attrName>
                                        </p:attrNameLst>
                                      </p:cBhvr>
                                      <p:tavLst>
                                        <p:tav tm="0" fmla="#ppt_y-sin(pi*$)/9">
                                          <p:val>
                                            <p:fltVal val="0"/>
                                          </p:val>
                                        </p:tav>
                                        <p:tav tm="100000">
                                          <p:val>
                                            <p:fltVal val="1"/>
                                          </p:val>
                                        </p:tav>
                                      </p:tavLst>
                                    </p:anim>
                                    <p:anim calcmode="lin" valueType="num">
                                      <p:cBhvr>
                                        <p:cTn id="564" dur="332" tmFilter="0, 0; 0.125,0.2665; 0.25,0.4; 0.375,0.465; 0.5,0.5;  0.625,0.535; 0.75,0.6; 0.875,0.7335; 1,1">
                                          <p:stCondLst>
                                            <p:cond delay="1324"/>
                                          </p:stCondLst>
                                        </p:cTn>
                                        <p:tgtEl>
                                          <p:spTgt spid="147"/>
                                        </p:tgtEl>
                                        <p:attrNameLst>
                                          <p:attrName>ppt_y</p:attrName>
                                        </p:attrNameLst>
                                      </p:cBhvr>
                                      <p:tavLst>
                                        <p:tav tm="0" fmla="#ppt_y-sin(pi*$)/27">
                                          <p:val>
                                            <p:fltVal val="0"/>
                                          </p:val>
                                        </p:tav>
                                        <p:tav tm="100000">
                                          <p:val>
                                            <p:fltVal val="1"/>
                                          </p:val>
                                        </p:tav>
                                      </p:tavLst>
                                    </p:anim>
                                    <p:anim calcmode="lin" valueType="num">
                                      <p:cBhvr>
                                        <p:cTn id="565" dur="164" tmFilter="0, 0; 0.125,0.2665; 0.25,0.4; 0.375,0.465; 0.5,0.5;  0.625,0.535; 0.75,0.6; 0.875,0.7335; 1,1">
                                          <p:stCondLst>
                                            <p:cond delay="1656"/>
                                          </p:stCondLst>
                                        </p:cTn>
                                        <p:tgtEl>
                                          <p:spTgt spid="147"/>
                                        </p:tgtEl>
                                        <p:attrNameLst>
                                          <p:attrName>ppt_y</p:attrName>
                                        </p:attrNameLst>
                                      </p:cBhvr>
                                      <p:tavLst>
                                        <p:tav tm="0" fmla="#ppt_y-sin(pi*$)/81">
                                          <p:val>
                                            <p:fltVal val="0"/>
                                          </p:val>
                                        </p:tav>
                                        <p:tav tm="100000">
                                          <p:val>
                                            <p:fltVal val="1"/>
                                          </p:val>
                                        </p:tav>
                                      </p:tavLst>
                                    </p:anim>
                                    <p:animScale>
                                      <p:cBhvr>
                                        <p:cTn id="566" dur="26">
                                          <p:stCondLst>
                                            <p:cond delay="650"/>
                                          </p:stCondLst>
                                        </p:cTn>
                                        <p:tgtEl>
                                          <p:spTgt spid="147"/>
                                        </p:tgtEl>
                                      </p:cBhvr>
                                      <p:to x="100000" y="60000"/>
                                    </p:animScale>
                                    <p:animScale>
                                      <p:cBhvr>
                                        <p:cTn id="567" dur="166" decel="50000">
                                          <p:stCondLst>
                                            <p:cond delay="676"/>
                                          </p:stCondLst>
                                        </p:cTn>
                                        <p:tgtEl>
                                          <p:spTgt spid="147"/>
                                        </p:tgtEl>
                                      </p:cBhvr>
                                      <p:to x="100000" y="100000"/>
                                    </p:animScale>
                                    <p:animScale>
                                      <p:cBhvr>
                                        <p:cTn id="568" dur="26">
                                          <p:stCondLst>
                                            <p:cond delay="1312"/>
                                          </p:stCondLst>
                                        </p:cTn>
                                        <p:tgtEl>
                                          <p:spTgt spid="147"/>
                                        </p:tgtEl>
                                      </p:cBhvr>
                                      <p:to x="100000" y="80000"/>
                                    </p:animScale>
                                    <p:animScale>
                                      <p:cBhvr>
                                        <p:cTn id="569" dur="166" decel="50000">
                                          <p:stCondLst>
                                            <p:cond delay="1338"/>
                                          </p:stCondLst>
                                        </p:cTn>
                                        <p:tgtEl>
                                          <p:spTgt spid="147"/>
                                        </p:tgtEl>
                                      </p:cBhvr>
                                      <p:to x="100000" y="100000"/>
                                    </p:animScale>
                                    <p:animScale>
                                      <p:cBhvr>
                                        <p:cTn id="570" dur="26">
                                          <p:stCondLst>
                                            <p:cond delay="1642"/>
                                          </p:stCondLst>
                                        </p:cTn>
                                        <p:tgtEl>
                                          <p:spTgt spid="147"/>
                                        </p:tgtEl>
                                      </p:cBhvr>
                                      <p:to x="100000" y="90000"/>
                                    </p:animScale>
                                    <p:animScale>
                                      <p:cBhvr>
                                        <p:cTn id="571" dur="166" decel="50000">
                                          <p:stCondLst>
                                            <p:cond delay="1668"/>
                                          </p:stCondLst>
                                        </p:cTn>
                                        <p:tgtEl>
                                          <p:spTgt spid="147"/>
                                        </p:tgtEl>
                                      </p:cBhvr>
                                      <p:to x="100000" y="100000"/>
                                    </p:animScale>
                                    <p:animScale>
                                      <p:cBhvr>
                                        <p:cTn id="572" dur="26">
                                          <p:stCondLst>
                                            <p:cond delay="1808"/>
                                          </p:stCondLst>
                                        </p:cTn>
                                        <p:tgtEl>
                                          <p:spTgt spid="147"/>
                                        </p:tgtEl>
                                      </p:cBhvr>
                                      <p:to x="100000" y="95000"/>
                                    </p:animScale>
                                    <p:animScale>
                                      <p:cBhvr>
                                        <p:cTn id="573" dur="166" decel="50000">
                                          <p:stCondLst>
                                            <p:cond delay="1834"/>
                                          </p:stCondLst>
                                        </p:cTn>
                                        <p:tgtEl>
                                          <p:spTgt spid="147"/>
                                        </p:tgtEl>
                                      </p:cBhvr>
                                      <p:to x="100000" y="100000"/>
                                    </p:animScale>
                                  </p:childTnLst>
                                </p:cTn>
                              </p:par>
                            </p:childTnLst>
                          </p:cTn>
                        </p:par>
                      </p:childTnLst>
                    </p:cTn>
                  </p:par>
                  <p:par>
                    <p:cTn id="574" fill="hold">
                      <p:stCondLst>
                        <p:cond delay="indefinite"/>
                      </p:stCondLst>
                      <p:childTnLst>
                        <p:par>
                          <p:cTn id="575" fill="hold">
                            <p:stCondLst>
                              <p:cond delay="0"/>
                            </p:stCondLst>
                            <p:childTnLst>
                              <p:par>
                                <p:cTn id="576" presetID="3" presetClass="emph" presetSubtype="2" fill="hold" grpId="1" nodeType="clickEffect">
                                  <p:stCondLst>
                                    <p:cond delay="0"/>
                                  </p:stCondLst>
                                  <p:childTnLst>
                                    <p:animClr clrSpc="rgb" dir="cw">
                                      <p:cBhvr override="childStyle">
                                        <p:cTn id="577" dur="500" fill="hold"/>
                                        <p:tgtEl>
                                          <p:spTgt spid="6"/>
                                        </p:tgtEl>
                                        <p:attrNameLst>
                                          <p:attrName>style.color</p:attrName>
                                        </p:attrNameLst>
                                      </p:cBhvr>
                                      <p:to>
                                        <a:srgbClr val="FF9900"/>
                                      </p:to>
                                    </p:animClr>
                                  </p:childTnLst>
                                </p:cTn>
                              </p:par>
                              <p:par>
                                <p:cTn id="578" presetID="3" presetClass="emph" presetSubtype="2" fill="hold" grpId="1" nodeType="withEffect">
                                  <p:stCondLst>
                                    <p:cond delay="0"/>
                                  </p:stCondLst>
                                  <p:childTnLst>
                                    <p:animClr clrSpc="rgb" dir="cw">
                                      <p:cBhvr override="childStyle">
                                        <p:cTn id="579" dur="500" fill="hold"/>
                                        <p:tgtEl>
                                          <p:spTgt spid="76"/>
                                        </p:tgtEl>
                                        <p:attrNameLst>
                                          <p:attrName>style.color</p:attrName>
                                        </p:attrNameLst>
                                      </p:cBhvr>
                                      <p:to>
                                        <a:srgbClr val="FF9900"/>
                                      </p:to>
                                    </p:animClr>
                                  </p:childTnLst>
                                </p:cTn>
                              </p:par>
                              <p:par>
                                <p:cTn id="580" presetID="12" presetClass="exit" presetSubtype="1" fill="hold" grpId="1" nodeType="withEffect">
                                  <p:stCondLst>
                                    <p:cond delay="0"/>
                                  </p:stCondLst>
                                  <p:childTnLst>
                                    <p:anim calcmode="lin" valueType="num">
                                      <p:cBhvr additive="base">
                                        <p:cTn id="581" dur="500"/>
                                        <p:tgtEl>
                                          <p:spTgt spid="143"/>
                                        </p:tgtEl>
                                        <p:attrNameLst>
                                          <p:attrName>ppt_y</p:attrName>
                                        </p:attrNameLst>
                                      </p:cBhvr>
                                      <p:tavLst>
                                        <p:tav tm="0">
                                          <p:val>
                                            <p:strVal val="#ppt_y"/>
                                          </p:val>
                                        </p:tav>
                                        <p:tav tm="100000">
                                          <p:val>
                                            <p:strVal val="#ppt_y-#ppt_h*1.125000"/>
                                          </p:val>
                                        </p:tav>
                                      </p:tavLst>
                                    </p:anim>
                                    <p:animEffect transition="out" filter="wipe(up)">
                                      <p:cBhvr>
                                        <p:cTn id="582" dur="500"/>
                                        <p:tgtEl>
                                          <p:spTgt spid="143"/>
                                        </p:tgtEl>
                                      </p:cBhvr>
                                    </p:animEffect>
                                    <p:set>
                                      <p:cBhvr>
                                        <p:cTn id="583" dur="1" fill="hold">
                                          <p:stCondLst>
                                            <p:cond delay="499"/>
                                          </p:stCondLst>
                                        </p:cTn>
                                        <p:tgtEl>
                                          <p:spTgt spid="143"/>
                                        </p:tgtEl>
                                        <p:attrNameLst>
                                          <p:attrName>style.visibility</p:attrName>
                                        </p:attrNameLst>
                                      </p:cBhvr>
                                      <p:to>
                                        <p:strVal val="hidden"/>
                                      </p:to>
                                    </p:set>
                                  </p:childTnLst>
                                </p:cTn>
                              </p:par>
                            </p:childTnLst>
                          </p:cTn>
                        </p:par>
                      </p:childTnLst>
                    </p:cTn>
                  </p:par>
                  <p:par>
                    <p:cTn id="584" fill="hold">
                      <p:stCondLst>
                        <p:cond delay="indefinite"/>
                      </p:stCondLst>
                      <p:childTnLst>
                        <p:par>
                          <p:cTn id="585" fill="hold">
                            <p:stCondLst>
                              <p:cond delay="0"/>
                            </p:stCondLst>
                            <p:childTnLst>
                              <p:par>
                                <p:cTn id="586" presetID="26" presetClass="entr" presetSubtype="0" fill="hold" grpId="0" nodeType="clickEffect">
                                  <p:stCondLst>
                                    <p:cond delay="0"/>
                                  </p:stCondLst>
                                  <p:childTnLst>
                                    <p:set>
                                      <p:cBhvr>
                                        <p:cTn id="587" dur="1" fill="hold">
                                          <p:stCondLst>
                                            <p:cond delay="0"/>
                                          </p:stCondLst>
                                        </p:cTn>
                                        <p:tgtEl>
                                          <p:spTgt spid="150"/>
                                        </p:tgtEl>
                                        <p:attrNameLst>
                                          <p:attrName>style.visibility</p:attrName>
                                        </p:attrNameLst>
                                      </p:cBhvr>
                                      <p:to>
                                        <p:strVal val="visible"/>
                                      </p:to>
                                    </p:set>
                                    <p:animEffect transition="in" filter="wipe(down)">
                                      <p:cBhvr>
                                        <p:cTn id="588" dur="580">
                                          <p:stCondLst>
                                            <p:cond delay="0"/>
                                          </p:stCondLst>
                                        </p:cTn>
                                        <p:tgtEl>
                                          <p:spTgt spid="150"/>
                                        </p:tgtEl>
                                      </p:cBhvr>
                                    </p:animEffect>
                                    <p:anim calcmode="lin" valueType="num">
                                      <p:cBhvr>
                                        <p:cTn id="589" dur="1822" tmFilter="0,0; 0.14,0.36; 0.43,0.73; 0.71,0.91; 1.0,1.0">
                                          <p:stCondLst>
                                            <p:cond delay="0"/>
                                          </p:stCondLst>
                                        </p:cTn>
                                        <p:tgtEl>
                                          <p:spTgt spid="150"/>
                                        </p:tgtEl>
                                        <p:attrNameLst>
                                          <p:attrName>ppt_x</p:attrName>
                                        </p:attrNameLst>
                                      </p:cBhvr>
                                      <p:tavLst>
                                        <p:tav tm="0">
                                          <p:val>
                                            <p:strVal val="#ppt_x-0.25"/>
                                          </p:val>
                                        </p:tav>
                                        <p:tav tm="100000">
                                          <p:val>
                                            <p:strVal val="#ppt_x"/>
                                          </p:val>
                                        </p:tav>
                                      </p:tavLst>
                                    </p:anim>
                                    <p:anim calcmode="lin" valueType="num">
                                      <p:cBhvr>
                                        <p:cTn id="590" dur="664" tmFilter="0.0,0.0; 0.25,0.07; 0.50,0.2; 0.75,0.467; 1.0,1.0">
                                          <p:stCondLst>
                                            <p:cond delay="0"/>
                                          </p:stCondLst>
                                        </p:cTn>
                                        <p:tgtEl>
                                          <p:spTgt spid="150"/>
                                        </p:tgtEl>
                                        <p:attrNameLst>
                                          <p:attrName>ppt_y</p:attrName>
                                        </p:attrNameLst>
                                      </p:cBhvr>
                                      <p:tavLst>
                                        <p:tav tm="0" fmla="#ppt_y-sin(pi*$)/3">
                                          <p:val>
                                            <p:fltVal val="0.5"/>
                                          </p:val>
                                        </p:tav>
                                        <p:tav tm="100000">
                                          <p:val>
                                            <p:fltVal val="1"/>
                                          </p:val>
                                        </p:tav>
                                      </p:tavLst>
                                    </p:anim>
                                    <p:anim calcmode="lin" valueType="num">
                                      <p:cBhvr>
                                        <p:cTn id="591" dur="664" tmFilter="0, 0; 0.125,0.2665; 0.25,0.4; 0.375,0.465; 0.5,0.5;  0.625,0.535; 0.75,0.6; 0.875,0.7335; 1,1">
                                          <p:stCondLst>
                                            <p:cond delay="664"/>
                                          </p:stCondLst>
                                        </p:cTn>
                                        <p:tgtEl>
                                          <p:spTgt spid="150"/>
                                        </p:tgtEl>
                                        <p:attrNameLst>
                                          <p:attrName>ppt_y</p:attrName>
                                        </p:attrNameLst>
                                      </p:cBhvr>
                                      <p:tavLst>
                                        <p:tav tm="0" fmla="#ppt_y-sin(pi*$)/9">
                                          <p:val>
                                            <p:fltVal val="0"/>
                                          </p:val>
                                        </p:tav>
                                        <p:tav tm="100000">
                                          <p:val>
                                            <p:fltVal val="1"/>
                                          </p:val>
                                        </p:tav>
                                      </p:tavLst>
                                    </p:anim>
                                    <p:anim calcmode="lin" valueType="num">
                                      <p:cBhvr>
                                        <p:cTn id="592" dur="332" tmFilter="0, 0; 0.125,0.2665; 0.25,0.4; 0.375,0.465; 0.5,0.5;  0.625,0.535; 0.75,0.6; 0.875,0.7335; 1,1">
                                          <p:stCondLst>
                                            <p:cond delay="1324"/>
                                          </p:stCondLst>
                                        </p:cTn>
                                        <p:tgtEl>
                                          <p:spTgt spid="150"/>
                                        </p:tgtEl>
                                        <p:attrNameLst>
                                          <p:attrName>ppt_y</p:attrName>
                                        </p:attrNameLst>
                                      </p:cBhvr>
                                      <p:tavLst>
                                        <p:tav tm="0" fmla="#ppt_y-sin(pi*$)/27">
                                          <p:val>
                                            <p:fltVal val="0"/>
                                          </p:val>
                                        </p:tav>
                                        <p:tav tm="100000">
                                          <p:val>
                                            <p:fltVal val="1"/>
                                          </p:val>
                                        </p:tav>
                                      </p:tavLst>
                                    </p:anim>
                                    <p:anim calcmode="lin" valueType="num">
                                      <p:cBhvr>
                                        <p:cTn id="593" dur="164" tmFilter="0, 0; 0.125,0.2665; 0.25,0.4; 0.375,0.465; 0.5,0.5;  0.625,0.535; 0.75,0.6; 0.875,0.7335; 1,1">
                                          <p:stCondLst>
                                            <p:cond delay="1656"/>
                                          </p:stCondLst>
                                        </p:cTn>
                                        <p:tgtEl>
                                          <p:spTgt spid="150"/>
                                        </p:tgtEl>
                                        <p:attrNameLst>
                                          <p:attrName>ppt_y</p:attrName>
                                        </p:attrNameLst>
                                      </p:cBhvr>
                                      <p:tavLst>
                                        <p:tav tm="0" fmla="#ppt_y-sin(pi*$)/81">
                                          <p:val>
                                            <p:fltVal val="0"/>
                                          </p:val>
                                        </p:tav>
                                        <p:tav tm="100000">
                                          <p:val>
                                            <p:fltVal val="1"/>
                                          </p:val>
                                        </p:tav>
                                      </p:tavLst>
                                    </p:anim>
                                    <p:animScale>
                                      <p:cBhvr>
                                        <p:cTn id="594" dur="26">
                                          <p:stCondLst>
                                            <p:cond delay="650"/>
                                          </p:stCondLst>
                                        </p:cTn>
                                        <p:tgtEl>
                                          <p:spTgt spid="150"/>
                                        </p:tgtEl>
                                      </p:cBhvr>
                                      <p:to x="100000" y="60000"/>
                                    </p:animScale>
                                    <p:animScale>
                                      <p:cBhvr>
                                        <p:cTn id="595" dur="166" decel="50000">
                                          <p:stCondLst>
                                            <p:cond delay="676"/>
                                          </p:stCondLst>
                                        </p:cTn>
                                        <p:tgtEl>
                                          <p:spTgt spid="150"/>
                                        </p:tgtEl>
                                      </p:cBhvr>
                                      <p:to x="100000" y="100000"/>
                                    </p:animScale>
                                    <p:animScale>
                                      <p:cBhvr>
                                        <p:cTn id="596" dur="26">
                                          <p:stCondLst>
                                            <p:cond delay="1312"/>
                                          </p:stCondLst>
                                        </p:cTn>
                                        <p:tgtEl>
                                          <p:spTgt spid="150"/>
                                        </p:tgtEl>
                                      </p:cBhvr>
                                      <p:to x="100000" y="80000"/>
                                    </p:animScale>
                                    <p:animScale>
                                      <p:cBhvr>
                                        <p:cTn id="597" dur="166" decel="50000">
                                          <p:stCondLst>
                                            <p:cond delay="1338"/>
                                          </p:stCondLst>
                                        </p:cTn>
                                        <p:tgtEl>
                                          <p:spTgt spid="150"/>
                                        </p:tgtEl>
                                      </p:cBhvr>
                                      <p:to x="100000" y="100000"/>
                                    </p:animScale>
                                    <p:animScale>
                                      <p:cBhvr>
                                        <p:cTn id="598" dur="26">
                                          <p:stCondLst>
                                            <p:cond delay="1642"/>
                                          </p:stCondLst>
                                        </p:cTn>
                                        <p:tgtEl>
                                          <p:spTgt spid="150"/>
                                        </p:tgtEl>
                                      </p:cBhvr>
                                      <p:to x="100000" y="90000"/>
                                    </p:animScale>
                                    <p:animScale>
                                      <p:cBhvr>
                                        <p:cTn id="599" dur="166" decel="50000">
                                          <p:stCondLst>
                                            <p:cond delay="1668"/>
                                          </p:stCondLst>
                                        </p:cTn>
                                        <p:tgtEl>
                                          <p:spTgt spid="150"/>
                                        </p:tgtEl>
                                      </p:cBhvr>
                                      <p:to x="100000" y="100000"/>
                                    </p:animScale>
                                    <p:animScale>
                                      <p:cBhvr>
                                        <p:cTn id="600" dur="26">
                                          <p:stCondLst>
                                            <p:cond delay="1808"/>
                                          </p:stCondLst>
                                        </p:cTn>
                                        <p:tgtEl>
                                          <p:spTgt spid="150"/>
                                        </p:tgtEl>
                                      </p:cBhvr>
                                      <p:to x="100000" y="95000"/>
                                    </p:animScale>
                                    <p:animScale>
                                      <p:cBhvr>
                                        <p:cTn id="601" dur="166" decel="50000">
                                          <p:stCondLst>
                                            <p:cond delay="1834"/>
                                          </p:stCondLst>
                                        </p:cTn>
                                        <p:tgtEl>
                                          <p:spTgt spid="150"/>
                                        </p:tgtEl>
                                      </p:cBhvr>
                                      <p:to x="100000" y="100000"/>
                                    </p:animScale>
                                  </p:childTnLst>
                                </p:cTn>
                              </p:par>
                            </p:childTnLst>
                          </p:cTn>
                        </p:par>
                      </p:childTnLst>
                    </p:cTn>
                  </p:par>
                  <p:par>
                    <p:cTn id="602" fill="hold">
                      <p:stCondLst>
                        <p:cond delay="indefinite"/>
                      </p:stCondLst>
                      <p:childTnLst>
                        <p:par>
                          <p:cTn id="603" fill="hold">
                            <p:stCondLst>
                              <p:cond delay="0"/>
                            </p:stCondLst>
                            <p:childTnLst>
                              <p:par>
                                <p:cTn id="604" presetID="3" presetClass="emph" presetSubtype="2" fill="hold" grpId="1" nodeType="clickEffect">
                                  <p:stCondLst>
                                    <p:cond delay="0"/>
                                  </p:stCondLst>
                                  <p:childTnLst>
                                    <p:animClr clrSpc="rgb" dir="cw">
                                      <p:cBhvr override="childStyle">
                                        <p:cTn id="605" dur="500" fill="hold"/>
                                        <p:tgtEl>
                                          <p:spTgt spid="3"/>
                                        </p:tgtEl>
                                        <p:attrNameLst>
                                          <p:attrName>style.color</p:attrName>
                                        </p:attrNameLst>
                                      </p:cBhvr>
                                      <p:to>
                                        <a:srgbClr val="FF9900"/>
                                      </p:to>
                                    </p:animClr>
                                  </p:childTnLst>
                                </p:cTn>
                              </p:par>
                              <p:par>
                                <p:cTn id="606" presetID="3" presetClass="emph" presetSubtype="2" fill="hold" grpId="1" nodeType="withEffect">
                                  <p:stCondLst>
                                    <p:cond delay="0"/>
                                  </p:stCondLst>
                                  <p:childTnLst>
                                    <p:animClr clrSpc="rgb" dir="cw">
                                      <p:cBhvr override="childStyle">
                                        <p:cTn id="607" dur="500" fill="hold"/>
                                        <p:tgtEl>
                                          <p:spTgt spid="73"/>
                                        </p:tgtEl>
                                        <p:attrNameLst>
                                          <p:attrName>style.color</p:attrName>
                                        </p:attrNameLst>
                                      </p:cBhvr>
                                      <p:to>
                                        <a:srgbClr val="FF9900"/>
                                      </p:to>
                                    </p:animClr>
                                  </p:childTnLst>
                                </p:cTn>
                              </p:par>
                              <p:par>
                                <p:cTn id="608" presetID="12" presetClass="exit" presetSubtype="1" fill="hold" grpId="1" nodeType="withEffect">
                                  <p:stCondLst>
                                    <p:cond delay="0"/>
                                  </p:stCondLst>
                                  <p:childTnLst>
                                    <p:anim calcmode="lin" valueType="num">
                                      <p:cBhvr additive="base">
                                        <p:cTn id="609" dur="500"/>
                                        <p:tgtEl>
                                          <p:spTgt spid="134"/>
                                        </p:tgtEl>
                                        <p:attrNameLst>
                                          <p:attrName>ppt_y</p:attrName>
                                        </p:attrNameLst>
                                      </p:cBhvr>
                                      <p:tavLst>
                                        <p:tav tm="0">
                                          <p:val>
                                            <p:strVal val="#ppt_y"/>
                                          </p:val>
                                        </p:tav>
                                        <p:tav tm="100000">
                                          <p:val>
                                            <p:strVal val="#ppt_y-#ppt_h*1.125000"/>
                                          </p:val>
                                        </p:tav>
                                      </p:tavLst>
                                    </p:anim>
                                    <p:animEffect transition="out" filter="wipe(up)">
                                      <p:cBhvr>
                                        <p:cTn id="610" dur="500"/>
                                        <p:tgtEl>
                                          <p:spTgt spid="134"/>
                                        </p:tgtEl>
                                      </p:cBhvr>
                                    </p:animEffect>
                                    <p:set>
                                      <p:cBhvr>
                                        <p:cTn id="611" dur="1" fill="hold">
                                          <p:stCondLst>
                                            <p:cond delay="499"/>
                                          </p:stCondLst>
                                        </p:cTn>
                                        <p:tgtEl>
                                          <p:spTgt spid="134"/>
                                        </p:tgtEl>
                                        <p:attrNameLst>
                                          <p:attrName>style.visibility</p:attrName>
                                        </p:attrNameLst>
                                      </p:cBhvr>
                                      <p:to>
                                        <p:strVal val="hidden"/>
                                      </p:to>
                                    </p:set>
                                  </p:childTnLst>
                                </p:cTn>
                              </p:par>
                            </p:childTnLst>
                          </p:cTn>
                        </p:par>
                      </p:childTnLst>
                    </p:cTn>
                  </p:par>
                  <p:par>
                    <p:cTn id="612" fill="hold">
                      <p:stCondLst>
                        <p:cond delay="indefinite"/>
                      </p:stCondLst>
                      <p:childTnLst>
                        <p:par>
                          <p:cTn id="613" fill="hold">
                            <p:stCondLst>
                              <p:cond delay="0"/>
                            </p:stCondLst>
                            <p:childTnLst>
                              <p:par>
                                <p:cTn id="614" presetID="26" presetClass="entr" presetSubtype="0" fill="hold" grpId="0" nodeType="clickEffect">
                                  <p:stCondLst>
                                    <p:cond delay="0"/>
                                  </p:stCondLst>
                                  <p:childTnLst>
                                    <p:set>
                                      <p:cBhvr>
                                        <p:cTn id="615" dur="1" fill="hold">
                                          <p:stCondLst>
                                            <p:cond delay="0"/>
                                          </p:stCondLst>
                                        </p:cTn>
                                        <p:tgtEl>
                                          <p:spTgt spid="151"/>
                                        </p:tgtEl>
                                        <p:attrNameLst>
                                          <p:attrName>style.visibility</p:attrName>
                                        </p:attrNameLst>
                                      </p:cBhvr>
                                      <p:to>
                                        <p:strVal val="visible"/>
                                      </p:to>
                                    </p:set>
                                    <p:animEffect transition="in" filter="wipe(down)">
                                      <p:cBhvr>
                                        <p:cTn id="616" dur="580">
                                          <p:stCondLst>
                                            <p:cond delay="0"/>
                                          </p:stCondLst>
                                        </p:cTn>
                                        <p:tgtEl>
                                          <p:spTgt spid="151"/>
                                        </p:tgtEl>
                                      </p:cBhvr>
                                    </p:animEffect>
                                    <p:anim calcmode="lin" valueType="num">
                                      <p:cBhvr>
                                        <p:cTn id="617" dur="1822" tmFilter="0,0; 0.14,0.36; 0.43,0.73; 0.71,0.91; 1.0,1.0">
                                          <p:stCondLst>
                                            <p:cond delay="0"/>
                                          </p:stCondLst>
                                        </p:cTn>
                                        <p:tgtEl>
                                          <p:spTgt spid="151"/>
                                        </p:tgtEl>
                                        <p:attrNameLst>
                                          <p:attrName>ppt_x</p:attrName>
                                        </p:attrNameLst>
                                      </p:cBhvr>
                                      <p:tavLst>
                                        <p:tav tm="0">
                                          <p:val>
                                            <p:strVal val="#ppt_x-0.25"/>
                                          </p:val>
                                        </p:tav>
                                        <p:tav tm="100000">
                                          <p:val>
                                            <p:strVal val="#ppt_x"/>
                                          </p:val>
                                        </p:tav>
                                      </p:tavLst>
                                    </p:anim>
                                    <p:anim calcmode="lin" valueType="num">
                                      <p:cBhvr>
                                        <p:cTn id="618" dur="664" tmFilter="0.0,0.0; 0.25,0.07; 0.50,0.2; 0.75,0.467; 1.0,1.0">
                                          <p:stCondLst>
                                            <p:cond delay="0"/>
                                          </p:stCondLst>
                                        </p:cTn>
                                        <p:tgtEl>
                                          <p:spTgt spid="151"/>
                                        </p:tgtEl>
                                        <p:attrNameLst>
                                          <p:attrName>ppt_y</p:attrName>
                                        </p:attrNameLst>
                                      </p:cBhvr>
                                      <p:tavLst>
                                        <p:tav tm="0" fmla="#ppt_y-sin(pi*$)/3">
                                          <p:val>
                                            <p:fltVal val="0.5"/>
                                          </p:val>
                                        </p:tav>
                                        <p:tav tm="100000">
                                          <p:val>
                                            <p:fltVal val="1"/>
                                          </p:val>
                                        </p:tav>
                                      </p:tavLst>
                                    </p:anim>
                                    <p:anim calcmode="lin" valueType="num">
                                      <p:cBhvr>
                                        <p:cTn id="619" dur="664" tmFilter="0, 0; 0.125,0.2665; 0.25,0.4; 0.375,0.465; 0.5,0.5;  0.625,0.535; 0.75,0.6; 0.875,0.7335; 1,1">
                                          <p:stCondLst>
                                            <p:cond delay="664"/>
                                          </p:stCondLst>
                                        </p:cTn>
                                        <p:tgtEl>
                                          <p:spTgt spid="151"/>
                                        </p:tgtEl>
                                        <p:attrNameLst>
                                          <p:attrName>ppt_y</p:attrName>
                                        </p:attrNameLst>
                                      </p:cBhvr>
                                      <p:tavLst>
                                        <p:tav tm="0" fmla="#ppt_y-sin(pi*$)/9">
                                          <p:val>
                                            <p:fltVal val="0"/>
                                          </p:val>
                                        </p:tav>
                                        <p:tav tm="100000">
                                          <p:val>
                                            <p:fltVal val="1"/>
                                          </p:val>
                                        </p:tav>
                                      </p:tavLst>
                                    </p:anim>
                                    <p:anim calcmode="lin" valueType="num">
                                      <p:cBhvr>
                                        <p:cTn id="620" dur="332" tmFilter="0, 0; 0.125,0.2665; 0.25,0.4; 0.375,0.465; 0.5,0.5;  0.625,0.535; 0.75,0.6; 0.875,0.7335; 1,1">
                                          <p:stCondLst>
                                            <p:cond delay="1324"/>
                                          </p:stCondLst>
                                        </p:cTn>
                                        <p:tgtEl>
                                          <p:spTgt spid="151"/>
                                        </p:tgtEl>
                                        <p:attrNameLst>
                                          <p:attrName>ppt_y</p:attrName>
                                        </p:attrNameLst>
                                      </p:cBhvr>
                                      <p:tavLst>
                                        <p:tav tm="0" fmla="#ppt_y-sin(pi*$)/27">
                                          <p:val>
                                            <p:fltVal val="0"/>
                                          </p:val>
                                        </p:tav>
                                        <p:tav tm="100000">
                                          <p:val>
                                            <p:fltVal val="1"/>
                                          </p:val>
                                        </p:tav>
                                      </p:tavLst>
                                    </p:anim>
                                    <p:anim calcmode="lin" valueType="num">
                                      <p:cBhvr>
                                        <p:cTn id="621" dur="164" tmFilter="0, 0; 0.125,0.2665; 0.25,0.4; 0.375,0.465; 0.5,0.5;  0.625,0.535; 0.75,0.6; 0.875,0.7335; 1,1">
                                          <p:stCondLst>
                                            <p:cond delay="1656"/>
                                          </p:stCondLst>
                                        </p:cTn>
                                        <p:tgtEl>
                                          <p:spTgt spid="151"/>
                                        </p:tgtEl>
                                        <p:attrNameLst>
                                          <p:attrName>ppt_y</p:attrName>
                                        </p:attrNameLst>
                                      </p:cBhvr>
                                      <p:tavLst>
                                        <p:tav tm="0" fmla="#ppt_y-sin(pi*$)/81">
                                          <p:val>
                                            <p:fltVal val="0"/>
                                          </p:val>
                                        </p:tav>
                                        <p:tav tm="100000">
                                          <p:val>
                                            <p:fltVal val="1"/>
                                          </p:val>
                                        </p:tav>
                                      </p:tavLst>
                                    </p:anim>
                                    <p:animScale>
                                      <p:cBhvr>
                                        <p:cTn id="622" dur="26">
                                          <p:stCondLst>
                                            <p:cond delay="650"/>
                                          </p:stCondLst>
                                        </p:cTn>
                                        <p:tgtEl>
                                          <p:spTgt spid="151"/>
                                        </p:tgtEl>
                                      </p:cBhvr>
                                      <p:to x="100000" y="60000"/>
                                    </p:animScale>
                                    <p:animScale>
                                      <p:cBhvr>
                                        <p:cTn id="623" dur="166" decel="50000">
                                          <p:stCondLst>
                                            <p:cond delay="676"/>
                                          </p:stCondLst>
                                        </p:cTn>
                                        <p:tgtEl>
                                          <p:spTgt spid="151"/>
                                        </p:tgtEl>
                                      </p:cBhvr>
                                      <p:to x="100000" y="100000"/>
                                    </p:animScale>
                                    <p:animScale>
                                      <p:cBhvr>
                                        <p:cTn id="624" dur="26">
                                          <p:stCondLst>
                                            <p:cond delay="1312"/>
                                          </p:stCondLst>
                                        </p:cTn>
                                        <p:tgtEl>
                                          <p:spTgt spid="151"/>
                                        </p:tgtEl>
                                      </p:cBhvr>
                                      <p:to x="100000" y="80000"/>
                                    </p:animScale>
                                    <p:animScale>
                                      <p:cBhvr>
                                        <p:cTn id="625" dur="166" decel="50000">
                                          <p:stCondLst>
                                            <p:cond delay="1338"/>
                                          </p:stCondLst>
                                        </p:cTn>
                                        <p:tgtEl>
                                          <p:spTgt spid="151"/>
                                        </p:tgtEl>
                                      </p:cBhvr>
                                      <p:to x="100000" y="100000"/>
                                    </p:animScale>
                                    <p:animScale>
                                      <p:cBhvr>
                                        <p:cTn id="626" dur="26">
                                          <p:stCondLst>
                                            <p:cond delay="1642"/>
                                          </p:stCondLst>
                                        </p:cTn>
                                        <p:tgtEl>
                                          <p:spTgt spid="151"/>
                                        </p:tgtEl>
                                      </p:cBhvr>
                                      <p:to x="100000" y="90000"/>
                                    </p:animScale>
                                    <p:animScale>
                                      <p:cBhvr>
                                        <p:cTn id="627" dur="166" decel="50000">
                                          <p:stCondLst>
                                            <p:cond delay="1668"/>
                                          </p:stCondLst>
                                        </p:cTn>
                                        <p:tgtEl>
                                          <p:spTgt spid="151"/>
                                        </p:tgtEl>
                                      </p:cBhvr>
                                      <p:to x="100000" y="100000"/>
                                    </p:animScale>
                                    <p:animScale>
                                      <p:cBhvr>
                                        <p:cTn id="628" dur="26">
                                          <p:stCondLst>
                                            <p:cond delay="1808"/>
                                          </p:stCondLst>
                                        </p:cTn>
                                        <p:tgtEl>
                                          <p:spTgt spid="151"/>
                                        </p:tgtEl>
                                      </p:cBhvr>
                                      <p:to x="100000" y="95000"/>
                                    </p:animScale>
                                    <p:animScale>
                                      <p:cBhvr>
                                        <p:cTn id="629" dur="166" decel="50000">
                                          <p:stCondLst>
                                            <p:cond delay="1834"/>
                                          </p:stCondLst>
                                        </p:cTn>
                                        <p:tgtEl>
                                          <p:spTgt spid="151"/>
                                        </p:tgtEl>
                                      </p:cBhvr>
                                      <p:to x="100000" y="100000"/>
                                    </p:animScale>
                                  </p:childTnLst>
                                </p:cTn>
                              </p:par>
                            </p:childTnLst>
                          </p:cTn>
                        </p:par>
                      </p:childTnLst>
                    </p:cTn>
                  </p:par>
                  <p:par>
                    <p:cTn id="630" fill="hold">
                      <p:stCondLst>
                        <p:cond delay="indefinite"/>
                      </p:stCondLst>
                      <p:childTnLst>
                        <p:par>
                          <p:cTn id="631" fill="hold">
                            <p:stCondLst>
                              <p:cond delay="0"/>
                            </p:stCondLst>
                            <p:childTnLst>
                              <p:par>
                                <p:cTn id="632" presetID="3" presetClass="emph" presetSubtype="2" fill="hold" grpId="1" nodeType="clickEffect">
                                  <p:stCondLst>
                                    <p:cond delay="0"/>
                                  </p:stCondLst>
                                  <p:childTnLst>
                                    <p:animClr clrSpc="rgb" dir="cw">
                                      <p:cBhvr override="childStyle">
                                        <p:cTn id="633" dur="500" fill="hold"/>
                                        <p:tgtEl>
                                          <p:spTgt spid="2"/>
                                        </p:tgtEl>
                                        <p:attrNameLst>
                                          <p:attrName>style.color</p:attrName>
                                        </p:attrNameLst>
                                      </p:cBhvr>
                                      <p:to>
                                        <a:srgbClr val="FF9900"/>
                                      </p:to>
                                    </p:animClr>
                                  </p:childTnLst>
                                </p:cTn>
                              </p:par>
                              <p:par>
                                <p:cTn id="634" presetID="3" presetClass="emph" presetSubtype="2" fill="hold" grpId="1" nodeType="withEffect">
                                  <p:stCondLst>
                                    <p:cond delay="0"/>
                                  </p:stCondLst>
                                  <p:childTnLst>
                                    <p:animClr clrSpc="rgb" dir="cw">
                                      <p:cBhvr override="childStyle">
                                        <p:cTn id="635" dur="500" fill="hold"/>
                                        <p:tgtEl>
                                          <p:spTgt spid="72"/>
                                        </p:tgtEl>
                                        <p:attrNameLst>
                                          <p:attrName>style.color</p:attrName>
                                        </p:attrNameLst>
                                      </p:cBhvr>
                                      <p:to>
                                        <a:srgbClr val="FF9900"/>
                                      </p:to>
                                    </p:animClr>
                                  </p:childTnLst>
                                </p:cTn>
                              </p:par>
                              <p:par>
                                <p:cTn id="636" presetID="12" presetClass="exit" presetSubtype="1" fill="hold" grpId="1" nodeType="withEffect">
                                  <p:stCondLst>
                                    <p:cond delay="0"/>
                                  </p:stCondLst>
                                  <p:childTnLst>
                                    <p:anim calcmode="lin" valueType="num">
                                      <p:cBhvr additive="base">
                                        <p:cTn id="637" dur="500"/>
                                        <p:tgtEl>
                                          <p:spTgt spid="133"/>
                                        </p:tgtEl>
                                        <p:attrNameLst>
                                          <p:attrName>ppt_y</p:attrName>
                                        </p:attrNameLst>
                                      </p:cBhvr>
                                      <p:tavLst>
                                        <p:tav tm="0">
                                          <p:val>
                                            <p:strVal val="#ppt_y"/>
                                          </p:val>
                                        </p:tav>
                                        <p:tav tm="100000">
                                          <p:val>
                                            <p:strVal val="#ppt_y-#ppt_h*1.125000"/>
                                          </p:val>
                                        </p:tav>
                                      </p:tavLst>
                                    </p:anim>
                                    <p:animEffect transition="out" filter="wipe(up)">
                                      <p:cBhvr>
                                        <p:cTn id="638" dur="500"/>
                                        <p:tgtEl>
                                          <p:spTgt spid="133"/>
                                        </p:tgtEl>
                                      </p:cBhvr>
                                    </p:animEffect>
                                    <p:set>
                                      <p:cBhvr>
                                        <p:cTn id="639" dur="1" fill="hold">
                                          <p:stCondLst>
                                            <p:cond delay="499"/>
                                          </p:stCondLst>
                                        </p:cTn>
                                        <p:tgtEl>
                                          <p:spTgt spid="133"/>
                                        </p:tgtEl>
                                        <p:attrNameLst>
                                          <p:attrName>style.visibility</p:attrName>
                                        </p:attrNameLst>
                                      </p:cBhvr>
                                      <p:to>
                                        <p:strVal val="hidden"/>
                                      </p:to>
                                    </p:set>
                                  </p:childTnLst>
                                </p:cTn>
                              </p:par>
                            </p:childTnLst>
                          </p:cTn>
                        </p:par>
                      </p:childTnLst>
                    </p:cTn>
                  </p:par>
                  <p:par>
                    <p:cTn id="640" fill="hold">
                      <p:stCondLst>
                        <p:cond delay="indefinite"/>
                      </p:stCondLst>
                      <p:childTnLst>
                        <p:par>
                          <p:cTn id="641" fill="hold">
                            <p:stCondLst>
                              <p:cond delay="0"/>
                            </p:stCondLst>
                            <p:childTnLst>
                              <p:par>
                                <p:cTn id="642" presetID="26" presetClass="entr" presetSubtype="0" fill="hold" grpId="0" nodeType="clickEffect">
                                  <p:stCondLst>
                                    <p:cond delay="0"/>
                                  </p:stCondLst>
                                  <p:childTnLst>
                                    <p:set>
                                      <p:cBhvr>
                                        <p:cTn id="643" dur="1" fill="hold">
                                          <p:stCondLst>
                                            <p:cond delay="0"/>
                                          </p:stCondLst>
                                        </p:cTn>
                                        <p:tgtEl>
                                          <p:spTgt spid="152"/>
                                        </p:tgtEl>
                                        <p:attrNameLst>
                                          <p:attrName>style.visibility</p:attrName>
                                        </p:attrNameLst>
                                      </p:cBhvr>
                                      <p:to>
                                        <p:strVal val="visible"/>
                                      </p:to>
                                    </p:set>
                                    <p:animEffect transition="in" filter="wipe(down)">
                                      <p:cBhvr>
                                        <p:cTn id="644" dur="580">
                                          <p:stCondLst>
                                            <p:cond delay="0"/>
                                          </p:stCondLst>
                                        </p:cTn>
                                        <p:tgtEl>
                                          <p:spTgt spid="152"/>
                                        </p:tgtEl>
                                      </p:cBhvr>
                                    </p:animEffect>
                                    <p:anim calcmode="lin" valueType="num">
                                      <p:cBhvr>
                                        <p:cTn id="645" dur="1822" tmFilter="0,0; 0.14,0.36; 0.43,0.73; 0.71,0.91; 1.0,1.0">
                                          <p:stCondLst>
                                            <p:cond delay="0"/>
                                          </p:stCondLst>
                                        </p:cTn>
                                        <p:tgtEl>
                                          <p:spTgt spid="152"/>
                                        </p:tgtEl>
                                        <p:attrNameLst>
                                          <p:attrName>ppt_x</p:attrName>
                                        </p:attrNameLst>
                                      </p:cBhvr>
                                      <p:tavLst>
                                        <p:tav tm="0">
                                          <p:val>
                                            <p:strVal val="#ppt_x-0.25"/>
                                          </p:val>
                                        </p:tav>
                                        <p:tav tm="100000">
                                          <p:val>
                                            <p:strVal val="#ppt_x"/>
                                          </p:val>
                                        </p:tav>
                                      </p:tavLst>
                                    </p:anim>
                                    <p:anim calcmode="lin" valueType="num">
                                      <p:cBhvr>
                                        <p:cTn id="646" dur="664" tmFilter="0.0,0.0; 0.25,0.07; 0.50,0.2; 0.75,0.467; 1.0,1.0">
                                          <p:stCondLst>
                                            <p:cond delay="0"/>
                                          </p:stCondLst>
                                        </p:cTn>
                                        <p:tgtEl>
                                          <p:spTgt spid="152"/>
                                        </p:tgtEl>
                                        <p:attrNameLst>
                                          <p:attrName>ppt_y</p:attrName>
                                        </p:attrNameLst>
                                      </p:cBhvr>
                                      <p:tavLst>
                                        <p:tav tm="0" fmla="#ppt_y-sin(pi*$)/3">
                                          <p:val>
                                            <p:fltVal val="0.5"/>
                                          </p:val>
                                        </p:tav>
                                        <p:tav tm="100000">
                                          <p:val>
                                            <p:fltVal val="1"/>
                                          </p:val>
                                        </p:tav>
                                      </p:tavLst>
                                    </p:anim>
                                    <p:anim calcmode="lin" valueType="num">
                                      <p:cBhvr>
                                        <p:cTn id="647" dur="664" tmFilter="0, 0; 0.125,0.2665; 0.25,0.4; 0.375,0.465; 0.5,0.5;  0.625,0.535; 0.75,0.6; 0.875,0.7335; 1,1">
                                          <p:stCondLst>
                                            <p:cond delay="664"/>
                                          </p:stCondLst>
                                        </p:cTn>
                                        <p:tgtEl>
                                          <p:spTgt spid="152"/>
                                        </p:tgtEl>
                                        <p:attrNameLst>
                                          <p:attrName>ppt_y</p:attrName>
                                        </p:attrNameLst>
                                      </p:cBhvr>
                                      <p:tavLst>
                                        <p:tav tm="0" fmla="#ppt_y-sin(pi*$)/9">
                                          <p:val>
                                            <p:fltVal val="0"/>
                                          </p:val>
                                        </p:tav>
                                        <p:tav tm="100000">
                                          <p:val>
                                            <p:fltVal val="1"/>
                                          </p:val>
                                        </p:tav>
                                      </p:tavLst>
                                    </p:anim>
                                    <p:anim calcmode="lin" valueType="num">
                                      <p:cBhvr>
                                        <p:cTn id="648" dur="332" tmFilter="0, 0; 0.125,0.2665; 0.25,0.4; 0.375,0.465; 0.5,0.5;  0.625,0.535; 0.75,0.6; 0.875,0.7335; 1,1">
                                          <p:stCondLst>
                                            <p:cond delay="1324"/>
                                          </p:stCondLst>
                                        </p:cTn>
                                        <p:tgtEl>
                                          <p:spTgt spid="152"/>
                                        </p:tgtEl>
                                        <p:attrNameLst>
                                          <p:attrName>ppt_y</p:attrName>
                                        </p:attrNameLst>
                                      </p:cBhvr>
                                      <p:tavLst>
                                        <p:tav tm="0" fmla="#ppt_y-sin(pi*$)/27">
                                          <p:val>
                                            <p:fltVal val="0"/>
                                          </p:val>
                                        </p:tav>
                                        <p:tav tm="100000">
                                          <p:val>
                                            <p:fltVal val="1"/>
                                          </p:val>
                                        </p:tav>
                                      </p:tavLst>
                                    </p:anim>
                                    <p:anim calcmode="lin" valueType="num">
                                      <p:cBhvr>
                                        <p:cTn id="649" dur="164" tmFilter="0, 0; 0.125,0.2665; 0.25,0.4; 0.375,0.465; 0.5,0.5;  0.625,0.535; 0.75,0.6; 0.875,0.7335; 1,1">
                                          <p:stCondLst>
                                            <p:cond delay="1656"/>
                                          </p:stCondLst>
                                        </p:cTn>
                                        <p:tgtEl>
                                          <p:spTgt spid="152"/>
                                        </p:tgtEl>
                                        <p:attrNameLst>
                                          <p:attrName>ppt_y</p:attrName>
                                        </p:attrNameLst>
                                      </p:cBhvr>
                                      <p:tavLst>
                                        <p:tav tm="0" fmla="#ppt_y-sin(pi*$)/81">
                                          <p:val>
                                            <p:fltVal val="0"/>
                                          </p:val>
                                        </p:tav>
                                        <p:tav tm="100000">
                                          <p:val>
                                            <p:fltVal val="1"/>
                                          </p:val>
                                        </p:tav>
                                      </p:tavLst>
                                    </p:anim>
                                    <p:animScale>
                                      <p:cBhvr>
                                        <p:cTn id="650" dur="26">
                                          <p:stCondLst>
                                            <p:cond delay="650"/>
                                          </p:stCondLst>
                                        </p:cTn>
                                        <p:tgtEl>
                                          <p:spTgt spid="152"/>
                                        </p:tgtEl>
                                      </p:cBhvr>
                                      <p:to x="100000" y="60000"/>
                                    </p:animScale>
                                    <p:animScale>
                                      <p:cBhvr>
                                        <p:cTn id="651" dur="166" decel="50000">
                                          <p:stCondLst>
                                            <p:cond delay="676"/>
                                          </p:stCondLst>
                                        </p:cTn>
                                        <p:tgtEl>
                                          <p:spTgt spid="152"/>
                                        </p:tgtEl>
                                      </p:cBhvr>
                                      <p:to x="100000" y="100000"/>
                                    </p:animScale>
                                    <p:animScale>
                                      <p:cBhvr>
                                        <p:cTn id="652" dur="26">
                                          <p:stCondLst>
                                            <p:cond delay="1312"/>
                                          </p:stCondLst>
                                        </p:cTn>
                                        <p:tgtEl>
                                          <p:spTgt spid="152"/>
                                        </p:tgtEl>
                                      </p:cBhvr>
                                      <p:to x="100000" y="80000"/>
                                    </p:animScale>
                                    <p:animScale>
                                      <p:cBhvr>
                                        <p:cTn id="653" dur="166" decel="50000">
                                          <p:stCondLst>
                                            <p:cond delay="1338"/>
                                          </p:stCondLst>
                                        </p:cTn>
                                        <p:tgtEl>
                                          <p:spTgt spid="152"/>
                                        </p:tgtEl>
                                      </p:cBhvr>
                                      <p:to x="100000" y="100000"/>
                                    </p:animScale>
                                    <p:animScale>
                                      <p:cBhvr>
                                        <p:cTn id="654" dur="26">
                                          <p:stCondLst>
                                            <p:cond delay="1642"/>
                                          </p:stCondLst>
                                        </p:cTn>
                                        <p:tgtEl>
                                          <p:spTgt spid="152"/>
                                        </p:tgtEl>
                                      </p:cBhvr>
                                      <p:to x="100000" y="90000"/>
                                    </p:animScale>
                                    <p:animScale>
                                      <p:cBhvr>
                                        <p:cTn id="655" dur="166" decel="50000">
                                          <p:stCondLst>
                                            <p:cond delay="1668"/>
                                          </p:stCondLst>
                                        </p:cTn>
                                        <p:tgtEl>
                                          <p:spTgt spid="152"/>
                                        </p:tgtEl>
                                      </p:cBhvr>
                                      <p:to x="100000" y="100000"/>
                                    </p:animScale>
                                    <p:animScale>
                                      <p:cBhvr>
                                        <p:cTn id="656" dur="26">
                                          <p:stCondLst>
                                            <p:cond delay="1808"/>
                                          </p:stCondLst>
                                        </p:cTn>
                                        <p:tgtEl>
                                          <p:spTgt spid="152"/>
                                        </p:tgtEl>
                                      </p:cBhvr>
                                      <p:to x="100000" y="95000"/>
                                    </p:animScale>
                                    <p:animScale>
                                      <p:cBhvr>
                                        <p:cTn id="657" dur="166" decel="50000">
                                          <p:stCondLst>
                                            <p:cond delay="1834"/>
                                          </p:stCondLst>
                                        </p:cTn>
                                        <p:tgtEl>
                                          <p:spTgt spid="152"/>
                                        </p:tgtEl>
                                      </p:cBhvr>
                                      <p:to x="100000" y="100000"/>
                                    </p:animScale>
                                  </p:childTnLst>
                                </p:cTn>
                              </p:par>
                            </p:childTnLst>
                          </p:cTn>
                        </p:par>
                      </p:childTnLst>
                    </p:cTn>
                  </p:par>
                  <p:par>
                    <p:cTn id="658" fill="hold">
                      <p:stCondLst>
                        <p:cond delay="indefinite"/>
                      </p:stCondLst>
                      <p:childTnLst>
                        <p:par>
                          <p:cTn id="659" fill="hold">
                            <p:stCondLst>
                              <p:cond delay="0"/>
                            </p:stCondLst>
                            <p:childTnLst>
                              <p:par>
                                <p:cTn id="660" presetID="21" presetClass="entr" presetSubtype="1" fill="hold" grpId="0" nodeType="clickEffect">
                                  <p:stCondLst>
                                    <p:cond delay="0"/>
                                  </p:stCondLst>
                                  <p:childTnLst>
                                    <p:set>
                                      <p:cBhvr>
                                        <p:cTn id="661" dur="1" fill="hold">
                                          <p:stCondLst>
                                            <p:cond delay="0"/>
                                          </p:stCondLst>
                                        </p:cTn>
                                        <p:tgtEl>
                                          <p:spTgt spid="153"/>
                                        </p:tgtEl>
                                        <p:attrNameLst>
                                          <p:attrName>style.visibility</p:attrName>
                                        </p:attrNameLst>
                                      </p:cBhvr>
                                      <p:to>
                                        <p:strVal val="visible"/>
                                      </p:to>
                                    </p:set>
                                    <p:animEffect transition="in" filter="wheel(1)">
                                      <p:cBhvr>
                                        <p:cTn id="662" dur="2000"/>
                                        <p:tgtEl>
                                          <p:spTgt spid="153"/>
                                        </p:tgtEl>
                                      </p:cBhvr>
                                    </p:animEffect>
                                  </p:childTnLst>
                                </p:cTn>
                              </p:par>
                            </p:childTnLst>
                          </p:cTn>
                        </p:par>
                      </p:childTnLst>
                    </p:cTn>
                  </p:par>
                  <p:par>
                    <p:cTn id="663" fill="hold">
                      <p:stCondLst>
                        <p:cond delay="indefinite"/>
                      </p:stCondLst>
                      <p:childTnLst>
                        <p:par>
                          <p:cTn id="664" fill="hold">
                            <p:stCondLst>
                              <p:cond delay="0"/>
                            </p:stCondLst>
                            <p:childTnLst>
                              <p:par>
                                <p:cTn id="665" presetID="21" presetClass="entr" presetSubtype="1" fill="hold" grpId="0" nodeType="clickEffect">
                                  <p:stCondLst>
                                    <p:cond delay="0"/>
                                  </p:stCondLst>
                                  <p:childTnLst>
                                    <p:set>
                                      <p:cBhvr>
                                        <p:cTn id="666" dur="1" fill="hold">
                                          <p:stCondLst>
                                            <p:cond delay="0"/>
                                          </p:stCondLst>
                                        </p:cTn>
                                        <p:tgtEl>
                                          <p:spTgt spid="154"/>
                                        </p:tgtEl>
                                        <p:attrNameLst>
                                          <p:attrName>style.visibility</p:attrName>
                                        </p:attrNameLst>
                                      </p:cBhvr>
                                      <p:to>
                                        <p:strVal val="visible"/>
                                      </p:to>
                                    </p:set>
                                    <p:animEffect transition="in" filter="wheel(1)">
                                      <p:cBhvr>
                                        <p:cTn id="667" dur="2000"/>
                                        <p:tgtEl>
                                          <p:spTgt spid="154"/>
                                        </p:tgtEl>
                                      </p:cBhvr>
                                    </p:animEffect>
                                  </p:childTnLst>
                                </p:cTn>
                              </p:par>
                            </p:childTnLst>
                          </p:cTn>
                        </p:par>
                      </p:childTnLst>
                    </p:cTn>
                  </p:par>
                  <p:par>
                    <p:cTn id="668" fill="hold">
                      <p:stCondLst>
                        <p:cond delay="indefinite"/>
                      </p:stCondLst>
                      <p:childTnLst>
                        <p:par>
                          <p:cTn id="669" fill="hold">
                            <p:stCondLst>
                              <p:cond delay="0"/>
                            </p:stCondLst>
                            <p:childTnLst>
                              <p:par>
                                <p:cTn id="670" presetID="21" presetClass="entr" presetSubtype="1" fill="hold" grpId="0" nodeType="clickEffect">
                                  <p:stCondLst>
                                    <p:cond delay="0"/>
                                  </p:stCondLst>
                                  <p:childTnLst>
                                    <p:set>
                                      <p:cBhvr>
                                        <p:cTn id="671" dur="1" fill="hold">
                                          <p:stCondLst>
                                            <p:cond delay="0"/>
                                          </p:stCondLst>
                                        </p:cTn>
                                        <p:tgtEl>
                                          <p:spTgt spid="155"/>
                                        </p:tgtEl>
                                        <p:attrNameLst>
                                          <p:attrName>style.visibility</p:attrName>
                                        </p:attrNameLst>
                                      </p:cBhvr>
                                      <p:to>
                                        <p:strVal val="visible"/>
                                      </p:to>
                                    </p:set>
                                    <p:animEffect transition="in" filter="wheel(1)">
                                      <p:cBhvr>
                                        <p:cTn id="672" dur="2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21" grpId="0"/>
      <p:bldP spid="26" grpId="0"/>
      <p:bldP spid="31" grpId="0"/>
      <p:bldP spid="35" grpId="0"/>
      <p:bldP spid="36" grpId="0"/>
      <p:bldP spid="37" grpId="0"/>
      <p:bldP spid="38" grpId="0"/>
      <p:bldP spid="42" grpId="0"/>
      <p:bldP spid="43" grpId="0"/>
      <p:bldP spid="48" grpId="0"/>
      <p:bldP spid="52" grpId="0"/>
      <p:bldP spid="58" grpId="0"/>
      <p:bldP spid="60" grpId="0"/>
      <p:bldP spid="61" grpId="0"/>
      <p:bldP spid="72" grpId="0" animBg="1"/>
      <p:bldP spid="72" grpId="1"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101" grpId="0"/>
      <p:bldP spid="102" grpId="0"/>
      <p:bldP spid="103" grpId="0"/>
      <p:bldP spid="104" grpId="0"/>
      <p:bldP spid="105" grpId="0"/>
      <p:bldP spid="106" grpId="0"/>
      <p:bldP spid="107" grpId="0"/>
      <p:bldP spid="108" grpId="0"/>
      <p:bldP spid="109" grpId="0"/>
      <p:bldP spid="110" grpId="0"/>
      <p:bldP spid="111" grpId="0"/>
      <p:bldP spid="118" grpId="0"/>
      <p:bldP spid="120" grpId="0"/>
      <p:bldP spid="131" grpId="0"/>
      <p:bldP spid="133" grpId="0" animBg="1"/>
      <p:bldP spid="133" grpId="1" animBg="1"/>
      <p:bldP spid="134" grpId="0" animBg="1"/>
      <p:bldP spid="134" grpId="1" animBg="1"/>
      <p:bldP spid="135" grpId="0" animBg="1"/>
      <p:bldP spid="135" grpId="1" animBg="1"/>
      <p:bldP spid="136" grpId="0" animBg="1"/>
      <p:bldP spid="136" grpId="1" animBg="1"/>
      <p:bldP spid="143" grpId="0" animBg="1"/>
      <p:bldP spid="143" grpId="1" animBg="1"/>
      <p:bldP spid="144" grpId="0" animBg="1"/>
      <p:bldP spid="144" grpId="1" animBg="1"/>
      <p:bldP spid="145" grpId="0" animBg="1"/>
      <p:bldP spid="146" grpId="0" animBg="1"/>
      <p:bldP spid="147" grpId="0" animBg="1"/>
      <p:bldP spid="150" grpId="0" animBg="1"/>
      <p:bldP spid="151" grpId="0" animBg="1"/>
      <p:bldP spid="152" grpId="0" animBg="1"/>
      <p:bldP spid="153" grpId="0" animBg="1"/>
      <p:bldP spid="154" grpId="0" animBg="1"/>
      <p:bldP spid="155"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1" name="Rectangle 3"/>
          <p:cNvSpPr>
            <a:spLocks noGrp="1" noChangeArrowheads="1"/>
          </p:cNvSpPr>
          <p:nvPr>
            <p:ph type="body" idx="1"/>
          </p:nvPr>
        </p:nvSpPr>
        <p:spPr>
          <a:xfrm>
            <a:off x="266700" y="955675"/>
            <a:ext cx="8388350" cy="1655763"/>
          </a:xfrm>
        </p:spPr>
        <p:txBody>
          <a:bodyPr/>
          <a:lstStyle/>
          <a:p>
            <a:pPr>
              <a:spcBef>
                <a:spcPct val="0"/>
              </a:spcBef>
              <a:buClrTx/>
              <a:buSzTx/>
              <a:buFont typeface="Wingdings" panose="05000000000000000000" pitchFamily="2" charset="2"/>
              <a:buNone/>
            </a:pPr>
            <a:r>
              <a:rPr lang="en-US" altLang="zh-CN" sz="2800" dirty="0"/>
              <a:t> </a:t>
            </a:r>
            <a:r>
              <a:rPr lang="zh-CN" altLang="en-US" sz="2800" dirty="0"/>
              <a:t>（</a:t>
            </a:r>
            <a:r>
              <a:rPr lang="en-US" altLang="zh-CN" sz="2800" dirty="0"/>
              <a:t>3</a:t>
            </a:r>
            <a:r>
              <a:rPr lang="zh-CN" altLang="en-US" sz="2800" dirty="0"/>
              <a:t>）按层次依次对可以标号的顶点进行标号，若当前标号的顶点为</a:t>
            </a:r>
            <a:r>
              <a:rPr lang="en-US" altLang="zh-CN" sz="2800" dirty="0"/>
              <a:t>t</a:t>
            </a:r>
            <a:r>
              <a:rPr lang="zh-CN" altLang="en-US" sz="2800" dirty="0"/>
              <a:t>，转（</a:t>
            </a:r>
            <a:r>
              <a:rPr lang="en-US" altLang="zh-CN" sz="2800" dirty="0"/>
              <a:t>4</a:t>
            </a:r>
            <a:r>
              <a:rPr lang="zh-CN" altLang="en-US" sz="2800" dirty="0"/>
              <a:t>），否则转入（</a:t>
            </a:r>
            <a:r>
              <a:rPr lang="en-US" altLang="zh-CN" sz="2800" dirty="0"/>
              <a:t>6</a:t>
            </a:r>
            <a:r>
              <a:rPr lang="zh-CN" altLang="en-US" sz="2800" dirty="0"/>
              <a:t>）；</a:t>
            </a:r>
          </a:p>
        </p:txBody>
      </p:sp>
      <p:sp>
        <p:nvSpPr>
          <p:cNvPr id="73732"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73733" name="Group 5"/>
          <p:cNvGrpSpPr>
            <a:grpSpLocks/>
          </p:cNvGrpSpPr>
          <p:nvPr/>
        </p:nvGrpSpPr>
        <p:grpSpPr bwMode="auto">
          <a:xfrm>
            <a:off x="1692275" y="1773238"/>
            <a:ext cx="5248275" cy="3768725"/>
            <a:chOff x="0" y="0"/>
            <a:chExt cx="3306" cy="2374"/>
          </a:xfrm>
        </p:grpSpPr>
        <p:sp>
          <p:nvSpPr>
            <p:cNvPr id="73734"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0"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41"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2"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73743"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73744"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73745"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73746"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73747"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8"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9"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(9,6)</a:t>
              </a:r>
            </a:p>
          </p:txBody>
        </p:sp>
        <p:sp>
          <p:nvSpPr>
            <p:cNvPr id="73750"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73751"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73752"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73753"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73754"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73755"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56"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57"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58"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73759"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73760"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73761" name="Text Box 33"/>
          <p:cNvSpPr txBox="1">
            <a:spLocks noChangeArrowheads="1"/>
          </p:cNvSpPr>
          <p:nvPr/>
        </p:nvSpPr>
        <p:spPr bwMode="auto">
          <a:xfrm>
            <a:off x="7019925" y="3357563"/>
            <a:ext cx="104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73762" name="Text Box 34"/>
          <p:cNvSpPr txBox="1">
            <a:spLocks noChangeArrowheads="1"/>
          </p:cNvSpPr>
          <p:nvPr/>
        </p:nvSpPr>
        <p:spPr bwMode="auto">
          <a:xfrm>
            <a:off x="4572000" y="335756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73763" name="Text Box 35"/>
          <p:cNvSpPr txBox="1">
            <a:spLocks noChangeArrowheads="1"/>
          </p:cNvSpPr>
          <p:nvPr/>
        </p:nvSpPr>
        <p:spPr bwMode="auto">
          <a:xfrm>
            <a:off x="4500563" y="50847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4</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240</a:t>
            </a:fld>
            <a:endParaRPr lang="en-GB" dirty="0"/>
          </a:p>
        </p:txBody>
      </p:sp>
    </p:spTree>
    <p:extLst>
      <p:ext uri="{BB962C8B-B14F-4D97-AF65-F5344CB8AC3E}">
        <p14:creationId xmlns:p14="http://schemas.microsoft.com/office/powerpoint/2010/main" val="342286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3762"/>
                                        </p:tgtEl>
                                        <p:attrNameLst>
                                          <p:attrName>style.visibility</p:attrName>
                                        </p:attrNameLst>
                                      </p:cBhvr>
                                      <p:to>
                                        <p:strVal val="visible"/>
                                      </p:to>
                                    </p:set>
                                    <p:animEffect transition="in" filter="randombar(horizontal)">
                                      <p:cBhvr>
                                        <p:cTn id="7" dur="500"/>
                                        <p:tgtEl>
                                          <p:spTgt spid="73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63"/>
                                        </p:tgtEl>
                                        <p:attrNameLst>
                                          <p:attrName>style.visibility</p:attrName>
                                        </p:attrNameLst>
                                      </p:cBhvr>
                                      <p:to>
                                        <p:strVal val="visible"/>
                                      </p:to>
                                    </p:set>
                                    <p:animEffect transition="in" filter="dissolve">
                                      <p:cBhvr>
                                        <p:cTn id="12" dur="500"/>
                                        <p:tgtEl>
                                          <p:spTgt spid="737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61"/>
                                        </p:tgtEl>
                                        <p:attrNameLst>
                                          <p:attrName>style.visibility</p:attrName>
                                        </p:attrNameLst>
                                      </p:cBhvr>
                                      <p:to>
                                        <p:strVal val="visible"/>
                                      </p:to>
                                    </p:set>
                                    <p:animEffect transition="in" filter="dissolve">
                                      <p:cBhvr>
                                        <p:cTn id="17" dur="500"/>
                                        <p:tgtEl>
                                          <p:spTgt spid="73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61" grpId="0" autoUpdateAnimBg="0"/>
      <p:bldP spid="73762" grpId="0" autoUpdateAnimBg="0"/>
      <p:bldP spid="73763" grpId="0" autoUpdateAnimBg="0"/>
    </p:bld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442913" y="924794"/>
            <a:ext cx="8388350" cy="1655763"/>
          </a:xfrm>
        </p:spPr>
        <p:txBody>
          <a:bodyPr/>
          <a:lstStyle/>
          <a:p>
            <a:pPr>
              <a:spcBef>
                <a:spcPct val="0"/>
              </a:spcBef>
              <a:buClrTx/>
              <a:buSzTx/>
              <a:buFont typeface="Wingdings" panose="05000000000000000000" pitchFamily="2" charset="2"/>
              <a:buNone/>
            </a:pPr>
            <a:r>
              <a:rPr lang="en-US" altLang="zh-CN" sz="2800" dirty="0"/>
              <a:t> </a:t>
            </a:r>
            <a:r>
              <a:rPr lang="zh-CN" altLang="en-US" sz="2800" dirty="0"/>
              <a:t>（</a:t>
            </a:r>
            <a:r>
              <a:rPr lang="en-US" altLang="zh-CN" sz="2800" dirty="0"/>
              <a:t>4</a:t>
            </a:r>
            <a:r>
              <a:rPr lang="zh-CN" altLang="en-US" sz="2800" dirty="0"/>
              <a:t>）选一条标号过的增流路径进行增流；</a:t>
            </a:r>
          </a:p>
          <a:p>
            <a:pPr>
              <a:buFont typeface="Wingdings" panose="05000000000000000000" pitchFamily="2" charset="2"/>
              <a:buNone/>
            </a:pPr>
            <a:r>
              <a:rPr lang="zh-CN" altLang="en-US" sz="2800" dirty="0"/>
              <a:t>增流路径为</a:t>
            </a:r>
            <a:r>
              <a:rPr lang="zh-CN" altLang="en-US" sz="2800" dirty="0">
                <a:sym typeface="Wingdings" panose="05000000000000000000" pitchFamily="2" charset="2"/>
              </a:rPr>
              <a:t>：</a:t>
            </a:r>
            <a:r>
              <a:rPr lang="en-US" altLang="zh-CN" sz="2800" dirty="0">
                <a:sym typeface="Wingdings" panose="05000000000000000000" pitchFamily="2" charset="2"/>
              </a:rPr>
              <a:t>(s</a:t>
            </a:r>
            <a:r>
              <a:rPr lang="zh-CN" altLang="en-US" sz="2800" dirty="0">
                <a:sym typeface="Wingdings" panose="05000000000000000000" pitchFamily="2" charset="2"/>
              </a:rPr>
              <a:t>，</a:t>
            </a:r>
            <a:r>
              <a:rPr lang="en-US" altLang="zh-CN" sz="2800" dirty="0">
                <a:sym typeface="Wingdings" panose="05000000000000000000" pitchFamily="2" charset="2"/>
              </a:rPr>
              <a:t>c</a:t>
            </a:r>
            <a:r>
              <a:rPr lang="zh-CN" altLang="en-US" sz="2800" dirty="0">
                <a:sym typeface="Wingdings" panose="05000000000000000000" pitchFamily="2" charset="2"/>
              </a:rPr>
              <a:t>，</a:t>
            </a:r>
            <a:r>
              <a:rPr lang="en-US" altLang="zh-CN" sz="2800" dirty="0">
                <a:sym typeface="Wingdings" panose="05000000000000000000" pitchFamily="2" charset="2"/>
              </a:rPr>
              <a:t>t)</a:t>
            </a:r>
            <a:r>
              <a:rPr lang="zh-CN" altLang="en-US" sz="2800" dirty="0"/>
              <a:t>；</a:t>
            </a:r>
          </a:p>
        </p:txBody>
      </p:sp>
      <p:sp>
        <p:nvSpPr>
          <p:cNvPr id="74756"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74757" name="Group 5"/>
          <p:cNvGrpSpPr>
            <a:grpSpLocks/>
          </p:cNvGrpSpPr>
          <p:nvPr/>
        </p:nvGrpSpPr>
        <p:grpSpPr bwMode="auto">
          <a:xfrm>
            <a:off x="1692275" y="1773238"/>
            <a:ext cx="5248275" cy="3768725"/>
            <a:chOff x="0" y="0"/>
            <a:chExt cx="3306" cy="2374"/>
          </a:xfrm>
        </p:grpSpPr>
        <p:sp>
          <p:nvSpPr>
            <p:cNvPr id="74758"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59"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0"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1"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2"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3"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5"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6"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74767"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74768"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74769"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74770"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74771"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2"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(9,6)</a:t>
              </a:r>
            </a:p>
          </p:txBody>
        </p:sp>
        <p:sp>
          <p:nvSpPr>
            <p:cNvPr id="74774"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74775"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74776"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74777"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(4,0)</a:t>
              </a:r>
            </a:p>
          </p:txBody>
        </p:sp>
        <p:sp>
          <p:nvSpPr>
            <p:cNvPr id="74778"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74779"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1"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2"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74783"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74784"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74785" name="Text Box 33"/>
          <p:cNvSpPr txBox="1">
            <a:spLocks noChangeArrowheads="1"/>
          </p:cNvSpPr>
          <p:nvPr/>
        </p:nvSpPr>
        <p:spPr bwMode="auto">
          <a:xfrm>
            <a:off x="7019925" y="3357563"/>
            <a:ext cx="104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(c+, </a:t>
            </a:r>
            <a:r>
              <a:rPr lang="en-US" altLang="zh-CN" b="1">
                <a:solidFill>
                  <a:srgbClr val="FF99FF"/>
                </a:solidFill>
                <a:effectLst>
                  <a:outerShdw blurRad="38100" dist="38100" dir="2700000" algn="tl">
                    <a:srgbClr val="000000"/>
                  </a:outerShdw>
                </a:effectLst>
              </a:rPr>
              <a:t>2</a:t>
            </a:r>
            <a:r>
              <a:rPr lang="en-US" altLang="zh-CN" b="1">
                <a:solidFill>
                  <a:srgbClr val="FF99FF"/>
                </a:solidFill>
              </a:rPr>
              <a:t>)</a:t>
            </a:r>
          </a:p>
        </p:txBody>
      </p:sp>
      <p:sp>
        <p:nvSpPr>
          <p:cNvPr id="74786" name="Text Box 34"/>
          <p:cNvSpPr txBox="1">
            <a:spLocks noChangeArrowheads="1"/>
          </p:cNvSpPr>
          <p:nvPr/>
        </p:nvSpPr>
        <p:spPr bwMode="auto">
          <a:xfrm>
            <a:off x="4572000" y="335756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74787" name="Text Box 35"/>
          <p:cNvSpPr txBox="1">
            <a:spLocks noChangeArrowheads="1"/>
          </p:cNvSpPr>
          <p:nvPr/>
        </p:nvSpPr>
        <p:spPr bwMode="auto">
          <a:xfrm>
            <a:off x="4500563" y="50847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4</a:t>
            </a:r>
            <a:r>
              <a:rPr lang="en-US" altLang="zh-CN" b="1">
                <a:solidFill>
                  <a:srgbClr val="FF99FF"/>
                </a:solidFill>
              </a:rPr>
              <a:t>)</a:t>
            </a:r>
          </a:p>
        </p:txBody>
      </p:sp>
      <p:sp>
        <p:nvSpPr>
          <p:cNvPr id="74788" name="Line 36"/>
          <p:cNvSpPr>
            <a:spLocks noChangeShapeType="1"/>
          </p:cNvSpPr>
          <p:nvPr/>
        </p:nvSpPr>
        <p:spPr bwMode="auto">
          <a:xfrm flipV="1">
            <a:off x="4356100" y="3716338"/>
            <a:ext cx="2160588" cy="1296987"/>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789" name="Group 37"/>
          <p:cNvGrpSpPr>
            <a:grpSpLocks/>
          </p:cNvGrpSpPr>
          <p:nvPr/>
        </p:nvGrpSpPr>
        <p:grpSpPr bwMode="auto">
          <a:xfrm>
            <a:off x="3203575" y="3789363"/>
            <a:ext cx="2852738" cy="1014412"/>
            <a:chOff x="0" y="0"/>
            <a:chExt cx="1797" cy="639"/>
          </a:xfrm>
        </p:grpSpPr>
        <p:sp useBgFill="1">
          <p:nvSpPr>
            <p:cNvPr id="74790" name="Text Box 38"/>
            <p:cNvSpPr txBox="1">
              <a:spLocks noChangeArrowheads="1"/>
            </p:cNvSpPr>
            <p:nvPr/>
          </p:nvSpPr>
          <p:spPr bwMode="auto">
            <a:xfrm>
              <a:off x="0" y="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a:t>
              </a:r>
              <a:r>
                <a:rPr lang="en-US" altLang="zh-CN" sz="1800" b="1">
                  <a:solidFill>
                    <a:srgbClr val="FF3300"/>
                  </a:solidFill>
                </a:rPr>
                <a:t>8</a:t>
              </a:r>
              <a:r>
                <a:rPr lang="en-US" altLang="zh-CN" sz="1800" b="1">
                  <a:solidFill>
                    <a:schemeClr val="hlink"/>
                  </a:solidFill>
                </a:rPr>
                <a:t>)</a:t>
              </a:r>
              <a:endParaRPr lang="zh-CN" altLang="en-US" sz="1800" b="1">
                <a:solidFill>
                  <a:schemeClr val="hlink"/>
                </a:solidFill>
              </a:endParaRPr>
            </a:p>
          </p:txBody>
        </p:sp>
        <p:sp useBgFill="1">
          <p:nvSpPr>
            <p:cNvPr id="74791" name="Text Box 39"/>
            <p:cNvSpPr txBox="1">
              <a:spLocks noChangeArrowheads="1"/>
            </p:cNvSpPr>
            <p:nvPr/>
          </p:nvSpPr>
          <p:spPr bwMode="auto">
            <a:xfrm>
              <a:off x="681" y="181"/>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a:t>
              </a:r>
              <a:r>
                <a:rPr lang="en-US" altLang="zh-CN" sz="1800" b="1">
                  <a:solidFill>
                    <a:srgbClr val="FF3300"/>
                  </a:solidFill>
                </a:rPr>
                <a:t>2</a:t>
              </a:r>
              <a:r>
                <a:rPr lang="en-US" altLang="zh-CN" sz="1800" b="1">
                  <a:solidFill>
                    <a:schemeClr val="hlink"/>
                  </a:solidFill>
                </a:rPr>
                <a:t>)</a:t>
              </a:r>
              <a:endParaRPr lang="zh-CN" altLang="en-US" sz="1800" b="1">
                <a:solidFill>
                  <a:schemeClr val="hlink"/>
                </a:solidFill>
              </a:endParaRPr>
            </a:p>
          </p:txBody>
        </p:sp>
        <p:sp useBgFill="1">
          <p:nvSpPr>
            <p:cNvPr id="74792" name="Text Box 40"/>
            <p:cNvSpPr txBox="1">
              <a:spLocks noChangeArrowheads="1"/>
            </p:cNvSpPr>
            <p:nvPr/>
          </p:nvSpPr>
          <p:spPr bwMode="auto">
            <a:xfrm>
              <a:off x="1406" y="408"/>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a:t>
              </a:r>
              <a:r>
                <a:rPr lang="en-US" altLang="zh-CN" sz="1800" b="1">
                  <a:solidFill>
                    <a:srgbClr val="FF3300"/>
                  </a:solidFill>
                </a:rPr>
                <a:t>5</a:t>
              </a:r>
              <a:r>
                <a:rPr lang="en-US" altLang="zh-CN" sz="1800" b="1">
                  <a:solidFill>
                    <a:schemeClr val="hlink"/>
                  </a:solidFill>
                </a:rPr>
                <a:t>)</a:t>
              </a:r>
              <a:endParaRPr lang="zh-CN" altLang="en-US" sz="1800" b="1">
                <a:solidFill>
                  <a:schemeClr val="hlink"/>
                </a:solidFill>
              </a:endParaRPr>
            </a:p>
          </p:txBody>
        </p:sp>
      </p:grpSp>
      <p:sp>
        <p:nvSpPr>
          <p:cNvPr id="74793" name="Line 41"/>
          <p:cNvSpPr>
            <a:spLocks noChangeShapeType="1"/>
          </p:cNvSpPr>
          <p:nvPr/>
        </p:nvSpPr>
        <p:spPr bwMode="auto">
          <a:xfrm>
            <a:off x="2268538" y="3644900"/>
            <a:ext cx="1871662"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94" name="Line 42"/>
          <p:cNvSpPr>
            <a:spLocks noChangeShapeType="1"/>
          </p:cNvSpPr>
          <p:nvPr/>
        </p:nvSpPr>
        <p:spPr bwMode="auto">
          <a:xfrm>
            <a:off x="4211638" y="3716338"/>
            <a:ext cx="0" cy="122555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95" name="Text Box 43"/>
          <p:cNvSpPr txBox="1">
            <a:spLocks noChangeArrowheads="1"/>
          </p:cNvSpPr>
          <p:nvPr/>
        </p:nvSpPr>
        <p:spPr bwMode="auto">
          <a:xfrm>
            <a:off x="2987675" y="5734050"/>
            <a:ext cx="2846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δ=min(c</a:t>
            </a:r>
            <a:r>
              <a:rPr lang="en-US" altLang="zh-CN" sz="3200" baseline="-25000"/>
              <a:t>ij</a:t>
            </a:r>
            <a:r>
              <a:rPr lang="en-US" altLang="zh-CN" sz="3200"/>
              <a:t>-f</a:t>
            </a:r>
            <a:r>
              <a:rPr lang="en-US" altLang="zh-CN" sz="3200" baseline="-25000"/>
              <a:t>ij</a:t>
            </a:r>
            <a:r>
              <a:rPr lang="en-US" altLang="zh-CN" sz="3200"/>
              <a:t>)=2</a:t>
            </a:r>
            <a:endParaRPr lang="zh-CN" altLang="en-US" sz="3200"/>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241</a:t>
            </a:fld>
            <a:endParaRPr lang="en-GB" dirty="0"/>
          </a:p>
        </p:txBody>
      </p:sp>
    </p:spTree>
    <p:extLst>
      <p:ext uri="{BB962C8B-B14F-4D97-AF65-F5344CB8AC3E}">
        <p14:creationId xmlns:p14="http://schemas.microsoft.com/office/powerpoint/2010/main" val="2856059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4793"/>
                                        </p:tgtEl>
                                        <p:attrNameLst>
                                          <p:attrName>style.visibility</p:attrName>
                                        </p:attrNameLst>
                                      </p:cBhvr>
                                      <p:to>
                                        <p:strVal val="visible"/>
                                      </p:to>
                                    </p:set>
                                    <p:animEffect transition="in" filter="randombar(horizontal)">
                                      <p:cBhvr>
                                        <p:cTn id="7" dur="500"/>
                                        <p:tgtEl>
                                          <p:spTgt spid="7479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4794"/>
                                        </p:tgtEl>
                                        <p:attrNameLst>
                                          <p:attrName>style.visibility</p:attrName>
                                        </p:attrNameLst>
                                      </p:cBhvr>
                                      <p:to>
                                        <p:strVal val="visible"/>
                                      </p:to>
                                    </p:set>
                                    <p:animEffect transition="in" filter="randombar(horizontal)">
                                      <p:cBhvr>
                                        <p:cTn id="10" dur="500"/>
                                        <p:tgtEl>
                                          <p:spTgt spid="7479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4788"/>
                                        </p:tgtEl>
                                        <p:attrNameLst>
                                          <p:attrName>style.visibility</p:attrName>
                                        </p:attrNameLst>
                                      </p:cBhvr>
                                      <p:to>
                                        <p:strVal val="visible"/>
                                      </p:to>
                                    </p:set>
                                    <p:animEffect transition="in" filter="randombar(horizontal)">
                                      <p:cBhvr>
                                        <p:cTn id="13" dur="500"/>
                                        <p:tgtEl>
                                          <p:spTgt spid="7478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4795"/>
                                        </p:tgtEl>
                                        <p:attrNameLst>
                                          <p:attrName>style.visibility</p:attrName>
                                        </p:attrNameLst>
                                      </p:cBhvr>
                                      <p:to>
                                        <p:strVal val="visible"/>
                                      </p:to>
                                    </p:set>
                                    <p:anim calcmode="lin" valueType="num">
                                      <p:cBhvr additive="base">
                                        <p:cTn id="18" dur="500" fill="hold"/>
                                        <p:tgtEl>
                                          <p:spTgt spid="74795"/>
                                        </p:tgtEl>
                                        <p:attrNameLst>
                                          <p:attrName>ppt_x</p:attrName>
                                        </p:attrNameLst>
                                      </p:cBhvr>
                                      <p:tavLst>
                                        <p:tav tm="0">
                                          <p:val>
                                            <p:strVal val="#ppt_x"/>
                                          </p:val>
                                        </p:tav>
                                        <p:tav tm="100000">
                                          <p:val>
                                            <p:strVal val="#ppt_x"/>
                                          </p:val>
                                        </p:tav>
                                      </p:tavLst>
                                    </p:anim>
                                    <p:anim calcmode="lin" valueType="num">
                                      <p:cBhvr additive="base">
                                        <p:cTn id="19" dur="500" fill="hold"/>
                                        <p:tgtEl>
                                          <p:spTgt spid="7479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4" presetClass="entr" presetSubtype="10" fill="hold" nodeType="clickEffect">
                                  <p:stCondLst>
                                    <p:cond delay="0"/>
                                  </p:stCondLst>
                                  <p:childTnLst>
                                    <p:set>
                                      <p:cBhvr>
                                        <p:cTn id="23" dur="1" fill="hold">
                                          <p:stCondLst>
                                            <p:cond delay="0"/>
                                          </p:stCondLst>
                                        </p:cTn>
                                        <p:tgtEl>
                                          <p:spTgt spid="74789"/>
                                        </p:tgtEl>
                                        <p:attrNameLst>
                                          <p:attrName>style.visibility</p:attrName>
                                        </p:attrNameLst>
                                      </p:cBhvr>
                                      <p:to>
                                        <p:strVal val="visible"/>
                                      </p:to>
                                    </p:set>
                                    <p:animEffect transition="in" filter="randombar(horizontal)">
                                      <p:cBhvr>
                                        <p:cTn id="24" dur="500"/>
                                        <p:tgtEl>
                                          <p:spTgt spid="74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88" grpId="0" animBg="1"/>
      <p:bldP spid="74793" grpId="0" animBg="1"/>
      <p:bldP spid="74794" grpId="0" animBg="1"/>
      <p:bldP spid="74795" grpId="0" autoUpdateAnimBg="0"/>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9" name="Rectangle 3"/>
          <p:cNvSpPr>
            <a:spLocks noGrp="1" noChangeArrowheads="1"/>
          </p:cNvSpPr>
          <p:nvPr>
            <p:ph type="body" idx="1"/>
          </p:nvPr>
        </p:nvSpPr>
        <p:spPr>
          <a:xfrm>
            <a:off x="442913" y="994569"/>
            <a:ext cx="8388350" cy="1655763"/>
          </a:xfrm>
        </p:spPr>
        <p:txBody>
          <a:bodyPr/>
          <a:lstStyle/>
          <a:p>
            <a:pPr>
              <a:spcBef>
                <a:spcPct val="0"/>
              </a:spcBef>
              <a:buClrTx/>
              <a:buSzTx/>
              <a:buFont typeface="Wingdings" panose="05000000000000000000" pitchFamily="2" charset="2"/>
              <a:buNone/>
            </a:pPr>
            <a:r>
              <a:rPr lang="zh-CN" altLang="en-US" dirty="0"/>
              <a:t>（</a:t>
            </a:r>
            <a:r>
              <a:rPr lang="en-US" altLang="zh-CN" dirty="0"/>
              <a:t>5</a:t>
            </a:r>
            <a:r>
              <a:rPr lang="zh-CN" altLang="en-US" dirty="0"/>
              <a:t>）转（</a:t>
            </a:r>
            <a:r>
              <a:rPr lang="en-US" altLang="zh-CN" dirty="0"/>
              <a:t>2</a:t>
            </a:r>
            <a:r>
              <a:rPr lang="zh-CN" altLang="en-US" dirty="0"/>
              <a:t>）</a:t>
            </a:r>
          </a:p>
          <a:p>
            <a:pPr>
              <a:spcBef>
                <a:spcPct val="0"/>
              </a:spcBef>
              <a:buClrTx/>
              <a:buSzTx/>
              <a:buFont typeface="Wingdings" panose="05000000000000000000" pitchFamily="2" charset="2"/>
              <a:buNone/>
            </a:pPr>
            <a:r>
              <a:rPr lang="zh-CN" altLang="en-US" dirty="0"/>
              <a:t>（</a:t>
            </a:r>
            <a:r>
              <a:rPr lang="en-US" altLang="zh-CN" dirty="0"/>
              <a:t>2</a:t>
            </a:r>
            <a:r>
              <a:rPr lang="zh-CN" altLang="en-US" dirty="0"/>
              <a:t>）给源点</a:t>
            </a:r>
            <a:r>
              <a:rPr lang="en-US" altLang="zh-CN" dirty="0"/>
              <a:t>s</a:t>
            </a:r>
            <a:r>
              <a:rPr lang="zh-CN" altLang="en-US" dirty="0"/>
              <a:t>标号</a:t>
            </a:r>
            <a:r>
              <a:rPr lang="en-US" altLang="zh-CN" dirty="0"/>
              <a:t>(-,∞)</a:t>
            </a:r>
            <a:r>
              <a:rPr lang="zh-CN" altLang="en-US" dirty="0"/>
              <a:t>，其它顶点均未标号；</a:t>
            </a:r>
          </a:p>
        </p:txBody>
      </p:sp>
      <p:sp>
        <p:nvSpPr>
          <p:cNvPr id="75780"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75781" name="Group 5"/>
          <p:cNvGrpSpPr>
            <a:grpSpLocks/>
          </p:cNvGrpSpPr>
          <p:nvPr/>
        </p:nvGrpSpPr>
        <p:grpSpPr bwMode="auto">
          <a:xfrm>
            <a:off x="1692275" y="1773238"/>
            <a:ext cx="5248275" cy="3768725"/>
            <a:chOff x="0" y="0"/>
            <a:chExt cx="3306" cy="2374"/>
          </a:xfrm>
        </p:grpSpPr>
        <p:sp>
          <p:nvSpPr>
            <p:cNvPr id="75782"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3"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4"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5"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6"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7"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8"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9"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0"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75791"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75792"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75793"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75794"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75795"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6"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7"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(9,8)</a:t>
              </a:r>
            </a:p>
          </p:txBody>
        </p:sp>
        <p:sp>
          <p:nvSpPr>
            <p:cNvPr id="75798"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(5,5)</a:t>
              </a:r>
            </a:p>
          </p:txBody>
        </p:sp>
        <p:sp>
          <p:nvSpPr>
            <p:cNvPr id="75799"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75800"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75801"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75802"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75803"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4"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5"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6"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75807"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75808"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242</a:t>
            </a:fld>
            <a:endParaRPr lang="en-GB" dirty="0"/>
          </a:p>
        </p:txBody>
      </p:sp>
    </p:spTree>
    <p:extLst>
      <p:ext uri="{BB962C8B-B14F-4D97-AF65-F5344CB8AC3E}">
        <p14:creationId xmlns:p14="http://schemas.microsoft.com/office/powerpoint/2010/main" val="942052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5808"/>
                                        </p:tgtEl>
                                        <p:attrNameLst>
                                          <p:attrName>style.visibility</p:attrName>
                                        </p:attrNameLst>
                                      </p:cBhvr>
                                      <p:to>
                                        <p:strVal val="visible"/>
                                      </p:to>
                                    </p:set>
                                    <p:animEffect transition="in" filter="randombar(horizontal)">
                                      <p:cBhvr>
                                        <p:cTn id="7" dur="500"/>
                                        <p:tgtEl>
                                          <p:spTgt spid="75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8" grpId="0" autoUpdateAnimBg="0"/>
    </p:bld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a:xfrm>
            <a:off x="298450" y="884751"/>
            <a:ext cx="8388350" cy="1655763"/>
          </a:xfrm>
        </p:spPr>
        <p:txBody>
          <a:bodyPr/>
          <a:lstStyle/>
          <a:p>
            <a:pPr>
              <a:spcBef>
                <a:spcPct val="0"/>
              </a:spcBef>
              <a:buClrTx/>
              <a:buSzTx/>
              <a:buFont typeface="Wingdings" panose="05000000000000000000" pitchFamily="2" charset="2"/>
              <a:buNone/>
            </a:pPr>
            <a:r>
              <a:rPr lang="en-US" altLang="zh-CN" sz="2800" dirty="0"/>
              <a:t> </a:t>
            </a:r>
            <a:r>
              <a:rPr lang="zh-CN" altLang="en-US" sz="2800" dirty="0"/>
              <a:t>（</a:t>
            </a:r>
            <a:r>
              <a:rPr lang="en-US" altLang="zh-CN" sz="2800" dirty="0"/>
              <a:t>3</a:t>
            </a:r>
            <a:r>
              <a:rPr lang="zh-CN" altLang="en-US" sz="2800" dirty="0"/>
              <a:t>）按层次依次对可以标号的顶点进行标号，若当前标号的顶点为</a:t>
            </a:r>
            <a:r>
              <a:rPr lang="en-US" altLang="zh-CN" sz="2800" dirty="0"/>
              <a:t>t</a:t>
            </a:r>
            <a:r>
              <a:rPr lang="zh-CN" altLang="en-US" sz="2800" dirty="0"/>
              <a:t>，转（</a:t>
            </a:r>
            <a:r>
              <a:rPr lang="en-US" altLang="zh-CN" sz="2800" dirty="0"/>
              <a:t>4</a:t>
            </a:r>
            <a:r>
              <a:rPr lang="zh-CN" altLang="en-US" sz="2800" dirty="0"/>
              <a:t>），否则转入（</a:t>
            </a:r>
            <a:r>
              <a:rPr lang="en-US" altLang="zh-CN" sz="2800" dirty="0"/>
              <a:t>6</a:t>
            </a:r>
            <a:r>
              <a:rPr lang="zh-CN" altLang="en-US" sz="2800" dirty="0"/>
              <a:t>）；</a:t>
            </a:r>
          </a:p>
        </p:txBody>
      </p:sp>
      <p:sp>
        <p:nvSpPr>
          <p:cNvPr id="76804" name="AutoShape 4"/>
          <p:cNvSpPr>
            <a:spLocks noChangeArrowheads="1"/>
          </p:cNvSpPr>
          <p:nvPr/>
        </p:nvSpPr>
        <p:spPr bwMode="auto">
          <a:xfrm>
            <a:off x="179388"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76805" name="Group 5"/>
          <p:cNvGrpSpPr>
            <a:grpSpLocks/>
          </p:cNvGrpSpPr>
          <p:nvPr/>
        </p:nvGrpSpPr>
        <p:grpSpPr bwMode="auto">
          <a:xfrm>
            <a:off x="1692275" y="1773238"/>
            <a:ext cx="5248275" cy="3768725"/>
            <a:chOff x="0" y="0"/>
            <a:chExt cx="3306" cy="2374"/>
          </a:xfrm>
        </p:grpSpPr>
        <p:sp>
          <p:nvSpPr>
            <p:cNvPr id="76806"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7"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8"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9"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0"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1"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2"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4"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76815"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76816"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76817"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76818"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76819"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0"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1"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(9,8)</a:t>
              </a:r>
            </a:p>
          </p:txBody>
        </p:sp>
        <p:sp>
          <p:nvSpPr>
            <p:cNvPr id="76822"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(5,5)</a:t>
              </a:r>
            </a:p>
          </p:txBody>
        </p:sp>
        <p:sp>
          <p:nvSpPr>
            <p:cNvPr id="76823"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76824"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76825"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(4,2)</a:t>
              </a:r>
            </a:p>
          </p:txBody>
        </p:sp>
        <p:sp>
          <p:nvSpPr>
            <p:cNvPr id="76826"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76827"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8"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9"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0"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76831"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76832" name="Text Box 32"/>
          <p:cNvSpPr txBox="1">
            <a:spLocks noChangeArrowheads="1"/>
          </p:cNvSpPr>
          <p:nvPr/>
        </p:nvSpPr>
        <p:spPr bwMode="auto">
          <a:xfrm>
            <a:off x="755650" y="3500438"/>
            <a:ext cx="96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76833" name="Text Box 33"/>
          <p:cNvSpPr txBox="1">
            <a:spLocks noChangeArrowheads="1"/>
          </p:cNvSpPr>
          <p:nvPr/>
        </p:nvSpPr>
        <p:spPr bwMode="auto">
          <a:xfrm>
            <a:off x="4572000" y="335756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76834" name="Text Box 34"/>
          <p:cNvSpPr txBox="1">
            <a:spLocks noChangeArrowheads="1"/>
          </p:cNvSpPr>
          <p:nvPr/>
        </p:nvSpPr>
        <p:spPr bwMode="auto">
          <a:xfrm>
            <a:off x="4500563" y="50847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4</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243</a:t>
            </a:fld>
            <a:endParaRPr lang="en-GB" dirty="0"/>
          </a:p>
        </p:txBody>
      </p:sp>
    </p:spTree>
    <p:extLst>
      <p:ext uri="{BB962C8B-B14F-4D97-AF65-F5344CB8AC3E}">
        <p14:creationId xmlns:p14="http://schemas.microsoft.com/office/powerpoint/2010/main" val="393410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833"/>
                                        </p:tgtEl>
                                        <p:attrNameLst>
                                          <p:attrName>style.visibility</p:attrName>
                                        </p:attrNameLst>
                                      </p:cBhvr>
                                      <p:to>
                                        <p:strVal val="visible"/>
                                      </p:to>
                                    </p:set>
                                    <p:anim calcmode="lin" valueType="num">
                                      <p:cBhvr additive="base">
                                        <p:cTn id="7" dur="500" fill="hold"/>
                                        <p:tgtEl>
                                          <p:spTgt spid="76833"/>
                                        </p:tgtEl>
                                        <p:attrNameLst>
                                          <p:attrName>ppt_x</p:attrName>
                                        </p:attrNameLst>
                                      </p:cBhvr>
                                      <p:tavLst>
                                        <p:tav tm="0">
                                          <p:val>
                                            <p:strVal val="#ppt_x"/>
                                          </p:val>
                                        </p:tav>
                                        <p:tav tm="100000">
                                          <p:val>
                                            <p:strVal val="#ppt_x"/>
                                          </p:val>
                                        </p:tav>
                                      </p:tavLst>
                                    </p:anim>
                                    <p:anim calcmode="lin" valueType="num">
                                      <p:cBhvr additive="base">
                                        <p:cTn id="8" dur="500" fill="hold"/>
                                        <p:tgtEl>
                                          <p:spTgt spid="7683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834"/>
                                        </p:tgtEl>
                                        <p:attrNameLst>
                                          <p:attrName>style.visibility</p:attrName>
                                        </p:attrNameLst>
                                      </p:cBhvr>
                                      <p:to>
                                        <p:strVal val="visible"/>
                                      </p:to>
                                    </p:set>
                                    <p:anim calcmode="lin" valueType="num">
                                      <p:cBhvr additive="base">
                                        <p:cTn id="13" dur="500" fill="hold"/>
                                        <p:tgtEl>
                                          <p:spTgt spid="76834"/>
                                        </p:tgtEl>
                                        <p:attrNameLst>
                                          <p:attrName>ppt_x</p:attrName>
                                        </p:attrNameLst>
                                      </p:cBhvr>
                                      <p:tavLst>
                                        <p:tav tm="0">
                                          <p:val>
                                            <p:strVal val="#ppt_x"/>
                                          </p:val>
                                        </p:tav>
                                        <p:tav tm="100000">
                                          <p:val>
                                            <p:strVal val="#ppt_x"/>
                                          </p:val>
                                        </p:tav>
                                      </p:tavLst>
                                    </p:anim>
                                    <p:anim calcmode="lin" valueType="num">
                                      <p:cBhvr additive="base">
                                        <p:cTn id="14" dur="500" fill="hold"/>
                                        <p:tgtEl>
                                          <p:spTgt spid="768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33" grpId="0" autoUpdateAnimBg="0"/>
      <p:bldP spid="76834" grpId="0" autoUpdateAnimBg="0"/>
    </p:bld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7" name="Rectangle 3"/>
          <p:cNvSpPr>
            <a:spLocks noGrp="1" noChangeArrowheads="1"/>
          </p:cNvSpPr>
          <p:nvPr>
            <p:ph type="body" idx="1"/>
          </p:nvPr>
        </p:nvSpPr>
        <p:spPr>
          <a:xfrm>
            <a:off x="677069" y="993776"/>
            <a:ext cx="7920037" cy="647700"/>
          </a:xfrm>
        </p:spPr>
        <p:txBody>
          <a:bodyPr/>
          <a:lstStyle/>
          <a:p>
            <a:pPr>
              <a:spcBef>
                <a:spcPct val="0"/>
              </a:spcBef>
              <a:buClrTx/>
              <a:buSzTx/>
              <a:buFont typeface="Wingdings" panose="05000000000000000000" pitchFamily="2" charset="2"/>
              <a:buNone/>
            </a:pPr>
            <a:r>
              <a:rPr lang="zh-CN" altLang="en-US" sz="2800" dirty="0"/>
              <a:t>（</a:t>
            </a:r>
            <a:r>
              <a:rPr lang="en-US" altLang="zh-CN" dirty="0"/>
              <a:t>6</a:t>
            </a:r>
            <a:r>
              <a:rPr lang="zh-CN" altLang="en-US" dirty="0"/>
              <a:t>）这时得到的</a:t>
            </a:r>
            <a:r>
              <a:rPr lang="en-US" altLang="zh-CN" dirty="0"/>
              <a:t>f</a:t>
            </a:r>
            <a:r>
              <a:rPr lang="zh-CN" altLang="en-US" dirty="0"/>
              <a:t>就是最大容许流。</a:t>
            </a:r>
          </a:p>
        </p:txBody>
      </p:sp>
      <p:sp>
        <p:nvSpPr>
          <p:cNvPr id="77828"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77829" name="Group 5"/>
          <p:cNvGrpSpPr>
            <a:grpSpLocks/>
          </p:cNvGrpSpPr>
          <p:nvPr/>
        </p:nvGrpSpPr>
        <p:grpSpPr bwMode="auto">
          <a:xfrm>
            <a:off x="1692275" y="1773238"/>
            <a:ext cx="5248275" cy="3768725"/>
            <a:chOff x="0" y="0"/>
            <a:chExt cx="3306" cy="2374"/>
          </a:xfrm>
        </p:grpSpPr>
        <p:sp>
          <p:nvSpPr>
            <p:cNvPr id="77830"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1"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2"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5"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6"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8"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77839"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77840"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77841"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77842"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77843"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4"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5"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77846"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(5,5)</a:t>
              </a:r>
            </a:p>
          </p:txBody>
        </p:sp>
        <p:sp>
          <p:nvSpPr>
            <p:cNvPr id="77847"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77848"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77849"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(4,3)</a:t>
              </a:r>
            </a:p>
          </p:txBody>
        </p:sp>
        <p:sp>
          <p:nvSpPr>
            <p:cNvPr id="77850"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(3,2)</a:t>
              </a:r>
            </a:p>
          </p:txBody>
        </p:sp>
        <p:sp>
          <p:nvSpPr>
            <p:cNvPr id="77851"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2"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3"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4"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77855"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77856" name="Text Box 32"/>
          <p:cNvSpPr txBox="1">
            <a:spLocks noChangeArrowheads="1"/>
          </p:cNvSpPr>
          <p:nvPr/>
        </p:nvSpPr>
        <p:spPr bwMode="auto">
          <a:xfrm>
            <a:off x="827088" y="3500438"/>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77857" name="Text Box 33"/>
          <p:cNvSpPr txBox="1">
            <a:spLocks noChangeArrowheads="1"/>
          </p:cNvSpPr>
          <p:nvPr/>
        </p:nvSpPr>
        <p:spPr bwMode="auto">
          <a:xfrm>
            <a:off x="933133" y="5623719"/>
            <a:ext cx="77454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t>这时得到的</a:t>
            </a:r>
            <a:r>
              <a:rPr lang="en-US" altLang="zh-CN" sz="3200" dirty="0"/>
              <a:t>w</a:t>
            </a:r>
            <a:r>
              <a:rPr lang="zh-CN" altLang="en-US" sz="3200" dirty="0"/>
              <a:t>＝</a:t>
            </a:r>
            <a:r>
              <a:rPr lang="en-US" altLang="zh-CN" sz="3200" dirty="0"/>
              <a:t>13</a:t>
            </a:r>
            <a:r>
              <a:rPr lang="zh-CN" altLang="en-US" sz="3200" dirty="0"/>
              <a:t>也是我们要求的最大流。</a:t>
            </a:r>
          </a:p>
        </p:txBody>
      </p:sp>
      <p:sp>
        <p:nvSpPr>
          <p:cNvPr id="77858" name="Text Box 34"/>
          <p:cNvSpPr txBox="1">
            <a:spLocks noChangeArrowheads="1"/>
          </p:cNvSpPr>
          <p:nvPr/>
        </p:nvSpPr>
        <p:spPr bwMode="auto">
          <a:xfrm>
            <a:off x="4572000" y="3357563"/>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77859" name="Text Box 35"/>
          <p:cNvSpPr txBox="1">
            <a:spLocks noChangeArrowheads="1"/>
          </p:cNvSpPr>
          <p:nvPr/>
        </p:nvSpPr>
        <p:spPr bwMode="auto">
          <a:xfrm>
            <a:off x="4500563" y="5084763"/>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4</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244</a:t>
            </a:fld>
            <a:endParaRPr lang="en-GB" dirty="0"/>
          </a:p>
        </p:txBody>
      </p:sp>
    </p:spTree>
    <p:extLst>
      <p:ext uri="{BB962C8B-B14F-4D97-AF65-F5344CB8AC3E}">
        <p14:creationId xmlns:p14="http://schemas.microsoft.com/office/powerpoint/2010/main" val="106519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57"/>
                                        </p:tgtEl>
                                        <p:attrNameLst>
                                          <p:attrName>style.visibility</p:attrName>
                                        </p:attrNameLst>
                                      </p:cBhvr>
                                      <p:to>
                                        <p:strVal val="visible"/>
                                      </p:to>
                                    </p:set>
                                    <p:anim calcmode="lin" valueType="num">
                                      <p:cBhvr additive="base">
                                        <p:cTn id="7" dur="500" fill="hold"/>
                                        <p:tgtEl>
                                          <p:spTgt spid="77857"/>
                                        </p:tgtEl>
                                        <p:attrNameLst>
                                          <p:attrName>ppt_x</p:attrName>
                                        </p:attrNameLst>
                                      </p:cBhvr>
                                      <p:tavLst>
                                        <p:tav tm="0">
                                          <p:val>
                                            <p:strVal val="#ppt_x"/>
                                          </p:val>
                                        </p:tav>
                                        <p:tav tm="100000">
                                          <p:val>
                                            <p:strVal val="#ppt_x"/>
                                          </p:val>
                                        </p:tav>
                                      </p:tavLst>
                                    </p:anim>
                                    <p:anim calcmode="lin" valueType="num">
                                      <p:cBhvr additive="base">
                                        <p:cTn id="8" dur="500" fill="hold"/>
                                        <p:tgtEl>
                                          <p:spTgt spid="778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57" grpId="0" autoUpdateAnimBg="0"/>
    </p:bld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1" name="Rectangle 3"/>
          <p:cNvSpPr>
            <a:spLocks noGrp="1" noChangeArrowheads="1"/>
          </p:cNvSpPr>
          <p:nvPr>
            <p:ph type="body" idx="1"/>
          </p:nvPr>
        </p:nvSpPr>
        <p:spPr>
          <a:xfrm>
            <a:off x="827088" y="908695"/>
            <a:ext cx="7920533" cy="1800225"/>
          </a:xfrm>
        </p:spPr>
        <p:txBody>
          <a:bodyPr/>
          <a:lstStyle/>
          <a:p>
            <a:pPr>
              <a:spcBef>
                <a:spcPct val="0"/>
              </a:spcBef>
              <a:buClrTx/>
              <a:buSzTx/>
              <a:buFont typeface="Wingdings" panose="05000000000000000000" pitchFamily="2" charset="2"/>
              <a:buNone/>
            </a:pPr>
            <a:r>
              <a:rPr lang="en-US" altLang="zh-CN" dirty="0"/>
              <a:t>   </a:t>
            </a:r>
            <a:r>
              <a:rPr lang="zh-CN" altLang="en-US" dirty="0" smtClean="0"/>
              <a:t>这时</a:t>
            </a:r>
            <a:r>
              <a:rPr lang="zh-CN" altLang="en-US" dirty="0"/>
              <a:t>得到标号得顶点为</a:t>
            </a:r>
            <a:r>
              <a:rPr lang="en-US" altLang="zh-CN" dirty="0"/>
              <a:t>S</a:t>
            </a:r>
            <a:r>
              <a:rPr lang="zh-CN" altLang="en-US" dirty="0"/>
              <a:t>，没有得到标号的为</a:t>
            </a:r>
            <a:r>
              <a:rPr lang="en-US" altLang="zh-CN" dirty="0"/>
              <a:t>S</a:t>
            </a:r>
            <a:r>
              <a:rPr lang="zh-CN" altLang="en-US" dirty="0"/>
              <a:t>，此时</a:t>
            </a:r>
            <a:r>
              <a:rPr lang="en-US" altLang="zh-CN" dirty="0"/>
              <a:t>(S,S)={&lt;</a:t>
            </a:r>
            <a:r>
              <a:rPr lang="en-US" altLang="zh-CN" dirty="0" err="1"/>
              <a:t>s,a</a:t>
            </a:r>
            <a:r>
              <a:rPr lang="en-US" altLang="zh-CN" dirty="0"/>
              <a:t>&gt;,&lt;</a:t>
            </a:r>
            <a:r>
              <a:rPr lang="en-US" altLang="zh-CN" dirty="0" err="1"/>
              <a:t>b,a</a:t>
            </a:r>
            <a:r>
              <a:rPr lang="en-US" altLang="zh-CN" dirty="0"/>
              <a:t>&gt;,&lt;</a:t>
            </a:r>
            <a:r>
              <a:rPr lang="en-US" altLang="zh-CN" dirty="0" err="1"/>
              <a:t>c,t</a:t>
            </a:r>
            <a:r>
              <a:rPr lang="en-US" altLang="zh-CN" dirty="0"/>
              <a:t>&gt;}</a:t>
            </a:r>
            <a:r>
              <a:rPr lang="zh-CN" altLang="en-US" dirty="0"/>
              <a:t>，</a:t>
            </a:r>
            <a:r>
              <a:rPr lang="en-US" altLang="zh-CN" dirty="0"/>
              <a:t>C(S,S)=13</a:t>
            </a:r>
          </a:p>
        </p:txBody>
      </p:sp>
      <p:sp>
        <p:nvSpPr>
          <p:cNvPr id="78852" name="AutoShape 4"/>
          <p:cNvSpPr>
            <a:spLocks noChangeArrowheads="1"/>
          </p:cNvSpPr>
          <p:nvPr/>
        </p:nvSpPr>
        <p:spPr bwMode="auto">
          <a:xfrm>
            <a:off x="34925" y="188913"/>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78853" name="Group 5"/>
          <p:cNvGrpSpPr>
            <a:grpSpLocks/>
          </p:cNvGrpSpPr>
          <p:nvPr/>
        </p:nvGrpSpPr>
        <p:grpSpPr bwMode="auto">
          <a:xfrm>
            <a:off x="1619746" y="2285925"/>
            <a:ext cx="5248275" cy="3768725"/>
            <a:chOff x="0" y="0"/>
            <a:chExt cx="3306" cy="2374"/>
          </a:xfrm>
        </p:grpSpPr>
        <p:sp>
          <p:nvSpPr>
            <p:cNvPr id="78854" name="Oval 6"/>
            <p:cNvSpPr>
              <a:spLocks noChangeArrowheads="1"/>
            </p:cNvSpPr>
            <p:nvPr/>
          </p:nvSpPr>
          <p:spPr bwMode="auto">
            <a:xfrm>
              <a:off x="1471" y="318"/>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55" name="Oval 7"/>
            <p:cNvSpPr>
              <a:spLocks noChangeArrowheads="1"/>
            </p:cNvSpPr>
            <p:nvPr/>
          </p:nvSpPr>
          <p:spPr bwMode="auto">
            <a:xfrm>
              <a:off x="227" y="1149"/>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56" name="Oval 8"/>
            <p:cNvSpPr>
              <a:spLocks noChangeArrowheads="1"/>
            </p:cNvSpPr>
            <p:nvPr/>
          </p:nvSpPr>
          <p:spPr bwMode="auto">
            <a:xfrm>
              <a:off x="1549" y="113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57" name="Oval 9"/>
            <p:cNvSpPr>
              <a:spLocks noChangeArrowheads="1"/>
            </p:cNvSpPr>
            <p:nvPr/>
          </p:nvSpPr>
          <p:spPr bwMode="auto">
            <a:xfrm>
              <a:off x="3040" y="1104"/>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58" name="Line 10"/>
            <p:cNvSpPr>
              <a:spLocks noChangeShapeType="1"/>
            </p:cNvSpPr>
            <p:nvPr/>
          </p:nvSpPr>
          <p:spPr bwMode="auto">
            <a:xfrm flipV="1">
              <a:off x="318" y="408"/>
              <a:ext cx="1153" cy="74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9" name="Line 11"/>
            <p:cNvSpPr>
              <a:spLocks noChangeShapeType="1"/>
            </p:cNvSpPr>
            <p:nvPr/>
          </p:nvSpPr>
          <p:spPr bwMode="auto">
            <a:xfrm>
              <a:off x="1543" y="378"/>
              <a:ext cx="1497" cy="7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0" name="Oval 12"/>
            <p:cNvSpPr>
              <a:spLocks noChangeArrowheads="1"/>
            </p:cNvSpPr>
            <p:nvPr/>
          </p:nvSpPr>
          <p:spPr bwMode="auto">
            <a:xfrm>
              <a:off x="1543" y="2011"/>
              <a:ext cx="90" cy="91"/>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61" name="Line 13"/>
            <p:cNvSpPr>
              <a:spLocks noChangeShapeType="1"/>
            </p:cNvSpPr>
            <p:nvPr/>
          </p:nvSpPr>
          <p:spPr bwMode="auto">
            <a:xfrm>
              <a:off x="318" y="1195"/>
              <a:ext cx="122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2" name="Text Box 14"/>
            <p:cNvSpPr txBox="1">
              <a:spLocks noChangeArrowheads="1"/>
            </p:cNvSpPr>
            <p:nvPr/>
          </p:nvSpPr>
          <p:spPr bwMode="auto">
            <a:xfrm>
              <a:off x="0" y="1059"/>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78863" name="Text Box 15"/>
            <p:cNvSpPr txBox="1">
              <a:spLocks noChangeArrowheads="1"/>
            </p:cNvSpPr>
            <p:nvPr/>
          </p:nvSpPr>
          <p:spPr bwMode="auto">
            <a:xfrm>
              <a:off x="1413"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78864" name="Text Box 16"/>
            <p:cNvSpPr txBox="1">
              <a:spLocks noChangeArrowheads="1"/>
            </p:cNvSpPr>
            <p:nvPr/>
          </p:nvSpPr>
          <p:spPr bwMode="auto">
            <a:xfrm>
              <a:off x="1633" y="1013"/>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78865" name="Text Box 17"/>
            <p:cNvSpPr txBox="1">
              <a:spLocks noChangeArrowheads="1"/>
            </p:cNvSpPr>
            <p:nvPr/>
          </p:nvSpPr>
          <p:spPr bwMode="auto">
            <a:xfrm>
              <a:off x="1563" y="208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78866" name="Text Box 18"/>
            <p:cNvSpPr txBox="1">
              <a:spLocks noChangeArrowheads="1"/>
            </p:cNvSpPr>
            <p:nvPr/>
          </p:nvSpPr>
          <p:spPr bwMode="auto">
            <a:xfrm>
              <a:off x="3130" y="1013"/>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78867" name="Line 19"/>
            <p:cNvSpPr>
              <a:spLocks noChangeShapeType="1"/>
            </p:cNvSpPr>
            <p:nvPr/>
          </p:nvSpPr>
          <p:spPr bwMode="auto">
            <a:xfrm>
              <a:off x="318" y="1240"/>
              <a:ext cx="1225" cy="81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8" name="Line 20"/>
            <p:cNvSpPr>
              <a:spLocks noChangeShapeType="1"/>
            </p:cNvSpPr>
            <p:nvPr/>
          </p:nvSpPr>
          <p:spPr bwMode="auto">
            <a:xfrm flipV="1">
              <a:off x="1633" y="1195"/>
              <a:ext cx="1407" cy="86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9" name="Text Box 21"/>
            <p:cNvSpPr txBox="1">
              <a:spLocks noChangeArrowheads="1"/>
            </p:cNvSpPr>
            <p:nvPr/>
          </p:nvSpPr>
          <p:spPr bwMode="auto">
            <a:xfrm>
              <a:off x="953" y="123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78870" name="Text Box 22"/>
            <p:cNvSpPr txBox="1">
              <a:spLocks noChangeArrowheads="1"/>
            </p:cNvSpPr>
            <p:nvPr/>
          </p:nvSpPr>
          <p:spPr bwMode="auto">
            <a:xfrm>
              <a:off x="2359" y="169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(5,5)</a:t>
              </a:r>
            </a:p>
          </p:txBody>
        </p:sp>
        <p:sp>
          <p:nvSpPr>
            <p:cNvPr id="78871" name="Text Box 23"/>
            <p:cNvSpPr txBox="1">
              <a:spLocks noChangeArrowheads="1"/>
            </p:cNvSpPr>
            <p:nvPr/>
          </p:nvSpPr>
          <p:spPr bwMode="auto">
            <a:xfrm>
              <a:off x="1044" y="741"/>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(7,0)</a:t>
              </a:r>
            </a:p>
          </p:txBody>
        </p:sp>
        <p:sp>
          <p:nvSpPr>
            <p:cNvPr id="78872" name="Text Box 24"/>
            <p:cNvSpPr txBox="1">
              <a:spLocks noChangeArrowheads="1"/>
            </p:cNvSpPr>
            <p:nvPr/>
          </p:nvSpPr>
          <p:spPr bwMode="auto">
            <a:xfrm>
              <a:off x="454"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(2,2)</a:t>
              </a:r>
            </a:p>
          </p:txBody>
        </p:sp>
        <p:sp>
          <p:nvSpPr>
            <p:cNvPr id="78873" name="Text Box 25"/>
            <p:cNvSpPr txBox="1">
              <a:spLocks noChangeArrowheads="1"/>
            </p:cNvSpPr>
            <p:nvPr/>
          </p:nvSpPr>
          <p:spPr bwMode="auto">
            <a:xfrm>
              <a:off x="1633" y="146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(4,3)</a:t>
              </a:r>
            </a:p>
          </p:txBody>
        </p:sp>
        <p:sp>
          <p:nvSpPr>
            <p:cNvPr id="78874" name="Text Box 26"/>
            <p:cNvSpPr txBox="1">
              <a:spLocks noChangeArrowheads="1"/>
            </p:cNvSpPr>
            <p:nvPr/>
          </p:nvSpPr>
          <p:spPr bwMode="auto">
            <a:xfrm>
              <a:off x="545" y="169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(3,2)</a:t>
              </a:r>
            </a:p>
          </p:txBody>
        </p:sp>
        <p:sp>
          <p:nvSpPr>
            <p:cNvPr id="78875" name="Line 27"/>
            <p:cNvSpPr>
              <a:spLocks noChangeShapeType="1"/>
            </p:cNvSpPr>
            <p:nvPr/>
          </p:nvSpPr>
          <p:spPr bwMode="auto">
            <a:xfrm>
              <a:off x="1588" y="1240"/>
              <a:ext cx="0" cy="77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6" name="Line 28"/>
            <p:cNvSpPr>
              <a:spLocks noChangeShapeType="1"/>
            </p:cNvSpPr>
            <p:nvPr/>
          </p:nvSpPr>
          <p:spPr bwMode="auto">
            <a:xfrm>
              <a:off x="1497" y="424"/>
              <a:ext cx="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7" name="Line 29"/>
            <p:cNvSpPr>
              <a:spLocks noChangeShapeType="1"/>
            </p:cNvSpPr>
            <p:nvPr/>
          </p:nvSpPr>
          <p:spPr bwMode="auto">
            <a:xfrm flipH="1" flipV="1">
              <a:off x="1588" y="424"/>
              <a:ext cx="0"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8" name="Text Box 30"/>
            <p:cNvSpPr txBox="1">
              <a:spLocks noChangeArrowheads="1"/>
            </p:cNvSpPr>
            <p:nvPr/>
          </p:nvSpPr>
          <p:spPr bwMode="auto">
            <a:xfrm>
              <a:off x="2359" y="51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(8,8)</a:t>
              </a:r>
            </a:p>
          </p:txBody>
        </p:sp>
        <p:sp>
          <p:nvSpPr>
            <p:cNvPr id="78879" name="Text Box 31"/>
            <p:cNvSpPr txBox="1">
              <a:spLocks noChangeArrowheads="1"/>
            </p:cNvSpPr>
            <p:nvPr/>
          </p:nvSpPr>
          <p:spPr bwMode="auto">
            <a:xfrm>
              <a:off x="1633" y="69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(6,6)</a:t>
              </a:r>
            </a:p>
          </p:txBody>
        </p:sp>
      </p:grpSp>
      <p:sp>
        <p:nvSpPr>
          <p:cNvPr id="78880" name="Text Box 32"/>
          <p:cNvSpPr txBox="1">
            <a:spLocks noChangeArrowheads="1"/>
          </p:cNvSpPr>
          <p:nvPr/>
        </p:nvSpPr>
        <p:spPr bwMode="auto">
          <a:xfrm>
            <a:off x="827088" y="4013125"/>
            <a:ext cx="963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 </a:t>
            </a:r>
            <a:r>
              <a:rPr lang="en-US" altLang="zh-CN" b="1">
                <a:solidFill>
                  <a:srgbClr val="FF99FF"/>
                </a:solidFill>
                <a:effectLst>
                  <a:outerShdw blurRad="38100" dist="38100" dir="2700000" algn="tl">
                    <a:srgbClr val="000000"/>
                  </a:outerShdw>
                </a:effectLst>
              </a:rPr>
              <a:t>∞</a:t>
            </a:r>
            <a:r>
              <a:rPr lang="en-US" altLang="zh-CN" b="1">
                <a:solidFill>
                  <a:srgbClr val="FF99FF"/>
                </a:solidFill>
              </a:rPr>
              <a:t>)</a:t>
            </a:r>
          </a:p>
        </p:txBody>
      </p:sp>
      <p:sp>
        <p:nvSpPr>
          <p:cNvPr id="78881" name="Line 33"/>
          <p:cNvSpPr>
            <a:spLocks noChangeShapeType="1"/>
          </p:cNvSpPr>
          <p:nvPr/>
        </p:nvSpPr>
        <p:spPr bwMode="auto">
          <a:xfrm>
            <a:off x="2124075" y="2717725"/>
            <a:ext cx="5184775" cy="208756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2" name="Line 34"/>
          <p:cNvSpPr>
            <a:spLocks noChangeShapeType="1"/>
          </p:cNvSpPr>
          <p:nvPr/>
        </p:nvSpPr>
        <p:spPr bwMode="auto">
          <a:xfrm>
            <a:off x="2122984" y="1412776"/>
            <a:ext cx="1444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3" name="Line 35"/>
          <p:cNvSpPr>
            <a:spLocks noChangeShapeType="1"/>
          </p:cNvSpPr>
          <p:nvPr/>
        </p:nvSpPr>
        <p:spPr bwMode="auto">
          <a:xfrm>
            <a:off x="2122984" y="1925562"/>
            <a:ext cx="1444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4" name="Line 36"/>
          <p:cNvSpPr>
            <a:spLocks noChangeShapeType="1"/>
          </p:cNvSpPr>
          <p:nvPr/>
        </p:nvSpPr>
        <p:spPr bwMode="auto">
          <a:xfrm>
            <a:off x="6804025" y="1925562"/>
            <a:ext cx="1444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5" name="Text Box 37"/>
          <p:cNvSpPr txBox="1">
            <a:spLocks noChangeArrowheads="1"/>
          </p:cNvSpPr>
          <p:nvPr/>
        </p:nvSpPr>
        <p:spPr bwMode="auto">
          <a:xfrm>
            <a:off x="4572000" y="3870250"/>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(s+, </a:t>
            </a:r>
            <a:r>
              <a:rPr lang="en-US" altLang="zh-CN" b="1">
                <a:solidFill>
                  <a:srgbClr val="FF99FF"/>
                </a:solidFill>
                <a:effectLst>
                  <a:outerShdw blurRad="38100" dist="38100" dir="2700000" algn="tl">
                    <a:srgbClr val="000000"/>
                  </a:outerShdw>
                </a:effectLst>
              </a:rPr>
              <a:t>3</a:t>
            </a:r>
            <a:r>
              <a:rPr lang="en-US" altLang="zh-CN" b="1">
                <a:solidFill>
                  <a:srgbClr val="FF99FF"/>
                </a:solidFill>
              </a:rPr>
              <a:t>)</a:t>
            </a:r>
          </a:p>
        </p:txBody>
      </p:sp>
      <p:sp>
        <p:nvSpPr>
          <p:cNvPr id="78886" name="Text Box 38"/>
          <p:cNvSpPr txBox="1">
            <a:spLocks noChangeArrowheads="1"/>
          </p:cNvSpPr>
          <p:nvPr/>
        </p:nvSpPr>
        <p:spPr bwMode="auto">
          <a:xfrm>
            <a:off x="4500563" y="5597450"/>
            <a:ext cx="106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99FF"/>
                </a:solidFill>
              </a:rPr>
              <a:t>(b+, </a:t>
            </a:r>
            <a:r>
              <a:rPr lang="en-US" altLang="zh-CN" b="1">
                <a:solidFill>
                  <a:srgbClr val="FF99FF"/>
                </a:solidFill>
                <a:effectLst>
                  <a:outerShdw blurRad="38100" dist="38100" dir="2700000" algn="tl">
                    <a:srgbClr val="000000"/>
                  </a:outerShdw>
                </a:effectLst>
              </a:rPr>
              <a:t>4</a:t>
            </a:r>
            <a:r>
              <a:rPr lang="en-US" altLang="zh-CN" b="1">
                <a:solidFill>
                  <a:srgbClr val="FF99FF"/>
                </a:solidFill>
              </a:rPr>
              <a: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245</a:t>
            </a:fld>
            <a:endParaRPr lang="en-GB" dirty="0"/>
          </a:p>
        </p:txBody>
      </p:sp>
    </p:spTree>
    <p:extLst>
      <p:ext uri="{BB962C8B-B14F-4D97-AF65-F5344CB8AC3E}">
        <p14:creationId xmlns:p14="http://schemas.microsoft.com/office/powerpoint/2010/main" val="3543447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rrowheads="1"/>
          </p:cNvSpPr>
          <p:nvPr>
            <p:ph type="title"/>
          </p:nvPr>
        </p:nvSpPr>
        <p:spPr/>
        <p:txBody>
          <a:bodyPr/>
          <a:lstStyle/>
          <a:p>
            <a:r>
              <a:rPr lang="en-US" altLang="zh-CN" dirty="0" err="1" smtClean="0">
                <a:solidFill>
                  <a:schemeClr val="tx1"/>
                </a:solidFill>
              </a:rPr>
              <a:t>Dinic</a:t>
            </a:r>
            <a:r>
              <a:rPr lang="zh-CN" altLang="en-US" dirty="0">
                <a:solidFill>
                  <a:schemeClr val="tx1"/>
                </a:solidFill>
              </a:rPr>
              <a:t>算法</a:t>
            </a:r>
          </a:p>
        </p:txBody>
      </p:sp>
      <p:sp>
        <p:nvSpPr>
          <p:cNvPr id="424963" name="Rectangle 3"/>
          <p:cNvSpPr>
            <a:spLocks noGrp="1" noChangeArrowheads="1"/>
          </p:cNvSpPr>
          <p:nvPr>
            <p:ph type="body" idx="1"/>
          </p:nvPr>
        </p:nvSpPr>
        <p:spPr>
          <a:xfrm>
            <a:off x="484377" y="1484784"/>
            <a:ext cx="8229600" cy="2735263"/>
          </a:xfrm>
        </p:spPr>
        <p:txBody>
          <a:bodyPr/>
          <a:lstStyle/>
          <a:p>
            <a:pPr>
              <a:buFont typeface="Wingdings" pitchFamily="2" charset="2"/>
              <a:buNone/>
            </a:pPr>
            <a:r>
              <a:rPr lang="en-US" altLang="zh-CN" dirty="0"/>
              <a:t>           1970</a:t>
            </a:r>
            <a:r>
              <a:rPr lang="zh-CN" altLang="en-US" dirty="0"/>
              <a:t>年，</a:t>
            </a:r>
            <a:r>
              <a:rPr lang="en-US" altLang="zh-CN" dirty="0" err="1"/>
              <a:t>Dinic</a:t>
            </a:r>
            <a:r>
              <a:rPr lang="zh-CN" altLang="en-US" dirty="0"/>
              <a:t>举了坏例说明</a:t>
            </a:r>
            <a:r>
              <a:rPr lang="en-US" altLang="zh-CN" dirty="0"/>
              <a:t>2F</a:t>
            </a:r>
            <a:r>
              <a:rPr lang="zh-CN" altLang="en-US" dirty="0"/>
              <a:t>算法的弱点，并设计了一种所谓分层算法，可以避免求最大流时，其运算的时间复杂度依赖边的权值的缺点。</a:t>
            </a:r>
          </a:p>
        </p:txBody>
      </p:sp>
      <p:sp>
        <p:nvSpPr>
          <p:cNvPr id="2" name="矩形 1"/>
          <p:cNvSpPr/>
          <p:nvPr/>
        </p:nvSpPr>
        <p:spPr>
          <a:xfrm>
            <a:off x="2123728" y="4005064"/>
            <a:ext cx="6264696" cy="1384995"/>
          </a:xfrm>
          <a:prstGeom prst="rect">
            <a:avLst/>
          </a:prstGeom>
        </p:spPr>
        <p:txBody>
          <a:bodyPr wrap="square">
            <a:spAutoFit/>
          </a:bodyPr>
          <a:lstStyle/>
          <a:p>
            <a:pPr>
              <a:buFont typeface="Wingdings" panose="05000000000000000000" pitchFamily="2" charset="2"/>
              <a:buNone/>
            </a:pPr>
            <a:r>
              <a:rPr lang="zh-CN" altLang="en-US" sz="2800" dirty="0">
                <a:solidFill>
                  <a:srgbClr val="00B050"/>
                </a:solidFill>
              </a:rPr>
              <a:t>如果说，</a:t>
            </a:r>
            <a:r>
              <a:rPr lang="en-US" altLang="zh-CN" sz="2800" dirty="0">
                <a:solidFill>
                  <a:srgbClr val="00B050"/>
                </a:solidFill>
              </a:rPr>
              <a:t>2F</a:t>
            </a:r>
            <a:r>
              <a:rPr lang="zh-CN" altLang="en-US" sz="2800" dirty="0">
                <a:solidFill>
                  <a:srgbClr val="00B050"/>
                </a:solidFill>
              </a:rPr>
              <a:t>算法采用</a:t>
            </a:r>
            <a:r>
              <a:rPr lang="en-US" altLang="zh-CN" sz="2800" dirty="0">
                <a:solidFill>
                  <a:srgbClr val="00B050"/>
                </a:solidFill>
              </a:rPr>
              <a:t>DFS</a:t>
            </a:r>
            <a:r>
              <a:rPr lang="zh-CN" altLang="en-US" sz="2800" dirty="0">
                <a:solidFill>
                  <a:srgbClr val="00B050"/>
                </a:solidFill>
              </a:rPr>
              <a:t>策略；</a:t>
            </a:r>
          </a:p>
          <a:p>
            <a:pPr>
              <a:buFont typeface="Wingdings" panose="05000000000000000000" pitchFamily="2" charset="2"/>
              <a:buNone/>
            </a:pPr>
            <a:r>
              <a:rPr lang="zh-CN" altLang="en-US" sz="2800" dirty="0">
                <a:solidFill>
                  <a:srgbClr val="00B050"/>
                </a:solidFill>
              </a:rPr>
              <a:t>那么，</a:t>
            </a:r>
            <a:r>
              <a:rPr lang="en-US" altLang="zh-CN" sz="2800" dirty="0">
                <a:solidFill>
                  <a:srgbClr val="00B050"/>
                </a:solidFill>
              </a:rPr>
              <a:t>EK</a:t>
            </a:r>
            <a:r>
              <a:rPr lang="zh-CN" altLang="en-US" sz="2800" dirty="0">
                <a:solidFill>
                  <a:srgbClr val="00B050"/>
                </a:solidFill>
              </a:rPr>
              <a:t>算法就是采用了</a:t>
            </a:r>
            <a:r>
              <a:rPr lang="en-US" altLang="zh-CN" sz="2800" dirty="0">
                <a:solidFill>
                  <a:srgbClr val="00B050"/>
                </a:solidFill>
              </a:rPr>
              <a:t>BFS</a:t>
            </a:r>
            <a:r>
              <a:rPr lang="zh-CN" altLang="en-US" sz="2800" dirty="0">
                <a:solidFill>
                  <a:srgbClr val="00B050"/>
                </a:solidFill>
              </a:rPr>
              <a:t>策略；</a:t>
            </a:r>
          </a:p>
          <a:p>
            <a:pPr>
              <a:buFont typeface="Wingdings" panose="05000000000000000000" pitchFamily="2" charset="2"/>
              <a:buNone/>
            </a:pPr>
            <a:r>
              <a:rPr lang="zh-CN" altLang="en-US" sz="2800" dirty="0">
                <a:solidFill>
                  <a:srgbClr val="00B050"/>
                </a:solidFill>
              </a:rPr>
              <a:t>而，</a:t>
            </a:r>
            <a:r>
              <a:rPr lang="en-US" altLang="zh-CN" sz="2800" dirty="0" err="1">
                <a:solidFill>
                  <a:srgbClr val="00B050"/>
                </a:solidFill>
              </a:rPr>
              <a:t>Dinic</a:t>
            </a:r>
            <a:r>
              <a:rPr lang="zh-CN" altLang="en-US" sz="2800" dirty="0">
                <a:solidFill>
                  <a:srgbClr val="00B050"/>
                </a:solidFill>
              </a:rPr>
              <a:t>算法则兼采两者。</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246</a:t>
            </a:fld>
            <a:endParaRPr lang="en-GB" dirty="0"/>
          </a:p>
        </p:txBody>
      </p:sp>
    </p:spTree>
    <p:extLst>
      <p:ext uri="{BB962C8B-B14F-4D97-AF65-F5344CB8AC3E}">
        <p14:creationId xmlns:p14="http://schemas.microsoft.com/office/powerpoint/2010/main" val="3452797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5" name="Rectangle 3"/>
          <p:cNvSpPr>
            <a:spLocks noGrp="1" noChangeArrowheads="1"/>
          </p:cNvSpPr>
          <p:nvPr>
            <p:ph type="body" idx="1"/>
          </p:nvPr>
        </p:nvSpPr>
        <p:spPr>
          <a:xfrm>
            <a:off x="251520" y="1124744"/>
            <a:ext cx="8784976" cy="5001419"/>
          </a:xfrm>
        </p:spPr>
        <p:txBody>
          <a:bodyPr/>
          <a:lstStyle/>
          <a:p>
            <a:r>
              <a:rPr lang="en-US" altLang="zh-CN" sz="2800" dirty="0" err="1"/>
              <a:t>Dinic</a:t>
            </a:r>
            <a:r>
              <a:rPr lang="zh-CN" altLang="en-US" sz="2800" dirty="0"/>
              <a:t>分层算法描述：</a:t>
            </a:r>
          </a:p>
          <a:p>
            <a:pPr>
              <a:buFont typeface="Wingdings" pitchFamily="2" charset="2"/>
              <a:buNone/>
            </a:pPr>
            <a:endParaRPr lang="zh-CN" altLang="en-US" sz="2800" dirty="0"/>
          </a:p>
          <a:p>
            <a:pPr>
              <a:buFont typeface="Wingdings" pitchFamily="2" charset="2"/>
              <a:buNone/>
            </a:pPr>
            <a:r>
              <a:rPr lang="zh-CN" altLang="en-US" sz="2800" dirty="0"/>
              <a:t>（</a:t>
            </a:r>
            <a:r>
              <a:rPr lang="en-US" altLang="zh-CN" sz="2800" dirty="0"/>
              <a:t>1</a:t>
            </a:r>
            <a:r>
              <a:rPr lang="zh-CN" altLang="en-US" sz="2800" dirty="0"/>
              <a:t>）</a:t>
            </a:r>
            <a:r>
              <a:rPr lang="en-US" altLang="zh-CN" sz="2800" dirty="0"/>
              <a:t>L</a:t>
            </a:r>
            <a:r>
              <a:rPr lang="en-US" altLang="zh-CN" sz="2800" baseline="-25000" dirty="0"/>
              <a:t>0</a:t>
            </a:r>
            <a:r>
              <a:rPr lang="en-US" altLang="zh-CN" sz="2800" dirty="0"/>
              <a:t>={s}</a:t>
            </a:r>
            <a:r>
              <a:rPr lang="zh-CN" altLang="en-US" sz="2800" dirty="0"/>
              <a:t>，</a:t>
            </a:r>
            <a:r>
              <a:rPr lang="en-US" altLang="zh-CN" sz="2800" dirty="0"/>
              <a:t>i=0</a:t>
            </a:r>
            <a:r>
              <a:rPr lang="zh-CN" altLang="en-US" sz="2800" dirty="0"/>
              <a:t>，</a:t>
            </a:r>
            <a:r>
              <a:rPr lang="en-US" altLang="zh-CN" sz="2800" dirty="0"/>
              <a:t>R=V-L</a:t>
            </a:r>
            <a:r>
              <a:rPr lang="en-US" altLang="zh-CN" sz="2800" baseline="-25000" dirty="0"/>
              <a:t>0</a:t>
            </a:r>
            <a:r>
              <a:rPr lang="zh-CN" altLang="en-US" sz="2800" dirty="0"/>
              <a:t>；</a:t>
            </a:r>
            <a:r>
              <a:rPr lang="en-US" altLang="zh-CN" sz="2800" dirty="0"/>
              <a:t>//</a:t>
            </a:r>
            <a:r>
              <a:rPr lang="zh-CN" altLang="en-US" sz="2800" i="1" dirty="0"/>
              <a:t>分层初始化</a:t>
            </a:r>
          </a:p>
          <a:p>
            <a:pPr>
              <a:buFont typeface="Wingdings" pitchFamily="2" charset="2"/>
              <a:buNone/>
            </a:pPr>
            <a:r>
              <a:rPr lang="zh-CN" altLang="en-US" sz="2800" dirty="0"/>
              <a:t>（</a:t>
            </a:r>
            <a:r>
              <a:rPr lang="en-US" altLang="zh-CN" sz="2800" dirty="0"/>
              <a:t>2</a:t>
            </a:r>
            <a:r>
              <a:rPr lang="zh-CN" altLang="en-US" sz="2800" dirty="0"/>
              <a:t>）</a:t>
            </a:r>
            <a:r>
              <a:rPr lang="en-US" altLang="zh-CN" sz="2800" dirty="0"/>
              <a:t>S={</a:t>
            </a:r>
            <a:r>
              <a:rPr lang="en-US" altLang="zh-CN" sz="2800" dirty="0" err="1"/>
              <a:t>v|v∈R</a:t>
            </a:r>
            <a:r>
              <a:rPr lang="zh-CN" altLang="en-US" sz="2800" dirty="0"/>
              <a:t>，且存在从</a:t>
            </a:r>
            <a:r>
              <a:rPr lang="en-US" altLang="zh-CN" sz="2800" dirty="0"/>
              <a:t>L</a:t>
            </a:r>
            <a:r>
              <a:rPr lang="en-US" altLang="zh-CN" sz="2800" baseline="-25000" dirty="0"/>
              <a:t>i</a:t>
            </a:r>
            <a:r>
              <a:rPr lang="zh-CN" altLang="en-US" sz="2800" dirty="0"/>
              <a:t>某顶点到</a:t>
            </a:r>
            <a:r>
              <a:rPr lang="en-US" altLang="zh-CN" sz="2800" dirty="0"/>
              <a:t>v</a:t>
            </a:r>
            <a:r>
              <a:rPr lang="zh-CN" altLang="en-US" sz="2800" dirty="0"/>
              <a:t>的未饱和边</a:t>
            </a:r>
            <a:r>
              <a:rPr lang="en-US" altLang="zh-CN" sz="2800" dirty="0"/>
              <a:t>}</a:t>
            </a:r>
            <a:r>
              <a:rPr lang="zh-CN" altLang="en-US" sz="2800" dirty="0"/>
              <a:t>；</a:t>
            </a:r>
          </a:p>
          <a:p>
            <a:pPr>
              <a:buFont typeface="Wingdings" pitchFamily="2" charset="2"/>
              <a:buNone/>
            </a:pPr>
            <a:r>
              <a:rPr lang="zh-CN" altLang="en-US" sz="2800" dirty="0"/>
              <a:t>（</a:t>
            </a:r>
            <a:r>
              <a:rPr lang="en-US" altLang="zh-CN" sz="2800" dirty="0"/>
              <a:t>3</a:t>
            </a:r>
            <a:r>
              <a:rPr lang="zh-CN" altLang="en-US" sz="2800" dirty="0"/>
              <a:t>）若</a:t>
            </a:r>
            <a:r>
              <a:rPr lang="en-US" altLang="zh-CN" sz="2800" dirty="0"/>
              <a:t>S={}</a:t>
            </a:r>
            <a:r>
              <a:rPr lang="zh-CN" altLang="en-US" sz="2800" dirty="0"/>
              <a:t>，则网络流已达到最大，停止；</a:t>
            </a:r>
          </a:p>
          <a:p>
            <a:pPr>
              <a:buFont typeface="Wingdings" pitchFamily="2" charset="2"/>
              <a:buNone/>
            </a:pPr>
            <a:r>
              <a:rPr lang="zh-CN" altLang="en-US" sz="2800" dirty="0"/>
              <a:t>（</a:t>
            </a:r>
            <a:r>
              <a:rPr lang="en-US" altLang="zh-CN" sz="2800" dirty="0"/>
              <a:t>4</a:t>
            </a:r>
            <a:r>
              <a:rPr lang="zh-CN" altLang="en-US" sz="2800" dirty="0"/>
              <a:t>）</a:t>
            </a:r>
            <a:r>
              <a:rPr lang="en-US" altLang="zh-CN" sz="2800" dirty="0"/>
              <a:t>i=i+1</a:t>
            </a:r>
            <a:r>
              <a:rPr lang="zh-CN" altLang="en-US" sz="2800" dirty="0"/>
              <a:t>，</a:t>
            </a:r>
            <a:r>
              <a:rPr lang="en-US" altLang="zh-CN" sz="2800" dirty="0"/>
              <a:t>L</a:t>
            </a:r>
            <a:r>
              <a:rPr lang="en-US" altLang="zh-CN" sz="2800" baseline="-25000" dirty="0"/>
              <a:t>i</a:t>
            </a:r>
            <a:r>
              <a:rPr lang="en-US" altLang="zh-CN" sz="2800" dirty="0"/>
              <a:t>=S</a:t>
            </a:r>
            <a:r>
              <a:rPr lang="zh-CN" altLang="en-US" sz="2800" dirty="0"/>
              <a:t>，</a:t>
            </a:r>
            <a:r>
              <a:rPr lang="en-US" altLang="zh-CN" sz="2800" dirty="0"/>
              <a:t>R=R-L</a:t>
            </a:r>
            <a:r>
              <a:rPr lang="en-US" altLang="zh-CN" sz="2800" baseline="-25000" dirty="0"/>
              <a:t>i</a:t>
            </a:r>
            <a:r>
              <a:rPr lang="zh-CN" altLang="en-US" sz="2800" dirty="0"/>
              <a:t>；</a:t>
            </a:r>
            <a:endParaRPr lang="zh-CN" altLang="en-US" sz="2800" baseline="-25000" dirty="0"/>
          </a:p>
          <a:p>
            <a:pPr>
              <a:buFont typeface="Wingdings" pitchFamily="2" charset="2"/>
              <a:buNone/>
            </a:pPr>
            <a:r>
              <a:rPr lang="zh-CN" altLang="en-US" sz="2800" dirty="0"/>
              <a:t>（</a:t>
            </a:r>
            <a:r>
              <a:rPr lang="en-US" altLang="zh-CN" sz="2800" dirty="0"/>
              <a:t>5</a:t>
            </a:r>
            <a:r>
              <a:rPr lang="zh-CN" altLang="en-US" sz="2800" dirty="0"/>
              <a:t>）若</a:t>
            </a:r>
            <a:r>
              <a:rPr lang="en-US" altLang="zh-CN" sz="2800" dirty="0" err="1"/>
              <a:t>t∈S</a:t>
            </a:r>
            <a:r>
              <a:rPr lang="zh-CN" altLang="en-US" sz="2800" dirty="0"/>
              <a:t>，则分层停止，否则令</a:t>
            </a:r>
            <a:r>
              <a:rPr lang="en-US" altLang="zh-CN" sz="2800" dirty="0"/>
              <a:t>S={}</a:t>
            </a:r>
            <a:r>
              <a:rPr lang="zh-CN" altLang="en-US" sz="2800" dirty="0"/>
              <a:t>，转（</a:t>
            </a:r>
            <a:r>
              <a:rPr lang="en-US" altLang="zh-CN" sz="2800" dirty="0"/>
              <a:t>2</a:t>
            </a:r>
            <a:r>
              <a:rPr lang="zh-CN" altLang="en-US" sz="2800" dirty="0"/>
              <a:t>）；</a:t>
            </a:r>
            <a:endParaRPr lang="zh-CN" altLang="en-US" sz="2800" baseline="-25000" dirty="0"/>
          </a:p>
        </p:txBody>
      </p:sp>
      <p:sp>
        <p:nvSpPr>
          <p:cNvPr id="2" name="标题 1"/>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247</a:t>
            </a:fld>
            <a:endParaRPr lang="en-GB" dirty="0"/>
          </a:p>
        </p:txBody>
      </p:sp>
    </p:spTree>
    <p:extLst>
      <p:ext uri="{BB962C8B-B14F-4D97-AF65-F5344CB8AC3E}">
        <p14:creationId xmlns:p14="http://schemas.microsoft.com/office/powerpoint/2010/main" val="623437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animEffect transition="in" filter="randombar(horizontal)">
                                      <p:cBhvr>
                                        <p:cTn id="7" dur="500"/>
                                        <p:tgtEl>
                                          <p:spTgt spid="428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28035">
                                            <p:txEl>
                                              <p:pRg st="2" end="2"/>
                                            </p:txEl>
                                          </p:spTgt>
                                        </p:tgtEl>
                                        <p:attrNameLst>
                                          <p:attrName>style.visibility</p:attrName>
                                        </p:attrNameLst>
                                      </p:cBhvr>
                                      <p:to>
                                        <p:strVal val="visible"/>
                                      </p:to>
                                    </p:set>
                                    <p:animEffect transition="in" filter="randombar(horizontal)">
                                      <p:cBhvr>
                                        <p:cTn id="12" dur="500"/>
                                        <p:tgtEl>
                                          <p:spTgt spid="4280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28035">
                                            <p:txEl>
                                              <p:pRg st="3" end="3"/>
                                            </p:txEl>
                                          </p:spTgt>
                                        </p:tgtEl>
                                        <p:attrNameLst>
                                          <p:attrName>style.visibility</p:attrName>
                                        </p:attrNameLst>
                                      </p:cBhvr>
                                      <p:to>
                                        <p:strVal val="visible"/>
                                      </p:to>
                                    </p:set>
                                    <p:animEffect transition="in" filter="randombar(horizontal)">
                                      <p:cBhvr>
                                        <p:cTn id="17" dur="500"/>
                                        <p:tgtEl>
                                          <p:spTgt spid="4280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28035">
                                            <p:txEl>
                                              <p:pRg st="4" end="4"/>
                                            </p:txEl>
                                          </p:spTgt>
                                        </p:tgtEl>
                                        <p:attrNameLst>
                                          <p:attrName>style.visibility</p:attrName>
                                        </p:attrNameLst>
                                      </p:cBhvr>
                                      <p:to>
                                        <p:strVal val="visible"/>
                                      </p:to>
                                    </p:set>
                                    <p:animEffect transition="in" filter="randombar(horizontal)">
                                      <p:cBhvr>
                                        <p:cTn id="22" dur="500"/>
                                        <p:tgtEl>
                                          <p:spTgt spid="4280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28035">
                                            <p:txEl>
                                              <p:pRg st="5" end="5"/>
                                            </p:txEl>
                                          </p:spTgt>
                                        </p:tgtEl>
                                        <p:attrNameLst>
                                          <p:attrName>style.visibility</p:attrName>
                                        </p:attrNameLst>
                                      </p:cBhvr>
                                      <p:to>
                                        <p:strVal val="visible"/>
                                      </p:to>
                                    </p:set>
                                    <p:animEffect transition="in" filter="randombar(horizontal)">
                                      <p:cBhvr>
                                        <p:cTn id="27" dur="500"/>
                                        <p:tgtEl>
                                          <p:spTgt spid="42803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28035">
                                            <p:txEl>
                                              <p:pRg st="6" end="6"/>
                                            </p:txEl>
                                          </p:spTgt>
                                        </p:tgtEl>
                                        <p:attrNameLst>
                                          <p:attrName>style.visibility</p:attrName>
                                        </p:attrNameLst>
                                      </p:cBhvr>
                                      <p:to>
                                        <p:strVal val="visible"/>
                                      </p:to>
                                    </p:set>
                                    <p:animEffect transition="in" filter="randombar(horizontal)">
                                      <p:cBhvr>
                                        <p:cTn id="32" dur="500"/>
                                        <p:tgtEl>
                                          <p:spTgt spid="4280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1189995" y="1092202"/>
            <a:ext cx="4032250" cy="604838"/>
          </a:xfrm>
        </p:spPr>
        <p:txBody>
          <a:bodyPr/>
          <a:lstStyle/>
          <a:p>
            <a:pPr>
              <a:buFont typeface="Wingdings" panose="05000000000000000000" pitchFamily="2" charset="2"/>
              <a:buNone/>
            </a:pPr>
            <a:r>
              <a:rPr lang="zh-CN" altLang="en-US" dirty="0"/>
              <a:t>对下图进行分层：</a:t>
            </a:r>
          </a:p>
        </p:txBody>
      </p:sp>
      <p:sp>
        <p:nvSpPr>
          <p:cNvPr id="83972"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例</a:t>
            </a:r>
          </a:p>
        </p:txBody>
      </p:sp>
      <p:grpSp>
        <p:nvGrpSpPr>
          <p:cNvPr id="83973" name="Group 5"/>
          <p:cNvGrpSpPr>
            <a:grpSpLocks/>
          </p:cNvGrpSpPr>
          <p:nvPr/>
        </p:nvGrpSpPr>
        <p:grpSpPr bwMode="auto">
          <a:xfrm>
            <a:off x="1363663" y="1925638"/>
            <a:ext cx="6664325" cy="3375025"/>
            <a:chOff x="0" y="0"/>
            <a:chExt cx="4198" cy="2126"/>
          </a:xfrm>
        </p:grpSpPr>
        <p:sp>
          <p:nvSpPr>
            <p:cNvPr id="83974"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5"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6"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7"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78" name="Line 10"/>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79" name="Oval 1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0" name="Line 1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81" name="Text Box 1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83982" name="Text Box 1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83983" name="Text Box 1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83984" name="Text Box 1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83985" name="Text Box 1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83986" name="Line 18"/>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87" name="Line 19"/>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88" name="Text Box 20"/>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83989" name="Text Box 21"/>
            <p:cNvSpPr txBox="1">
              <a:spLocks noChangeArrowheads="1"/>
            </p:cNvSpPr>
            <p:nvPr/>
          </p:nvSpPr>
          <p:spPr bwMode="auto">
            <a:xfrm>
              <a:off x="3475" y="140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3990" name="Text Box 22"/>
            <p:cNvSpPr txBox="1">
              <a:spLocks noChangeArrowheads="1"/>
            </p:cNvSpPr>
            <p:nvPr/>
          </p:nvSpPr>
          <p:spPr bwMode="auto">
            <a:xfrm>
              <a:off x="1913" y="7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(17,0)</a:t>
              </a:r>
            </a:p>
          </p:txBody>
        </p:sp>
        <p:sp>
          <p:nvSpPr>
            <p:cNvPr id="83991" name="Text Box 23"/>
            <p:cNvSpPr txBox="1">
              <a:spLocks noChangeArrowheads="1"/>
            </p:cNvSpPr>
            <p:nvPr/>
          </p:nvSpPr>
          <p:spPr bwMode="auto">
            <a:xfrm>
              <a:off x="351" y="430"/>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83992" name="Text Box 24"/>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83993" name="Line 25"/>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4" name="Line 26"/>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5" name="Oval 27"/>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Oval 28"/>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29"/>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98" name="Text Box 30"/>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83999" name="Text Box 31"/>
            <p:cNvSpPr txBox="1">
              <a:spLocks noChangeArrowheads="1"/>
            </p:cNvSpPr>
            <p:nvPr/>
          </p:nvSpPr>
          <p:spPr bwMode="auto">
            <a:xfrm>
              <a:off x="1874" y="183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4000" name="Text Box 32"/>
            <p:cNvSpPr txBox="1">
              <a:spLocks noChangeArrowheads="1"/>
            </p:cNvSpPr>
            <p:nvPr/>
          </p:nvSpPr>
          <p:spPr bwMode="auto">
            <a:xfrm>
              <a:off x="3397" y="430"/>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(12,0)</a:t>
              </a:r>
            </a:p>
          </p:txBody>
        </p:sp>
        <p:sp>
          <p:nvSpPr>
            <p:cNvPr id="84001" name="Text Box 33"/>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3" name="标题 2"/>
          <p:cNvSpPr>
            <a:spLocks noGrp="1"/>
          </p:cNvSpPr>
          <p:nvPr>
            <p:ph type="title"/>
          </p:nvPr>
        </p:nvSpPr>
        <p:spPr/>
        <p:txBody>
          <a:bodyPr/>
          <a:lstStyle/>
          <a:p>
            <a:endParaRPr lang="zh-CN" altLang="en-US"/>
          </a:p>
        </p:txBody>
      </p:sp>
      <p:sp>
        <p:nvSpPr>
          <p:cNvPr id="37" name="Rectangle 2"/>
          <p:cNvSpPr txBox="1">
            <a:spLocks noRot="1" noChangeArrowheads="1"/>
          </p:cNvSpPr>
          <p:nvPr/>
        </p:nvSpPr>
        <p:spPr bwMode="auto">
          <a:xfrm>
            <a:off x="786326" y="146845"/>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a:lstStyle>
          <a:p>
            <a:r>
              <a:rPr lang="zh-CN" altLang="en-US" kern="0" smtClean="0">
                <a:solidFill>
                  <a:schemeClr val="tx1"/>
                </a:solidFill>
              </a:rPr>
              <a:t>     </a:t>
            </a:r>
            <a:r>
              <a:rPr lang="en-US" altLang="zh-CN" kern="0" smtClean="0">
                <a:solidFill>
                  <a:schemeClr val="tx1"/>
                </a:solidFill>
              </a:rPr>
              <a:t>Dinic</a:t>
            </a:r>
            <a:r>
              <a:rPr lang="zh-CN" altLang="en-US" kern="0" smtClean="0">
                <a:solidFill>
                  <a:schemeClr val="tx1"/>
                </a:solidFill>
              </a:rPr>
              <a:t>算法分层描述</a:t>
            </a:r>
            <a:r>
              <a:rPr lang="en-US" altLang="zh-CN" kern="0" smtClean="0">
                <a:solidFill>
                  <a:schemeClr val="tx1"/>
                </a:solidFill>
              </a:rPr>
              <a:t> </a:t>
            </a:r>
            <a:endParaRPr lang="en-US" altLang="zh-CN" kern="0" dirty="0">
              <a:solidFill>
                <a:schemeClr val="tx1"/>
              </a:solidFill>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248</a:t>
            </a:fld>
            <a:endParaRPr lang="en-GB" dirty="0"/>
          </a:p>
        </p:txBody>
      </p:sp>
    </p:spTree>
    <p:extLst>
      <p:ext uri="{BB962C8B-B14F-4D97-AF65-F5344CB8AC3E}">
        <p14:creationId xmlns:p14="http://schemas.microsoft.com/office/powerpoint/2010/main" val="314279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idx="1"/>
          </p:nvPr>
        </p:nvSpPr>
        <p:spPr>
          <a:xfrm>
            <a:off x="2124075" y="1023962"/>
            <a:ext cx="1441450" cy="604838"/>
          </a:xfrm>
        </p:spPr>
        <p:txBody>
          <a:bodyPr/>
          <a:lstStyle/>
          <a:p>
            <a:pPr>
              <a:buFont typeface="Wingdings" panose="05000000000000000000" pitchFamily="2" charset="2"/>
              <a:buNone/>
            </a:pPr>
            <a:r>
              <a:rPr lang="en-US" altLang="zh-CN" dirty="0"/>
              <a:t>L</a:t>
            </a:r>
            <a:r>
              <a:rPr lang="en-US" altLang="zh-CN" baseline="-25000" dirty="0"/>
              <a:t>0</a:t>
            </a:r>
            <a:r>
              <a:rPr lang="en-US" altLang="zh-CN" dirty="0"/>
              <a:t>={s}</a:t>
            </a:r>
          </a:p>
        </p:txBody>
      </p:sp>
      <p:sp>
        <p:nvSpPr>
          <p:cNvPr id="84996"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84997" name="Group 5"/>
          <p:cNvGrpSpPr>
            <a:grpSpLocks/>
          </p:cNvGrpSpPr>
          <p:nvPr/>
        </p:nvGrpSpPr>
        <p:grpSpPr bwMode="auto">
          <a:xfrm>
            <a:off x="1363663" y="1925638"/>
            <a:ext cx="6664325" cy="3375025"/>
            <a:chOff x="0" y="0"/>
            <a:chExt cx="4198" cy="2126"/>
          </a:xfrm>
        </p:grpSpPr>
        <p:sp>
          <p:nvSpPr>
            <p:cNvPr id="84998"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999"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0"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1"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2" name="Line 10"/>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3" name="Oval 1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4" name="Line 1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5" name="Text Box 1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85006" name="Text Box 1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85007" name="Text Box 1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85008" name="Text Box 1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85009" name="Text Box 1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85010" name="Line 18"/>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1" name="Line 19"/>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2" name="Text Box 20"/>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85013" name="Text Box 21"/>
            <p:cNvSpPr txBox="1">
              <a:spLocks noChangeArrowheads="1"/>
            </p:cNvSpPr>
            <p:nvPr/>
          </p:nvSpPr>
          <p:spPr bwMode="auto">
            <a:xfrm>
              <a:off x="3475" y="140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5014" name="Text Box 22"/>
            <p:cNvSpPr txBox="1">
              <a:spLocks noChangeArrowheads="1"/>
            </p:cNvSpPr>
            <p:nvPr/>
          </p:nvSpPr>
          <p:spPr bwMode="auto">
            <a:xfrm>
              <a:off x="1913" y="7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(17,0)</a:t>
              </a:r>
            </a:p>
          </p:txBody>
        </p:sp>
        <p:sp>
          <p:nvSpPr>
            <p:cNvPr id="85015" name="Text Box 23"/>
            <p:cNvSpPr txBox="1">
              <a:spLocks noChangeArrowheads="1"/>
            </p:cNvSpPr>
            <p:nvPr/>
          </p:nvSpPr>
          <p:spPr bwMode="auto">
            <a:xfrm>
              <a:off x="351" y="430"/>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85016" name="Text Box 24"/>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85017" name="Line 25"/>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8" name="Line 26"/>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9" name="Oval 27"/>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20" name="Oval 28"/>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21" name="Line 29"/>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2" name="Text Box 30"/>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85023" name="Text Box 31"/>
            <p:cNvSpPr txBox="1">
              <a:spLocks noChangeArrowheads="1"/>
            </p:cNvSpPr>
            <p:nvPr/>
          </p:nvSpPr>
          <p:spPr bwMode="auto">
            <a:xfrm>
              <a:off x="1874" y="183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5024" name="Text Box 32"/>
            <p:cNvSpPr txBox="1">
              <a:spLocks noChangeArrowheads="1"/>
            </p:cNvSpPr>
            <p:nvPr/>
          </p:nvSpPr>
          <p:spPr bwMode="auto">
            <a:xfrm>
              <a:off x="3397" y="430"/>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(12,0)</a:t>
              </a:r>
            </a:p>
          </p:txBody>
        </p:sp>
        <p:sp>
          <p:nvSpPr>
            <p:cNvPr id="85025" name="Text Box 33"/>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85026" name="Line 34"/>
          <p:cNvSpPr>
            <a:spLocks noChangeShapeType="1"/>
          </p:cNvSpPr>
          <p:nvPr/>
        </p:nvSpPr>
        <p:spPr bwMode="auto">
          <a:xfrm>
            <a:off x="1706563" y="1557338"/>
            <a:ext cx="0" cy="453548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7" name="Text Box 35"/>
          <p:cNvSpPr txBox="1">
            <a:spLocks noChangeArrowheads="1"/>
          </p:cNvSpPr>
          <p:nvPr/>
        </p:nvSpPr>
        <p:spPr bwMode="auto">
          <a:xfrm>
            <a:off x="1347788"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85028" name="Rectangle 36"/>
          <p:cNvSpPr>
            <a:spLocks noChangeArrowheads="1"/>
          </p:cNvSpPr>
          <p:nvPr/>
        </p:nvSpPr>
        <p:spPr bwMode="auto">
          <a:xfrm>
            <a:off x="5795963" y="1023962"/>
            <a:ext cx="201771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 typeface="Wingdings" panose="05000000000000000000" pitchFamily="2" charset="2"/>
              <a:buNone/>
            </a:pPr>
            <a:r>
              <a:rPr lang="en-US" altLang="zh-CN"/>
              <a:t>S={a,c}</a:t>
            </a:r>
            <a:r>
              <a:rPr lang="zh-CN" altLang="en-US"/>
              <a:t>；</a:t>
            </a:r>
          </a:p>
        </p:txBody>
      </p:sp>
      <p:sp>
        <p:nvSpPr>
          <p:cNvPr id="3" name="标题 2"/>
          <p:cNvSpPr>
            <a:spLocks noGrp="1"/>
          </p:cNvSpPr>
          <p:nvPr>
            <p:ph type="title"/>
          </p:nvPr>
        </p:nvSpPr>
        <p:spPr/>
        <p:txBody>
          <a:bodyPr/>
          <a:lstStyle/>
          <a:p>
            <a:endParaRPr lang="zh-CN" altLang="en-US"/>
          </a:p>
        </p:txBody>
      </p:sp>
      <p:sp>
        <p:nvSpPr>
          <p:cNvPr id="40" name="Rectangle 2"/>
          <p:cNvSpPr txBox="1">
            <a:spLocks noRot="1" noChangeArrowheads="1"/>
          </p:cNvSpPr>
          <p:nvPr/>
        </p:nvSpPr>
        <p:spPr bwMode="auto">
          <a:xfrm>
            <a:off x="786326" y="146845"/>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a:lstStyle>
          <a:p>
            <a:r>
              <a:rPr lang="zh-CN" altLang="en-US" kern="0" smtClean="0">
                <a:solidFill>
                  <a:schemeClr val="tx1"/>
                </a:solidFill>
              </a:rPr>
              <a:t>     </a:t>
            </a:r>
            <a:r>
              <a:rPr lang="en-US" altLang="zh-CN" kern="0" smtClean="0">
                <a:solidFill>
                  <a:schemeClr val="tx1"/>
                </a:solidFill>
              </a:rPr>
              <a:t>Dinic</a:t>
            </a:r>
            <a:r>
              <a:rPr lang="zh-CN" altLang="en-US" kern="0" smtClean="0">
                <a:solidFill>
                  <a:schemeClr val="tx1"/>
                </a:solidFill>
              </a:rPr>
              <a:t>算法分层描述</a:t>
            </a:r>
            <a:r>
              <a:rPr lang="en-US" altLang="zh-CN" kern="0" smtClean="0">
                <a:solidFill>
                  <a:schemeClr val="tx1"/>
                </a:solidFill>
              </a:rPr>
              <a:t> </a:t>
            </a:r>
            <a:endParaRPr lang="en-US" altLang="zh-CN" kern="0" dirty="0">
              <a:solidFill>
                <a:schemeClr val="tx1"/>
              </a:solidFill>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249</a:t>
            </a:fld>
            <a:endParaRPr lang="en-GB" dirty="0"/>
          </a:p>
        </p:txBody>
      </p:sp>
    </p:spTree>
    <p:extLst>
      <p:ext uri="{BB962C8B-B14F-4D97-AF65-F5344CB8AC3E}">
        <p14:creationId xmlns:p14="http://schemas.microsoft.com/office/powerpoint/2010/main" val="3006300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dissolve">
                                      <p:cBhvr>
                                        <p:cTn id="7" dur="500"/>
                                        <p:tgtEl>
                                          <p:spTgt spid="84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5026"/>
                                        </p:tgtEl>
                                        <p:attrNameLst>
                                          <p:attrName>style.visibility</p:attrName>
                                        </p:attrNameLst>
                                      </p:cBhvr>
                                      <p:to>
                                        <p:strVal val="visible"/>
                                      </p:to>
                                    </p:set>
                                    <p:anim calcmode="lin" valueType="num">
                                      <p:cBhvr additive="base">
                                        <p:cTn id="12" dur="500" fill="hold"/>
                                        <p:tgtEl>
                                          <p:spTgt spid="85026"/>
                                        </p:tgtEl>
                                        <p:attrNameLst>
                                          <p:attrName>ppt_x</p:attrName>
                                        </p:attrNameLst>
                                      </p:cBhvr>
                                      <p:tavLst>
                                        <p:tav tm="0">
                                          <p:val>
                                            <p:strVal val="#ppt_x"/>
                                          </p:val>
                                        </p:tav>
                                        <p:tav tm="100000">
                                          <p:val>
                                            <p:strVal val="#ppt_x"/>
                                          </p:val>
                                        </p:tav>
                                      </p:tavLst>
                                    </p:anim>
                                    <p:anim calcmode="lin" valueType="num">
                                      <p:cBhvr additive="base">
                                        <p:cTn id="13" dur="500" fill="hold"/>
                                        <p:tgtEl>
                                          <p:spTgt spid="8502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5027"/>
                                        </p:tgtEl>
                                        <p:attrNameLst>
                                          <p:attrName>style.visibility</p:attrName>
                                        </p:attrNameLst>
                                      </p:cBhvr>
                                      <p:to>
                                        <p:strVal val="visible"/>
                                      </p:to>
                                    </p:set>
                                    <p:anim calcmode="lin" valueType="num">
                                      <p:cBhvr additive="base">
                                        <p:cTn id="16" dur="500" fill="hold"/>
                                        <p:tgtEl>
                                          <p:spTgt spid="85027"/>
                                        </p:tgtEl>
                                        <p:attrNameLst>
                                          <p:attrName>ppt_x</p:attrName>
                                        </p:attrNameLst>
                                      </p:cBhvr>
                                      <p:tavLst>
                                        <p:tav tm="0">
                                          <p:val>
                                            <p:strVal val="#ppt_x"/>
                                          </p:val>
                                        </p:tav>
                                        <p:tav tm="100000">
                                          <p:val>
                                            <p:strVal val="#ppt_x"/>
                                          </p:val>
                                        </p:tav>
                                      </p:tavLst>
                                    </p:anim>
                                    <p:anim calcmode="lin" valueType="num">
                                      <p:cBhvr additive="base">
                                        <p:cTn id="17" dur="500" fill="hold"/>
                                        <p:tgtEl>
                                          <p:spTgt spid="85027"/>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5028"/>
                                        </p:tgtEl>
                                        <p:attrNameLst>
                                          <p:attrName>style.visibility</p:attrName>
                                        </p:attrNameLst>
                                      </p:cBhvr>
                                      <p:to>
                                        <p:strVal val="visible"/>
                                      </p:to>
                                    </p:set>
                                    <p:animEffect transition="in" filter="dissolve">
                                      <p:cBhvr>
                                        <p:cTn id="22" dur="500"/>
                                        <p:tgtEl>
                                          <p:spTgt spid="85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P spid="85026" grpId="0" animBg="1"/>
      <p:bldP spid="85027" grpId="0" autoUpdateAnimBg="0"/>
      <p:bldP spid="8502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322" name="Picture 2" descr="https://img-blog.csdn.net/201711190748258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132856"/>
            <a:ext cx="3248564" cy="2331103"/>
          </a:xfrm>
          <a:prstGeom prst="rect">
            <a:avLst/>
          </a:prstGeom>
          <a:noFill/>
          <a:extLst>
            <a:ext uri="{909E8E84-426E-40DD-AFC4-6F175D3DCCD1}">
              <a14:hiddenFill xmlns:a14="http://schemas.microsoft.com/office/drawing/2010/main">
                <a:solidFill>
                  <a:srgbClr val="FFFFFF"/>
                </a:solidFill>
              </a14:hiddenFill>
            </a:ext>
          </a:extLst>
        </p:spPr>
      </p:pic>
      <p:pic>
        <p:nvPicPr>
          <p:cNvPr id="1080324" name="Picture 4" descr="https://img-blog.csdn.net/201711190749450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586" y="1216644"/>
            <a:ext cx="4115565" cy="422858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428625" y="357188"/>
            <a:ext cx="7143750" cy="623887"/>
          </a:xfrm>
        </p:spPr>
        <p:txBody>
          <a:bodyPr/>
          <a:lstStyle/>
          <a:p>
            <a:r>
              <a:rPr lang="en-US" altLang="zh-CN" sz="3200" dirty="0" smtClean="0"/>
              <a:t>Exercise</a:t>
            </a:r>
            <a:r>
              <a:rPr lang="en-US" sz="3200" dirty="0" smtClean="0"/>
              <a:t> of  </a:t>
            </a:r>
            <a:r>
              <a:rPr lang="en-US" sz="3200" dirty="0" err="1" smtClean="0"/>
              <a:t>dfn</a:t>
            </a:r>
            <a:r>
              <a:rPr lang="en-US" altLang="zh-CN" sz="3200" dirty="0" smtClean="0"/>
              <a:t> &amp; Low</a:t>
            </a:r>
            <a:endParaRPr lang="en-US" sz="3200" dirty="0"/>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a:t>
            </a:fld>
            <a:endParaRPr lang="en-GB" dirty="0"/>
          </a:p>
        </p:txBody>
      </p:sp>
    </p:spTree>
    <p:extLst>
      <p:ext uri="{BB962C8B-B14F-4D97-AF65-F5344CB8AC3E}">
        <p14:creationId xmlns:p14="http://schemas.microsoft.com/office/powerpoint/2010/main" val="2957034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0322"/>
                                        </p:tgtEl>
                                        <p:attrNameLst>
                                          <p:attrName>style.visibility</p:attrName>
                                        </p:attrNameLst>
                                      </p:cBhvr>
                                      <p:to>
                                        <p:strVal val="visible"/>
                                      </p:to>
                                    </p:set>
                                    <p:anim calcmode="lin" valueType="num">
                                      <p:cBhvr additive="base">
                                        <p:cTn id="7" dur="500" fill="hold"/>
                                        <p:tgtEl>
                                          <p:spTgt spid="1080322"/>
                                        </p:tgtEl>
                                        <p:attrNameLst>
                                          <p:attrName>ppt_x</p:attrName>
                                        </p:attrNameLst>
                                      </p:cBhvr>
                                      <p:tavLst>
                                        <p:tav tm="0">
                                          <p:val>
                                            <p:strVal val="#ppt_x"/>
                                          </p:val>
                                        </p:tav>
                                        <p:tav tm="100000">
                                          <p:val>
                                            <p:strVal val="#ppt_x"/>
                                          </p:val>
                                        </p:tav>
                                      </p:tavLst>
                                    </p:anim>
                                    <p:anim calcmode="lin" valueType="num">
                                      <p:cBhvr additive="base">
                                        <p:cTn id="8" dur="500" fill="hold"/>
                                        <p:tgtEl>
                                          <p:spTgt spid="10803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80324"/>
                                        </p:tgtEl>
                                        <p:attrNameLst>
                                          <p:attrName>style.visibility</p:attrName>
                                        </p:attrNameLst>
                                      </p:cBhvr>
                                      <p:to>
                                        <p:strVal val="visible"/>
                                      </p:to>
                                    </p:set>
                                    <p:anim calcmode="lin" valueType="num">
                                      <p:cBhvr additive="base">
                                        <p:cTn id="13" dur="500" fill="hold"/>
                                        <p:tgtEl>
                                          <p:spTgt spid="1080324"/>
                                        </p:tgtEl>
                                        <p:attrNameLst>
                                          <p:attrName>ppt_x</p:attrName>
                                        </p:attrNameLst>
                                      </p:cBhvr>
                                      <p:tavLst>
                                        <p:tav tm="0">
                                          <p:val>
                                            <p:strVal val="#ppt_x"/>
                                          </p:val>
                                        </p:tav>
                                        <p:tav tm="100000">
                                          <p:val>
                                            <p:strVal val="#ppt_x"/>
                                          </p:val>
                                        </p:tav>
                                      </p:tavLst>
                                    </p:anim>
                                    <p:anim calcmode="lin" valueType="num">
                                      <p:cBhvr additive="base">
                                        <p:cTn id="14" dur="500" fill="hold"/>
                                        <p:tgtEl>
                                          <p:spTgt spid="1080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1835150" y="951954"/>
            <a:ext cx="3384550" cy="604838"/>
          </a:xfrm>
        </p:spPr>
        <p:txBody>
          <a:bodyPr/>
          <a:lstStyle/>
          <a:p>
            <a:pPr>
              <a:buFont typeface="Wingdings" panose="05000000000000000000" pitchFamily="2" charset="2"/>
              <a:buNone/>
            </a:pPr>
            <a:r>
              <a:rPr lang="en-US" altLang="zh-CN" dirty="0"/>
              <a:t>L</a:t>
            </a:r>
            <a:r>
              <a:rPr lang="en-US" altLang="zh-CN" baseline="-25000" dirty="0"/>
              <a:t>0</a:t>
            </a:r>
            <a:r>
              <a:rPr lang="en-US" altLang="zh-CN" dirty="0"/>
              <a:t>={s} </a:t>
            </a:r>
            <a:r>
              <a:rPr lang="zh-CN" altLang="en-US" dirty="0"/>
              <a:t>，</a:t>
            </a:r>
            <a:r>
              <a:rPr lang="en-US" altLang="zh-CN" dirty="0"/>
              <a:t>L</a:t>
            </a:r>
            <a:r>
              <a:rPr lang="en-US" altLang="zh-CN" baseline="-25000" dirty="0"/>
              <a:t>1</a:t>
            </a:r>
            <a:r>
              <a:rPr lang="en-US" altLang="zh-CN" dirty="0"/>
              <a:t>={</a:t>
            </a:r>
            <a:r>
              <a:rPr lang="en-US" altLang="zh-CN" dirty="0" err="1"/>
              <a:t>a,c</a:t>
            </a:r>
            <a:r>
              <a:rPr lang="en-US" altLang="zh-CN" dirty="0"/>
              <a:t>}</a:t>
            </a:r>
          </a:p>
        </p:txBody>
      </p:sp>
      <p:sp>
        <p:nvSpPr>
          <p:cNvPr id="86020"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86021" name="Group 5"/>
          <p:cNvGrpSpPr>
            <a:grpSpLocks/>
          </p:cNvGrpSpPr>
          <p:nvPr/>
        </p:nvGrpSpPr>
        <p:grpSpPr bwMode="auto">
          <a:xfrm>
            <a:off x="1363663" y="1925638"/>
            <a:ext cx="6664325" cy="3375025"/>
            <a:chOff x="0" y="0"/>
            <a:chExt cx="4198" cy="2126"/>
          </a:xfrm>
        </p:grpSpPr>
        <p:sp>
          <p:nvSpPr>
            <p:cNvPr id="86022"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23"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24"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25"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6" name="Line 10"/>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7" name="Oval 1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28" name="Line 1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9" name="Text Box 1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86030" name="Text Box 1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86031" name="Text Box 1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86032" name="Text Box 1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86033" name="Text Box 1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86034" name="Line 18"/>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35" name="Line 19"/>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36" name="Text Box 20"/>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86037" name="Text Box 21"/>
            <p:cNvSpPr txBox="1">
              <a:spLocks noChangeArrowheads="1"/>
            </p:cNvSpPr>
            <p:nvPr/>
          </p:nvSpPr>
          <p:spPr bwMode="auto">
            <a:xfrm>
              <a:off x="3475" y="140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6038" name="Text Box 22"/>
            <p:cNvSpPr txBox="1">
              <a:spLocks noChangeArrowheads="1"/>
            </p:cNvSpPr>
            <p:nvPr/>
          </p:nvSpPr>
          <p:spPr bwMode="auto">
            <a:xfrm>
              <a:off x="1913" y="7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(17,0)</a:t>
              </a:r>
            </a:p>
          </p:txBody>
        </p:sp>
        <p:sp>
          <p:nvSpPr>
            <p:cNvPr id="86039" name="Text Box 23"/>
            <p:cNvSpPr txBox="1">
              <a:spLocks noChangeArrowheads="1"/>
            </p:cNvSpPr>
            <p:nvPr/>
          </p:nvSpPr>
          <p:spPr bwMode="auto">
            <a:xfrm>
              <a:off x="351" y="430"/>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86040" name="Text Box 24"/>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86041" name="Line 25"/>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42" name="Line 26"/>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43" name="Oval 27"/>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44" name="Oval 28"/>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45" name="Line 29"/>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46" name="Text Box 30"/>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86047" name="Text Box 31"/>
            <p:cNvSpPr txBox="1">
              <a:spLocks noChangeArrowheads="1"/>
            </p:cNvSpPr>
            <p:nvPr/>
          </p:nvSpPr>
          <p:spPr bwMode="auto">
            <a:xfrm>
              <a:off x="1874" y="183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6048" name="Text Box 32"/>
            <p:cNvSpPr txBox="1">
              <a:spLocks noChangeArrowheads="1"/>
            </p:cNvSpPr>
            <p:nvPr/>
          </p:nvSpPr>
          <p:spPr bwMode="auto">
            <a:xfrm>
              <a:off x="3397" y="430"/>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(12,0)</a:t>
              </a:r>
            </a:p>
          </p:txBody>
        </p:sp>
        <p:sp>
          <p:nvSpPr>
            <p:cNvPr id="86049" name="Text Box 33"/>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86050" name="Line 34"/>
          <p:cNvSpPr>
            <a:spLocks noChangeShapeType="1"/>
          </p:cNvSpPr>
          <p:nvPr/>
        </p:nvSpPr>
        <p:spPr bwMode="auto">
          <a:xfrm>
            <a:off x="1706563" y="1557338"/>
            <a:ext cx="0" cy="453548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51" name="Line 35"/>
          <p:cNvSpPr>
            <a:spLocks noChangeShapeType="1"/>
          </p:cNvSpPr>
          <p:nvPr/>
        </p:nvSpPr>
        <p:spPr bwMode="auto">
          <a:xfrm>
            <a:off x="3419475" y="1484313"/>
            <a:ext cx="87313" cy="461010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52" name="Text Box 36"/>
          <p:cNvSpPr txBox="1">
            <a:spLocks noChangeArrowheads="1"/>
          </p:cNvSpPr>
          <p:nvPr/>
        </p:nvSpPr>
        <p:spPr bwMode="auto">
          <a:xfrm>
            <a:off x="3148013"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86053" name="Text Box 37"/>
          <p:cNvSpPr txBox="1">
            <a:spLocks noChangeArrowheads="1"/>
          </p:cNvSpPr>
          <p:nvPr/>
        </p:nvSpPr>
        <p:spPr bwMode="auto">
          <a:xfrm>
            <a:off x="1347788"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86054" name="Rectangle 38"/>
          <p:cNvSpPr>
            <a:spLocks noChangeArrowheads="1"/>
          </p:cNvSpPr>
          <p:nvPr/>
        </p:nvSpPr>
        <p:spPr bwMode="auto">
          <a:xfrm>
            <a:off x="5651500" y="951954"/>
            <a:ext cx="2160588"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 typeface="Wingdings" panose="05000000000000000000" pitchFamily="2" charset="2"/>
              <a:buNone/>
            </a:pPr>
            <a:r>
              <a:rPr lang="en-US" altLang="zh-CN"/>
              <a:t>S={b,d}</a:t>
            </a:r>
            <a:r>
              <a:rPr lang="zh-CN" altLang="en-US"/>
              <a:t>；</a:t>
            </a:r>
          </a:p>
        </p:txBody>
      </p:sp>
      <p:sp>
        <p:nvSpPr>
          <p:cNvPr id="3" name="标题 2"/>
          <p:cNvSpPr>
            <a:spLocks noGrp="1"/>
          </p:cNvSpPr>
          <p:nvPr>
            <p:ph type="title"/>
          </p:nvPr>
        </p:nvSpPr>
        <p:spPr/>
        <p:txBody>
          <a:bodyPr/>
          <a:lstStyle/>
          <a:p>
            <a:endParaRPr lang="zh-CN" altLang="en-US"/>
          </a:p>
        </p:txBody>
      </p:sp>
      <p:sp>
        <p:nvSpPr>
          <p:cNvPr id="42" name="Rectangle 2"/>
          <p:cNvSpPr txBox="1">
            <a:spLocks noRot="1" noChangeArrowheads="1"/>
          </p:cNvSpPr>
          <p:nvPr/>
        </p:nvSpPr>
        <p:spPr bwMode="auto">
          <a:xfrm>
            <a:off x="786326" y="146845"/>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a:lstStyle>
          <a:p>
            <a:r>
              <a:rPr lang="zh-CN" altLang="en-US" kern="0" smtClean="0">
                <a:solidFill>
                  <a:schemeClr val="tx1"/>
                </a:solidFill>
              </a:rPr>
              <a:t>     </a:t>
            </a:r>
            <a:r>
              <a:rPr lang="en-US" altLang="zh-CN" kern="0" smtClean="0">
                <a:solidFill>
                  <a:schemeClr val="tx1"/>
                </a:solidFill>
              </a:rPr>
              <a:t>Dinic</a:t>
            </a:r>
            <a:r>
              <a:rPr lang="zh-CN" altLang="en-US" kern="0" smtClean="0">
                <a:solidFill>
                  <a:schemeClr val="tx1"/>
                </a:solidFill>
              </a:rPr>
              <a:t>算法分层描述</a:t>
            </a:r>
            <a:r>
              <a:rPr lang="en-US" altLang="zh-CN" kern="0" smtClean="0">
                <a:solidFill>
                  <a:schemeClr val="tx1"/>
                </a:solidFill>
              </a:rPr>
              <a:t> </a:t>
            </a:r>
            <a:endParaRPr lang="en-US" altLang="zh-CN" kern="0" dirty="0">
              <a:solidFill>
                <a:schemeClr val="tx1"/>
              </a:solidFill>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250</a:t>
            </a:fld>
            <a:endParaRPr lang="en-GB" dirty="0"/>
          </a:p>
        </p:txBody>
      </p:sp>
    </p:spTree>
    <p:extLst>
      <p:ext uri="{BB962C8B-B14F-4D97-AF65-F5344CB8AC3E}">
        <p14:creationId xmlns:p14="http://schemas.microsoft.com/office/powerpoint/2010/main" val="3022750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 calcmode="lin" valueType="num">
                                      <p:cBhvr additive="base">
                                        <p:cTn id="7" dur="500" fill="hold"/>
                                        <p:tgtEl>
                                          <p:spTgt spid="860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51"/>
                                        </p:tgtEl>
                                        <p:attrNameLst>
                                          <p:attrName>style.visibility</p:attrName>
                                        </p:attrNameLst>
                                      </p:cBhvr>
                                      <p:to>
                                        <p:strVal val="visible"/>
                                      </p:to>
                                    </p:set>
                                    <p:anim calcmode="lin" valueType="num">
                                      <p:cBhvr additive="base">
                                        <p:cTn id="13" dur="500" fill="hold"/>
                                        <p:tgtEl>
                                          <p:spTgt spid="86051"/>
                                        </p:tgtEl>
                                        <p:attrNameLst>
                                          <p:attrName>ppt_x</p:attrName>
                                        </p:attrNameLst>
                                      </p:cBhvr>
                                      <p:tavLst>
                                        <p:tav tm="0">
                                          <p:val>
                                            <p:strVal val="#ppt_x"/>
                                          </p:val>
                                        </p:tav>
                                        <p:tav tm="100000">
                                          <p:val>
                                            <p:strVal val="#ppt_x"/>
                                          </p:val>
                                        </p:tav>
                                      </p:tavLst>
                                    </p:anim>
                                    <p:anim calcmode="lin" valueType="num">
                                      <p:cBhvr additive="base">
                                        <p:cTn id="14" dur="500" fill="hold"/>
                                        <p:tgtEl>
                                          <p:spTgt spid="8605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6052"/>
                                        </p:tgtEl>
                                        <p:attrNameLst>
                                          <p:attrName>style.visibility</p:attrName>
                                        </p:attrNameLst>
                                      </p:cBhvr>
                                      <p:to>
                                        <p:strVal val="visible"/>
                                      </p:to>
                                    </p:set>
                                    <p:anim calcmode="lin" valueType="num">
                                      <p:cBhvr additive="base">
                                        <p:cTn id="17" dur="500" fill="hold"/>
                                        <p:tgtEl>
                                          <p:spTgt spid="86052"/>
                                        </p:tgtEl>
                                        <p:attrNameLst>
                                          <p:attrName>ppt_x</p:attrName>
                                        </p:attrNameLst>
                                      </p:cBhvr>
                                      <p:tavLst>
                                        <p:tav tm="0">
                                          <p:val>
                                            <p:strVal val="#ppt_x"/>
                                          </p:val>
                                        </p:tav>
                                        <p:tav tm="100000">
                                          <p:val>
                                            <p:strVal val="#ppt_x"/>
                                          </p:val>
                                        </p:tav>
                                      </p:tavLst>
                                    </p:anim>
                                    <p:anim calcmode="lin" valueType="num">
                                      <p:cBhvr additive="base">
                                        <p:cTn id="18" dur="500" fill="hold"/>
                                        <p:tgtEl>
                                          <p:spTgt spid="8605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6054"/>
                                        </p:tgtEl>
                                        <p:attrNameLst>
                                          <p:attrName>style.visibility</p:attrName>
                                        </p:attrNameLst>
                                      </p:cBhvr>
                                      <p:to>
                                        <p:strVal val="visible"/>
                                      </p:to>
                                    </p:set>
                                    <p:anim calcmode="lin" valueType="num">
                                      <p:cBhvr additive="base">
                                        <p:cTn id="23" dur="500" fill="hold"/>
                                        <p:tgtEl>
                                          <p:spTgt spid="86054"/>
                                        </p:tgtEl>
                                        <p:attrNameLst>
                                          <p:attrName>ppt_x</p:attrName>
                                        </p:attrNameLst>
                                      </p:cBhvr>
                                      <p:tavLst>
                                        <p:tav tm="0">
                                          <p:val>
                                            <p:strVal val="#ppt_x"/>
                                          </p:val>
                                        </p:tav>
                                        <p:tav tm="100000">
                                          <p:val>
                                            <p:strVal val="#ppt_x"/>
                                          </p:val>
                                        </p:tav>
                                      </p:tavLst>
                                    </p:anim>
                                    <p:anim calcmode="lin" valueType="num">
                                      <p:cBhvr additive="base">
                                        <p:cTn id="24" dur="500" fill="hold"/>
                                        <p:tgtEl>
                                          <p:spTgt spid="86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autoUpdateAnimBg="0"/>
      <p:bldP spid="86051" grpId="0" animBg="1"/>
      <p:bldP spid="86052" grpId="0" autoUpdateAnimBg="0"/>
      <p:bldP spid="86054" grpId="0" autoUpdateAnimBg="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1"/>
          </p:nvPr>
        </p:nvSpPr>
        <p:spPr>
          <a:xfrm>
            <a:off x="1663700" y="896937"/>
            <a:ext cx="5329238" cy="604838"/>
          </a:xfrm>
        </p:spPr>
        <p:txBody>
          <a:bodyPr/>
          <a:lstStyle/>
          <a:p>
            <a:pPr>
              <a:buFont typeface="Wingdings" panose="05000000000000000000" pitchFamily="2" charset="2"/>
              <a:buNone/>
            </a:pPr>
            <a:r>
              <a:rPr lang="en-US" altLang="zh-CN" dirty="0"/>
              <a:t>L</a:t>
            </a:r>
            <a:r>
              <a:rPr lang="en-US" altLang="zh-CN" baseline="-25000" dirty="0"/>
              <a:t>0</a:t>
            </a:r>
            <a:r>
              <a:rPr lang="en-US" altLang="zh-CN" dirty="0"/>
              <a:t>={s} </a:t>
            </a:r>
            <a:r>
              <a:rPr lang="zh-CN" altLang="en-US" dirty="0"/>
              <a:t>，</a:t>
            </a:r>
            <a:r>
              <a:rPr lang="en-US" altLang="zh-CN" dirty="0"/>
              <a:t>L</a:t>
            </a:r>
            <a:r>
              <a:rPr lang="en-US" altLang="zh-CN" baseline="-25000" dirty="0"/>
              <a:t>1</a:t>
            </a:r>
            <a:r>
              <a:rPr lang="en-US" altLang="zh-CN" dirty="0"/>
              <a:t>={</a:t>
            </a:r>
            <a:r>
              <a:rPr lang="en-US" altLang="zh-CN" dirty="0" err="1"/>
              <a:t>a,c</a:t>
            </a:r>
            <a:r>
              <a:rPr lang="en-US" altLang="zh-CN" dirty="0"/>
              <a:t>} </a:t>
            </a:r>
            <a:r>
              <a:rPr lang="zh-CN" altLang="en-US" dirty="0"/>
              <a:t>，</a:t>
            </a:r>
            <a:r>
              <a:rPr lang="en-US" altLang="zh-CN" dirty="0"/>
              <a:t>L</a:t>
            </a:r>
            <a:r>
              <a:rPr lang="en-US" altLang="zh-CN" baseline="-25000" dirty="0"/>
              <a:t>2</a:t>
            </a:r>
            <a:r>
              <a:rPr lang="en-US" altLang="zh-CN" dirty="0"/>
              <a:t>={</a:t>
            </a:r>
            <a:r>
              <a:rPr lang="en-US" altLang="zh-CN" dirty="0" err="1"/>
              <a:t>b,d</a:t>
            </a:r>
            <a:r>
              <a:rPr lang="en-US" altLang="zh-CN" dirty="0"/>
              <a:t>}</a:t>
            </a:r>
          </a:p>
        </p:txBody>
      </p:sp>
      <p:sp>
        <p:nvSpPr>
          <p:cNvPr id="87044"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87045" name="Group 5"/>
          <p:cNvGrpSpPr>
            <a:grpSpLocks/>
          </p:cNvGrpSpPr>
          <p:nvPr/>
        </p:nvGrpSpPr>
        <p:grpSpPr bwMode="auto">
          <a:xfrm>
            <a:off x="1363663" y="1925638"/>
            <a:ext cx="6664325" cy="3375025"/>
            <a:chOff x="0" y="0"/>
            <a:chExt cx="4198" cy="2126"/>
          </a:xfrm>
        </p:grpSpPr>
        <p:sp>
          <p:nvSpPr>
            <p:cNvPr id="87046"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47"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48"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49"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0" name="Line 10"/>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1" name="Oval 1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52" name="Line 1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3" name="Text Box 1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87054" name="Text Box 1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87055" name="Text Box 1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87056" name="Text Box 1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87057" name="Text Box 1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87058" name="Line 18"/>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9" name="Line 19"/>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60" name="Text Box 20"/>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87061" name="Text Box 21"/>
            <p:cNvSpPr txBox="1">
              <a:spLocks noChangeArrowheads="1"/>
            </p:cNvSpPr>
            <p:nvPr/>
          </p:nvSpPr>
          <p:spPr bwMode="auto">
            <a:xfrm>
              <a:off x="3475" y="140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7062" name="Text Box 22"/>
            <p:cNvSpPr txBox="1">
              <a:spLocks noChangeArrowheads="1"/>
            </p:cNvSpPr>
            <p:nvPr/>
          </p:nvSpPr>
          <p:spPr bwMode="auto">
            <a:xfrm>
              <a:off x="1913" y="7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(17,0)</a:t>
              </a:r>
            </a:p>
          </p:txBody>
        </p:sp>
        <p:sp>
          <p:nvSpPr>
            <p:cNvPr id="87063" name="Text Box 23"/>
            <p:cNvSpPr txBox="1">
              <a:spLocks noChangeArrowheads="1"/>
            </p:cNvSpPr>
            <p:nvPr/>
          </p:nvSpPr>
          <p:spPr bwMode="auto">
            <a:xfrm>
              <a:off x="351" y="430"/>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87064" name="Text Box 24"/>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87065" name="Line 25"/>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66" name="Line 26"/>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67" name="Oval 27"/>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8" name="Oval 28"/>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9" name="Line 29"/>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0" name="Text Box 30"/>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87071" name="Text Box 31"/>
            <p:cNvSpPr txBox="1">
              <a:spLocks noChangeArrowheads="1"/>
            </p:cNvSpPr>
            <p:nvPr/>
          </p:nvSpPr>
          <p:spPr bwMode="auto">
            <a:xfrm>
              <a:off x="1874" y="183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7072" name="Text Box 32"/>
            <p:cNvSpPr txBox="1">
              <a:spLocks noChangeArrowheads="1"/>
            </p:cNvSpPr>
            <p:nvPr/>
          </p:nvSpPr>
          <p:spPr bwMode="auto">
            <a:xfrm>
              <a:off x="3397" y="430"/>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(12,0)</a:t>
              </a:r>
            </a:p>
          </p:txBody>
        </p:sp>
        <p:sp>
          <p:nvSpPr>
            <p:cNvPr id="87073" name="Text Box 33"/>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87074" name="Line 34"/>
          <p:cNvSpPr>
            <a:spLocks noChangeShapeType="1"/>
          </p:cNvSpPr>
          <p:nvPr/>
        </p:nvSpPr>
        <p:spPr bwMode="auto">
          <a:xfrm>
            <a:off x="1706563" y="1557338"/>
            <a:ext cx="0" cy="453548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5" name="Line 35"/>
          <p:cNvSpPr>
            <a:spLocks noChangeShapeType="1"/>
          </p:cNvSpPr>
          <p:nvPr/>
        </p:nvSpPr>
        <p:spPr bwMode="auto">
          <a:xfrm>
            <a:off x="3419475" y="1484313"/>
            <a:ext cx="87313" cy="461010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6" name="Line 36"/>
          <p:cNvSpPr>
            <a:spLocks noChangeShapeType="1"/>
          </p:cNvSpPr>
          <p:nvPr/>
        </p:nvSpPr>
        <p:spPr bwMode="auto">
          <a:xfrm>
            <a:off x="5795963" y="1412875"/>
            <a:ext cx="71437" cy="468153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7" name="Text Box 37"/>
          <p:cNvSpPr txBox="1">
            <a:spLocks noChangeArrowheads="1"/>
          </p:cNvSpPr>
          <p:nvPr/>
        </p:nvSpPr>
        <p:spPr bwMode="auto">
          <a:xfrm>
            <a:off x="3148013"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87078" name="Text Box 38"/>
          <p:cNvSpPr txBox="1">
            <a:spLocks noChangeArrowheads="1"/>
          </p:cNvSpPr>
          <p:nvPr/>
        </p:nvSpPr>
        <p:spPr bwMode="auto">
          <a:xfrm>
            <a:off x="1347788"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87079" name="Text Box 39"/>
          <p:cNvSpPr txBox="1">
            <a:spLocks noChangeArrowheads="1"/>
          </p:cNvSpPr>
          <p:nvPr/>
        </p:nvSpPr>
        <p:spPr bwMode="auto">
          <a:xfrm>
            <a:off x="5508625"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2</a:t>
            </a:r>
            <a:r>
              <a:rPr lang="zh-CN" altLang="en-US"/>
              <a:t>层</a:t>
            </a:r>
          </a:p>
        </p:txBody>
      </p:sp>
      <p:sp>
        <p:nvSpPr>
          <p:cNvPr id="87080" name="Rectangle 40"/>
          <p:cNvSpPr>
            <a:spLocks noChangeArrowheads="1"/>
          </p:cNvSpPr>
          <p:nvPr/>
        </p:nvSpPr>
        <p:spPr bwMode="auto">
          <a:xfrm>
            <a:off x="7019925" y="5157788"/>
            <a:ext cx="1871663"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 typeface="Wingdings" panose="05000000000000000000" pitchFamily="2" charset="2"/>
              <a:buNone/>
            </a:pPr>
            <a:r>
              <a:rPr lang="en-US" altLang="zh-CN"/>
              <a:t>S={t}</a:t>
            </a:r>
            <a:r>
              <a:rPr lang="zh-CN" altLang="en-US"/>
              <a:t>；</a:t>
            </a:r>
          </a:p>
        </p:txBody>
      </p:sp>
      <p:sp>
        <p:nvSpPr>
          <p:cNvPr id="3" name="标题 2"/>
          <p:cNvSpPr>
            <a:spLocks noGrp="1"/>
          </p:cNvSpPr>
          <p:nvPr>
            <p:ph type="title"/>
          </p:nvPr>
        </p:nvSpPr>
        <p:spPr/>
        <p:txBody>
          <a:bodyPr/>
          <a:lstStyle/>
          <a:p>
            <a:endParaRPr lang="zh-CN" altLang="en-US"/>
          </a:p>
        </p:txBody>
      </p:sp>
      <p:sp>
        <p:nvSpPr>
          <p:cNvPr id="44" name="Rectangle 2"/>
          <p:cNvSpPr txBox="1">
            <a:spLocks noRot="1" noChangeArrowheads="1"/>
          </p:cNvSpPr>
          <p:nvPr/>
        </p:nvSpPr>
        <p:spPr bwMode="auto">
          <a:xfrm>
            <a:off x="786326" y="146845"/>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a:lstStyle>
          <a:p>
            <a:r>
              <a:rPr lang="zh-CN" altLang="en-US" kern="0" smtClean="0">
                <a:solidFill>
                  <a:schemeClr val="tx1"/>
                </a:solidFill>
              </a:rPr>
              <a:t>     </a:t>
            </a:r>
            <a:r>
              <a:rPr lang="en-US" altLang="zh-CN" kern="0" smtClean="0">
                <a:solidFill>
                  <a:schemeClr val="tx1"/>
                </a:solidFill>
              </a:rPr>
              <a:t>Dinic</a:t>
            </a:r>
            <a:r>
              <a:rPr lang="zh-CN" altLang="en-US" kern="0" smtClean="0">
                <a:solidFill>
                  <a:schemeClr val="tx1"/>
                </a:solidFill>
              </a:rPr>
              <a:t>算法分层描述</a:t>
            </a:r>
            <a:r>
              <a:rPr lang="en-US" altLang="zh-CN" kern="0" smtClean="0">
                <a:solidFill>
                  <a:schemeClr val="tx1"/>
                </a:solidFill>
              </a:rPr>
              <a:t> </a:t>
            </a:r>
            <a:endParaRPr lang="en-US" altLang="zh-CN" kern="0" dirty="0">
              <a:solidFill>
                <a:schemeClr val="tx1"/>
              </a:solidFill>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251</a:t>
            </a:fld>
            <a:endParaRPr lang="en-GB" dirty="0"/>
          </a:p>
        </p:txBody>
      </p:sp>
    </p:spTree>
    <p:extLst>
      <p:ext uri="{BB962C8B-B14F-4D97-AF65-F5344CB8AC3E}">
        <p14:creationId xmlns:p14="http://schemas.microsoft.com/office/powerpoint/2010/main" val="2490201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 calcmode="lin" valueType="num">
                                      <p:cBhvr additive="base">
                                        <p:cTn id="7" dur="500" fill="hold"/>
                                        <p:tgtEl>
                                          <p:spTgt spid="87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0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076"/>
                                        </p:tgtEl>
                                        <p:attrNameLst>
                                          <p:attrName>style.visibility</p:attrName>
                                        </p:attrNameLst>
                                      </p:cBhvr>
                                      <p:to>
                                        <p:strVal val="visible"/>
                                      </p:to>
                                    </p:set>
                                    <p:anim calcmode="lin" valueType="num">
                                      <p:cBhvr additive="base">
                                        <p:cTn id="13" dur="500" fill="hold"/>
                                        <p:tgtEl>
                                          <p:spTgt spid="87076"/>
                                        </p:tgtEl>
                                        <p:attrNameLst>
                                          <p:attrName>ppt_x</p:attrName>
                                        </p:attrNameLst>
                                      </p:cBhvr>
                                      <p:tavLst>
                                        <p:tav tm="0">
                                          <p:val>
                                            <p:strVal val="#ppt_x"/>
                                          </p:val>
                                        </p:tav>
                                        <p:tav tm="100000">
                                          <p:val>
                                            <p:strVal val="#ppt_x"/>
                                          </p:val>
                                        </p:tav>
                                      </p:tavLst>
                                    </p:anim>
                                    <p:anim calcmode="lin" valueType="num">
                                      <p:cBhvr additive="base">
                                        <p:cTn id="14" dur="500" fill="hold"/>
                                        <p:tgtEl>
                                          <p:spTgt spid="8707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7079"/>
                                        </p:tgtEl>
                                        <p:attrNameLst>
                                          <p:attrName>style.visibility</p:attrName>
                                        </p:attrNameLst>
                                      </p:cBhvr>
                                      <p:to>
                                        <p:strVal val="visible"/>
                                      </p:to>
                                    </p:set>
                                    <p:anim calcmode="lin" valueType="num">
                                      <p:cBhvr additive="base">
                                        <p:cTn id="17" dur="500" fill="hold"/>
                                        <p:tgtEl>
                                          <p:spTgt spid="87079"/>
                                        </p:tgtEl>
                                        <p:attrNameLst>
                                          <p:attrName>ppt_x</p:attrName>
                                        </p:attrNameLst>
                                      </p:cBhvr>
                                      <p:tavLst>
                                        <p:tav tm="0">
                                          <p:val>
                                            <p:strVal val="#ppt_x"/>
                                          </p:val>
                                        </p:tav>
                                        <p:tav tm="100000">
                                          <p:val>
                                            <p:strVal val="#ppt_x"/>
                                          </p:val>
                                        </p:tav>
                                      </p:tavLst>
                                    </p:anim>
                                    <p:anim calcmode="lin" valueType="num">
                                      <p:cBhvr additive="base">
                                        <p:cTn id="18" dur="500" fill="hold"/>
                                        <p:tgtEl>
                                          <p:spTgt spid="8707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7080"/>
                                        </p:tgtEl>
                                        <p:attrNameLst>
                                          <p:attrName>style.visibility</p:attrName>
                                        </p:attrNameLst>
                                      </p:cBhvr>
                                      <p:to>
                                        <p:strVal val="visible"/>
                                      </p:to>
                                    </p:set>
                                    <p:anim calcmode="lin" valueType="num">
                                      <p:cBhvr additive="base">
                                        <p:cTn id="23" dur="500" fill="hold"/>
                                        <p:tgtEl>
                                          <p:spTgt spid="87080"/>
                                        </p:tgtEl>
                                        <p:attrNameLst>
                                          <p:attrName>ppt_x</p:attrName>
                                        </p:attrNameLst>
                                      </p:cBhvr>
                                      <p:tavLst>
                                        <p:tav tm="0">
                                          <p:val>
                                            <p:strVal val="#ppt_x"/>
                                          </p:val>
                                        </p:tav>
                                        <p:tav tm="100000">
                                          <p:val>
                                            <p:strVal val="#ppt_x"/>
                                          </p:val>
                                        </p:tav>
                                      </p:tavLst>
                                    </p:anim>
                                    <p:anim calcmode="lin" valueType="num">
                                      <p:cBhvr additive="base">
                                        <p:cTn id="24" dur="500" fill="hold"/>
                                        <p:tgtEl>
                                          <p:spTgt spid="870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autoUpdateAnimBg="0"/>
      <p:bldP spid="87076" grpId="0" animBg="1"/>
      <p:bldP spid="87079" grpId="0" autoUpdateAnimBg="0"/>
      <p:bldP spid="87080" grpId="0" autoUpdateAnimBg="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a:xfrm>
            <a:off x="786326" y="146845"/>
            <a:ext cx="8229600" cy="1143000"/>
          </a:xfrm>
        </p:spPr>
        <p:txBody>
          <a:bodyPr/>
          <a:lstStyle/>
          <a:p>
            <a:r>
              <a:rPr lang="zh-CN" altLang="en-US" dirty="0" smtClean="0">
                <a:solidFill>
                  <a:schemeClr val="tx1"/>
                </a:solidFill>
              </a:rPr>
              <a:t>     </a:t>
            </a:r>
            <a:r>
              <a:rPr lang="en-US" altLang="zh-CN" dirty="0" err="1" smtClean="0">
                <a:solidFill>
                  <a:schemeClr val="tx1"/>
                </a:solidFill>
              </a:rPr>
              <a:t>Dinic</a:t>
            </a:r>
            <a:r>
              <a:rPr lang="zh-CN" altLang="en-US" dirty="0">
                <a:solidFill>
                  <a:schemeClr val="tx1"/>
                </a:solidFill>
              </a:rPr>
              <a:t>算法分层</a:t>
            </a:r>
            <a:r>
              <a:rPr lang="zh-CN" altLang="en-US" dirty="0" smtClean="0">
                <a:solidFill>
                  <a:schemeClr val="tx1"/>
                </a:solidFill>
              </a:rPr>
              <a:t>描述</a:t>
            </a:r>
            <a:r>
              <a:rPr lang="en-US" altLang="zh-CN" dirty="0" smtClean="0">
                <a:solidFill>
                  <a:schemeClr val="tx1"/>
                </a:solidFill>
              </a:rPr>
              <a:t> </a:t>
            </a:r>
            <a:endParaRPr lang="en-US" altLang="zh-CN" dirty="0">
              <a:solidFill>
                <a:schemeClr val="tx1"/>
              </a:solidFill>
            </a:endParaRPr>
          </a:p>
        </p:txBody>
      </p:sp>
      <p:sp>
        <p:nvSpPr>
          <p:cNvPr id="88067" name="Rectangle 3"/>
          <p:cNvSpPr>
            <a:spLocks noGrp="1" noChangeArrowheads="1"/>
          </p:cNvSpPr>
          <p:nvPr>
            <p:ph type="body" idx="1"/>
          </p:nvPr>
        </p:nvSpPr>
        <p:spPr>
          <a:xfrm>
            <a:off x="1403351" y="910297"/>
            <a:ext cx="7416800" cy="604838"/>
          </a:xfrm>
        </p:spPr>
        <p:txBody>
          <a:bodyPr/>
          <a:lstStyle/>
          <a:p>
            <a:pPr>
              <a:buFont typeface="Wingdings" panose="05000000000000000000" pitchFamily="2" charset="2"/>
              <a:buNone/>
            </a:pPr>
            <a:r>
              <a:rPr lang="en-US" altLang="zh-CN" dirty="0"/>
              <a:t>L</a:t>
            </a:r>
            <a:r>
              <a:rPr lang="en-US" altLang="zh-CN" baseline="-25000" dirty="0"/>
              <a:t>0</a:t>
            </a:r>
            <a:r>
              <a:rPr lang="en-US" altLang="zh-CN" dirty="0"/>
              <a:t>={s} </a:t>
            </a:r>
            <a:r>
              <a:rPr lang="zh-CN" altLang="en-US" dirty="0"/>
              <a:t>，</a:t>
            </a:r>
            <a:r>
              <a:rPr lang="en-US" altLang="zh-CN" dirty="0"/>
              <a:t>L</a:t>
            </a:r>
            <a:r>
              <a:rPr lang="en-US" altLang="zh-CN" baseline="-25000" dirty="0"/>
              <a:t>1</a:t>
            </a:r>
            <a:r>
              <a:rPr lang="en-US" altLang="zh-CN" dirty="0"/>
              <a:t>={</a:t>
            </a:r>
            <a:r>
              <a:rPr lang="en-US" altLang="zh-CN" dirty="0" err="1"/>
              <a:t>a,c</a:t>
            </a:r>
            <a:r>
              <a:rPr lang="en-US" altLang="zh-CN" dirty="0"/>
              <a:t>} </a:t>
            </a:r>
            <a:r>
              <a:rPr lang="zh-CN" altLang="en-US" dirty="0"/>
              <a:t>，</a:t>
            </a:r>
            <a:r>
              <a:rPr lang="en-US" altLang="zh-CN" dirty="0"/>
              <a:t>L</a:t>
            </a:r>
            <a:r>
              <a:rPr lang="en-US" altLang="zh-CN" baseline="-25000" dirty="0"/>
              <a:t>2</a:t>
            </a:r>
            <a:r>
              <a:rPr lang="en-US" altLang="zh-CN" dirty="0"/>
              <a:t>={</a:t>
            </a:r>
            <a:r>
              <a:rPr lang="en-US" altLang="zh-CN" dirty="0" err="1"/>
              <a:t>b,d</a:t>
            </a:r>
            <a:r>
              <a:rPr lang="en-US" altLang="zh-CN" dirty="0"/>
              <a:t>} </a:t>
            </a:r>
            <a:r>
              <a:rPr lang="zh-CN" altLang="en-US" dirty="0"/>
              <a:t>，</a:t>
            </a:r>
            <a:r>
              <a:rPr lang="en-US" altLang="zh-CN" dirty="0"/>
              <a:t>L</a:t>
            </a:r>
            <a:r>
              <a:rPr lang="en-US" altLang="zh-CN" baseline="-25000" dirty="0"/>
              <a:t>3</a:t>
            </a:r>
            <a:r>
              <a:rPr lang="en-US" altLang="zh-CN" dirty="0"/>
              <a:t>={t}</a:t>
            </a:r>
          </a:p>
        </p:txBody>
      </p:sp>
      <p:sp>
        <p:nvSpPr>
          <p:cNvPr id="88068"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88069" name="Group 5"/>
          <p:cNvGrpSpPr>
            <a:grpSpLocks/>
          </p:cNvGrpSpPr>
          <p:nvPr/>
        </p:nvGrpSpPr>
        <p:grpSpPr bwMode="auto">
          <a:xfrm>
            <a:off x="1363663" y="1925638"/>
            <a:ext cx="6664325" cy="3375025"/>
            <a:chOff x="0" y="0"/>
            <a:chExt cx="4198" cy="2126"/>
          </a:xfrm>
        </p:grpSpPr>
        <p:sp>
          <p:nvSpPr>
            <p:cNvPr id="88070"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4" name="Line 10"/>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5" name="Oval 1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1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7" name="Text Box 1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88078" name="Text Box 1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88079" name="Text Box 1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88080" name="Text Box 1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88081" name="Text Box 1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88082" name="Line 18"/>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3" name="Line 19"/>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4" name="Text Box 20"/>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88085" name="Text Box 21"/>
            <p:cNvSpPr txBox="1">
              <a:spLocks noChangeArrowheads="1"/>
            </p:cNvSpPr>
            <p:nvPr/>
          </p:nvSpPr>
          <p:spPr bwMode="auto">
            <a:xfrm>
              <a:off x="3475" y="140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8086" name="Text Box 22"/>
            <p:cNvSpPr txBox="1">
              <a:spLocks noChangeArrowheads="1"/>
            </p:cNvSpPr>
            <p:nvPr/>
          </p:nvSpPr>
          <p:spPr bwMode="auto">
            <a:xfrm>
              <a:off x="1913" y="7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(17,0)</a:t>
              </a:r>
            </a:p>
          </p:txBody>
        </p:sp>
        <p:sp>
          <p:nvSpPr>
            <p:cNvPr id="88087" name="Text Box 23"/>
            <p:cNvSpPr txBox="1">
              <a:spLocks noChangeArrowheads="1"/>
            </p:cNvSpPr>
            <p:nvPr/>
          </p:nvSpPr>
          <p:spPr bwMode="auto">
            <a:xfrm>
              <a:off x="351" y="430"/>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88088" name="Text Box 24"/>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88089" name="Line 25"/>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0" name="Line 26"/>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1" name="Oval 27"/>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Oval 28"/>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29"/>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4" name="Text Box 30"/>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88095" name="Text Box 31"/>
            <p:cNvSpPr txBox="1">
              <a:spLocks noChangeArrowheads="1"/>
            </p:cNvSpPr>
            <p:nvPr/>
          </p:nvSpPr>
          <p:spPr bwMode="auto">
            <a:xfrm>
              <a:off x="1874" y="183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88096" name="Text Box 32"/>
            <p:cNvSpPr txBox="1">
              <a:spLocks noChangeArrowheads="1"/>
            </p:cNvSpPr>
            <p:nvPr/>
          </p:nvSpPr>
          <p:spPr bwMode="auto">
            <a:xfrm>
              <a:off x="3397" y="430"/>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(12,0)</a:t>
              </a:r>
            </a:p>
          </p:txBody>
        </p:sp>
        <p:sp>
          <p:nvSpPr>
            <p:cNvPr id="88097" name="Text Box 33"/>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88098" name="Line 34"/>
          <p:cNvSpPr>
            <a:spLocks noChangeShapeType="1"/>
          </p:cNvSpPr>
          <p:nvPr/>
        </p:nvSpPr>
        <p:spPr bwMode="auto">
          <a:xfrm>
            <a:off x="1706563" y="1557338"/>
            <a:ext cx="0" cy="453548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9" name="Line 35"/>
          <p:cNvSpPr>
            <a:spLocks noChangeShapeType="1"/>
          </p:cNvSpPr>
          <p:nvPr/>
        </p:nvSpPr>
        <p:spPr bwMode="auto">
          <a:xfrm>
            <a:off x="3419475" y="1484313"/>
            <a:ext cx="87313" cy="461010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00" name="Line 36"/>
          <p:cNvSpPr>
            <a:spLocks noChangeShapeType="1"/>
          </p:cNvSpPr>
          <p:nvPr/>
        </p:nvSpPr>
        <p:spPr bwMode="auto">
          <a:xfrm>
            <a:off x="5795963" y="1412875"/>
            <a:ext cx="71437" cy="468153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01" name="Line 37"/>
          <p:cNvSpPr>
            <a:spLocks noChangeShapeType="1"/>
          </p:cNvSpPr>
          <p:nvPr/>
        </p:nvSpPr>
        <p:spPr bwMode="auto">
          <a:xfrm>
            <a:off x="7597775" y="1341438"/>
            <a:ext cx="71438" cy="475138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102" name="Text Box 38"/>
          <p:cNvSpPr txBox="1">
            <a:spLocks noChangeArrowheads="1"/>
          </p:cNvSpPr>
          <p:nvPr/>
        </p:nvSpPr>
        <p:spPr bwMode="auto">
          <a:xfrm>
            <a:off x="3148013"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88103" name="Text Box 39"/>
          <p:cNvSpPr txBox="1">
            <a:spLocks noChangeArrowheads="1"/>
          </p:cNvSpPr>
          <p:nvPr/>
        </p:nvSpPr>
        <p:spPr bwMode="auto">
          <a:xfrm>
            <a:off x="1347788"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88104" name="Text Box 40"/>
          <p:cNvSpPr txBox="1">
            <a:spLocks noChangeArrowheads="1"/>
          </p:cNvSpPr>
          <p:nvPr/>
        </p:nvSpPr>
        <p:spPr bwMode="auto">
          <a:xfrm>
            <a:off x="5508625"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2</a:t>
            </a:r>
            <a:r>
              <a:rPr lang="zh-CN" altLang="en-US"/>
              <a:t>层</a:t>
            </a:r>
          </a:p>
        </p:txBody>
      </p:sp>
      <p:sp>
        <p:nvSpPr>
          <p:cNvPr id="88105" name="Text Box 41"/>
          <p:cNvSpPr txBox="1">
            <a:spLocks noChangeArrowheads="1"/>
          </p:cNvSpPr>
          <p:nvPr/>
        </p:nvSpPr>
        <p:spPr bwMode="auto">
          <a:xfrm>
            <a:off x="7380288" y="616585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3</a:t>
            </a:r>
            <a:r>
              <a:rPr lang="zh-CN" altLang="en-US"/>
              <a:t>层</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252</a:t>
            </a:fld>
            <a:endParaRPr lang="en-GB" dirty="0"/>
          </a:p>
        </p:txBody>
      </p:sp>
    </p:spTree>
    <p:extLst>
      <p:ext uri="{BB962C8B-B14F-4D97-AF65-F5344CB8AC3E}">
        <p14:creationId xmlns:p14="http://schemas.microsoft.com/office/powerpoint/2010/main" val="277052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8101"/>
                                        </p:tgtEl>
                                        <p:attrNameLst>
                                          <p:attrName>style.visibility</p:attrName>
                                        </p:attrNameLst>
                                      </p:cBhvr>
                                      <p:to>
                                        <p:strVal val="visible"/>
                                      </p:to>
                                    </p:set>
                                    <p:anim calcmode="lin" valueType="num">
                                      <p:cBhvr additive="base">
                                        <p:cTn id="13" dur="500" fill="hold"/>
                                        <p:tgtEl>
                                          <p:spTgt spid="88101"/>
                                        </p:tgtEl>
                                        <p:attrNameLst>
                                          <p:attrName>ppt_x</p:attrName>
                                        </p:attrNameLst>
                                      </p:cBhvr>
                                      <p:tavLst>
                                        <p:tav tm="0">
                                          <p:val>
                                            <p:strVal val="#ppt_x"/>
                                          </p:val>
                                        </p:tav>
                                        <p:tav tm="100000">
                                          <p:val>
                                            <p:strVal val="#ppt_x"/>
                                          </p:val>
                                        </p:tav>
                                      </p:tavLst>
                                    </p:anim>
                                    <p:anim calcmode="lin" valueType="num">
                                      <p:cBhvr additive="base">
                                        <p:cTn id="14" dur="500" fill="hold"/>
                                        <p:tgtEl>
                                          <p:spTgt spid="8810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8105"/>
                                        </p:tgtEl>
                                        <p:attrNameLst>
                                          <p:attrName>style.visibility</p:attrName>
                                        </p:attrNameLst>
                                      </p:cBhvr>
                                      <p:to>
                                        <p:strVal val="visible"/>
                                      </p:to>
                                    </p:set>
                                    <p:anim calcmode="lin" valueType="num">
                                      <p:cBhvr additive="base">
                                        <p:cTn id="17" dur="500" fill="hold"/>
                                        <p:tgtEl>
                                          <p:spTgt spid="88105"/>
                                        </p:tgtEl>
                                        <p:attrNameLst>
                                          <p:attrName>ppt_x</p:attrName>
                                        </p:attrNameLst>
                                      </p:cBhvr>
                                      <p:tavLst>
                                        <p:tav tm="0">
                                          <p:val>
                                            <p:strVal val="#ppt_x"/>
                                          </p:val>
                                        </p:tav>
                                        <p:tav tm="100000">
                                          <p:val>
                                            <p:strVal val="#ppt_x"/>
                                          </p:val>
                                        </p:tav>
                                      </p:tavLst>
                                    </p:anim>
                                    <p:anim calcmode="lin" valueType="num">
                                      <p:cBhvr additive="base">
                                        <p:cTn id="18" dur="500" fill="hold"/>
                                        <p:tgtEl>
                                          <p:spTgt spid="88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utoUpdateAnimBg="0"/>
      <p:bldP spid="88101" grpId="0" animBg="1"/>
      <p:bldP spid="88105" grpId="0" autoUpdateAnimBg="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a:xfrm>
            <a:off x="1331640" y="93540"/>
            <a:ext cx="8229600" cy="1143000"/>
          </a:xfrm>
        </p:spPr>
        <p:txBody>
          <a:bodyPr/>
          <a:lstStyle/>
          <a:p>
            <a:r>
              <a:rPr lang="en-US" altLang="zh-CN" dirty="0" err="1" smtClean="0">
                <a:solidFill>
                  <a:schemeClr val="tx1"/>
                </a:solidFill>
              </a:rPr>
              <a:t>Dinic</a:t>
            </a:r>
            <a:r>
              <a:rPr lang="zh-CN" altLang="en-US" dirty="0">
                <a:solidFill>
                  <a:schemeClr val="tx1"/>
                </a:solidFill>
              </a:rPr>
              <a:t>算法最大流算法</a:t>
            </a:r>
          </a:p>
        </p:txBody>
      </p:sp>
      <p:sp>
        <p:nvSpPr>
          <p:cNvPr id="89091" name="Rectangle 3"/>
          <p:cNvSpPr>
            <a:spLocks noGrp="1" noChangeArrowheads="1"/>
          </p:cNvSpPr>
          <p:nvPr>
            <p:ph type="body" idx="1"/>
          </p:nvPr>
        </p:nvSpPr>
        <p:spPr>
          <a:xfrm>
            <a:off x="457200" y="1268413"/>
            <a:ext cx="8229600" cy="3889375"/>
          </a:xfrm>
        </p:spPr>
        <p:txBody>
          <a:bodyPr/>
          <a:lstStyle/>
          <a:p>
            <a:r>
              <a:rPr lang="en-US" altLang="zh-CN"/>
              <a:t>Dinic</a:t>
            </a:r>
            <a:r>
              <a:rPr lang="zh-CN" altLang="en-US"/>
              <a:t>最大流算法：</a:t>
            </a:r>
          </a:p>
          <a:p>
            <a:pPr>
              <a:buFont typeface="Wingdings" panose="05000000000000000000" pitchFamily="2" charset="2"/>
              <a:buNone/>
            </a:pPr>
            <a:endParaRPr lang="zh-CN" altLang="en-US" sz="1400"/>
          </a:p>
          <a:p>
            <a:pPr>
              <a:buFont typeface="Wingdings" panose="05000000000000000000" pitchFamily="2" charset="2"/>
              <a:buNone/>
            </a:pPr>
            <a:r>
              <a:rPr lang="zh-CN" altLang="en-US"/>
              <a:t>（</a:t>
            </a:r>
            <a:r>
              <a:rPr lang="en-US" altLang="zh-CN"/>
              <a:t>1</a:t>
            </a:r>
            <a:r>
              <a:rPr lang="zh-CN" altLang="en-US"/>
              <a:t>）对所有</a:t>
            </a:r>
            <a:r>
              <a:rPr lang="en-US" altLang="zh-CN"/>
              <a:t>e∈E</a:t>
            </a:r>
            <a:r>
              <a:rPr lang="zh-CN" altLang="en-US"/>
              <a:t>，</a:t>
            </a:r>
            <a:r>
              <a:rPr lang="en-US" altLang="zh-CN"/>
              <a:t>f(e)=0</a:t>
            </a:r>
            <a:r>
              <a:rPr lang="zh-CN" altLang="en-US"/>
              <a:t>；</a:t>
            </a:r>
            <a:r>
              <a:rPr lang="en-US" altLang="zh-CN"/>
              <a:t>//</a:t>
            </a:r>
            <a:r>
              <a:rPr lang="zh-CN" altLang="en-US"/>
              <a:t>初始化</a:t>
            </a:r>
          </a:p>
          <a:p>
            <a:pPr>
              <a:buFont typeface="Wingdings" panose="05000000000000000000" pitchFamily="2" charset="2"/>
              <a:buNone/>
            </a:pPr>
            <a:r>
              <a:rPr lang="zh-CN" altLang="en-US"/>
              <a:t>（</a:t>
            </a:r>
            <a:r>
              <a:rPr lang="en-US" altLang="zh-CN"/>
              <a:t>2</a:t>
            </a:r>
            <a:r>
              <a:rPr lang="zh-CN" altLang="en-US"/>
              <a:t>）对图进行分层；</a:t>
            </a:r>
          </a:p>
          <a:p>
            <a:pPr>
              <a:buFont typeface="Wingdings" panose="05000000000000000000" pitchFamily="2" charset="2"/>
              <a:buNone/>
            </a:pPr>
            <a:r>
              <a:rPr lang="zh-CN" altLang="en-US"/>
              <a:t>（</a:t>
            </a:r>
            <a:r>
              <a:rPr lang="en-US" altLang="zh-CN"/>
              <a:t>3</a:t>
            </a:r>
            <a:r>
              <a:rPr lang="zh-CN" altLang="en-US"/>
              <a:t>）对图中增流路径增流；</a:t>
            </a:r>
          </a:p>
          <a:p>
            <a:pPr>
              <a:buFont typeface="Wingdings" panose="05000000000000000000" pitchFamily="2" charset="2"/>
              <a:buNone/>
            </a:pPr>
            <a:r>
              <a:rPr lang="zh-CN" altLang="en-US"/>
              <a:t>（</a:t>
            </a:r>
            <a:r>
              <a:rPr lang="en-US" altLang="zh-CN"/>
              <a:t>4</a:t>
            </a:r>
            <a:r>
              <a:rPr lang="zh-CN" altLang="en-US"/>
              <a:t>）去掉图中饱和边，调整</a:t>
            </a:r>
            <a:r>
              <a:rPr lang="en-US" altLang="zh-CN"/>
              <a:t>c(e)</a:t>
            </a:r>
            <a:r>
              <a:rPr lang="zh-CN" altLang="en-US"/>
              <a:t>和</a:t>
            </a:r>
            <a:r>
              <a:rPr lang="en-US" altLang="zh-CN"/>
              <a:t>f(e)</a:t>
            </a:r>
            <a:r>
              <a:rPr lang="zh-CN" altLang="en-US"/>
              <a:t>值；</a:t>
            </a:r>
          </a:p>
          <a:p>
            <a:pPr>
              <a:buFont typeface="Wingdings" panose="05000000000000000000" pitchFamily="2" charset="2"/>
              <a:buNone/>
            </a:pPr>
            <a:r>
              <a:rPr lang="zh-CN" altLang="en-US"/>
              <a:t>（</a:t>
            </a:r>
            <a:r>
              <a:rPr lang="en-US" altLang="zh-CN"/>
              <a:t>5</a:t>
            </a:r>
            <a:r>
              <a:rPr lang="zh-CN" altLang="en-US"/>
              <a:t>）转（</a:t>
            </a:r>
            <a:r>
              <a:rPr lang="en-US" altLang="zh-CN"/>
              <a:t>2</a:t>
            </a:r>
            <a:r>
              <a:rPr lang="zh-CN" altLang="en-US"/>
              <a:t>）；</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253</a:t>
            </a:fld>
            <a:endParaRPr lang="en-GB" dirty="0"/>
          </a:p>
        </p:txBody>
      </p:sp>
    </p:spTree>
    <p:extLst>
      <p:ext uri="{BB962C8B-B14F-4D97-AF65-F5344CB8AC3E}">
        <p14:creationId xmlns:p14="http://schemas.microsoft.com/office/powerpoint/2010/main" val="3831330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slide(fromBottom)">
                                      <p:cBhvr>
                                        <p:cTn id="7" dur="500"/>
                                        <p:tgtEl>
                                          <p:spTgt spid="89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9091">
                                            <p:txEl>
                                              <p:pRg st="2" end="2"/>
                                            </p:txEl>
                                          </p:spTgt>
                                        </p:tgtEl>
                                        <p:attrNameLst>
                                          <p:attrName>style.visibility</p:attrName>
                                        </p:attrNameLst>
                                      </p:cBhvr>
                                      <p:to>
                                        <p:strVal val="visible"/>
                                      </p:to>
                                    </p:set>
                                    <p:animEffect transition="in" filter="slide(fromBottom)">
                                      <p:cBhvr>
                                        <p:cTn id="12" dur="500"/>
                                        <p:tgtEl>
                                          <p:spTgt spid="890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9091">
                                            <p:txEl>
                                              <p:pRg st="3" end="3"/>
                                            </p:txEl>
                                          </p:spTgt>
                                        </p:tgtEl>
                                        <p:attrNameLst>
                                          <p:attrName>style.visibility</p:attrName>
                                        </p:attrNameLst>
                                      </p:cBhvr>
                                      <p:to>
                                        <p:strVal val="visible"/>
                                      </p:to>
                                    </p:set>
                                    <p:animEffect transition="in" filter="slide(fromBottom)">
                                      <p:cBhvr>
                                        <p:cTn id="17" dur="500"/>
                                        <p:tgtEl>
                                          <p:spTgt spid="890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9091">
                                            <p:txEl>
                                              <p:pRg st="4" end="4"/>
                                            </p:txEl>
                                          </p:spTgt>
                                        </p:tgtEl>
                                        <p:attrNameLst>
                                          <p:attrName>style.visibility</p:attrName>
                                        </p:attrNameLst>
                                      </p:cBhvr>
                                      <p:to>
                                        <p:strVal val="visible"/>
                                      </p:to>
                                    </p:set>
                                    <p:animEffect transition="in" filter="slide(fromBottom)">
                                      <p:cBhvr>
                                        <p:cTn id="22" dur="500"/>
                                        <p:tgtEl>
                                          <p:spTgt spid="890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9091">
                                            <p:txEl>
                                              <p:pRg st="5" end="5"/>
                                            </p:txEl>
                                          </p:spTgt>
                                        </p:tgtEl>
                                        <p:attrNameLst>
                                          <p:attrName>style.visibility</p:attrName>
                                        </p:attrNameLst>
                                      </p:cBhvr>
                                      <p:to>
                                        <p:strVal val="visible"/>
                                      </p:to>
                                    </p:set>
                                    <p:animEffect transition="in" filter="slide(fromBottom)">
                                      <p:cBhvr>
                                        <p:cTn id="27" dur="500"/>
                                        <p:tgtEl>
                                          <p:spTgt spid="8909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89091">
                                            <p:txEl>
                                              <p:pRg st="6" end="6"/>
                                            </p:txEl>
                                          </p:spTgt>
                                        </p:tgtEl>
                                        <p:attrNameLst>
                                          <p:attrName>style.visibility</p:attrName>
                                        </p:attrNameLst>
                                      </p:cBhvr>
                                      <p:to>
                                        <p:strVal val="visible"/>
                                      </p:to>
                                    </p:set>
                                    <p:animEffect transition="in" filter="slide(fromBottom)">
                                      <p:cBhvr>
                                        <p:cTn id="32" dur="500"/>
                                        <p:tgtEl>
                                          <p:spTgt spid="890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a:xfrm>
            <a:off x="1284149" y="1036638"/>
            <a:ext cx="5400675" cy="604838"/>
          </a:xfrm>
        </p:spPr>
        <p:txBody>
          <a:bodyPr/>
          <a:lstStyle/>
          <a:p>
            <a:pPr>
              <a:buFont typeface="Wingdings" panose="05000000000000000000" pitchFamily="2" charset="2"/>
              <a:buNone/>
            </a:pPr>
            <a:r>
              <a:rPr lang="zh-CN" altLang="en-US" dirty="0"/>
              <a:t>用</a:t>
            </a:r>
            <a:r>
              <a:rPr lang="en-US" altLang="zh-CN" dirty="0" err="1"/>
              <a:t>Dinic</a:t>
            </a:r>
            <a:r>
              <a:rPr lang="zh-CN" altLang="en-US" dirty="0"/>
              <a:t>算法求下图最大流：</a:t>
            </a:r>
          </a:p>
        </p:txBody>
      </p:sp>
      <p:sp>
        <p:nvSpPr>
          <p:cNvPr id="90116"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例</a:t>
            </a:r>
          </a:p>
        </p:txBody>
      </p:sp>
      <p:grpSp>
        <p:nvGrpSpPr>
          <p:cNvPr id="90117" name="Group 5"/>
          <p:cNvGrpSpPr>
            <a:grpSpLocks/>
          </p:cNvGrpSpPr>
          <p:nvPr/>
        </p:nvGrpSpPr>
        <p:grpSpPr bwMode="auto">
          <a:xfrm>
            <a:off x="1363663" y="1925638"/>
            <a:ext cx="6664325" cy="3375025"/>
            <a:chOff x="0" y="0"/>
            <a:chExt cx="4198" cy="2126"/>
          </a:xfrm>
        </p:grpSpPr>
        <p:sp>
          <p:nvSpPr>
            <p:cNvPr id="90118"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9"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Line 10"/>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3" name="Oval 1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4" name="Line 1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5" name="Text Box 1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0126" name="Text Box 1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0127" name="Text Box 1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0128" name="Text Box 1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0129" name="Text Box 1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0130" name="Line 18"/>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1" name="Line 19"/>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2" name="Text Box 20"/>
            <p:cNvSpPr txBox="1">
              <a:spLocks noChangeArrowheads="1"/>
            </p:cNvSpPr>
            <p:nvPr/>
          </p:nvSpPr>
          <p:spPr bwMode="auto">
            <a:xfrm>
              <a:off x="430" y="1447"/>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a:t>
              </a:r>
            </a:p>
          </p:txBody>
        </p:sp>
        <p:sp>
          <p:nvSpPr>
            <p:cNvPr id="90133" name="Text Box 21"/>
            <p:cNvSpPr txBox="1">
              <a:spLocks noChangeArrowheads="1"/>
            </p:cNvSpPr>
            <p:nvPr/>
          </p:nvSpPr>
          <p:spPr bwMode="auto">
            <a:xfrm>
              <a:off x="3475" y="1408"/>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a:t>
              </a:r>
            </a:p>
          </p:txBody>
        </p:sp>
        <p:sp>
          <p:nvSpPr>
            <p:cNvPr id="90134" name="Text Box 22"/>
            <p:cNvSpPr txBox="1">
              <a:spLocks noChangeArrowheads="1"/>
            </p:cNvSpPr>
            <p:nvPr/>
          </p:nvSpPr>
          <p:spPr bwMode="auto">
            <a:xfrm>
              <a:off x="1913" y="78"/>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a:t>
              </a:r>
            </a:p>
          </p:txBody>
        </p:sp>
        <p:sp>
          <p:nvSpPr>
            <p:cNvPr id="90135" name="Text Box 23"/>
            <p:cNvSpPr txBox="1">
              <a:spLocks noChangeArrowheads="1"/>
            </p:cNvSpPr>
            <p:nvPr/>
          </p:nvSpPr>
          <p:spPr bwMode="auto">
            <a:xfrm>
              <a:off x="351" y="430"/>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90136" name="Text Box 24"/>
            <p:cNvSpPr txBox="1">
              <a:spLocks noChangeArrowheads="1"/>
            </p:cNvSpPr>
            <p:nvPr/>
          </p:nvSpPr>
          <p:spPr bwMode="auto">
            <a:xfrm>
              <a:off x="2421" y="743"/>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a:t>
              </a:r>
            </a:p>
          </p:txBody>
        </p:sp>
        <p:sp>
          <p:nvSpPr>
            <p:cNvPr id="90137" name="Line 25"/>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8" name="Line 26"/>
            <p:cNvSpPr>
              <a:spLocks noChangeShapeType="1"/>
            </p:cNvSpPr>
            <p:nvPr/>
          </p:nvSpPr>
          <p:spPr bwMode="auto">
            <a:xfrm>
              <a:off x="1326" y="351"/>
              <a:ext cx="1510" cy="1410"/>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9" name="Oval 27"/>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0" name="Oval 28"/>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1" name="Line 29"/>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42" name="Text Box 30"/>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0143" name="Text Box 31"/>
            <p:cNvSpPr txBox="1">
              <a:spLocks noChangeArrowheads="1"/>
            </p:cNvSpPr>
            <p:nvPr/>
          </p:nvSpPr>
          <p:spPr bwMode="auto">
            <a:xfrm>
              <a:off x="1874" y="1838"/>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a:t>
              </a:r>
            </a:p>
          </p:txBody>
        </p:sp>
        <p:sp>
          <p:nvSpPr>
            <p:cNvPr id="90144" name="Text Box 32"/>
            <p:cNvSpPr txBox="1">
              <a:spLocks noChangeArrowheads="1"/>
            </p:cNvSpPr>
            <p:nvPr/>
          </p:nvSpPr>
          <p:spPr bwMode="auto">
            <a:xfrm>
              <a:off x="3397" y="430"/>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a:t>
              </a:r>
            </a:p>
          </p:txBody>
        </p:sp>
        <p:sp>
          <p:nvSpPr>
            <p:cNvPr id="90145" name="Text Box 33"/>
            <p:cNvSpPr txBox="1">
              <a:spLocks noChangeArrowheads="1"/>
            </p:cNvSpPr>
            <p:nvPr/>
          </p:nvSpPr>
          <p:spPr bwMode="auto">
            <a:xfrm>
              <a:off x="1289" y="665"/>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a:t>
              </a: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254</a:t>
            </a:fld>
            <a:endParaRPr lang="en-GB" dirty="0"/>
          </a:p>
        </p:txBody>
      </p:sp>
    </p:spTree>
    <p:extLst>
      <p:ext uri="{BB962C8B-B14F-4D97-AF65-F5344CB8AC3E}">
        <p14:creationId xmlns:p14="http://schemas.microsoft.com/office/powerpoint/2010/main" val="107762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9" name="Rectangle 3"/>
          <p:cNvSpPr>
            <a:spLocks noGrp="1" noChangeArrowheads="1"/>
          </p:cNvSpPr>
          <p:nvPr>
            <p:ph type="body" idx="1"/>
          </p:nvPr>
        </p:nvSpPr>
        <p:spPr>
          <a:xfrm>
            <a:off x="1042988" y="1023670"/>
            <a:ext cx="6192838" cy="604838"/>
          </a:xfrm>
        </p:spPr>
        <p:txBody>
          <a:bodyPr/>
          <a:lstStyle/>
          <a:p>
            <a:pPr>
              <a:buFont typeface="Wingdings" panose="05000000000000000000" pitchFamily="2" charset="2"/>
              <a:buNone/>
            </a:pPr>
            <a:r>
              <a:rPr lang="zh-CN" altLang="en-US" dirty="0"/>
              <a:t>（</a:t>
            </a:r>
            <a:r>
              <a:rPr lang="en-US" altLang="zh-CN" dirty="0"/>
              <a:t>1</a:t>
            </a:r>
            <a:r>
              <a:rPr lang="zh-CN" altLang="en-US" dirty="0"/>
              <a:t>）对所有</a:t>
            </a:r>
            <a:r>
              <a:rPr lang="en-US" altLang="zh-CN" dirty="0" err="1"/>
              <a:t>e∈E</a:t>
            </a:r>
            <a:r>
              <a:rPr lang="zh-CN" altLang="en-US" dirty="0"/>
              <a:t>，</a:t>
            </a:r>
            <a:r>
              <a:rPr lang="en-US" altLang="zh-CN" dirty="0"/>
              <a:t>f(e)=0</a:t>
            </a:r>
            <a:r>
              <a:rPr lang="zh-CN" altLang="en-US" dirty="0"/>
              <a:t>；</a:t>
            </a:r>
          </a:p>
        </p:txBody>
      </p:sp>
      <p:sp>
        <p:nvSpPr>
          <p:cNvPr id="91140"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a:effectLst>
                  <a:outerShdw blurRad="38100" dist="38100" dir="2700000" algn="tl">
                    <a:srgbClr val="000000"/>
                  </a:outerShdw>
                </a:effectLst>
              </a:rPr>
              <a:t>解</a:t>
            </a:r>
          </a:p>
        </p:txBody>
      </p:sp>
      <p:grpSp>
        <p:nvGrpSpPr>
          <p:cNvPr id="91141" name="Group 5"/>
          <p:cNvGrpSpPr>
            <a:grpSpLocks/>
          </p:cNvGrpSpPr>
          <p:nvPr/>
        </p:nvGrpSpPr>
        <p:grpSpPr bwMode="auto">
          <a:xfrm>
            <a:off x="1363663" y="1925638"/>
            <a:ext cx="6664325" cy="3375025"/>
            <a:chOff x="0" y="0"/>
            <a:chExt cx="4198" cy="2126"/>
          </a:xfrm>
        </p:grpSpPr>
        <p:sp>
          <p:nvSpPr>
            <p:cNvPr id="91142"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3"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4"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5"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6" name="Line 10"/>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7" name="Oval 1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8" name="Line 1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9" name="Text Box 1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1150" name="Text Box 1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1151" name="Text Box 1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1152" name="Text Box 1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1153" name="Text Box 1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1154" name="Line 18"/>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5" name="Line 19"/>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6" name="Text Box 20"/>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91157" name="Text Box 21"/>
            <p:cNvSpPr txBox="1">
              <a:spLocks noChangeArrowheads="1"/>
            </p:cNvSpPr>
            <p:nvPr/>
          </p:nvSpPr>
          <p:spPr bwMode="auto">
            <a:xfrm>
              <a:off x="3475" y="140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91158" name="Text Box 22"/>
            <p:cNvSpPr txBox="1">
              <a:spLocks noChangeArrowheads="1"/>
            </p:cNvSpPr>
            <p:nvPr/>
          </p:nvSpPr>
          <p:spPr bwMode="auto">
            <a:xfrm>
              <a:off x="1913" y="7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(17,0)</a:t>
              </a:r>
            </a:p>
          </p:txBody>
        </p:sp>
        <p:sp>
          <p:nvSpPr>
            <p:cNvPr id="91159" name="Text Box 23"/>
            <p:cNvSpPr txBox="1">
              <a:spLocks noChangeArrowheads="1"/>
            </p:cNvSpPr>
            <p:nvPr/>
          </p:nvSpPr>
          <p:spPr bwMode="auto">
            <a:xfrm>
              <a:off x="351" y="430"/>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91160" name="Text Box 24"/>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1161" name="Line 25"/>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2" name="Line 26"/>
            <p:cNvSpPr>
              <a:spLocks noChangeShapeType="1"/>
            </p:cNvSpPr>
            <p:nvPr/>
          </p:nvSpPr>
          <p:spPr bwMode="auto">
            <a:xfrm>
              <a:off x="1326" y="351"/>
              <a:ext cx="1510" cy="1410"/>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3" name="Oval 27"/>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64" name="Oval 28"/>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65" name="Line 29"/>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6" name="Text Box 30"/>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1167" name="Text Box 31"/>
            <p:cNvSpPr txBox="1">
              <a:spLocks noChangeArrowheads="1"/>
            </p:cNvSpPr>
            <p:nvPr/>
          </p:nvSpPr>
          <p:spPr bwMode="auto">
            <a:xfrm>
              <a:off x="1874" y="183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91168" name="Text Box 32"/>
            <p:cNvSpPr txBox="1">
              <a:spLocks noChangeArrowheads="1"/>
            </p:cNvSpPr>
            <p:nvPr/>
          </p:nvSpPr>
          <p:spPr bwMode="auto">
            <a:xfrm>
              <a:off x="3397" y="430"/>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(12,0)</a:t>
              </a:r>
            </a:p>
          </p:txBody>
        </p:sp>
        <p:sp>
          <p:nvSpPr>
            <p:cNvPr id="91169" name="Text Box 33"/>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255</a:t>
            </a:fld>
            <a:endParaRPr lang="en-GB" dirty="0"/>
          </a:p>
        </p:txBody>
      </p:sp>
    </p:spTree>
    <p:extLst>
      <p:ext uri="{BB962C8B-B14F-4D97-AF65-F5344CB8AC3E}">
        <p14:creationId xmlns:p14="http://schemas.microsoft.com/office/powerpoint/2010/main" val="3428284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1476375" y="333375"/>
            <a:ext cx="7056438" cy="604838"/>
          </a:xfrm>
        </p:spPr>
        <p:txBody>
          <a:bodyPr/>
          <a:lstStyle/>
          <a:p>
            <a:pPr>
              <a:buFont typeface="Wingdings" panose="05000000000000000000" pitchFamily="2" charset="2"/>
              <a:buNone/>
            </a:pPr>
            <a:r>
              <a:rPr lang="zh-CN" altLang="en-US"/>
              <a:t>（</a:t>
            </a:r>
            <a:r>
              <a:rPr lang="en-US" altLang="zh-CN"/>
              <a:t>2</a:t>
            </a:r>
            <a:r>
              <a:rPr lang="zh-CN" altLang="en-US"/>
              <a:t>）对图进行分层；</a:t>
            </a:r>
          </a:p>
        </p:txBody>
      </p:sp>
      <p:sp>
        <p:nvSpPr>
          <p:cNvPr id="92164"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92165" name="Group 5"/>
          <p:cNvGrpSpPr>
            <a:grpSpLocks/>
          </p:cNvGrpSpPr>
          <p:nvPr/>
        </p:nvGrpSpPr>
        <p:grpSpPr bwMode="auto">
          <a:xfrm>
            <a:off x="1363663" y="1125538"/>
            <a:ext cx="6664325" cy="4418012"/>
            <a:chOff x="0" y="0"/>
            <a:chExt cx="4198" cy="2783"/>
          </a:xfrm>
        </p:grpSpPr>
        <p:grpSp>
          <p:nvGrpSpPr>
            <p:cNvPr id="92166" name="Group 6"/>
            <p:cNvGrpSpPr>
              <a:grpSpLocks/>
            </p:cNvGrpSpPr>
            <p:nvPr/>
          </p:nvGrpSpPr>
          <p:grpSpPr bwMode="auto">
            <a:xfrm>
              <a:off x="0" y="142"/>
              <a:ext cx="4198" cy="2126"/>
              <a:chOff x="0" y="0"/>
              <a:chExt cx="4198" cy="2126"/>
            </a:xfrm>
          </p:grpSpPr>
          <p:sp>
            <p:nvSpPr>
              <p:cNvPr id="92167" name="Oval 7"/>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8" name="Oval 8"/>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Oval 9"/>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0" name="Line 10"/>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1" name="Line 11"/>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2" name="Oval 12"/>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13"/>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4" name="Text Box 14"/>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2175" name="Text Box 15"/>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2176" name="Text Box 16"/>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2177" name="Text Box 17"/>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2178" name="Text Box 18"/>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2179" name="Line 19"/>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0" name="Line 20"/>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1" name="Text Box 21"/>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92182" name="Text Box 22"/>
              <p:cNvSpPr txBox="1">
                <a:spLocks noChangeArrowheads="1"/>
              </p:cNvSpPr>
              <p:nvPr/>
            </p:nvSpPr>
            <p:spPr bwMode="auto">
              <a:xfrm>
                <a:off x="3475" y="140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92183" name="Text Box 23"/>
              <p:cNvSpPr txBox="1">
                <a:spLocks noChangeArrowheads="1"/>
              </p:cNvSpPr>
              <p:nvPr/>
            </p:nvSpPr>
            <p:spPr bwMode="auto">
              <a:xfrm>
                <a:off x="1913" y="7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(17,0)</a:t>
                </a:r>
              </a:p>
            </p:txBody>
          </p:sp>
          <p:sp>
            <p:nvSpPr>
              <p:cNvPr id="92184" name="Text Box 24"/>
              <p:cNvSpPr txBox="1">
                <a:spLocks noChangeArrowheads="1"/>
              </p:cNvSpPr>
              <p:nvPr/>
            </p:nvSpPr>
            <p:spPr bwMode="auto">
              <a:xfrm>
                <a:off x="351" y="430"/>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92185" name="Text Box 25"/>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2186" name="Line 26"/>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7" name="Line 27"/>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8" name="Oval 28"/>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Oval 29"/>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Line 30"/>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1" name="Text Box 31"/>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2192" name="Text Box 32"/>
              <p:cNvSpPr txBox="1">
                <a:spLocks noChangeArrowheads="1"/>
              </p:cNvSpPr>
              <p:nvPr/>
            </p:nvSpPr>
            <p:spPr bwMode="auto">
              <a:xfrm>
                <a:off x="1874" y="183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92193" name="Text Box 33"/>
              <p:cNvSpPr txBox="1">
                <a:spLocks noChangeArrowheads="1"/>
              </p:cNvSpPr>
              <p:nvPr/>
            </p:nvSpPr>
            <p:spPr bwMode="auto">
              <a:xfrm>
                <a:off x="3397" y="430"/>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(12,0)</a:t>
                </a:r>
              </a:p>
            </p:txBody>
          </p:sp>
          <p:sp>
            <p:nvSpPr>
              <p:cNvPr id="92194" name="Text Box 34"/>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92195" name="Line 35"/>
            <p:cNvSpPr>
              <a:spLocks noChangeShapeType="1"/>
            </p:cNvSpPr>
            <p:nvPr/>
          </p:nvSpPr>
          <p:spPr bwMode="auto">
            <a:xfrm flipH="1">
              <a:off x="207" y="91"/>
              <a:ext cx="0" cy="226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6" name="Line 36"/>
            <p:cNvSpPr>
              <a:spLocks noChangeShapeType="1"/>
            </p:cNvSpPr>
            <p:nvPr/>
          </p:nvSpPr>
          <p:spPr bwMode="auto">
            <a:xfrm>
              <a:off x="1295" y="0"/>
              <a:ext cx="46" cy="2359"/>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7" name="Line 37"/>
            <p:cNvSpPr>
              <a:spLocks noChangeShapeType="1"/>
            </p:cNvSpPr>
            <p:nvPr/>
          </p:nvSpPr>
          <p:spPr bwMode="auto">
            <a:xfrm>
              <a:off x="2792" y="0"/>
              <a:ext cx="45" cy="2404"/>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8" name="Line 38"/>
            <p:cNvSpPr>
              <a:spLocks noChangeShapeType="1"/>
            </p:cNvSpPr>
            <p:nvPr/>
          </p:nvSpPr>
          <p:spPr bwMode="auto">
            <a:xfrm>
              <a:off x="3926" y="0"/>
              <a:ext cx="45" cy="245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9" name="Text Box 39"/>
            <p:cNvSpPr txBox="1">
              <a:spLocks noChangeArrowheads="1"/>
            </p:cNvSpPr>
            <p:nvPr/>
          </p:nvSpPr>
          <p:spPr bwMode="auto">
            <a:xfrm>
              <a:off x="1124" y="2495"/>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92200" name="Text Box 40"/>
            <p:cNvSpPr txBox="1">
              <a:spLocks noChangeArrowheads="1"/>
            </p:cNvSpPr>
            <p:nvPr/>
          </p:nvSpPr>
          <p:spPr bwMode="auto">
            <a:xfrm>
              <a:off x="25" y="2450"/>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92201" name="Text Box 41"/>
            <p:cNvSpPr txBox="1">
              <a:spLocks noChangeArrowheads="1"/>
            </p:cNvSpPr>
            <p:nvPr/>
          </p:nvSpPr>
          <p:spPr bwMode="auto">
            <a:xfrm>
              <a:off x="2611" y="2450"/>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2</a:t>
              </a:r>
              <a:r>
                <a:rPr lang="zh-CN" altLang="en-US"/>
                <a:t>层</a:t>
              </a:r>
            </a:p>
          </p:txBody>
        </p:sp>
        <p:sp>
          <p:nvSpPr>
            <p:cNvPr id="92202" name="Text Box 42"/>
            <p:cNvSpPr txBox="1">
              <a:spLocks noChangeArrowheads="1"/>
            </p:cNvSpPr>
            <p:nvPr/>
          </p:nvSpPr>
          <p:spPr bwMode="auto">
            <a:xfrm>
              <a:off x="3790" y="2495"/>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3</a:t>
              </a:r>
              <a:r>
                <a:rPr lang="zh-CN" altLang="en-US"/>
                <a:t>层</a:t>
              </a:r>
            </a:p>
          </p:txBody>
        </p:sp>
      </p:grpSp>
      <p:sp>
        <p:nvSpPr>
          <p:cNvPr id="92203" name="Rectangle 43"/>
          <p:cNvSpPr>
            <a:spLocks noChangeArrowheads="1"/>
          </p:cNvSpPr>
          <p:nvPr/>
        </p:nvSpPr>
        <p:spPr bwMode="auto">
          <a:xfrm>
            <a:off x="941388" y="5678338"/>
            <a:ext cx="74168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 typeface="Wingdings" panose="05000000000000000000" pitchFamily="2" charset="2"/>
              <a:buNone/>
            </a:pPr>
            <a:r>
              <a:rPr lang="en-US" altLang="zh-CN" dirty="0"/>
              <a:t>L</a:t>
            </a:r>
            <a:r>
              <a:rPr lang="en-US" altLang="zh-CN" baseline="-25000" dirty="0"/>
              <a:t>0</a:t>
            </a:r>
            <a:r>
              <a:rPr lang="en-US" altLang="zh-CN" dirty="0"/>
              <a:t>={s} </a:t>
            </a:r>
            <a:r>
              <a:rPr lang="zh-CN" altLang="en-US" dirty="0"/>
              <a:t>，</a:t>
            </a:r>
            <a:r>
              <a:rPr lang="en-US" altLang="zh-CN" dirty="0"/>
              <a:t>L</a:t>
            </a:r>
            <a:r>
              <a:rPr lang="en-US" altLang="zh-CN" baseline="-25000" dirty="0"/>
              <a:t>1</a:t>
            </a:r>
            <a:r>
              <a:rPr lang="en-US" altLang="zh-CN" dirty="0"/>
              <a:t>={</a:t>
            </a:r>
            <a:r>
              <a:rPr lang="en-US" altLang="zh-CN" dirty="0" err="1"/>
              <a:t>a,c</a:t>
            </a:r>
            <a:r>
              <a:rPr lang="en-US" altLang="zh-CN" dirty="0"/>
              <a:t>} </a:t>
            </a:r>
            <a:r>
              <a:rPr lang="zh-CN" altLang="en-US" dirty="0"/>
              <a:t>，</a:t>
            </a:r>
            <a:r>
              <a:rPr lang="en-US" altLang="zh-CN" dirty="0"/>
              <a:t>L</a:t>
            </a:r>
            <a:r>
              <a:rPr lang="en-US" altLang="zh-CN" baseline="-25000" dirty="0"/>
              <a:t>2</a:t>
            </a:r>
            <a:r>
              <a:rPr lang="en-US" altLang="zh-CN" dirty="0"/>
              <a:t>={</a:t>
            </a:r>
            <a:r>
              <a:rPr lang="en-US" altLang="zh-CN" dirty="0" err="1"/>
              <a:t>b,d</a:t>
            </a:r>
            <a:r>
              <a:rPr lang="en-US" altLang="zh-CN" dirty="0"/>
              <a:t>} </a:t>
            </a:r>
            <a:r>
              <a:rPr lang="zh-CN" altLang="en-US" dirty="0"/>
              <a:t>，</a:t>
            </a:r>
            <a:r>
              <a:rPr lang="en-US" altLang="zh-CN" dirty="0"/>
              <a:t>L</a:t>
            </a:r>
            <a:r>
              <a:rPr lang="en-US" altLang="zh-CN" baseline="-25000" dirty="0"/>
              <a:t>3</a:t>
            </a:r>
            <a:r>
              <a:rPr lang="en-US" altLang="zh-CN" dirty="0"/>
              <a:t>={t}</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256</a:t>
            </a:fld>
            <a:endParaRPr lang="en-GB" dirty="0"/>
          </a:p>
        </p:txBody>
      </p:sp>
    </p:spTree>
    <p:extLst>
      <p:ext uri="{BB962C8B-B14F-4D97-AF65-F5344CB8AC3E}">
        <p14:creationId xmlns:p14="http://schemas.microsoft.com/office/powerpoint/2010/main" val="486399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7" name="Rectangle 3"/>
          <p:cNvSpPr>
            <a:spLocks noGrp="1" noChangeArrowheads="1"/>
          </p:cNvSpPr>
          <p:nvPr>
            <p:ph type="body" idx="1"/>
          </p:nvPr>
        </p:nvSpPr>
        <p:spPr>
          <a:xfrm>
            <a:off x="1476375" y="333375"/>
            <a:ext cx="7416800" cy="604838"/>
          </a:xfrm>
        </p:spPr>
        <p:txBody>
          <a:bodyPr/>
          <a:lstStyle/>
          <a:p>
            <a:pPr>
              <a:buFont typeface="Wingdings" panose="05000000000000000000" pitchFamily="2" charset="2"/>
              <a:buNone/>
            </a:pPr>
            <a:r>
              <a:rPr lang="zh-CN" altLang="en-US"/>
              <a:t>（</a:t>
            </a:r>
            <a:r>
              <a:rPr lang="en-US" altLang="zh-CN"/>
              <a:t>3</a:t>
            </a:r>
            <a:r>
              <a:rPr lang="zh-CN" altLang="en-US"/>
              <a:t>）对图中增流路径增流；</a:t>
            </a:r>
          </a:p>
        </p:txBody>
      </p:sp>
      <p:sp>
        <p:nvSpPr>
          <p:cNvPr id="93188"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93189" name="Group 5"/>
          <p:cNvGrpSpPr>
            <a:grpSpLocks/>
          </p:cNvGrpSpPr>
          <p:nvPr/>
        </p:nvGrpSpPr>
        <p:grpSpPr bwMode="auto">
          <a:xfrm>
            <a:off x="1363663" y="1125538"/>
            <a:ext cx="6664325" cy="4418012"/>
            <a:chOff x="0" y="0"/>
            <a:chExt cx="4198" cy="2783"/>
          </a:xfrm>
        </p:grpSpPr>
        <p:grpSp>
          <p:nvGrpSpPr>
            <p:cNvPr id="93190" name="Group 6"/>
            <p:cNvGrpSpPr>
              <a:grpSpLocks/>
            </p:cNvGrpSpPr>
            <p:nvPr/>
          </p:nvGrpSpPr>
          <p:grpSpPr bwMode="auto">
            <a:xfrm>
              <a:off x="0" y="142"/>
              <a:ext cx="4198" cy="2126"/>
              <a:chOff x="0" y="0"/>
              <a:chExt cx="4198" cy="2126"/>
            </a:xfrm>
          </p:grpSpPr>
          <p:sp>
            <p:nvSpPr>
              <p:cNvPr id="93191" name="Oval 7"/>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2" name="Oval 8"/>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3" name="Oval 9"/>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4" name="Line 10"/>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5" name="Line 11"/>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6" name="Oval 12"/>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7" name="Line 13"/>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8" name="Text Box 14"/>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3199" name="Text Box 15"/>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3200" name="Text Box 16"/>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3201" name="Text Box 17"/>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3202" name="Text Box 18"/>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3203" name="Line 19"/>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04" name="Line 20"/>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05" name="Text Box 21"/>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(9,0)</a:t>
                </a:r>
              </a:p>
            </p:txBody>
          </p:sp>
          <p:sp>
            <p:nvSpPr>
              <p:cNvPr id="93206" name="Text Box 22"/>
              <p:cNvSpPr txBox="1">
                <a:spLocks noChangeArrowheads="1"/>
              </p:cNvSpPr>
              <p:nvPr/>
            </p:nvSpPr>
            <p:spPr bwMode="auto">
              <a:xfrm>
                <a:off x="3475" y="140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93207" name="Text Box 23"/>
              <p:cNvSpPr txBox="1">
                <a:spLocks noChangeArrowheads="1"/>
              </p:cNvSpPr>
              <p:nvPr/>
            </p:nvSpPr>
            <p:spPr bwMode="auto">
              <a:xfrm>
                <a:off x="1913" y="7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(17,0)</a:t>
                </a:r>
              </a:p>
            </p:txBody>
          </p:sp>
          <p:sp>
            <p:nvSpPr>
              <p:cNvPr id="93208" name="Text Box 24"/>
              <p:cNvSpPr txBox="1">
                <a:spLocks noChangeArrowheads="1"/>
              </p:cNvSpPr>
              <p:nvPr/>
            </p:nvSpPr>
            <p:spPr bwMode="auto">
              <a:xfrm>
                <a:off x="351" y="430"/>
                <a:ext cx="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(20,0)</a:t>
                </a:r>
              </a:p>
            </p:txBody>
          </p:sp>
          <p:sp>
            <p:nvSpPr>
              <p:cNvPr id="93209" name="Text Box 25"/>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3210" name="Line 26"/>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11" name="Line 27"/>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12" name="Oval 28"/>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13" name="Oval 29"/>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14" name="Line 30"/>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15" name="Text Box 31"/>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3216" name="Text Box 32"/>
              <p:cNvSpPr txBox="1">
                <a:spLocks noChangeArrowheads="1"/>
              </p:cNvSpPr>
              <p:nvPr/>
            </p:nvSpPr>
            <p:spPr bwMode="auto">
              <a:xfrm>
                <a:off x="1874" y="183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(15,0)</a:t>
                </a:r>
              </a:p>
            </p:txBody>
          </p:sp>
          <p:sp>
            <p:nvSpPr>
              <p:cNvPr id="93217" name="Text Box 33"/>
              <p:cNvSpPr txBox="1">
                <a:spLocks noChangeArrowheads="1"/>
              </p:cNvSpPr>
              <p:nvPr/>
            </p:nvSpPr>
            <p:spPr bwMode="auto">
              <a:xfrm>
                <a:off x="3397" y="430"/>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(12,0)</a:t>
                </a:r>
              </a:p>
            </p:txBody>
          </p:sp>
          <p:sp>
            <p:nvSpPr>
              <p:cNvPr id="93218" name="Text Box 34"/>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93219" name="Line 35"/>
            <p:cNvSpPr>
              <a:spLocks noChangeShapeType="1"/>
            </p:cNvSpPr>
            <p:nvPr/>
          </p:nvSpPr>
          <p:spPr bwMode="auto">
            <a:xfrm flipH="1">
              <a:off x="207" y="91"/>
              <a:ext cx="0" cy="226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0" name="Line 36"/>
            <p:cNvSpPr>
              <a:spLocks noChangeShapeType="1"/>
            </p:cNvSpPr>
            <p:nvPr/>
          </p:nvSpPr>
          <p:spPr bwMode="auto">
            <a:xfrm>
              <a:off x="1295" y="0"/>
              <a:ext cx="46" cy="2359"/>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1" name="Line 37"/>
            <p:cNvSpPr>
              <a:spLocks noChangeShapeType="1"/>
            </p:cNvSpPr>
            <p:nvPr/>
          </p:nvSpPr>
          <p:spPr bwMode="auto">
            <a:xfrm>
              <a:off x="2792" y="0"/>
              <a:ext cx="45" cy="2404"/>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2" name="Line 38"/>
            <p:cNvSpPr>
              <a:spLocks noChangeShapeType="1"/>
            </p:cNvSpPr>
            <p:nvPr/>
          </p:nvSpPr>
          <p:spPr bwMode="auto">
            <a:xfrm>
              <a:off x="3926" y="0"/>
              <a:ext cx="45" cy="245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3" name="Text Box 39"/>
            <p:cNvSpPr txBox="1">
              <a:spLocks noChangeArrowheads="1"/>
            </p:cNvSpPr>
            <p:nvPr/>
          </p:nvSpPr>
          <p:spPr bwMode="auto">
            <a:xfrm>
              <a:off x="1124" y="2495"/>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93224" name="Text Box 40"/>
            <p:cNvSpPr txBox="1">
              <a:spLocks noChangeArrowheads="1"/>
            </p:cNvSpPr>
            <p:nvPr/>
          </p:nvSpPr>
          <p:spPr bwMode="auto">
            <a:xfrm>
              <a:off x="25" y="2450"/>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93225" name="Text Box 41"/>
            <p:cNvSpPr txBox="1">
              <a:spLocks noChangeArrowheads="1"/>
            </p:cNvSpPr>
            <p:nvPr/>
          </p:nvSpPr>
          <p:spPr bwMode="auto">
            <a:xfrm>
              <a:off x="2611" y="2450"/>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2</a:t>
              </a:r>
              <a:r>
                <a:rPr lang="zh-CN" altLang="en-US"/>
                <a:t>层</a:t>
              </a:r>
            </a:p>
          </p:txBody>
        </p:sp>
        <p:sp>
          <p:nvSpPr>
            <p:cNvPr id="93226" name="Text Box 42"/>
            <p:cNvSpPr txBox="1">
              <a:spLocks noChangeArrowheads="1"/>
            </p:cNvSpPr>
            <p:nvPr/>
          </p:nvSpPr>
          <p:spPr bwMode="auto">
            <a:xfrm>
              <a:off x="3790" y="2495"/>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3</a:t>
              </a:r>
              <a:r>
                <a:rPr lang="zh-CN" altLang="en-US"/>
                <a:t>层</a:t>
              </a:r>
            </a:p>
          </p:txBody>
        </p:sp>
      </p:grpSp>
      <p:sp>
        <p:nvSpPr>
          <p:cNvPr id="93227" name="Line 43"/>
          <p:cNvSpPr>
            <a:spLocks noChangeShapeType="1"/>
          </p:cNvSpPr>
          <p:nvPr/>
        </p:nvSpPr>
        <p:spPr bwMode="auto">
          <a:xfrm flipV="1">
            <a:off x="1763713" y="1916113"/>
            <a:ext cx="1584325" cy="1008062"/>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8" name="Line 44"/>
          <p:cNvSpPr>
            <a:spLocks noChangeShapeType="1"/>
          </p:cNvSpPr>
          <p:nvPr/>
        </p:nvSpPr>
        <p:spPr bwMode="auto">
          <a:xfrm flipV="1">
            <a:off x="3563938" y="1844675"/>
            <a:ext cx="2160587"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9" name="Line 45"/>
          <p:cNvSpPr>
            <a:spLocks noChangeShapeType="1"/>
          </p:cNvSpPr>
          <p:nvPr/>
        </p:nvSpPr>
        <p:spPr bwMode="auto">
          <a:xfrm>
            <a:off x="5867400" y="1916113"/>
            <a:ext cx="1657350" cy="1008062"/>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0" name="Line 46"/>
          <p:cNvSpPr>
            <a:spLocks noChangeShapeType="1"/>
          </p:cNvSpPr>
          <p:nvPr/>
        </p:nvSpPr>
        <p:spPr bwMode="auto">
          <a:xfrm>
            <a:off x="1835150" y="3068638"/>
            <a:ext cx="1584325" cy="1081087"/>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1" name="Line 47"/>
          <p:cNvSpPr>
            <a:spLocks noChangeShapeType="1"/>
          </p:cNvSpPr>
          <p:nvPr/>
        </p:nvSpPr>
        <p:spPr bwMode="auto">
          <a:xfrm flipV="1">
            <a:off x="3563938" y="4221163"/>
            <a:ext cx="2303462"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2" name="Line 48"/>
          <p:cNvSpPr>
            <a:spLocks noChangeShapeType="1"/>
          </p:cNvSpPr>
          <p:nvPr/>
        </p:nvSpPr>
        <p:spPr bwMode="auto">
          <a:xfrm flipV="1">
            <a:off x="6011863" y="2924175"/>
            <a:ext cx="1584325" cy="122555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3233" name="Group 49"/>
          <p:cNvGrpSpPr>
            <a:grpSpLocks/>
          </p:cNvGrpSpPr>
          <p:nvPr/>
        </p:nvGrpSpPr>
        <p:grpSpPr bwMode="auto">
          <a:xfrm>
            <a:off x="1763713" y="1412875"/>
            <a:ext cx="5770562" cy="942975"/>
            <a:chOff x="0" y="0"/>
            <a:chExt cx="3635" cy="594"/>
          </a:xfrm>
        </p:grpSpPr>
        <p:sp useBgFill="1">
          <p:nvSpPr>
            <p:cNvPr id="93234" name="Text Box 50"/>
            <p:cNvSpPr txBox="1">
              <a:spLocks noChangeArrowheads="1"/>
            </p:cNvSpPr>
            <p:nvPr/>
          </p:nvSpPr>
          <p:spPr bwMode="auto">
            <a:xfrm>
              <a:off x="0" y="363"/>
              <a:ext cx="516"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r>
                <a:rPr lang="en-US" altLang="zh-CN" sz="1800" b="1">
                  <a:solidFill>
                    <a:srgbClr val="FF3300"/>
                  </a:solidFill>
                </a:rPr>
                <a:t>12</a:t>
              </a:r>
              <a:r>
                <a:rPr lang="en-US" altLang="zh-CN" sz="1800" b="1">
                  <a:solidFill>
                    <a:schemeClr val="hlink"/>
                  </a:solidFill>
                </a:rPr>
                <a:t>)</a:t>
              </a:r>
              <a:endParaRPr lang="zh-CN" altLang="en-US" sz="1800" b="1">
                <a:solidFill>
                  <a:schemeClr val="hlink"/>
                </a:solidFill>
              </a:endParaRPr>
            </a:p>
          </p:txBody>
        </p:sp>
        <p:sp useBgFill="1">
          <p:nvSpPr>
            <p:cNvPr id="93235" name="Text Box 51"/>
            <p:cNvSpPr txBox="1">
              <a:spLocks noChangeArrowheads="1"/>
            </p:cNvSpPr>
            <p:nvPr/>
          </p:nvSpPr>
          <p:spPr bwMode="auto">
            <a:xfrm>
              <a:off x="1588" y="0"/>
              <a:ext cx="505"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a:t>
              </a:r>
              <a:r>
                <a:rPr lang="en-US" altLang="zh-CN" sz="1800" b="1">
                  <a:solidFill>
                    <a:srgbClr val="FF3300"/>
                  </a:solidFill>
                </a:rPr>
                <a:t>12</a:t>
              </a:r>
              <a:r>
                <a:rPr lang="en-US" altLang="zh-CN" sz="1800" b="1">
                  <a:solidFill>
                    <a:schemeClr val="hlink"/>
                  </a:solidFill>
                </a:rPr>
                <a:t>)</a:t>
              </a:r>
              <a:endParaRPr lang="zh-CN" altLang="en-US" sz="1800" b="1">
                <a:solidFill>
                  <a:schemeClr val="hlink"/>
                </a:solidFill>
              </a:endParaRPr>
            </a:p>
          </p:txBody>
        </p:sp>
        <p:sp useBgFill="1">
          <p:nvSpPr>
            <p:cNvPr id="93236" name="Text Box 52"/>
            <p:cNvSpPr txBox="1">
              <a:spLocks noChangeArrowheads="1"/>
            </p:cNvSpPr>
            <p:nvPr/>
          </p:nvSpPr>
          <p:spPr bwMode="auto">
            <a:xfrm>
              <a:off x="3130" y="363"/>
              <a:ext cx="505"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a:t>
              </a:r>
              <a:r>
                <a:rPr lang="en-US" altLang="zh-CN" sz="1800" b="1">
                  <a:solidFill>
                    <a:srgbClr val="FF3300"/>
                  </a:solidFill>
                </a:rPr>
                <a:t>12</a:t>
              </a:r>
              <a:r>
                <a:rPr lang="en-US" altLang="zh-CN" sz="1800" b="1">
                  <a:solidFill>
                    <a:schemeClr val="hlink"/>
                  </a:solidFill>
                </a:rPr>
                <a:t>)</a:t>
              </a:r>
              <a:endParaRPr lang="zh-CN" altLang="en-US" sz="1800" b="1">
                <a:solidFill>
                  <a:schemeClr val="hlink"/>
                </a:solidFill>
              </a:endParaRPr>
            </a:p>
          </p:txBody>
        </p:sp>
      </p:grpSp>
      <p:grpSp>
        <p:nvGrpSpPr>
          <p:cNvPr id="93237" name="Group 53"/>
          <p:cNvGrpSpPr>
            <a:grpSpLocks/>
          </p:cNvGrpSpPr>
          <p:nvPr/>
        </p:nvGrpSpPr>
        <p:grpSpPr bwMode="auto">
          <a:xfrm>
            <a:off x="1979613" y="3644900"/>
            <a:ext cx="5608637" cy="1014413"/>
            <a:chOff x="0" y="0"/>
            <a:chExt cx="3533" cy="639"/>
          </a:xfrm>
        </p:grpSpPr>
        <p:sp useBgFill="1">
          <p:nvSpPr>
            <p:cNvPr id="93238" name="Text Box 54"/>
            <p:cNvSpPr txBox="1">
              <a:spLocks noChangeArrowheads="1"/>
            </p:cNvSpPr>
            <p:nvPr/>
          </p:nvSpPr>
          <p:spPr bwMode="auto">
            <a:xfrm>
              <a:off x="0" y="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a:t>
              </a:r>
              <a:r>
                <a:rPr lang="en-US" altLang="zh-CN" sz="1800" b="1">
                  <a:solidFill>
                    <a:srgbClr val="FF3300"/>
                  </a:solidFill>
                </a:rPr>
                <a:t>9</a:t>
              </a:r>
              <a:r>
                <a:rPr lang="en-US" altLang="zh-CN" sz="1800" b="1">
                  <a:solidFill>
                    <a:schemeClr val="hlink"/>
                  </a:solidFill>
                </a:rPr>
                <a:t>)</a:t>
              </a:r>
              <a:endParaRPr lang="zh-CN" altLang="en-US" sz="1800" b="1">
                <a:solidFill>
                  <a:schemeClr val="hlink"/>
                </a:solidFill>
              </a:endParaRPr>
            </a:p>
          </p:txBody>
        </p:sp>
        <p:sp useBgFill="1">
          <p:nvSpPr>
            <p:cNvPr id="93239" name="Text Box 55"/>
            <p:cNvSpPr txBox="1">
              <a:spLocks noChangeArrowheads="1"/>
            </p:cNvSpPr>
            <p:nvPr/>
          </p:nvSpPr>
          <p:spPr bwMode="auto">
            <a:xfrm>
              <a:off x="1497" y="408"/>
              <a:ext cx="448"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a:t>
              </a:r>
              <a:r>
                <a:rPr lang="en-US" altLang="zh-CN" sz="1800" b="1">
                  <a:solidFill>
                    <a:srgbClr val="FF3300"/>
                  </a:solidFill>
                </a:rPr>
                <a:t>9</a:t>
              </a:r>
              <a:r>
                <a:rPr lang="en-US" altLang="zh-CN" sz="1800" b="1">
                  <a:solidFill>
                    <a:schemeClr val="hlink"/>
                  </a:solidFill>
                </a:rPr>
                <a:t>)</a:t>
              </a:r>
              <a:endParaRPr lang="zh-CN" altLang="en-US" sz="1800" b="1">
                <a:solidFill>
                  <a:schemeClr val="hlink"/>
                </a:solidFill>
              </a:endParaRPr>
            </a:p>
          </p:txBody>
        </p:sp>
        <p:sp useBgFill="1">
          <p:nvSpPr>
            <p:cNvPr id="93240" name="Text Box 56"/>
            <p:cNvSpPr txBox="1">
              <a:spLocks noChangeArrowheads="1"/>
            </p:cNvSpPr>
            <p:nvPr/>
          </p:nvSpPr>
          <p:spPr bwMode="auto">
            <a:xfrm>
              <a:off x="3085" y="0"/>
              <a:ext cx="448"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a:t>
              </a:r>
              <a:r>
                <a:rPr lang="en-US" altLang="zh-CN" sz="1800" b="1">
                  <a:solidFill>
                    <a:srgbClr val="FF3300"/>
                  </a:solidFill>
                </a:rPr>
                <a:t>9</a:t>
              </a:r>
              <a:r>
                <a:rPr lang="en-US" altLang="zh-CN" sz="1800" b="1">
                  <a:solidFill>
                    <a:schemeClr val="hlink"/>
                  </a:solidFill>
                </a:rPr>
                <a:t>)</a:t>
              </a:r>
              <a:endParaRPr lang="zh-CN" altLang="en-US" sz="1800" b="1">
                <a:solidFill>
                  <a:schemeClr val="hlink"/>
                </a:solidFill>
              </a:endParaRP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257</a:t>
            </a:fld>
            <a:endParaRPr lang="en-GB" dirty="0"/>
          </a:p>
        </p:txBody>
      </p:sp>
    </p:spTree>
    <p:extLst>
      <p:ext uri="{BB962C8B-B14F-4D97-AF65-F5344CB8AC3E}">
        <p14:creationId xmlns:p14="http://schemas.microsoft.com/office/powerpoint/2010/main" val="332581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227"/>
                                        </p:tgtEl>
                                        <p:attrNameLst>
                                          <p:attrName>style.visibility</p:attrName>
                                        </p:attrNameLst>
                                      </p:cBhvr>
                                      <p:to>
                                        <p:strVal val="visible"/>
                                      </p:to>
                                    </p:set>
                                    <p:animEffect transition="in" filter="dissolve">
                                      <p:cBhvr>
                                        <p:cTn id="7" dur="500"/>
                                        <p:tgtEl>
                                          <p:spTgt spid="932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3228"/>
                                        </p:tgtEl>
                                        <p:attrNameLst>
                                          <p:attrName>style.visibility</p:attrName>
                                        </p:attrNameLst>
                                      </p:cBhvr>
                                      <p:to>
                                        <p:strVal val="visible"/>
                                      </p:to>
                                    </p:set>
                                    <p:animEffect transition="in" filter="dissolve">
                                      <p:cBhvr>
                                        <p:cTn id="10" dur="500"/>
                                        <p:tgtEl>
                                          <p:spTgt spid="932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3229"/>
                                        </p:tgtEl>
                                        <p:attrNameLst>
                                          <p:attrName>style.visibility</p:attrName>
                                        </p:attrNameLst>
                                      </p:cBhvr>
                                      <p:to>
                                        <p:strVal val="visible"/>
                                      </p:to>
                                    </p:set>
                                    <p:animEffect transition="in" filter="dissolve">
                                      <p:cBhvr>
                                        <p:cTn id="13" dur="500"/>
                                        <p:tgtEl>
                                          <p:spTgt spid="9322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3230"/>
                                        </p:tgtEl>
                                        <p:attrNameLst>
                                          <p:attrName>style.visibility</p:attrName>
                                        </p:attrNameLst>
                                      </p:cBhvr>
                                      <p:to>
                                        <p:strVal val="visible"/>
                                      </p:to>
                                    </p:set>
                                    <p:animEffect transition="in" filter="dissolve">
                                      <p:cBhvr>
                                        <p:cTn id="16" dur="500"/>
                                        <p:tgtEl>
                                          <p:spTgt spid="9323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3231"/>
                                        </p:tgtEl>
                                        <p:attrNameLst>
                                          <p:attrName>style.visibility</p:attrName>
                                        </p:attrNameLst>
                                      </p:cBhvr>
                                      <p:to>
                                        <p:strVal val="visible"/>
                                      </p:to>
                                    </p:set>
                                    <p:animEffect transition="in" filter="dissolve">
                                      <p:cBhvr>
                                        <p:cTn id="19" dur="500"/>
                                        <p:tgtEl>
                                          <p:spTgt spid="9323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3232"/>
                                        </p:tgtEl>
                                        <p:attrNameLst>
                                          <p:attrName>style.visibility</p:attrName>
                                        </p:attrNameLst>
                                      </p:cBhvr>
                                      <p:to>
                                        <p:strVal val="visible"/>
                                      </p:to>
                                    </p:set>
                                    <p:animEffect transition="in" filter="dissolve">
                                      <p:cBhvr>
                                        <p:cTn id="22" dur="500"/>
                                        <p:tgtEl>
                                          <p:spTgt spid="93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93233"/>
                                        </p:tgtEl>
                                        <p:attrNameLst>
                                          <p:attrName>style.visibility</p:attrName>
                                        </p:attrNameLst>
                                      </p:cBhvr>
                                      <p:to>
                                        <p:strVal val="visible"/>
                                      </p:to>
                                    </p:set>
                                    <p:animEffect transition="in" filter="checkerboard(across)">
                                      <p:cBhvr>
                                        <p:cTn id="27" dur="500"/>
                                        <p:tgtEl>
                                          <p:spTgt spid="932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93237"/>
                                        </p:tgtEl>
                                        <p:attrNameLst>
                                          <p:attrName>style.visibility</p:attrName>
                                        </p:attrNameLst>
                                      </p:cBhvr>
                                      <p:to>
                                        <p:strVal val="visible"/>
                                      </p:to>
                                    </p:set>
                                    <p:animEffect transition="in" filter="randombar(horizontal)">
                                      <p:cBhvr>
                                        <p:cTn id="32" dur="500"/>
                                        <p:tgtEl>
                                          <p:spTgt spid="93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7" grpId="0" animBg="1"/>
      <p:bldP spid="93228" grpId="0" animBg="1"/>
      <p:bldP spid="93229" grpId="0" animBg="1"/>
      <p:bldP spid="93230" grpId="0" animBg="1"/>
      <p:bldP spid="93231" grpId="0" animBg="1"/>
      <p:bldP spid="93232" grpId="0" animBg="1"/>
    </p:bld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1" name="Rectangle 3"/>
          <p:cNvSpPr>
            <a:spLocks noGrp="1" noChangeArrowheads="1"/>
          </p:cNvSpPr>
          <p:nvPr>
            <p:ph type="body" idx="1"/>
          </p:nvPr>
        </p:nvSpPr>
        <p:spPr>
          <a:xfrm>
            <a:off x="574675" y="1107596"/>
            <a:ext cx="7813749" cy="604838"/>
          </a:xfrm>
        </p:spPr>
        <p:txBody>
          <a:bodyPr/>
          <a:lstStyle/>
          <a:p>
            <a:pPr>
              <a:buFont typeface="Wingdings" panose="05000000000000000000" pitchFamily="2" charset="2"/>
              <a:buNone/>
            </a:pPr>
            <a:r>
              <a:rPr lang="zh-CN" altLang="en-US" dirty="0"/>
              <a:t>（</a:t>
            </a:r>
            <a:r>
              <a:rPr lang="en-US" altLang="zh-CN" dirty="0"/>
              <a:t>4</a:t>
            </a:r>
            <a:r>
              <a:rPr lang="zh-CN" altLang="en-US" dirty="0"/>
              <a:t>）去掉图中饱和边，调整</a:t>
            </a:r>
            <a:r>
              <a:rPr lang="en-US" altLang="zh-CN" dirty="0"/>
              <a:t>c(e)</a:t>
            </a:r>
            <a:r>
              <a:rPr lang="zh-CN" altLang="en-US" dirty="0"/>
              <a:t>和</a:t>
            </a:r>
            <a:r>
              <a:rPr lang="en-US" altLang="zh-CN" dirty="0"/>
              <a:t>f(e)</a:t>
            </a:r>
            <a:r>
              <a:rPr lang="zh-CN" altLang="en-US" dirty="0"/>
              <a:t>值；</a:t>
            </a:r>
          </a:p>
        </p:txBody>
      </p:sp>
      <p:sp>
        <p:nvSpPr>
          <p:cNvPr id="94212"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94213" name="Group 5"/>
          <p:cNvGrpSpPr>
            <a:grpSpLocks/>
          </p:cNvGrpSpPr>
          <p:nvPr/>
        </p:nvGrpSpPr>
        <p:grpSpPr bwMode="auto">
          <a:xfrm>
            <a:off x="1363663" y="2142207"/>
            <a:ext cx="6664325" cy="3375025"/>
            <a:chOff x="0" y="0"/>
            <a:chExt cx="4198" cy="2126"/>
          </a:xfrm>
        </p:grpSpPr>
        <p:sp>
          <p:nvSpPr>
            <p:cNvPr id="94214"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6"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7"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18" name="Oval 10"/>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9" name="Line 11"/>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20" name="Text Box 12"/>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4221" name="Text Box 13"/>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4222" name="Text Box 14"/>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4223" name="Text Box 15"/>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4224" name="Text Box 16"/>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4225" name="Line 17"/>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26" name="Text Box 18"/>
            <p:cNvSpPr txBox="1">
              <a:spLocks noChangeArrowheads="1"/>
            </p:cNvSpPr>
            <p:nvPr/>
          </p:nvSpPr>
          <p:spPr bwMode="auto">
            <a:xfrm>
              <a:off x="3475" y="140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(15,9)</a:t>
              </a:r>
            </a:p>
          </p:txBody>
        </p:sp>
        <p:sp>
          <p:nvSpPr>
            <p:cNvPr id="94227" name="Text Box 19"/>
            <p:cNvSpPr txBox="1">
              <a:spLocks noChangeArrowheads="1"/>
            </p:cNvSpPr>
            <p:nvPr/>
          </p:nvSpPr>
          <p:spPr bwMode="auto">
            <a:xfrm>
              <a:off x="1913" y="78"/>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(17,12)</a:t>
              </a:r>
            </a:p>
          </p:txBody>
        </p:sp>
        <p:sp>
          <p:nvSpPr>
            <p:cNvPr id="94228" name="Text Box 20"/>
            <p:cNvSpPr txBox="1">
              <a:spLocks noChangeArrowheads="1"/>
            </p:cNvSpPr>
            <p:nvPr/>
          </p:nvSpPr>
          <p:spPr bwMode="auto">
            <a:xfrm>
              <a:off x="351" y="430"/>
              <a:ext cx="5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(20,12)</a:t>
              </a:r>
            </a:p>
          </p:txBody>
        </p:sp>
        <p:sp>
          <p:nvSpPr>
            <p:cNvPr id="94229" name="Text Box 21"/>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4230" name="Line 22"/>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1" name="Line 23"/>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2" name="Oval 24"/>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33" name="Oval 25"/>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34" name="Line 26"/>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5" name="Text Box 27"/>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4236" name="Text Box 28"/>
            <p:cNvSpPr txBox="1">
              <a:spLocks noChangeArrowheads="1"/>
            </p:cNvSpPr>
            <p:nvPr/>
          </p:nvSpPr>
          <p:spPr bwMode="auto">
            <a:xfrm>
              <a:off x="1874" y="1838"/>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(15,9)</a:t>
              </a:r>
            </a:p>
          </p:txBody>
        </p:sp>
        <p:sp>
          <p:nvSpPr>
            <p:cNvPr id="94237" name="Text Box 29"/>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grpSp>
        <p:nvGrpSpPr>
          <p:cNvPr id="94238" name="Group 30"/>
          <p:cNvGrpSpPr>
            <a:grpSpLocks/>
          </p:cNvGrpSpPr>
          <p:nvPr/>
        </p:nvGrpSpPr>
        <p:grpSpPr bwMode="auto">
          <a:xfrm>
            <a:off x="1835150" y="2707357"/>
            <a:ext cx="5699125" cy="2233612"/>
            <a:chOff x="0" y="0"/>
            <a:chExt cx="3590" cy="1407"/>
          </a:xfrm>
        </p:grpSpPr>
        <p:sp>
          <p:nvSpPr>
            <p:cNvPr id="94239" name="Line 31"/>
            <p:cNvSpPr>
              <a:spLocks noChangeShapeType="1"/>
            </p:cNvSpPr>
            <p:nvPr/>
          </p:nvSpPr>
          <p:spPr bwMode="auto">
            <a:xfrm>
              <a:off x="2586" y="0"/>
              <a:ext cx="998" cy="59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0" name="Line 32"/>
            <p:cNvSpPr>
              <a:spLocks noChangeShapeType="1"/>
            </p:cNvSpPr>
            <p:nvPr/>
          </p:nvSpPr>
          <p:spPr bwMode="auto">
            <a:xfrm>
              <a:off x="0" y="726"/>
              <a:ext cx="998" cy="68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1" name="Text Box 33"/>
            <p:cNvSpPr txBox="1">
              <a:spLocks noChangeArrowheads="1"/>
            </p:cNvSpPr>
            <p:nvPr/>
          </p:nvSpPr>
          <p:spPr bwMode="auto">
            <a:xfrm>
              <a:off x="91" y="108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94242" name="Text Box 34"/>
            <p:cNvSpPr txBox="1">
              <a:spLocks noChangeArrowheads="1"/>
            </p:cNvSpPr>
            <p:nvPr/>
          </p:nvSpPr>
          <p:spPr bwMode="auto">
            <a:xfrm>
              <a:off x="3085" y="46"/>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(12,12)</a:t>
              </a:r>
            </a:p>
          </p:txBody>
        </p:sp>
      </p:grpSp>
      <p:grpSp>
        <p:nvGrpSpPr>
          <p:cNvPr id="94243" name="Group 35"/>
          <p:cNvGrpSpPr>
            <a:grpSpLocks/>
          </p:cNvGrpSpPr>
          <p:nvPr/>
        </p:nvGrpSpPr>
        <p:grpSpPr bwMode="auto">
          <a:xfrm>
            <a:off x="1979613" y="2204119"/>
            <a:ext cx="5618162" cy="3246438"/>
            <a:chOff x="0" y="0"/>
            <a:chExt cx="3539" cy="2045"/>
          </a:xfrm>
        </p:grpSpPr>
        <p:sp useBgFill="1">
          <p:nvSpPr>
            <p:cNvPr id="94244" name="Text Box 36"/>
            <p:cNvSpPr txBox="1">
              <a:spLocks noChangeArrowheads="1"/>
            </p:cNvSpPr>
            <p:nvPr/>
          </p:nvSpPr>
          <p:spPr bwMode="auto">
            <a:xfrm>
              <a:off x="0" y="363"/>
              <a:ext cx="409"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a:solidFill>
                    <a:schemeClr val="hlink"/>
                  </a:solidFill>
                </a:rPr>
                <a:t>(</a:t>
              </a:r>
              <a:r>
                <a:rPr lang="en-US" altLang="zh-CN" sz="1800" b="1">
                  <a:solidFill>
                    <a:srgbClr val="FF3300"/>
                  </a:solidFill>
                </a:rPr>
                <a:t>8</a:t>
              </a:r>
              <a:r>
                <a:rPr lang="en-US" altLang="zh-CN" sz="1800" b="1">
                  <a:solidFill>
                    <a:schemeClr val="hlink"/>
                  </a:solidFill>
                </a:rPr>
                <a:t>,</a:t>
              </a:r>
              <a:r>
                <a:rPr lang="en-US" altLang="zh-CN" sz="1800" b="1">
                  <a:solidFill>
                    <a:srgbClr val="FF3300"/>
                  </a:solidFill>
                </a:rPr>
                <a:t>0</a:t>
              </a:r>
              <a:r>
                <a:rPr lang="en-US" altLang="zh-CN" sz="1800" b="1">
                  <a:solidFill>
                    <a:schemeClr val="hlink"/>
                  </a:solidFill>
                </a:rPr>
                <a:t>)</a:t>
              </a:r>
            </a:p>
          </p:txBody>
        </p:sp>
        <p:sp useBgFill="1">
          <p:nvSpPr>
            <p:cNvPr id="94245" name="Text Box 37"/>
            <p:cNvSpPr txBox="1">
              <a:spLocks noChangeArrowheads="1"/>
            </p:cNvSpPr>
            <p:nvPr/>
          </p:nvSpPr>
          <p:spPr bwMode="auto">
            <a:xfrm>
              <a:off x="1542" y="0"/>
              <a:ext cx="454"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a:solidFill>
                    <a:schemeClr val="hlink"/>
                  </a:solidFill>
                </a:rPr>
                <a:t>(</a:t>
              </a:r>
              <a:r>
                <a:rPr lang="en-US" altLang="zh-CN" sz="1800" b="1">
                  <a:solidFill>
                    <a:srgbClr val="FF3300"/>
                  </a:solidFill>
                </a:rPr>
                <a:t>5</a:t>
              </a:r>
              <a:r>
                <a:rPr lang="en-US" altLang="zh-CN" sz="1800" b="1">
                  <a:solidFill>
                    <a:schemeClr val="hlink"/>
                  </a:solidFill>
                </a:rPr>
                <a:t>,</a:t>
              </a:r>
              <a:r>
                <a:rPr lang="en-US" altLang="zh-CN" sz="1800" b="1">
                  <a:solidFill>
                    <a:srgbClr val="FF3300"/>
                  </a:solidFill>
                </a:rPr>
                <a:t>0</a:t>
              </a:r>
              <a:r>
                <a:rPr lang="en-US" altLang="zh-CN" sz="1800" b="1">
                  <a:solidFill>
                    <a:schemeClr val="hlink"/>
                  </a:solidFill>
                </a:rPr>
                <a:t>)</a:t>
              </a:r>
            </a:p>
          </p:txBody>
        </p:sp>
        <p:sp useBgFill="1">
          <p:nvSpPr>
            <p:cNvPr id="94246" name="Text Box 38"/>
            <p:cNvSpPr txBox="1">
              <a:spLocks noChangeArrowheads="1"/>
            </p:cNvSpPr>
            <p:nvPr/>
          </p:nvSpPr>
          <p:spPr bwMode="auto">
            <a:xfrm>
              <a:off x="1452" y="1814"/>
              <a:ext cx="454"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a:solidFill>
                    <a:schemeClr val="hlink"/>
                  </a:solidFill>
                </a:rPr>
                <a:t>(</a:t>
              </a:r>
              <a:r>
                <a:rPr lang="en-US" altLang="zh-CN" sz="1800" b="1">
                  <a:solidFill>
                    <a:srgbClr val="FF3300"/>
                  </a:solidFill>
                </a:rPr>
                <a:t>6</a:t>
              </a:r>
              <a:r>
                <a:rPr lang="en-US" altLang="zh-CN" sz="1800" b="1">
                  <a:solidFill>
                    <a:schemeClr val="hlink"/>
                  </a:solidFill>
                </a:rPr>
                <a:t>,</a:t>
              </a:r>
              <a:r>
                <a:rPr lang="en-US" altLang="zh-CN" sz="1800" b="1">
                  <a:solidFill>
                    <a:srgbClr val="FF3300"/>
                  </a:solidFill>
                </a:rPr>
                <a:t>0</a:t>
              </a:r>
              <a:r>
                <a:rPr lang="en-US" altLang="zh-CN" sz="1800" b="1">
                  <a:solidFill>
                    <a:schemeClr val="hlink"/>
                  </a:solidFill>
                </a:rPr>
                <a:t>)</a:t>
              </a:r>
            </a:p>
          </p:txBody>
        </p:sp>
        <p:sp useBgFill="1">
          <p:nvSpPr>
            <p:cNvPr id="94247" name="Text Box 39"/>
            <p:cNvSpPr txBox="1">
              <a:spLocks noChangeArrowheads="1"/>
            </p:cNvSpPr>
            <p:nvPr/>
          </p:nvSpPr>
          <p:spPr bwMode="auto">
            <a:xfrm>
              <a:off x="3085" y="1406"/>
              <a:ext cx="454"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a:solidFill>
                    <a:schemeClr val="hlink"/>
                  </a:solidFill>
                </a:rPr>
                <a:t>(</a:t>
              </a:r>
              <a:r>
                <a:rPr lang="en-US" altLang="zh-CN" sz="1800" b="1">
                  <a:solidFill>
                    <a:srgbClr val="FF3300"/>
                  </a:solidFill>
                </a:rPr>
                <a:t>5</a:t>
              </a:r>
              <a:r>
                <a:rPr lang="en-US" altLang="zh-CN" sz="1800" b="1">
                  <a:solidFill>
                    <a:schemeClr val="hlink"/>
                  </a:solidFill>
                </a:rPr>
                <a:t>,</a:t>
              </a:r>
              <a:r>
                <a:rPr lang="en-US" altLang="zh-CN" sz="1800" b="1">
                  <a:solidFill>
                    <a:srgbClr val="FF3300"/>
                  </a:solidFill>
                </a:rPr>
                <a:t>0</a:t>
              </a:r>
              <a:r>
                <a:rPr lang="en-US" altLang="zh-CN" sz="1800" b="1">
                  <a:solidFill>
                    <a:schemeClr val="hlink"/>
                  </a:solidFill>
                </a:rPr>
                <a:t>)</a:t>
              </a: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258</a:t>
            </a:fld>
            <a:endParaRPr lang="en-GB" dirty="0"/>
          </a:p>
        </p:txBody>
      </p:sp>
    </p:spTree>
    <p:extLst>
      <p:ext uri="{BB962C8B-B14F-4D97-AF65-F5344CB8AC3E}">
        <p14:creationId xmlns:p14="http://schemas.microsoft.com/office/powerpoint/2010/main" val="4217803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94238"/>
                                        </p:tgtEl>
                                      </p:cBhvr>
                                    </p:animEffect>
                                    <p:set>
                                      <p:cBhvr>
                                        <p:cTn id="7" dur="1" fill="hold">
                                          <p:stCondLst>
                                            <p:cond delay="499"/>
                                          </p:stCondLst>
                                        </p:cTn>
                                        <p:tgtEl>
                                          <p:spTgt spid="9423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4243"/>
                                        </p:tgtEl>
                                        <p:attrNameLst>
                                          <p:attrName>style.visibility</p:attrName>
                                        </p:attrNameLst>
                                      </p:cBhvr>
                                      <p:to>
                                        <p:strVal val="visible"/>
                                      </p:to>
                                    </p:set>
                                    <p:animEffect transition="in" filter="dissolve">
                                      <p:cBhvr>
                                        <p:cTn id="12" dur="500"/>
                                        <p:tgtEl>
                                          <p:spTgt spid="94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5" name="Rectangle 3"/>
          <p:cNvSpPr>
            <a:spLocks noGrp="1" noChangeArrowheads="1"/>
          </p:cNvSpPr>
          <p:nvPr>
            <p:ph type="body" idx="1"/>
          </p:nvPr>
        </p:nvSpPr>
        <p:spPr>
          <a:xfrm>
            <a:off x="1258888" y="280989"/>
            <a:ext cx="7634287" cy="1152525"/>
          </a:xfrm>
        </p:spPr>
        <p:txBody>
          <a:bodyPr/>
          <a:lstStyle/>
          <a:p>
            <a:pPr>
              <a:lnSpc>
                <a:spcPct val="90000"/>
              </a:lnSpc>
              <a:buFont typeface="Wingdings" panose="05000000000000000000" pitchFamily="2" charset="2"/>
              <a:buNone/>
            </a:pPr>
            <a:r>
              <a:rPr lang="zh-CN" altLang="en-US" sz="2400" dirty="0"/>
              <a:t>（</a:t>
            </a:r>
            <a:r>
              <a:rPr lang="en-US" altLang="zh-CN" sz="2400" dirty="0"/>
              <a:t>5</a:t>
            </a:r>
            <a:r>
              <a:rPr lang="zh-CN" altLang="en-US" sz="2400" dirty="0"/>
              <a:t>）转（</a:t>
            </a:r>
            <a:r>
              <a:rPr lang="en-US" altLang="zh-CN" sz="2400" dirty="0"/>
              <a:t>2</a:t>
            </a:r>
            <a:r>
              <a:rPr lang="zh-CN" altLang="en-US" sz="2400" dirty="0"/>
              <a:t>）；</a:t>
            </a:r>
          </a:p>
          <a:p>
            <a:pPr>
              <a:lnSpc>
                <a:spcPct val="90000"/>
              </a:lnSpc>
              <a:buFont typeface="Wingdings" panose="05000000000000000000" pitchFamily="2" charset="2"/>
              <a:buNone/>
            </a:pPr>
            <a:r>
              <a:rPr lang="zh-CN" altLang="en-US" sz="2400" dirty="0"/>
              <a:t>（</a:t>
            </a:r>
            <a:r>
              <a:rPr lang="en-US" altLang="zh-CN" sz="2400" dirty="0"/>
              <a:t>2</a:t>
            </a:r>
            <a:r>
              <a:rPr lang="zh-CN" altLang="en-US" sz="2400" dirty="0"/>
              <a:t>）对图进行分层；</a:t>
            </a:r>
          </a:p>
        </p:txBody>
      </p:sp>
      <p:sp>
        <p:nvSpPr>
          <p:cNvPr id="95236"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95237" name="Group 5"/>
          <p:cNvGrpSpPr>
            <a:grpSpLocks/>
          </p:cNvGrpSpPr>
          <p:nvPr/>
        </p:nvGrpSpPr>
        <p:grpSpPr bwMode="auto">
          <a:xfrm>
            <a:off x="2268538" y="1052513"/>
            <a:ext cx="6664325" cy="3375025"/>
            <a:chOff x="0" y="0"/>
            <a:chExt cx="4198" cy="2126"/>
          </a:xfrm>
        </p:grpSpPr>
        <p:sp>
          <p:nvSpPr>
            <p:cNvPr id="95238"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9"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0"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1" name="Line 9"/>
            <p:cNvSpPr>
              <a:spLocks noChangeShapeType="1"/>
            </p:cNvSpPr>
            <p:nvPr/>
          </p:nvSpPr>
          <p:spPr bwMode="auto">
            <a:xfrm flipV="1">
              <a:off x="274" y="352"/>
              <a:ext cx="992" cy="639"/>
            </a:xfrm>
            <a:prstGeom prst="line">
              <a:avLst/>
            </a:prstGeom>
            <a:noFill/>
            <a:ln w="381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2" name="Oval 10"/>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Line 11"/>
            <p:cNvSpPr>
              <a:spLocks noChangeShapeType="1"/>
            </p:cNvSpPr>
            <p:nvPr/>
          </p:nvSpPr>
          <p:spPr bwMode="auto">
            <a:xfrm>
              <a:off x="1367" y="1798"/>
              <a:ext cx="1425" cy="11"/>
            </a:xfrm>
            <a:prstGeom prst="line">
              <a:avLst/>
            </a:prstGeom>
            <a:noFill/>
            <a:ln w="381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4" name="Text Box 12"/>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5245" name="Text Box 13"/>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5246" name="Text Box 14"/>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5247" name="Text Box 15"/>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5248" name="Text Box 16"/>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5249" name="Line 17"/>
            <p:cNvSpPr>
              <a:spLocks noChangeShapeType="1"/>
            </p:cNvSpPr>
            <p:nvPr/>
          </p:nvSpPr>
          <p:spPr bwMode="auto">
            <a:xfrm flipV="1">
              <a:off x="2894" y="1016"/>
              <a:ext cx="1010" cy="757"/>
            </a:xfrm>
            <a:prstGeom prst="line">
              <a:avLst/>
            </a:prstGeom>
            <a:noFill/>
            <a:ln w="381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0" name="Text Box 18"/>
            <p:cNvSpPr txBox="1">
              <a:spLocks noChangeArrowheads="1"/>
            </p:cNvSpPr>
            <p:nvPr/>
          </p:nvSpPr>
          <p:spPr bwMode="auto">
            <a:xfrm>
              <a:off x="3475" y="140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sp>
          <p:nvSpPr>
            <p:cNvPr id="95251" name="Text Box 19"/>
            <p:cNvSpPr txBox="1">
              <a:spLocks noChangeArrowheads="1"/>
            </p:cNvSpPr>
            <p:nvPr/>
          </p:nvSpPr>
          <p:spPr bwMode="auto">
            <a:xfrm>
              <a:off x="1913" y="7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95252" name="Text Box 20"/>
            <p:cNvSpPr txBox="1">
              <a:spLocks noChangeArrowheads="1"/>
            </p:cNvSpPr>
            <p:nvPr/>
          </p:nvSpPr>
          <p:spPr bwMode="auto">
            <a:xfrm>
              <a:off x="351" y="430"/>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95253" name="Text Box 21"/>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5254" name="Line 22"/>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5" name="Line 23"/>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6" name="Oval 24"/>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7" name="Oval 25"/>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8" name="Line 26"/>
            <p:cNvSpPr>
              <a:spLocks noChangeShapeType="1"/>
            </p:cNvSpPr>
            <p:nvPr/>
          </p:nvSpPr>
          <p:spPr bwMode="auto">
            <a:xfrm>
              <a:off x="1367" y="313"/>
              <a:ext cx="1406" cy="0"/>
            </a:xfrm>
            <a:prstGeom prst="line">
              <a:avLst/>
            </a:prstGeom>
            <a:noFill/>
            <a:ln w="381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9" name="Text Box 27"/>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5260" name="Text Box 28"/>
            <p:cNvSpPr txBox="1">
              <a:spLocks noChangeArrowheads="1"/>
            </p:cNvSpPr>
            <p:nvPr/>
          </p:nvSpPr>
          <p:spPr bwMode="auto">
            <a:xfrm>
              <a:off x="1874" y="183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sp>
          <p:nvSpPr>
            <p:cNvPr id="95261" name="Text Box 29"/>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grpSp>
        <p:nvGrpSpPr>
          <p:cNvPr id="95262" name="Group 30"/>
          <p:cNvGrpSpPr>
            <a:grpSpLocks/>
          </p:cNvGrpSpPr>
          <p:nvPr/>
        </p:nvGrpSpPr>
        <p:grpSpPr bwMode="auto">
          <a:xfrm>
            <a:off x="2284413" y="1773238"/>
            <a:ext cx="631825" cy="1825625"/>
            <a:chOff x="0" y="0"/>
            <a:chExt cx="398" cy="1150"/>
          </a:xfrm>
        </p:grpSpPr>
        <p:sp>
          <p:nvSpPr>
            <p:cNvPr id="95263" name="Text Box 31"/>
            <p:cNvSpPr txBox="1">
              <a:spLocks noChangeArrowheads="1"/>
            </p:cNvSpPr>
            <p:nvPr/>
          </p:nvSpPr>
          <p:spPr bwMode="auto">
            <a:xfrm>
              <a:off x="0" y="86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95264" name="Line 32"/>
            <p:cNvSpPr>
              <a:spLocks noChangeShapeType="1"/>
            </p:cNvSpPr>
            <p:nvPr/>
          </p:nvSpPr>
          <p:spPr bwMode="auto">
            <a:xfrm>
              <a:off x="227"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65" name="Group 33"/>
          <p:cNvGrpSpPr>
            <a:grpSpLocks/>
          </p:cNvGrpSpPr>
          <p:nvPr/>
        </p:nvGrpSpPr>
        <p:grpSpPr bwMode="auto">
          <a:xfrm>
            <a:off x="3851275" y="1052513"/>
            <a:ext cx="631825" cy="1754187"/>
            <a:chOff x="0" y="0"/>
            <a:chExt cx="398" cy="1105"/>
          </a:xfrm>
        </p:grpSpPr>
        <p:sp>
          <p:nvSpPr>
            <p:cNvPr id="95266" name="Text Box 34"/>
            <p:cNvSpPr txBox="1">
              <a:spLocks noChangeArrowheads="1"/>
            </p:cNvSpPr>
            <p:nvPr/>
          </p:nvSpPr>
          <p:spPr bwMode="auto">
            <a:xfrm>
              <a:off x="0" y="817"/>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95267" name="Line 35"/>
            <p:cNvSpPr>
              <a:spLocks noChangeShapeType="1"/>
            </p:cNvSpPr>
            <p:nvPr/>
          </p:nvSpPr>
          <p:spPr bwMode="auto">
            <a:xfrm>
              <a:off x="272"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68" name="Group 36"/>
          <p:cNvGrpSpPr>
            <a:grpSpLocks/>
          </p:cNvGrpSpPr>
          <p:nvPr/>
        </p:nvGrpSpPr>
        <p:grpSpPr bwMode="auto">
          <a:xfrm>
            <a:off x="6316663" y="692150"/>
            <a:ext cx="631825" cy="1682750"/>
            <a:chOff x="0" y="0"/>
            <a:chExt cx="398" cy="1060"/>
          </a:xfrm>
        </p:grpSpPr>
        <p:sp>
          <p:nvSpPr>
            <p:cNvPr id="95269" name="Text Box 37"/>
            <p:cNvSpPr txBox="1">
              <a:spLocks noChangeArrowheads="1"/>
            </p:cNvSpPr>
            <p:nvPr/>
          </p:nvSpPr>
          <p:spPr bwMode="auto">
            <a:xfrm>
              <a:off x="0" y="77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2</a:t>
              </a:r>
              <a:r>
                <a:rPr lang="zh-CN" altLang="en-US"/>
                <a:t>层</a:t>
              </a:r>
            </a:p>
          </p:txBody>
        </p:sp>
        <p:sp>
          <p:nvSpPr>
            <p:cNvPr id="95270" name="Line 38"/>
            <p:cNvSpPr>
              <a:spLocks noChangeShapeType="1"/>
            </p:cNvSpPr>
            <p:nvPr/>
          </p:nvSpPr>
          <p:spPr bwMode="auto">
            <a:xfrm>
              <a:off x="272"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71" name="Group 39"/>
          <p:cNvGrpSpPr>
            <a:grpSpLocks/>
          </p:cNvGrpSpPr>
          <p:nvPr/>
        </p:nvGrpSpPr>
        <p:grpSpPr bwMode="auto">
          <a:xfrm>
            <a:off x="4011613" y="3141663"/>
            <a:ext cx="631825" cy="1609725"/>
            <a:chOff x="0" y="0"/>
            <a:chExt cx="398" cy="1014"/>
          </a:xfrm>
        </p:grpSpPr>
        <p:sp>
          <p:nvSpPr>
            <p:cNvPr id="95272" name="Text Box 40"/>
            <p:cNvSpPr txBox="1">
              <a:spLocks noChangeArrowheads="1"/>
            </p:cNvSpPr>
            <p:nvPr/>
          </p:nvSpPr>
          <p:spPr bwMode="auto">
            <a:xfrm>
              <a:off x="0" y="726"/>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3</a:t>
              </a:r>
              <a:r>
                <a:rPr lang="zh-CN" altLang="en-US"/>
                <a:t>层</a:t>
              </a:r>
            </a:p>
          </p:txBody>
        </p:sp>
        <p:sp>
          <p:nvSpPr>
            <p:cNvPr id="95273" name="Line 41"/>
            <p:cNvSpPr>
              <a:spLocks noChangeShapeType="1"/>
            </p:cNvSpPr>
            <p:nvPr/>
          </p:nvSpPr>
          <p:spPr bwMode="auto">
            <a:xfrm>
              <a:off x="227"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74" name="Group 42"/>
          <p:cNvGrpSpPr>
            <a:grpSpLocks/>
          </p:cNvGrpSpPr>
          <p:nvPr/>
        </p:nvGrpSpPr>
        <p:grpSpPr bwMode="auto">
          <a:xfrm>
            <a:off x="6516688" y="3187700"/>
            <a:ext cx="631825" cy="1609725"/>
            <a:chOff x="0" y="0"/>
            <a:chExt cx="398" cy="1014"/>
          </a:xfrm>
        </p:grpSpPr>
        <p:sp>
          <p:nvSpPr>
            <p:cNvPr id="95275" name="Text Box 43"/>
            <p:cNvSpPr txBox="1">
              <a:spLocks noChangeArrowheads="1"/>
            </p:cNvSpPr>
            <p:nvPr/>
          </p:nvSpPr>
          <p:spPr bwMode="auto">
            <a:xfrm>
              <a:off x="0" y="726"/>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4</a:t>
              </a:r>
              <a:r>
                <a:rPr lang="zh-CN" altLang="en-US"/>
                <a:t>层</a:t>
              </a:r>
            </a:p>
          </p:txBody>
        </p:sp>
        <p:sp>
          <p:nvSpPr>
            <p:cNvPr id="95276" name="Line 44"/>
            <p:cNvSpPr>
              <a:spLocks noChangeShapeType="1"/>
            </p:cNvSpPr>
            <p:nvPr/>
          </p:nvSpPr>
          <p:spPr bwMode="auto">
            <a:xfrm>
              <a:off x="181"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77" name="Group 45"/>
          <p:cNvGrpSpPr>
            <a:grpSpLocks/>
          </p:cNvGrpSpPr>
          <p:nvPr/>
        </p:nvGrpSpPr>
        <p:grpSpPr bwMode="auto">
          <a:xfrm>
            <a:off x="8388350" y="1963738"/>
            <a:ext cx="631825" cy="1609725"/>
            <a:chOff x="0" y="0"/>
            <a:chExt cx="398" cy="1014"/>
          </a:xfrm>
        </p:grpSpPr>
        <p:sp>
          <p:nvSpPr>
            <p:cNvPr id="95278" name="Text Box 46"/>
            <p:cNvSpPr txBox="1">
              <a:spLocks noChangeArrowheads="1"/>
            </p:cNvSpPr>
            <p:nvPr/>
          </p:nvSpPr>
          <p:spPr bwMode="auto">
            <a:xfrm>
              <a:off x="0" y="726"/>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5</a:t>
              </a:r>
              <a:r>
                <a:rPr lang="zh-CN" altLang="en-US"/>
                <a:t>层</a:t>
              </a:r>
            </a:p>
          </p:txBody>
        </p:sp>
        <p:sp>
          <p:nvSpPr>
            <p:cNvPr id="95279" name="Line 47"/>
            <p:cNvSpPr>
              <a:spLocks noChangeShapeType="1"/>
            </p:cNvSpPr>
            <p:nvPr/>
          </p:nvSpPr>
          <p:spPr bwMode="auto">
            <a:xfrm>
              <a:off x="91"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5280" name="Text Box 48"/>
          <p:cNvSpPr txBox="1">
            <a:spLocks noChangeArrowheads="1"/>
          </p:cNvSpPr>
          <p:nvPr/>
        </p:nvSpPr>
        <p:spPr bwMode="auto">
          <a:xfrm>
            <a:off x="395288" y="1196975"/>
            <a:ext cx="1352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t>L</a:t>
            </a:r>
            <a:r>
              <a:rPr lang="en-US" altLang="zh-CN" sz="3200" baseline="-25000"/>
              <a:t>0</a:t>
            </a:r>
            <a:r>
              <a:rPr lang="en-US" altLang="zh-CN" sz="3200"/>
              <a:t>={s}</a:t>
            </a:r>
          </a:p>
        </p:txBody>
      </p:sp>
      <p:sp>
        <p:nvSpPr>
          <p:cNvPr id="95281" name="Text Box 49"/>
          <p:cNvSpPr txBox="1">
            <a:spLocks noChangeArrowheads="1"/>
          </p:cNvSpPr>
          <p:nvPr/>
        </p:nvSpPr>
        <p:spPr bwMode="auto">
          <a:xfrm>
            <a:off x="393700" y="1700213"/>
            <a:ext cx="13700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L</a:t>
            </a:r>
            <a:r>
              <a:rPr lang="en-US" altLang="zh-CN" sz="3200" baseline="-25000"/>
              <a:t>1</a:t>
            </a:r>
            <a:r>
              <a:rPr lang="en-US" altLang="zh-CN" sz="3200"/>
              <a:t>={a}</a:t>
            </a:r>
            <a:endParaRPr lang="zh-CN" altLang="en-US" sz="3200"/>
          </a:p>
        </p:txBody>
      </p:sp>
      <p:sp>
        <p:nvSpPr>
          <p:cNvPr id="95282" name="Text Box 50"/>
          <p:cNvSpPr txBox="1">
            <a:spLocks noChangeArrowheads="1"/>
          </p:cNvSpPr>
          <p:nvPr/>
        </p:nvSpPr>
        <p:spPr bwMode="auto">
          <a:xfrm>
            <a:off x="395288" y="2205038"/>
            <a:ext cx="1412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L</a:t>
            </a:r>
            <a:r>
              <a:rPr lang="en-US" altLang="zh-CN" sz="3200" baseline="-25000"/>
              <a:t>2</a:t>
            </a:r>
            <a:r>
              <a:rPr lang="en-US" altLang="zh-CN" sz="3200"/>
              <a:t>={b}</a:t>
            </a:r>
            <a:endParaRPr lang="zh-CN" altLang="en-US" sz="3200"/>
          </a:p>
        </p:txBody>
      </p:sp>
      <p:sp>
        <p:nvSpPr>
          <p:cNvPr id="95283" name="Text Box 51"/>
          <p:cNvSpPr txBox="1">
            <a:spLocks noChangeArrowheads="1"/>
          </p:cNvSpPr>
          <p:nvPr/>
        </p:nvSpPr>
        <p:spPr bwMode="auto">
          <a:xfrm>
            <a:off x="323850" y="2781300"/>
            <a:ext cx="1374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L</a:t>
            </a:r>
            <a:r>
              <a:rPr lang="en-US" altLang="zh-CN" sz="3200" baseline="-25000"/>
              <a:t>3</a:t>
            </a:r>
            <a:r>
              <a:rPr lang="en-US" altLang="zh-CN" sz="3200"/>
              <a:t>={c}</a:t>
            </a:r>
            <a:endParaRPr lang="zh-CN" altLang="en-US" sz="3200"/>
          </a:p>
        </p:txBody>
      </p:sp>
      <p:sp>
        <p:nvSpPr>
          <p:cNvPr id="95284" name="Text Box 52"/>
          <p:cNvSpPr txBox="1">
            <a:spLocks noChangeArrowheads="1"/>
          </p:cNvSpPr>
          <p:nvPr/>
        </p:nvSpPr>
        <p:spPr bwMode="auto">
          <a:xfrm>
            <a:off x="323850" y="3284538"/>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L</a:t>
            </a:r>
            <a:r>
              <a:rPr lang="en-US" altLang="zh-CN" sz="3200" baseline="-25000"/>
              <a:t>4</a:t>
            </a:r>
            <a:r>
              <a:rPr lang="en-US" altLang="zh-CN" sz="3200"/>
              <a:t>={d}</a:t>
            </a:r>
            <a:endParaRPr lang="zh-CN" altLang="en-US" sz="3200"/>
          </a:p>
        </p:txBody>
      </p:sp>
      <p:sp>
        <p:nvSpPr>
          <p:cNvPr id="95285" name="Text Box 53"/>
          <p:cNvSpPr txBox="1">
            <a:spLocks noChangeArrowheads="1"/>
          </p:cNvSpPr>
          <p:nvPr/>
        </p:nvSpPr>
        <p:spPr bwMode="auto">
          <a:xfrm>
            <a:off x="323850" y="3789363"/>
            <a:ext cx="13239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L</a:t>
            </a:r>
            <a:r>
              <a:rPr lang="en-US" altLang="zh-CN" sz="3200" baseline="-25000"/>
              <a:t>5</a:t>
            </a:r>
            <a:r>
              <a:rPr lang="en-US" altLang="zh-CN" sz="3200"/>
              <a:t>={t}</a:t>
            </a:r>
            <a:endParaRPr lang="zh-CN" altLang="en-US" sz="3200"/>
          </a:p>
        </p:txBody>
      </p:sp>
      <p:grpSp>
        <p:nvGrpSpPr>
          <p:cNvPr id="95286" name="Group 54"/>
          <p:cNvGrpSpPr>
            <a:grpSpLocks/>
          </p:cNvGrpSpPr>
          <p:nvPr/>
        </p:nvGrpSpPr>
        <p:grpSpPr bwMode="auto">
          <a:xfrm>
            <a:off x="900113" y="4768850"/>
            <a:ext cx="7688262" cy="1900238"/>
            <a:chOff x="0" y="0"/>
            <a:chExt cx="4843" cy="1197"/>
          </a:xfrm>
        </p:grpSpPr>
        <p:grpSp>
          <p:nvGrpSpPr>
            <p:cNvPr id="95287" name="Group 55"/>
            <p:cNvGrpSpPr>
              <a:grpSpLocks/>
            </p:cNvGrpSpPr>
            <p:nvPr/>
          </p:nvGrpSpPr>
          <p:grpSpPr bwMode="auto">
            <a:xfrm>
              <a:off x="0" y="227"/>
              <a:ext cx="4803" cy="685"/>
              <a:chOff x="0" y="0"/>
              <a:chExt cx="4803" cy="685"/>
            </a:xfrm>
          </p:grpSpPr>
          <p:sp>
            <p:nvSpPr>
              <p:cNvPr id="95288" name="Oval 56"/>
              <p:cNvSpPr>
                <a:spLocks noChangeArrowheads="1"/>
              </p:cNvSpPr>
              <p:nvPr/>
            </p:nvSpPr>
            <p:spPr bwMode="auto">
              <a:xfrm>
                <a:off x="998" y="296"/>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Oval 57"/>
              <p:cNvSpPr>
                <a:spLocks noChangeArrowheads="1"/>
              </p:cNvSpPr>
              <p:nvPr/>
            </p:nvSpPr>
            <p:spPr bwMode="auto">
              <a:xfrm>
                <a:off x="195" y="335"/>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0" name="Oval 58"/>
              <p:cNvSpPr>
                <a:spLocks noChangeArrowheads="1"/>
              </p:cNvSpPr>
              <p:nvPr/>
            </p:nvSpPr>
            <p:spPr bwMode="auto">
              <a:xfrm>
                <a:off x="4491" y="33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1" name="Line 59"/>
              <p:cNvSpPr>
                <a:spLocks noChangeShapeType="1"/>
              </p:cNvSpPr>
              <p:nvPr/>
            </p:nvSpPr>
            <p:spPr bwMode="auto">
              <a:xfrm>
                <a:off x="274" y="335"/>
                <a:ext cx="724" cy="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2" name="Oval 60"/>
              <p:cNvSpPr>
                <a:spLocks noChangeArrowheads="1"/>
              </p:cNvSpPr>
              <p:nvPr/>
            </p:nvSpPr>
            <p:spPr bwMode="auto">
              <a:xfrm>
                <a:off x="2722" y="31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61"/>
              <p:cNvSpPr>
                <a:spLocks noChangeShapeType="1"/>
              </p:cNvSpPr>
              <p:nvPr/>
            </p:nvSpPr>
            <p:spPr bwMode="auto">
              <a:xfrm>
                <a:off x="1951" y="363"/>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4" name="Text Box 62"/>
              <p:cNvSpPr txBox="1">
                <a:spLocks noChangeArrowheads="1"/>
              </p:cNvSpPr>
              <p:nvPr/>
            </p:nvSpPr>
            <p:spPr bwMode="auto">
              <a:xfrm>
                <a:off x="0" y="257"/>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5295" name="Text Box 63"/>
              <p:cNvSpPr txBox="1">
                <a:spLocks noChangeArrowheads="1"/>
              </p:cNvSpPr>
              <p:nvPr/>
            </p:nvSpPr>
            <p:spPr bwMode="auto">
              <a:xfrm>
                <a:off x="1134"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5296" name="Text Box 64"/>
              <p:cNvSpPr txBox="1">
                <a:spLocks noChangeArrowheads="1"/>
              </p:cNvSpPr>
              <p:nvPr/>
            </p:nvSpPr>
            <p:spPr bwMode="auto">
              <a:xfrm>
                <a:off x="1996" y="0"/>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5297" name="Text Box 65"/>
              <p:cNvSpPr txBox="1">
                <a:spLocks noChangeArrowheads="1"/>
              </p:cNvSpPr>
              <p:nvPr/>
            </p:nvSpPr>
            <p:spPr bwMode="auto">
              <a:xfrm>
                <a:off x="2833" y="0"/>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5298" name="Text Box 66"/>
              <p:cNvSpPr txBox="1">
                <a:spLocks noChangeArrowheads="1"/>
              </p:cNvSpPr>
              <p:nvPr/>
            </p:nvSpPr>
            <p:spPr bwMode="auto">
              <a:xfrm>
                <a:off x="4627" y="227"/>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5299" name="Line 67"/>
              <p:cNvSpPr>
                <a:spLocks noChangeShapeType="1"/>
              </p:cNvSpPr>
              <p:nvPr/>
            </p:nvSpPr>
            <p:spPr bwMode="auto">
              <a:xfrm>
                <a:off x="2812" y="349"/>
                <a:ext cx="817" cy="1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0" name="Text Box 68"/>
              <p:cNvSpPr txBox="1">
                <a:spLocks noChangeArrowheads="1"/>
              </p:cNvSpPr>
              <p:nvPr/>
            </p:nvSpPr>
            <p:spPr bwMode="auto">
              <a:xfrm>
                <a:off x="3901" y="45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sp>
            <p:nvSpPr>
              <p:cNvPr id="95301" name="Text Box 69"/>
              <p:cNvSpPr txBox="1">
                <a:spLocks noChangeArrowheads="1"/>
              </p:cNvSpPr>
              <p:nvPr/>
            </p:nvSpPr>
            <p:spPr bwMode="auto">
              <a:xfrm>
                <a:off x="408" y="36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95302" name="Text Box 70"/>
              <p:cNvSpPr txBox="1">
                <a:spLocks noChangeArrowheads="1"/>
              </p:cNvSpPr>
              <p:nvPr/>
            </p:nvSpPr>
            <p:spPr bwMode="auto">
              <a:xfrm>
                <a:off x="2087" y="40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5303" name="Oval 71"/>
              <p:cNvSpPr>
                <a:spLocks noChangeArrowheads="1"/>
              </p:cNvSpPr>
              <p:nvPr/>
            </p:nvSpPr>
            <p:spPr bwMode="auto">
              <a:xfrm>
                <a:off x="1860" y="318"/>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Oval 72"/>
              <p:cNvSpPr>
                <a:spLocks noChangeArrowheads="1"/>
              </p:cNvSpPr>
              <p:nvPr/>
            </p:nvSpPr>
            <p:spPr bwMode="auto">
              <a:xfrm>
                <a:off x="3629" y="31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5" name="Line 73"/>
              <p:cNvSpPr>
                <a:spLocks noChangeShapeType="1"/>
              </p:cNvSpPr>
              <p:nvPr/>
            </p:nvSpPr>
            <p:spPr bwMode="auto">
              <a:xfrm>
                <a:off x="1089" y="363"/>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6" name="Text Box 74"/>
              <p:cNvSpPr txBox="1">
                <a:spLocks noChangeArrowheads="1"/>
              </p:cNvSpPr>
              <p:nvPr/>
            </p:nvSpPr>
            <p:spPr bwMode="auto">
              <a:xfrm>
                <a:off x="3724" y="0"/>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5307" name="Text Box 75"/>
              <p:cNvSpPr txBox="1">
                <a:spLocks noChangeArrowheads="1"/>
              </p:cNvSpPr>
              <p:nvPr/>
            </p:nvSpPr>
            <p:spPr bwMode="auto">
              <a:xfrm>
                <a:off x="2949" y="45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sp>
            <p:nvSpPr>
              <p:cNvPr id="95308" name="Text Box 76"/>
              <p:cNvSpPr txBox="1">
                <a:spLocks noChangeArrowheads="1"/>
              </p:cNvSpPr>
              <p:nvPr/>
            </p:nvSpPr>
            <p:spPr bwMode="auto">
              <a:xfrm>
                <a:off x="1225" y="40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95309" name="Line 77"/>
              <p:cNvSpPr>
                <a:spLocks noChangeShapeType="1"/>
              </p:cNvSpPr>
              <p:nvPr/>
            </p:nvSpPr>
            <p:spPr bwMode="auto">
              <a:xfrm>
                <a:off x="3720" y="363"/>
                <a:ext cx="772" cy="1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10" name="Group 78"/>
            <p:cNvGrpSpPr>
              <a:grpSpLocks/>
            </p:cNvGrpSpPr>
            <p:nvPr/>
          </p:nvGrpSpPr>
          <p:grpSpPr bwMode="auto">
            <a:xfrm>
              <a:off x="0" y="0"/>
              <a:ext cx="398" cy="1150"/>
              <a:chOff x="0" y="0"/>
              <a:chExt cx="398" cy="1150"/>
            </a:xfrm>
          </p:grpSpPr>
          <p:sp>
            <p:nvSpPr>
              <p:cNvPr id="95311" name="Text Box 79"/>
              <p:cNvSpPr txBox="1">
                <a:spLocks noChangeArrowheads="1"/>
              </p:cNvSpPr>
              <p:nvPr/>
            </p:nvSpPr>
            <p:spPr bwMode="auto">
              <a:xfrm>
                <a:off x="0" y="86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95312" name="Line 80"/>
              <p:cNvSpPr>
                <a:spLocks noChangeShapeType="1"/>
              </p:cNvSpPr>
              <p:nvPr/>
            </p:nvSpPr>
            <p:spPr bwMode="auto">
              <a:xfrm>
                <a:off x="227"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13" name="Group 81"/>
            <p:cNvGrpSpPr>
              <a:grpSpLocks/>
            </p:cNvGrpSpPr>
            <p:nvPr/>
          </p:nvGrpSpPr>
          <p:grpSpPr bwMode="auto">
            <a:xfrm>
              <a:off x="771" y="91"/>
              <a:ext cx="398" cy="1105"/>
              <a:chOff x="0" y="0"/>
              <a:chExt cx="398" cy="1105"/>
            </a:xfrm>
          </p:grpSpPr>
          <p:sp>
            <p:nvSpPr>
              <p:cNvPr id="95314" name="Text Box 82"/>
              <p:cNvSpPr txBox="1">
                <a:spLocks noChangeArrowheads="1"/>
              </p:cNvSpPr>
              <p:nvPr/>
            </p:nvSpPr>
            <p:spPr bwMode="auto">
              <a:xfrm>
                <a:off x="0" y="817"/>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95315" name="Line 83"/>
              <p:cNvSpPr>
                <a:spLocks noChangeShapeType="1"/>
              </p:cNvSpPr>
              <p:nvPr/>
            </p:nvSpPr>
            <p:spPr bwMode="auto">
              <a:xfrm>
                <a:off x="272"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16" name="Group 84"/>
            <p:cNvGrpSpPr>
              <a:grpSpLocks/>
            </p:cNvGrpSpPr>
            <p:nvPr/>
          </p:nvGrpSpPr>
          <p:grpSpPr bwMode="auto">
            <a:xfrm>
              <a:off x="1633" y="137"/>
              <a:ext cx="398" cy="1060"/>
              <a:chOff x="0" y="0"/>
              <a:chExt cx="398" cy="1060"/>
            </a:xfrm>
          </p:grpSpPr>
          <p:sp>
            <p:nvSpPr>
              <p:cNvPr id="95317" name="Text Box 85"/>
              <p:cNvSpPr txBox="1">
                <a:spLocks noChangeArrowheads="1"/>
              </p:cNvSpPr>
              <p:nvPr/>
            </p:nvSpPr>
            <p:spPr bwMode="auto">
              <a:xfrm>
                <a:off x="0" y="77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2</a:t>
                </a:r>
                <a:r>
                  <a:rPr lang="zh-CN" altLang="en-US"/>
                  <a:t>层</a:t>
                </a:r>
              </a:p>
            </p:txBody>
          </p:sp>
          <p:sp>
            <p:nvSpPr>
              <p:cNvPr id="95318" name="Line 86"/>
              <p:cNvSpPr>
                <a:spLocks noChangeShapeType="1"/>
              </p:cNvSpPr>
              <p:nvPr/>
            </p:nvSpPr>
            <p:spPr bwMode="auto">
              <a:xfrm>
                <a:off x="272"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19" name="Group 87"/>
            <p:cNvGrpSpPr>
              <a:grpSpLocks/>
            </p:cNvGrpSpPr>
            <p:nvPr/>
          </p:nvGrpSpPr>
          <p:grpSpPr bwMode="auto">
            <a:xfrm>
              <a:off x="2540" y="166"/>
              <a:ext cx="398" cy="1014"/>
              <a:chOff x="0" y="0"/>
              <a:chExt cx="398" cy="1014"/>
            </a:xfrm>
          </p:grpSpPr>
          <p:sp>
            <p:nvSpPr>
              <p:cNvPr id="95320" name="Text Box 88"/>
              <p:cNvSpPr txBox="1">
                <a:spLocks noChangeArrowheads="1"/>
              </p:cNvSpPr>
              <p:nvPr/>
            </p:nvSpPr>
            <p:spPr bwMode="auto">
              <a:xfrm>
                <a:off x="0" y="726"/>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3</a:t>
                </a:r>
                <a:r>
                  <a:rPr lang="zh-CN" altLang="en-US"/>
                  <a:t>层</a:t>
                </a:r>
              </a:p>
            </p:txBody>
          </p:sp>
          <p:sp>
            <p:nvSpPr>
              <p:cNvPr id="95321" name="Line 89"/>
              <p:cNvSpPr>
                <a:spLocks noChangeShapeType="1"/>
              </p:cNvSpPr>
              <p:nvPr/>
            </p:nvSpPr>
            <p:spPr bwMode="auto">
              <a:xfrm>
                <a:off x="227"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22" name="Group 90"/>
            <p:cNvGrpSpPr>
              <a:grpSpLocks/>
            </p:cNvGrpSpPr>
            <p:nvPr/>
          </p:nvGrpSpPr>
          <p:grpSpPr bwMode="auto">
            <a:xfrm>
              <a:off x="3492" y="166"/>
              <a:ext cx="398" cy="1014"/>
              <a:chOff x="0" y="0"/>
              <a:chExt cx="398" cy="1014"/>
            </a:xfrm>
          </p:grpSpPr>
          <p:sp>
            <p:nvSpPr>
              <p:cNvPr id="95323" name="Text Box 91"/>
              <p:cNvSpPr txBox="1">
                <a:spLocks noChangeArrowheads="1"/>
              </p:cNvSpPr>
              <p:nvPr/>
            </p:nvSpPr>
            <p:spPr bwMode="auto">
              <a:xfrm>
                <a:off x="0" y="726"/>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4</a:t>
                </a:r>
                <a:r>
                  <a:rPr lang="zh-CN" altLang="en-US"/>
                  <a:t>层</a:t>
                </a:r>
              </a:p>
            </p:txBody>
          </p:sp>
          <p:sp>
            <p:nvSpPr>
              <p:cNvPr id="95324" name="Line 92"/>
              <p:cNvSpPr>
                <a:spLocks noChangeShapeType="1"/>
              </p:cNvSpPr>
              <p:nvPr/>
            </p:nvSpPr>
            <p:spPr bwMode="auto">
              <a:xfrm>
                <a:off x="181"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25" name="Group 93"/>
            <p:cNvGrpSpPr>
              <a:grpSpLocks/>
            </p:cNvGrpSpPr>
            <p:nvPr/>
          </p:nvGrpSpPr>
          <p:grpSpPr bwMode="auto">
            <a:xfrm>
              <a:off x="4445" y="91"/>
              <a:ext cx="398" cy="1014"/>
              <a:chOff x="0" y="0"/>
              <a:chExt cx="398" cy="1014"/>
            </a:xfrm>
          </p:grpSpPr>
          <p:sp>
            <p:nvSpPr>
              <p:cNvPr id="95326" name="Text Box 94"/>
              <p:cNvSpPr txBox="1">
                <a:spLocks noChangeArrowheads="1"/>
              </p:cNvSpPr>
              <p:nvPr/>
            </p:nvSpPr>
            <p:spPr bwMode="auto">
              <a:xfrm>
                <a:off x="0" y="726"/>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5</a:t>
                </a:r>
                <a:r>
                  <a:rPr lang="zh-CN" altLang="en-US"/>
                  <a:t>层</a:t>
                </a:r>
              </a:p>
            </p:txBody>
          </p:sp>
          <p:sp>
            <p:nvSpPr>
              <p:cNvPr id="95327" name="Line 95"/>
              <p:cNvSpPr>
                <a:spLocks noChangeShapeType="1"/>
              </p:cNvSpPr>
              <p:nvPr/>
            </p:nvSpPr>
            <p:spPr bwMode="auto">
              <a:xfrm>
                <a:off x="91"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259</a:t>
            </a:fld>
            <a:endParaRPr lang="en-GB" dirty="0"/>
          </a:p>
        </p:txBody>
      </p:sp>
    </p:spTree>
    <p:extLst>
      <p:ext uri="{BB962C8B-B14F-4D97-AF65-F5344CB8AC3E}">
        <p14:creationId xmlns:p14="http://schemas.microsoft.com/office/powerpoint/2010/main" val="4107906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280"/>
                                        </p:tgtEl>
                                        <p:attrNameLst>
                                          <p:attrName>style.visibility</p:attrName>
                                        </p:attrNameLst>
                                      </p:cBhvr>
                                      <p:to>
                                        <p:strVal val="visible"/>
                                      </p:to>
                                    </p:set>
                                    <p:anim calcmode="lin" valueType="num">
                                      <p:cBhvr additive="base">
                                        <p:cTn id="7" dur="500" fill="hold"/>
                                        <p:tgtEl>
                                          <p:spTgt spid="95280"/>
                                        </p:tgtEl>
                                        <p:attrNameLst>
                                          <p:attrName>ppt_x</p:attrName>
                                        </p:attrNameLst>
                                      </p:cBhvr>
                                      <p:tavLst>
                                        <p:tav tm="0">
                                          <p:val>
                                            <p:strVal val="#ppt_x"/>
                                          </p:val>
                                        </p:tav>
                                        <p:tav tm="100000">
                                          <p:val>
                                            <p:strVal val="#ppt_x"/>
                                          </p:val>
                                        </p:tav>
                                      </p:tavLst>
                                    </p:anim>
                                    <p:anim calcmode="lin" valueType="num">
                                      <p:cBhvr additive="base">
                                        <p:cTn id="8" dur="500" fill="hold"/>
                                        <p:tgtEl>
                                          <p:spTgt spid="9528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95262"/>
                                        </p:tgtEl>
                                        <p:attrNameLst>
                                          <p:attrName>style.visibility</p:attrName>
                                        </p:attrNameLst>
                                      </p:cBhvr>
                                      <p:to>
                                        <p:strVal val="visible"/>
                                      </p:to>
                                    </p:set>
                                    <p:animEffect transition="in" filter="dissolve">
                                      <p:cBhvr>
                                        <p:cTn id="13" dur="500"/>
                                        <p:tgtEl>
                                          <p:spTgt spid="952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5281"/>
                                        </p:tgtEl>
                                        <p:attrNameLst>
                                          <p:attrName>style.visibility</p:attrName>
                                        </p:attrNameLst>
                                      </p:cBhvr>
                                      <p:to>
                                        <p:strVal val="visible"/>
                                      </p:to>
                                    </p:set>
                                    <p:anim calcmode="lin" valueType="num">
                                      <p:cBhvr additive="base">
                                        <p:cTn id="18" dur="500" fill="hold"/>
                                        <p:tgtEl>
                                          <p:spTgt spid="95281"/>
                                        </p:tgtEl>
                                        <p:attrNameLst>
                                          <p:attrName>ppt_x</p:attrName>
                                        </p:attrNameLst>
                                      </p:cBhvr>
                                      <p:tavLst>
                                        <p:tav tm="0">
                                          <p:val>
                                            <p:strVal val="#ppt_x"/>
                                          </p:val>
                                        </p:tav>
                                        <p:tav tm="100000">
                                          <p:val>
                                            <p:strVal val="#ppt_x"/>
                                          </p:val>
                                        </p:tav>
                                      </p:tavLst>
                                    </p:anim>
                                    <p:anim calcmode="lin" valueType="num">
                                      <p:cBhvr additive="base">
                                        <p:cTn id="19" dur="500" fill="hold"/>
                                        <p:tgtEl>
                                          <p:spTgt spid="95281"/>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95265"/>
                                        </p:tgtEl>
                                        <p:attrNameLst>
                                          <p:attrName>style.visibility</p:attrName>
                                        </p:attrNameLst>
                                      </p:cBhvr>
                                      <p:to>
                                        <p:strVal val="visible"/>
                                      </p:to>
                                    </p:set>
                                    <p:animEffect transition="in" filter="dissolve">
                                      <p:cBhvr>
                                        <p:cTn id="24" dur="500"/>
                                        <p:tgtEl>
                                          <p:spTgt spid="9526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5282"/>
                                        </p:tgtEl>
                                        <p:attrNameLst>
                                          <p:attrName>style.visibility</p:attrName>
                                        </p:attrNameLst>
                                      </p:cBhvr>
                                      <p:to>
                                        <p:strVal val="visible"/>
                                      </p:to>
                                    </p:set>
                                    <p:anim calcmode="lin" valueType="num">
                                      <p:cBhvr additive="base">
                                        <p:cTn id="29" dur="500" fill="hold"/>
                                        <p:tgtEl>
                                          <p:spTgt spid="95282"/>
                                        </p:tgtEl>
                                        <p:attrNameLst>
                                          <p:attrName>ppt_x</p:attrName>
                                        </p:attrNameLst>
                                      </p:cBhvr>
                                      <p:tavLst>
                                        <p:tav tm="0">
                                          <p:val>
                                            <p:strVal val="#ppt_x"/>
                                          </p:val>
                                        </p:tav>
                                        <p:tav tm="100000">
                                          <p:val>
                                            <p:strVal val="#ppt_x"/>
                                          </p:val>
                                        </p:tav>
                                      </p:tavLst>
                                    </p:anim>
                                    <p:anim calcmode="lin" valueType="num">
                                      <p:cBhvr additive="base">
                                        <p:cTn id="30" dur="500" fill="hold"/>
                                        <p:tgtEl>
                                          <p:spTgt spid="9528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95268"/>
                                        </p:tgtEl>
                                        <p:attrNameLst>
                                          <p:attrName>style.visibility</p:attrName>
                                        </p:attrNameLst>
                                      </p:cBhvr>
                                      <p:to>
                                        <p:strVal val="visible"/>
                                      </p:to>
                                    </p:set>
                                    <p:animEffect transition="in" filter="dissolve">
                                      <p:cBhvr>
                                        <p:cTn id="35" dur="500"/>
                                        <p:tgtEl>
                                          <p:spTgt spid="952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5283"/>
                                        </p:tgtEl>
                                        <p:attrNameLst>
                                          <p:attrName>style.visibility</p:attrName>
                                        </p:attrNameLst>
                                      </p:cBhvr>
                                      <p:to>
                                        <p:strVal val="visible"/>
                                      </p:to>
                                    </p:set>
                                    <p:anim calcmode="lin" valueType="num">
                                      <p:cBhvr additive="base">
                                        <p:cTn id="40" dur="500" fill="hold"/>
                                        <p:tgtEl>
                                          <p:spTgt spid="95283"/>
                                        </p:tgtEl>
                                        <p:attrNameLst>
                                          <p:attrName>ppt_x</p:attrName>
                                        </p:attrNameLst>
                                      </p:cBhvr>
                                      <p:tavLst>
                                        <p:tav tm="0">
                                          <p:val>
                                            <p:strVal val="#ppt_x"/>
                                          </p:val>
                                        </p:tav>
                                        <p:tav tm="100000">
                                          <p:val>
                                            <p:strVal val="#ppt_x"/>
                                          </p:val>
                                        </p:tav>
                                      </p:tavLst>
                                    </p:anim>
                                    <p:anim calcmode="lin" valueType="num">
                                      <p:cBhvr additive="base">
                                        <p:cTn id="41" dur="500" fill="hold"/>
                                        <p:tgtEl>
                                          <p:spTgt spid="95283"/>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95271"/>
                                        </p:tgtEl>
                                        <p:attrNameLst>
                                          <p:attrName>style.visibility</p:attrName>
                                        </p:attrNameLst>
                                      </p:cBhvr>
                                      <p:to>
                                        <p:strVal val="visible"/>
                                      </p:to>
                                    </p:set>
                                    <p:animEffect transition="in" filter="dissolve">
                                      <p:cBhvr>
                                        <p:cTn id="46" dur="500"/>
                                        <p:tgtEl>
                                          <p:spTgt spid="9527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5284"/>
                                        </p:tgtEl>
                                        <p:attrNameLst>
                                          <p:attrName>style.visibility</p:attrName>
                                        </p:attrNameLst>
                                      </p:cBhvr>
                                      <p:to>
                                        <p:strVal val="visible"/>
                                      </p:to>
                                    </p:set>
                                    <p:anim calcmode="lin" valueType="num">
                                      <p:cBhvr additive="base">
                                        <p:cTn id="51" dur="500" fill="hold"/>
                                        <p:tgtEl>
                                          <p:spTgt spid="95284"/>
                                        </p:tgtEl>
                                        <p:attrNameLst>
                                          <p:attrName>ppt_x</p:attrName>
                                        </p:attrNameLst>
                                      </p:cBhvr>
                                      <p:tavLst>
                                        <p:tav tm="0">
                                          <p:val>
                                            <p:strVal val="#ppt_x"/>
                                          </p:val>
                                        </p:tav>
                                        <p:tav tm="100000">
                                          <p:val>
                                            <p:strVal val="#ppt_x"/>
                                          </p:val>
                                        </p:tav>
                                      </p:tavLst>
                                    </p:anim>
                                    <p:anim calcmode="lin" valueType="num">
                                      <p:cBhvr additive="base">
                                        <p:cTn id="52" dur="500" fill="hold"/>
                                        <p:tgtEl>
                                          <p:spTgt spid="95284"/>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95274"/>
                                        </p:tgtEl>
                                        <p:attrNameLst>
                                          <p:attrName>style.visibility</p:attrName>
                                        </p:attrNameLst>
                                      </p:cBhvr>
                                      <p:to>
                                        <p:strVal val="visible"/>
                                      </p:to>
                                    </p:set>
                                    <p:animEffect transition="in" filter="dissolve">
                                      <p:cBhvr>
                                        <p:cTn id="57" dur="500"/>
                                        <p:tgtEl>
                                          <p:spTgt spid="9527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95285"/>
                                        </p:tgtEl>
                                        <p:attrNameLst>
                                          <p:attrName>style.visibility</p:attrName>
                                        </p:attrNameLst>
                                      </p:cBhvr>
                                      <p:to>
                                        <p:strVal val="visible"/>
                                      </p:to>
                                    </p:set>
                                    <p:anim calcmode="lin" valueType="num">
                                      <p:cBhvr additive="base">
                                        <p:cTn id="62" dur="500" fill="hold"/>
                                        <p:tgtEl>
                                          <p:spTgt spid="95285"/>
                                        </p:tgtEl>
                                        <p:attrNameLst>
                                          <p:attrName>ppt_x</p:attrName>
                                        </p:attrNameLst>
                                      </p:cBhvr>
                                      <p:tavLst>
                                        <p:tav tm="0">
                                          <p:val>
                                            <p:strVal val="#ppt_x"/>
                                          </p:val>
                                        </p:tav>
                                        <p:tav tm="100000">
                                          <p:val>
                                            <p:strVal val="#ppt_x"/>
                                          </p:val>
                                        </p:tav>
                                      </p:tavLst>
                                    </p:anim>
                                    <p:anim calcmode="lin" valueType="num">
                                      <p:cBhvr additive="base">
                                        <p:cTn id="63" dur="500" fill="hold"/>
                                        <p:tgtEl>
                                          <p:spTgt spid="95285"/>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nodeType="clickEffect">
                                  <p:stCondLst>
                                    <p:cond delay="0"/>
                                  </p:stCondLst>
                                  <p:childTnLst>
                                    <p:set>
                                      <p:cBhvr>
                                        <p:cTn id="67" dur="1" fill="hold">
                                          <p:stCondLst>
                                            <p:cond delay="0"/>
                                          </p:stCondLst>
                                        </p:cTn>
                                        <p:tgtEl>
                                          <p:spTgt spid="95277"/>
                                        </p:tgtEl>
                                        <p:attrNameLst>
                                          <p:attrName>style.visibility</p:attrName>
                                        </p:attrNameLst>
                                      </p:cBhvr>
                                      <p:to>
                                        <p:strVal val="visible"/>
                                      </p:to>
                                    </p:set>
                                    <p:animEffect transition="in" filter="dissolve">
                                      <p:cBhvr>
                                        <p:cTn id="68" dur="500"/>
                                        <p:tgtEl>
                                          <p:spTgt spid="9527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95286"/>
                                        </p:tgtEl>
                                        <p:attrNameLst>
                                          <p:attrName>style.visibility</p:attrName>
                                        </p:attrNameLst>
                                      </p:cBhvr>
                                      <p:to>
                                        <p:strVal val="visible"/>
                                      </p:to>
                                    </p:set>
                                    <p:anim calcmode="lin" valueType="num">
                                      <p:cBhvr additive="base">
                                        <p:cTn id="73" dur="500" fill="hold"/>
                                        <p:tgtEl>
                                          <p:spTgt spid="95286"/>
                                        </p:tgtEl>
                                        <p:attrNameLst>
                                          <p:attrName>ppt_x</p:attrName>
                                        </p:attrNameLst>
                                      </p:cBhvr>
                                      <p:tavLst>
                                        <p:tav tm="0">
                                          <p:val>
                                            <p:strVal val="#ppt_x"/>
                                          </p:val>
                                        </p:tav>
                                        <p:tav tm="100000">
                                          <p:val>
                                            <p:strVal val="#ppt_x"/>
                                          </p:val>
                                        </p:tav>
                                      </p:tavLst>
                                    </p:anim>
                                    <p:anim calcmode="lin" valueType="num">
                                      <p:cBhvr additive="base">
                                        <p:cTn id="74" dur="500" fill="hold"/>
                                        <p:tgtEl>
                                          <p:spTgt spid="95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80" grpId="0" autoUpdateAnimBg="0"/>
      <p:bldP spid="95281" grpId="0" autoUpdateAnimBg="0"/>
      <p:bldP spid="95282" grpId="0" autoUpdateAnimBg="0"/>
      <p:bldP spid="95283" grpId="0" autoUpdateAnimBg="0"/>
      <p:bldP spid="95284" grpId="0" autoUpdateAnimBg="0"/>
      <p:bldP spid="9528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55576" y="476672"/>
            <a:ext cx="7499350" cy="346075"/>
          </a:xfrm>
        </p:spPr>
        <p:txBody>
          <a:bodyPr>
            <a:normAutofit fontScale="90000"/>
          </a:bodyPr>
          <a:lstStyle/>
          <a:p>
            <a:pPr eaLnBrk="1" fontAlgn="auto" hangingPunct="1">
              <a:spcAft>
                <a:spcPts val="0"/>
              </a:spcAft>
              <a:defRPr/>
            </a:pPr>
            <a:r>
              <a:rPr lang="zh-CN" altLang="en-US" sz="2200" dirty="0" smtClean="0">
                <a:solidFill>
                  <a:schemeClr val="tx2">
                    <a:satMod val="130000"/>
                  </a:schemeClr>
                </a:solidFill>
              </a:rPr>
              <a:t>有向图强连通分支的</a:t>
            </a:r>
            <a:r>
              <a:rPr lang="en-US" altLang="zh-CN" sz="2200" dirty="0" err="1" smtClean="0">
                <a:solidFill>
                  <a:schemeClr val="tx2">
                    <a:satMod val="130000"/>
                  </a:schemeClr>
                </a:solidFill>
              </a:rPr>
              <a:t>Tarjan</a:t>
            </a:r>
            <a:r>
              <a:rPr lang="zh-CN" altLang="en-US" sz="2200" dirty="0" smtClean="0">
                <a:solidFill>
                  <a:schemeClr val="tx2">
                    <a:satMod val="130000"/>
                  </a:schemeClr>
                </a:solidFill>
              </a:rPr>
              <a:t>算法</a:t>
            </a:r>
            <a:endParaRPr lang="zh-CN" altLang="en-US" sz="2200" dirty="0">
              <a:solidFill>
                <a:schemeClr val="tx2">
                  <a:satMod val="130000"/>
                </a:schemeClr>
              </a:solidFill>
            </a:endParaRPr>
          </a:p>
        </p:txBody>
      </p:sp>
      <p:sp>
        <p:nvSpPr>
          <p:cNvPr id="5" name="内容占位符 2"/>
          <p:cNvSpPr>
            <a:spLocks noGrp="1"/>
          </p:cNvSpPr>
          <p:nvPr>
            <p:ph idx="1"/>
          </p:nvPr>
        </p:nvSpPr>
        <p:spPr>
          <a:xfrm>
            <a:off x="755576" y="980728"/>
            <a:ext cx="6095975" cy="5877272"/>
          </a:xfrm>
        </p:spPr>
        <p:txBody>
          <a:bodyPr>
            <a:noAutofit/>
          </a:bodyPr>
          <a:lstStyle/>
          <a:p>
            <a:pPr marL="365760" indent="-283464" eaLnBrk="1" fontAlgn="auto" hangingPunct="1">
              <a:spcAft>
                <a:spcPts val="0"/>
              </a:spcAft>
              <a:buFont typeface="Wingdings 2" pitchFamily="18" charset="2"/>
              <a:buNone/>
              <a:defRPr/>
            </a:pPr>
            <a:r>
              <a:rPr lang="en-US" altLang="zh-CN" sz="1400" dirty="0" smtClean="0"/>
              <a:t>void </a:t>
            </a:r>
            <a:r>
              <a:rPr lang="en-US" altLang="zh-CN" sz="1400" dirty="0" err="1" smtClean="0"/>
              <a:t>Tarjan</a:t>
            </a:r>
            <a:r>
              <a:rPr lang="en-US" altLang="zh-CN" sz="1400" dirty="0" smtClean="0"/>
              <a:t>(u) {</a:t>
            </a:r>
          </a:p>
          <a:p>
            <a:pPr marL="365760" indent="-283464" eaLnBrk="1" fontAlgn="auto" hangingPunct="1">
              <a:spcAft>
                <a:spcPts val="0"/>
              </a:spcAft>
              <a:buFont typeface="Wingdings 2" pitchFamily="18" charset="2"/>
              <a:buNone/>
              <a:defRPr/>
            </a:pPr>
            <a:r>
              <a:rPr lang="en-US" altLang="zh-CN" sz="1400" dirty="0" smtClean="0"/>
              <a:t>	</a:t>
            </a:r>
            <a:r>
              <a:rPr lang="en-US" altLang="zh-CN" sz="1400" dirty="0" err="1" smtClean="0"/>
              <a:t>dfn</a:t>
            </a:r>
            <a:r>
              <a:rPr lang="en-US" altLang="zh-CN" sz="1400" dirty="0" smtClean="0"/>
              <a:t>[u]=low[u]=++index</a:t>
            </a:r>
          </a:p>
          <a:p>
            <a:pPr marL="365760" indent="-283464" eaLnBrk="1" fontAlgn="auto" hangingPunct="1">
              <a:spcAft>
                <a:spcPts val="0"/>
              </a:spcAft>
              <a:buFont typeface="Wingdings 2" pitchFamily="18" charset="2"/>
              <a:buNone/>
              <a:defRPr/>
            </a:pPr>
            <a:r>
              <a:rPr lang="en-US" altLang="zh-CN" sz="1400" dirty="0" smtClean="0"/>
              <a:t>	</a:t>
            </a:r>
            <a:r>
              <a:rPr lang="en-US" altLang="zh-CN" sz="1400" dirty="0" err="1" smtClean="0"/>
              <a:t>stack.push</a:t>
            </a:r>
            <a:r>
              <a:rPr lang="en-US" altLang="zh-CN" sz="1400" dirty="0" smtClean="0"/>
              <a:t>(u)</a:t>
            </a:r>
          </a:p>
          <a:p>
            <a:pPr marL="365760" indent="-283464" eaLnBrk="1" fontAlgn="auto" hangingPunct="1">
              <a:spcAft>
                <a:spcPts val="0"/>
              </a:spcAft>
              <a:buFont typeface="Wingdings 2" pitchFamily="18" charset="2"/>
              <a:buNone/>
              <a:defRPr/>
            </a:pPr>
            <a:r>
              <a:rPr lang="en-US" altLang="zh-CN" sz="1400" dirty="0" smtClean="0"/>
              <a:t>	for each (u, v) in E {</a:t>
            </a:r>
          </a:p>
          <a:p>
            <a:pPr marL="365760" indent="-283464" eaLnBrk="1" fontAlgn="auto" hangingPunct="1">
              <a:spcAft>
                <a:spcPts val="0"/>
              </a:spcAft>
              <a:buFont typeface="Wingdings 2" pitchFamily="18" charset="2"/>
              <a:buNone/>
              <a:defRPr/>
            </a:pPr>
            <a:r>
              <a:rPr lang="en-US" altLang="zh-CN" sz="1400" dirty="0" smtClean="0"/>
              <a:t>		if (v is not </a:t>
            </a:r>
            <a:r>
              <a:rPr lang="en-US" altLang="zh-CN" sz="1400" dirty="0" err="1" smtClean="0"/>
              <a:t>visted</a:t>
            </a:r>
            <a:r>
              <a:rPr lang="en-US" altLang="zh-CN" sz="1400" dirty="0" smtClean="0"/>
              <a:t>) {</a:t>
            </a:r>
          </a:p>
          <a:p>
            <a:pPr marL="365760" indent="-283464" eaLnBrk="1" fontAlgn="auto" hangingPunct="1">
              <a:spcAft>
                <a:spcPts val="0"/>
              </a:spcAft>
              <a:buFont typeface="Wingdings 2" pitchFamily="18" charset="2"/>
              <a:buNone/>
              <a:defRPr/>
            </a:pPr>
            <a:r>
              <a:rPr lang="en-US" altLang="zh-CN" sz="1400" dirty="0" smtClean="0"/>
              <a:t>			</a:t>
            </a:r>
            <a:r>
              <a:rPr lang="en-US" altLang="zh-CN" sz="1400" dirty="0" err="1" smtClean="0"/>
              <a:t>tarjan</a:t>
            </a:r>
            <a:r>
              <a:rPr lang="en-US" altLang="zh-CN" sz="1400" dirty="0" smtClean="0"/>
              <a:t>(v) </a:t>
            </a:r>
          </a:p>
          <a:p>
            <a:pPr marL="365760" indent="-283464" eaLnBrk="1" fontAlgn="auto" hangingPunct="1">
              <a:spcAft>
                <a:spcPts val="0"/>
              </a:spcAft>
              <a:buFont typeface="Wingdings 2" pitchFamily="18" charset="2"/>
              <a:buNone/>
              <a:defRPr/>
            </a:pPr>
            <a:r>
              <a:rPr lang="en-US" altLang="zh-CN" sz="1400" dirty="0" smtClean="0"/>
              <a:t>			low[u] = min(low[u], low[v]) </a:t>
            </a:r>
          </a:p>
          <a:p>
            <a:pPr marL="365760" indent="-283464" eaLnBrk="1" fontAlgn="auto" hangingPunct="1">
              <a:spcAft>
                <a:spcPts val="0"/>
              </a:spcAft>
              <a:buFont typeface="Wingdings 2" pitchFamily="18" charset="2"/>
              <a:buNone/>
              <a:defRPr/>
            </a:pPr>
            <a:r>
              <a:rPr lang="en-US" altLang="zh-CN" sz="1400" dirty="0" smtClean="0"/>
              <a:t>		}</a:t>
            </a:r>
          </a:p>
          <a:p>
            <a:pPr marL="365760" indent="-283464" eaLnBrk="1" fontAlgn="auto" hangingPunct="1">
              <a:spcAft>
                <a:spcPts val="0"/>
              </a:spcAft>
              <a:buFont typeface="Wingdings 2" pitchFamily="18" charset="2"/>
              <a:buNone/>
              <a:defRPr/>
            </a:pPr>
            <a:r>
              <a:rPr lang="en-US" altLang="zh-CN" sz="1400" dirty="0" smtClean="0"/>
              <a:t>		else if (v in stack) {</a:t>
            </a:r>
          </a:p>
          <a:p>
            <a:pPr marL="365760" indent="-283464" eaLnBrk="1" fontAlgn="auto" hangingPunct="1">
              <a:spcAft>
                <a:spcPts val="0"/>
              </a:spcAft>
              <a:buFont typeface="Wingdings 2" pitchFamily="18" charset="2"/>
              <a:buNone/>
              <a:defRPr/>
            </a:pPr>
            <a:r>
              <a:rPr lang="en-US" altLang="zh-CN" sz="1400" dirty="0" smtClean="0"/>
              <a:t>			low[u] = min(low[u], </a:t>
            </a:r>
            <a:r>
              <a:rPr lang="en-US" altLang="zh-CN" sz="1400" dirty="0" err="1" smtClean="0"/>
              <a:t>dfn</a:t>
            </a:r>
            <a:r>
              <a:rPr lang="en-US" altLang="zh-CN" sz="1400" dirty="0" smtClean="0"/>
              <a:t>[v]) </a:t>
            </a:r>
          </a:p>
          <a:p>
            <a:pPr marL="365760" indent="-283464" eaLnBrk="1" fontAlgn="auto" hangingPunct="1">
              <a:spcAft>
                <a:spcPts val="0"/>
              </a:spcAft>
              <a:buFont typeface="Wingdings 2" pitchFamily="18" charset="2"/>
              <a:buNone/>
              <a:defRPr/>
            </a:pPr>
            <a:r>
              <a:rPr lang="en-US" altLang="zh-CN" sz="1400" dirty="0" smtClean="0"/>
              <a:t>		}</a:t>
            </a:r>
          </a:p>
          <a:p>
            <a:pPr marL="365760" indent="-283464" eaLnBrk="1" fontAlgn="auto" hangingPunct="1">
              <a:spcAft>
                <a:spcPts val="0"/>
              </a:spcAft>
              <a:buFont typeface="Wingdings 2" pitchFamily="18" charset="2"/>
              <a:buNone/>
              <a:defRPr/>
            </a:pPr>
            <a:r>
              <a:rPr lang="en-US" altLang="zh-CN" sz="1400" dirty="0" smtClean="0"/>
              <a:t>	}</a:t>
            </a:r>
          </a:p>
          <a:p>
            <a:pPr marL="365760" indent="-283464" eaLnBrk="1" fontAlgn="auto" hangingPunct="1">
              <a:spcAft>
                <a:spcPts val="0"/>
              </a:spcAft>
              <a:buFont typeface="Wingdings 2" pitchFamily="18" charset="2"/>
              <a:buNone/>
              <a:defRPr/>
            </a:pPr>
            <a:r>
              <a:rPr lang="en-US" altLang="zh-CN" sz="1400" dirty="0" smtClean="0"/>
              <a:t>	if (</a:t>
            </a:r>
            <a:r>
              <a:rPr lang="en-US" altLang="zh-CN" sz="1400" dirty="0" err="1" smtClean="0"/>
              <a:t>dfn</a:t>
            </a:r>
            <a:r>
              <a:rPr lang="en-US" altLang="zh-CN" sz="1400" dirty="0" smtClean="0"/>
              <a:t>[u] == low[u]) { //u</a:t>
            </a:r>
            <a:r>
              <a:rPr lang="zh-CN" altLang="en-US" sz="1400" dirty="0" smtClean="0"/>
              <a:t>是一个强连通分量的根</a:t>
            </a:r>
            <a:endParaRPr lang="en-US" altLang="zh-CN" sz="1400" dirty="0" smtClean="0"/>
          </a:p>
          <a:p>
            <a:pPr marL="365760" indent="-283464" eaLnBrk="1" fontAlgn="auto" hangingPunct="1">
              <a:spcAft>
                <a:spcPts val="0"/>
              </a:spcAft>
              <a:buFont typeface="Wingdings 2" pitchFamily="18" charset="2"/>
              <a:buNone/>
              <a:defRPr/>
            </a:pPr>
            <a:r>
              <a:rPr lang="en-US" altLang="zh-CN" sz="1400" dirty="0" smtClean="0"/>
              <a:t>		repeat </a:t>
            </a:r>
          </a:p>
          <a:p>
            <a:pPr marL="365760" indent="-283464" eaLnBrk="1" fontAlgn="auto" hangingPunct="1">
              <a:spcAft>
                <a:spcPts val="0"/>
              </a:spcAft>
              <a:buFont typeface="Wingdings 2" pitchFamily="18" charset="2"/>
              <a:buNone/>
              <a:defRPr/>
            </a:pPr>
            <a:r>
              <a:rPr lang="en-US" altLang="zh-CN" sz="1400" dirty="0" smtClean="0"/>
              <a:t>			v = stack.pop </a:t>
            </a:r>
          </a:p>
          <a:p>
            <a:pPr marL="365760" indent="-283464" eaLnBrk="1" fontAlgn="auto" hangingPunct="1">
              <a:spcAft>
                <a:spcPts val="0"/>
              </a:spcAft>
              <a:buFont typeface="Wingdings 2" pitchFamily="18" charset="2"/>
              <a:buNone/>
              <a:defRPr/>
            </a:pPr>
            <a:r>
              <a:rPr lang="en-US" altLang="zh-CN" sz="1400" dirty="0" smtClean="0"/>
              <a:t>			print v </a:t>
            </a:r>
          </a:p>
          <a:p>
            <a:pPr marL="365760" indent="-283464" eaLnBrk="1" fontAlgn="auto" hangingPunct="1">
              <a:spcAft>
                <a:spcPts val="0"/>
              </a:spcAft>
              <a:buFont typeface="Wingdings 2" pitchFamily="18" charset="2"/>
              <a:buNone/>
              <a:defRPr/>
            </a:pPr>
            <a:r>
              <a:rPr lang="en-US" altLang="zh-CN" sz="1400" dirty="0" smtClean="0"/>
              <a:t>		until (u== v) </a:t>
            </a:r>
          </a:p>
          <a:p>
            <a:pPr marL="365760" indent="-283464" eaLnBrk="1" fontAlgn="auto" hangingPunct="1">
              <a:spcAft>
                <a:spcPts val="0"/>
              </a:spcAft>
              <a:buFont typeface="Wingdings 2" pitchFamily="18" charset="2"/>
              <a:buNone/>
              <a:defRPr/>
            </a:pPr>
            <a:r>
              <a:rPr lang="en-US" altLang="zh-CN" sz="1400" dirty="0" smtClean="0"/>
              <a:t>	} //</a:t>
            </a:r>
            <a:r>
              <a:rPr lang="zh-CN" altLang="en-US" sz="1400" dirty="0" smtClean="0"/>
              <a:t>退栈，把整个强连通分量都弹出来</a:t>
            </a:r>
            <a:endParaRPr lang="en-US" altLang="zh-CN" sz="1400" dirty="0" smtClean="0"/>
          </a:p>
          <a:p>
            <a:pPr marL="365760" indent="-283464" eaLnBrk="1" fontAlgn="auto" hangingPunct="1">
              <a:spcAft>
                <a:spcPts val="0"/>
              </a:spcAft>
              <a:buFont typeface="Wingdings 2" pitchFamily="18" charset="2"/>
              <a:buNone/>
              <a:defRPr/>
            </a:pPr>
            <a:r>
              <a:rPr lang="en-US" altLang="zh-CN" sz="1400" dirty="0" smtClean="0"/>
              <a:t>} //</a:t>
            </a:r>
            <a:r>
              <a:rPr lang="zh-CN" altLang="en-US" sz="1400" dirty="0" smtClean="0"/>
              <a:t>复杂度是</a:t>
            </a:r>
            <a:r>
              <a:rPr lang="en-US" altLang="zh-CN" sz="1400" dirty="0" smtClean="0"/>
              <a:t>O(E+V)</a:t>
            </a:r>
            <a:r>
              <a:rPr lang="zh-CN" altLang="en-US" sz="1400" dirty="0" smtClean="0"/>
              <a:t>的</a:t>
            </a:r>
            <a:endParaRPr lang="zh-CN" altLang="en-US" sz="1400" dirty="0"/>
          </a:p>
        </p:txBody>
      </p:sp>
      <p:sp>
        <p:nvSpPr>
          <p:cNvPr id="3" name="矩形 2"/>
          <p:cNvSpPr/>
          <p:nvPr/>
        </p:nvSpPr>
        <p:spPr>
          <a:xfrm>
            <a:off x="4788024" y="2782669"/>
            <a:ext cx="4572000" cy="646331"/>
          </a:xfrm>
          <a:prstGeom prst="rect">
            <a:avLst/>
          </a:prstGeom>
        </p:spPr>
        <p:txBody>
          <a:bodyPr>
            <a:spAutoFit/>
          </a:bodyPr>
          <a:lstStyle/>
          <a:p>
            <a:pPr>
              <a:buFont typeface="Wingdings" pitchFamily="2" charset="2"/>
              <a:buNone/>
            </a:pPr>
            <a:r>
              <a:rPr lang="en-US" altLang="zh-CN" b="1" dirty="0">
                <a:solidFill>
                  <a:srgbClr val="00B0F0"/>
                </a:solidFill>
              </a:rPr>
              <a:t>Assume adjacency list representation.</a:t>
            </a:r>
          </a:p>
          <a:p>
            <a:r>
              <a:rPr lang="en-US" altLang="zh-CN" b="1" dirty="0">
                <a:solidFill>
                  <a:srgbClr val="00B0F0"/>
                </a:solidFill>
              </a:rPr>
              <a:t>Total: O(V+E)</a:t>
            </a:r>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26</a:t>
            </a:fld>
            <a:endParaRPr lang="en-GB" dirty="0"/>
          </a:p>
        </p:txBody>
      </p:sp>
    </p:spTree>
    <p:extLst>
      <p:ext uri="{BB962C8B-B14F-4D97-AF65-F5344CB8AC3E}">
        <p14:creationId xmlns:p14="http://schemas.microsoft.com/office/powerpoint/2010/main" val="342115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 calcmode="lin" valueType="num">
                                      <p:cBhvr additive="base">
                                        <p:cTn id="3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 calcmode="lin" valueType="num">
                                      <p:cBhvr additive="base">
                                        <p:cTn id="4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 calcmode="lin" valueType="num">
                                      <p:cBhvr additive="base">
                                        <p:cTn id="4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anim calcmode="lin" valueType="num">
                                      <p:cBhvr additive="base">
                                        <p:cTn id="5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anim calcmode="lin" valueType="num">
                                      <p:cBhvr additive="base">
                                        <p:cTn id="5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anim calcmode="lin" valueType="num">
                                      <p:cBhvr additive="base">
                                        <p:cTn id="59"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 calcmode="lin" valueType="num">
                                      <p:cBhvr additive="base">
                                        <p:cTn id="63"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 calcmode="lin" valueType="num">
                                      <p:cBhvr additive="base">
                                        <p:cTn id="67"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
                                            <p:txEl>
                                              <p:pRg st="16" end="16"/>
                                            </p:txEl>
                                          </p:spTgt>
                                        </p:tgtEl>
                                        <p:attrNameLst>
                                          <p:attrName>style.visibility</p:attrName>
                                        </p:attrNameLst>
                                      </p:cBhvr>
                                      <p:to>
                                        <p:strVal val="visible"/>
                                      </p:to>
                                    </p:set>
                                    <p:anim calcmode="lin" valueType="num">
                                      <p:cBhvr additive="base">
                                        <p:cTn id="71"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
                                            <p:txEl>
                                              <p:pRg st="17" end="17"/>
                                            </p:txEl>
                                          </p:spTgt>
                                        </p:tgtEl>
                                        <p:attrNameLst>
                                          <p:attrName>style.visibility</p:attrName>
                                        </p:attrNameLst>
                                      </p:cBhvr>
                                      <p:to>
                                        <p:strVal val="visible"/>
                                      </p:to>
                                    </p:set>
                                    <p:anim calcmode="lin" valueType="num">
                                      <p:cBhvr additive="base">
                                        <p:cTn id="75"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
                                            <p:txEl>
                                              <p:pRg st="17" end="17"/>
                                            </p:txEl>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xEl>
                                              <p:pRg st="18" end="18"/>
                                            </p:txEl>
                                          </p:spTgt>
                                        </p:tgtEl>
                                        <p:attrNameLst>
                                          <p:attrName>style.visibility</p:attrName>
                                        </p:attrNameLst>
                                      </p:cBhvr>
                                      <p:to>
                                        <p:strVal val="visible"/>
                                      </p:to>
                                    </p:set>
                                    <p:anim calcmode="lin" valueType="num">
                                      <p:cBhvr additive="base">
                                        <p:cTn id="79"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additive="base">
                                        <p:cTn id="85" dur="500" fill="hold"/>
                                        <p:tgtEl>
                                          <p:spTgt spid="3"/>
                                        </p:tgtEl>
                                        <p:attrNameLst>
                                          <p:attrName>ppt_x</p:attrName>
                                        </p:attrNameLst>
                                      </p:cBhvr>
                                      <p:tavLst>
                                        <p:tav tm="0">
                                          <p:val>
                                            <p:strVal val="#ppt_x"/>
                                          </p:val>
                                        </p:tav>
                                        <p:tav tm="100000">
                                          <p:val>
                                            <p:strVal val="#ppt_x"/>
                                          </p:val>
                                        </p:tav>
                                      </p:tavLst>
                                    </p:anim>
                                    <p:anim calcmode="lin" valueType="num">
                                      <p:cBhvr additive="base">
                                        <p:cTn id="8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3" grpId="0"/>
    </p:bld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a:xfrm>
            <a:off x="1258888" y="333375"/>
            <a:ext cx="7634287" cy="647700"/>
          </a:xfrm>
        </p:spPr>
        <p:txBody>
          <a:bodyPr/>
          <a:lstStyle/>
          <a:p>
            <a:pPr>
              <a:spcBef>
                <a:spcPct val="0"/>
              </a:spcBef>
              <a:buClrTx/>
              <a:buSzTx/>
              <a:buFont typeface="Wingdings" panose="05000000000000000000" pitchFamily="2" charset="2"/>
              <a:buNone/>
            </a:pPr>
            <a:r>
              <a:rPr lang="zh-CN" altLang="en-US"/>
              <a:t>（</a:t>
            </a:r>
            <a:r>
              <a:rPr lang="en-US" altLang="zh-CN"/>
              <a:t>3</a:t>
            </a:r>
            <a:r>
              <a:rPr lang="zh-CN" altLang="en-US"/>
              <a:t>）对图中增流路径增流；</a:t>
            </a:r>
          </a:p>
        </p:txBody>
      </p:sp>
      <p:sp>
        <p:nvSpPr>
          <p:cNvPr id="96260"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96261" name="Group 5"/>
          <p:cNvGrpSpPr>
            <a:grpSpLocks/>
          </p:cNvGrpSpPr>
          <p:nvPr/>
        </p:nvGrpSpPr>
        <p:grpSpPr bwMode="auto">
          <a:xfrm>
            <a:off x="1076325" y="1052513"/>
            <a:ext cx="6664325" cy="3375025"/>
            <a:chOff x="0" y="0"/>
            <a:chExt cx="4198" cy="2126"/>
          </a:xfrm>
        </p:grpSpPr>
        <p:sp>
          <p:nvSpPr>
            <p:cNvPr id="96262"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63"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64"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65"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6" name="Oval 10"/>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67" name="Line 11"/>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8" name="Text Box 12"/>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6269" name="Text Box 13"/>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6270" name="Text Box 14"/>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6271" name="Text Box 15"/>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6272" name="Text Box 16"/>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6273" name="Line 17"/>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4" name="Text Box 18"/>
            <p:cNvSpPr txBox="1">
              <a:spLocks noChangeArrowheads="1"/>
            </p:cNvSpPr>
            <p:nvPr/>
          </p:nvSpPr>
          <p:spPr bwMode="auto">
            <a:xfrm>
              <a:off x="3475" y="140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sp>
          <p:nvSpPr>
            <p:cNvPr id="96275" name="Text Box 19"/>
            <p:cNvSpPr txBox="1">
              <a:spLocks noChangeArrowheads="1"/>
            </p:cNvSpPr>
            <p:nvPr/>
          </p:nvSpPr>
          <p:spPr bwMode="auto">
            <a:xfrm>
              <a:off x="1913" y="7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96276" name="Text Box 20"/>
            <p:cNvSpPr txBox="1">
              <a:spLocks noChangeArrowheads="1"/>
            </p:cNvSpPr>
            <p:nvPr/>
          </p:nvSpPr>
          <p:spPr bwMode="auto">
            <a:xfrm>
              <a:off x="351" y="430"/>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96277" name="Text Box 21"/>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6278" name="Line 22"/>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9" name="Line 23"/>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0" name="Oval 24"/>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1" name="Oval 25"/>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2" name="Line 26"/>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3" name="Text Box 27"/>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6284" name="Text Box 28"/>
            <p:cNvSpPr txBox="1">
              <a:spLocks noChangeArrowheads="1"/>
            </p:cNvSpPr>
            <p:nvPr/>
          </p:nvSpPr>
          <p:spPr bwMode="auto">
            <a:xfrm>
              <a:off x="1874" y="183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sp>
          <p:nvSpPr>
            <p:cNvPr id="96285" name="Text Box 29"/>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grpSp>
        <p:nvGrpSpPr>
          <p:cNvPr id="96286" name="Group 30"/>
          <p:cNvGrpSpPr>
            <a:grpSpLocks/>
          </p:cNvGrpSpPr>
          <p:nvPr/>
        </p:nvGrpSpPr>
        <p:grpSpPr bwMode="auto">
          <a:xfrm>
            <a:off x="323850" y="4724400"/>
            <a:ext cx="7624763" cy="1087438"/>
            <a:chOff x="0" y="0"/>
            <a:chExt cx="4803" cy="685"/>
          </a:xfrm>
        </p:grpSpPr>
        <p:sp>
          <p:nvSpPr>
            <p:cNvPr id="96287" name="Oval 31"/>
            <p:cNvSpPr>
              <a:spLocks noChangeArrowheads="1"/>
            </p:cNvSpPr>
            <p:nvPr/>
          </p:nvSpPr>
          <p:spPr bwMode="auto">
            <a:xfrm>
              <a:off x="998" y="296"/>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8" name="Oval 32"/>
            <p:cNvSpPr>
              <a:spLocks noChangeArrowheads="1"/>
            </p:cNvSpPr>
            <p:nvPr/>
          </p:nvSpPr>
          <p:spPr bwMode="auto">
            <a:xfrm>
              <a:off x="195" y="335"/>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9" name="Oval 33"/>
            <p:cNvSpPr>
              <a:spLocks noChangeArrowheads="1"/>
            </p:cNvSpPr>
            <p:nvPr/>
          </p:nvSpPr>
          <p:spPr bwMode="auto">
            <a:xfrm>
              <a:off x="4491" y="33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90" name="Line 34"/>
            <p:cNvSpPr>
              <a:spLocks noChangeShapeType="1"/>
            </p:cNvSpPr>
            <p:nvPr/>
          </p:nvSpPr>
          <p:spPr bwMode="auto">
            <a:xfrm>
              <a:off x="274" y="335"/>
              <a:ext cx="724" cy="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1" name="Oval 35"/>
            <p:cNvSpPr>
              <a:spLocks noChangeArrowheads="1"/>
            </p:cNvSpPr>
            <p:nvPr/>
          </p:nvSpPr>
          <p:spPr bwMode="auto">
            <a:xfrm>
              <a:off x="2722" y="31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92" name="Line 36"/>
            <p:cNvSpPr>
              <a:spLocks noChangeShapeType="1"/>
            </p:cNvSpPr>
            <p:nvPr/>
          </p:nvSpPr>
          <p:spPr bwMode="auto">
            <a:xfrm>
              <a:off x="1951" y="363"/>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3" name="Text Box 37"/>
            <p:cNvSpPr txBox="1">
              <a:spLocks noChangeArrowheads="1"/>
            </p:cNvSpPr>
            <p:nvPr/>
          </p:nvSpPr>
          <p:spPr bwMode="auto">
            <a:xfrm>
              <a:off x="0" y="257"/>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6294" name="Text Box 38"/>
            <p:cNvSpPr txBox="1">
              <a:spLocks noChangeArrowheads="1"/>
            </p:cNvSpPr>
            <p:nvPr/>
          </p:nvSpPr>
          <p:spPr bwMode="auto">
            <a:xfrm>
              <a:off x="1134"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6295" name="Text Box 39"/>
            <p:cNvSpPr txBox="1">
              <a:spLocks noChangeArrowheads="1"/>
            </p:cNvSpPr>
            <p:nvPr/>
          </p:nvSpPr>
          <p:spPr bwMode="auto">
            <a:xfrm>
              <a:off x="1996" y="0"/>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6296" name="Text Box 40"/>
            <p:cNvSpPr txBox="1">
              <a:spLocks noChangeArrowheads="1"/>
            </p:cNvSpPr>
            <p:nvPr/>
          </p:nvSpPr>
          <p:spPr bwMode="auto">
            <a:xfrm>
              <a:off x="2833" y="0"/>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6297" name="Text Box 41"/>
            <p:cNvSpPr txBox="1">
              <a:spLocks noChangeArrowheads="1"/>
            </p:cNvSpPr>
            <p:nvPr/>
          </p:nvSpPr>
          <p:spPr bwMode="auto">
            <a:xfrm>
              <a:off x="4627" y="227"/>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6298" name="Line 42"/>
            <p:cNvSpPr>
              <a:spLocks noChangeShapeType="1"/>
            </p:cNvSpPr>
            <p:nvPr/>
          </p:nvSpPr>
          <p:spPr bwMode="auto">
            <a:xfrm>
              <a:off x="2812" y="349"/>
              <a:ext cx="817" cy="1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9" name="Text Box 43"/>
            <p:cNvSpPr txBox="1">
              <a:spLocks noChangeArrowheads="1"/>
            </p:cNvSpPr>
            <p:nvPr/>
          </p:nvSpPr>
          <p:spPr bwMode="auto">
            <a:xfrm>
              <a:off x="3901" y="45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sp>
          <p:nvSpPr>
            <p:cNvPr id="96300" name="Text Box 44"/>
            <p:cNvSpPr txBox="1">
              <a:spLocks noChangeArrowheads="1"/>
            </p:cNvSpPr>
            <p:nvPr/>
          </p:nvSpPr>
          <p:spPr bwMode="auto">
            <a:xfrm>
              <a:off x="408" y="36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(8,0)</a:t>
              </a:r>
            </a:p>
          </p:txBody>
        </p:sp>
        <p:sp>
          <p:nvSpPr>
            <p:cNvPr id="96301" name="Text Box 45"/>
            <p:cNvSpPr txBox="1">
              <a:spLocks noChangeArrowheads="1"/>
            </p:cNvSpPr>
            <p:nvPr/>
          </p:nvSpPr>
          <p:spPr bwMode="auto">
            <a:xfrm>
              <a:off x="2087" y="40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6302" name="Oval 46"/>
            <p:cNvSpPr>
              <a:spLocks noChangeArrowheads="1"/>
            </p:cNvSpPr>
            <p:nvPr/>
          </p:nvSpPr>
          <p:spPr bwMode="auto">
            <a:xfrm>
              <a:off x="1860" y="318"/>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303" name="Oval 47"/>
            <p:cNvSpPr>
              <a:spLocks noChangeArrowheads="1"/>
            </p:cNvSpPr>
            <p:nvPr/>
          </p:nvSpPr>
          <p:spPr bwMode="auto">
            <a:xfrm>
              <a:off x="3629" y="31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304" name="Line 48"/>
            <p:cNvSpPr>
              <a:spLocks noChangeShapeType="1"/>
            </p:cNvSpPr>
            <p:nvPr/>
          </p:nvSpPr>
          <p:spPr bwMode="auto">
            <a:xfrm>
              <a:off x="1089" y="363"/>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5" name="Text Box 49"/>
            <p:cNvSpPr txBox="1">
              <a:spLocks noChangeArrowheads="1"/>
            </p:cNvSpPr>
            <p:nvPr/>
          </p:nvSpPr>
          <p:spPr bwMode="auto">
            <a:xfrm>
              <a:off x="3724" y="0"/>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6306" name="Text Box 50"/>
            <p:cNvSpPr txBox="1">
              <a:spLocks noChangeArrowheads="1"/>
            </p:cNvSpPr>
            <p:nvPr/>
          </p:nvSpPr>
          <p:spPr bwMode="auto">
            <a:xfrm>
              <a:off x="2949" y="454"/>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(6,0)</a:t>
              </a:r>
            </a:p>
          </p:txBody>
        </p:sp>
        <p:sp>
          <p:nvSpPr>
            <p:cNvPr id="96307" name="Text Box 51"/>
            <p:cNvSpPr txBox="1">
              <a:spLocks noChangeArrowheads="1"/>
            </p:cNvSpPr>
            <p:nvPr/>
          </p:nvSpPr>
          <p:spPr bwMode="auto">
            <a:xfrm>
              <a:off x="1225" y="40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96308" name="Line 52"/>
            <p:cNvSpPr>
              <a:spLocks noChangeShapeType="1"/>
            </p:cNvSpPr>
            <p:nvPr/>
          </p:nvSpPr>
          <p:spPr bwMode="auto">
            <a:xfrm>
              <a:off x="3720" y="363"/>
              <a:ext cx="772" cy="1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6309" name="Group 53"/>
          <p:cNvGrpSpPr>
            <a:grpSpLocks/>
          </p:cNvGrpSpPr>
          <p:nvPr/>
        </p:nvGrpSpPr>
        <p:grpSpPr bwMode="auto">
          <a:xfrm>
            <a:off x="323850" y="4508500"/>
            <a:ext cx="7688263" cy="1825625"/>
            <a:chOff x="0" y="0"/>
            <a:chExt cx="4843" cy="1150"/>
          </a:xfrm>
        </p:grpSpPr>
        <p:sp>
          <p:nvSpPr>
            <p:cNvPr id="96310" name="Text Box 54"/>
            <p:cNvSpPr txBox="1">
              <a:spLocks noChangeArrowheads="1"/>
            </p:cNvSpPr>
            <p:nvPr/>
          </p:nvSpPr>
          <p:spPr bwMode="auto">
            <a:xfrm>
              <a:off x="771" y="86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96311" name="Text Box 55"/>
            <p:cNvSpPr txBox="1">
              <a:spLocks noChangeArrowheads="1"/>
            </p:cNvSpPr>
            <p:nvPr/>
          </p:nvSpPr>
          <p:spPr bwMode="auto">
            <a:xfrm>
              <a:off x="0" y="86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96312" name="Text Box 56"/>
            <p:cNvSpPr txBox="1">
              <a:spLocks noChangeArrowheads="1"/>
            </p:cNvSpPr>
            <p:nvPr/>
          </p:nvSpPr>
          <p:spPr bwMode="auto">
            <a:xfrm>
              <a:off x="1633" y="817"/>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2</a:t>
              </a:r>
              <a:r>
                <a:rPr lang="zh-CN" altLang="en-US"/>
                <a:t>层</a:t>
              </a:r>
            </a:p>
          </p:txBody>
        </p:sp>
        <p:sp>
          <p:nvSpPr>
            <p:cNvPr id="96313" name="Text Box 57"/>
            <p:cNvSpPr txBox="1">
              <a:spLocks noChangeArrowheads="1"/>
            </p:cNvSpPr>
            <p:nvPr/>
          </p:nvSpPr>
          <p:spPr bwMode="auto">
            <a:xfrm>
              <a:off x="2540" y="817"/>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3</a:t>
              </a:r>
              <a:r>
                <a:rPr lang="zh-CN" altLang="en-US"/>
                <a:t>层</a:t>
              </a:r>
            </a:p>
          </p:txBody>
        </p:sp>
        <p:sp>
          <p:nvSpPr>
            <p:cNvPr id="96314" name="Text Box 58"/>
            <p:cNvSpPr txBox="1">
              <a:spLocks noChangeArrowheads="1"/>
            </p:cNvSpPr>
            <p:nvPr/>
          </p:nvSpPr>
          <p:spPr bwMode="auto">
            <a:xfrm>
              <a:off x="3493" y="817"/>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4</a:t>
              </a:r>
              <a:r>
                <a:rPr lang="zh-CN" altLang="en-US"/>
                <a:t>层</a:t>
              </a:r>
            </a:p>
          </p:txBody>
        </p:sp>
        <p:sp>
          <p:nvSpPr>
            <p:cNvPr id="96315" name="Text Box 59"/>
            <p:cNvSpPr txBox="1">
              <a:spLocks noChangeArrowheads="1"/>
            </p:cNvSpPr>
            <p:nvPr/>
          </p:nvSpPr>
          <p:spPr bwMode="auto">
            <a:xfrm>
              <a:off x="4445" y="817"/>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5</a:t>
              </a:r>
              <a:r>
                <a:rPr lang="zh-CN" altLang="en-US"/>
                <a:t>层</a:t>
              </a:r>
            </a:p>
          </p:txBody>
        </p:sp>
        <p:sp>
          <p:nvSpPr>
            <p:cNvPr id="96316" name="Line 60"/>
            <p:cNvSpPr>
              <a:spLocks noChangeShapeType="1"/>
            </p:cNvSpPr>
            <p:nvPr/>
          </p:nvSpPr>
          <p:spPr bwMode="auto">
            <a:xfrm>
              <a:off x="227"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7" name="Line 61"/>
            <p:cNvSpPr>
              <a:spLocks noChangeShapeType="1"/>
            </p:cNvSpPr>
            <p:nvPr/>
          </p:nvSpPr>
          <p:spPr bwMode="auto">
            <a:xfrm>
              <a:off x="1043" y="45"/>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8" name="Line 62"/>
            <p:cNvSpPr>
              <a:spLocks noChangeShapeType="1"/>
            </p:cNvSpPr>
            <p:nvPr/>
          </p:nvSpPr>
          <p:spPr bwMode="auto">
            <a:xfrm>
              <a:off x="1905" y="45"/>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9" name="Line 63"/>
            <p:cNvSpPr>
              <a:spLocks noChangeShapeType="1"/>
            </p:cNvSpPr>
            <p:nvPr/>
          </p:nvSpPr>
          <p:spPr bwMode="auto">
            <a:xfrm>
              <a:off x="2767" y="91"/>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0" name="Line 64"/>
            <p:cNvSpPr>
              <a:spLocks noChangeShapeType="1"/>
            </p:cNvSpPr>
            <p:nvPr/>
          </p:nvSpPr>
          <p:spPr bwMode="auto">
            <a:xfrm>
              <a:off x="3674" y="91"/>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1" name="Line 65"/>
            <p:cNvSpPr>
              <a:spLocks noChangeShapeType="1"/>
            </p:cNvSpPr>
            <p:nvPr/>
          </p:nvSpPr>
          <p:spPr bwMode="auto">
            <a:xfrm>
              <a:off x="4536" y="91"/>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6322" name="Group 66"/>
          <p:cNvGrpSpPr>
            <a:grpSpLocks/>
          </p:cNvGrpSpPr>
          <p:nvPr/>
        </p:nvGrpSpPr>
        <p:grpSpPr bwMode="auto">
          <a:xfrm>
            <a:off x="971550" y="5373688"/>
            <a:ext cx="6165850" cy="438150"/>
            <a:chOff x="0" y="0"/>
            <a:chExt cx="3884" cy="276"/>
          </a:xfrm>
        </p:grpSpPr>
        <p:sp useBgFill="1">
          <p:nvSpPr>
            <p:cNvPr id="96323" name="Text Box 67"/>
            <p:cNvSpPr txBox="1">
              <a:spLocks noChangeArrowheads="1"/>
            </p:cNvSpPr>
            <p:nvPr/>
          </p:nvSpPr>
          <p:spPr bwMode="auto">
            <a:xfrm>
              <a:off x="1678" y="45"/>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a:t>
              </a:r>
              <a:r>
                <a:rPr lang="en-US" altLang="zh-CN" sz="1800" b="1">
                  <a:solidFill>
                    <a:srgbClr val="FF3300"/>
                  </a:solidFill>
                </a:rPr>
                <a:t>3</a:t>
              </a:r>
              <a:r>
                <a:rPr lang="en-US" altLang="zh-CN" sz="1800" b="1">
                  <a:solidFill>
                    <a:schemeClr val="hlink"/>
                  </a:solidFill>
                </a:rPr>
                <a:t>)</a:t>
              </a:r>
            </a:p>
          </p:txBody>
        </p:sp>
        <p:sp useBgFill="1">
          <p:nvSpPr>
            <p:cNvPr id="96324" name="Text Box 68"/>
            <p:cNvSpPr txBox="1">
              <a:spLocks noChangeArrowheads="1"/>
            </p:cNvSpPr>
            <p:nvPr/>
          </p:nvSpPr>
          <p:spPr bwMode="auto">
            <a:xfrm>
              <a:off x="862" y="45"/>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a:t>
              </a:r>
              <a:r>
                <a:rPr lang="en-US" altLang="zh-CN" sz="1800" b="1">
                  <a:solidFill>
                    <a:srgbClr val="FF3300"/>
                  </a:solidFill>
                </a:rPr>
                <a:t>3</a:t>
              </a:r>
              <a:r>
                <a:rPr lang="en-US" altLang="zh-CN" sz="1800" b="1">
                  <a:solidFill>
                    <a:schemeClr val="hlink"/>
                  </a:solidFill>
                </a:rPr>
                <a:t>)</a:t>
              </a:r>
            </a:p>
          </p:txBody>
        </p:sp>
        <p:sp useBgFill="1">
          <p:nvSpPr>
            <p:cNvPr id="96325" name="Text Box 69"/>
            <p:cNvSpPr txBox="1">
              <a:spLocks noChangeArrowheads="1"/>
            </p:cNvSpPr>
            <p:nvPr/>
          </p:nvSpPr>
          <p:spPr bwMode="auto">
            <a:xfrm>
              <a:off x="0" y="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a:t>
              </a:r>
              <a:r>
                <a:rPr lang="en-US" altLang="zh-CN" sz="1800" b="1">
                  <a:solidFill>
                    <a:srgbClr val="FF3300"/>
                  </a:solidFill>
                </a:rPr>
                <a:t>3</a:t>
              </a:r>
              <a:r>
                <a:rPr lang="en-US" altLang="zh-CN" sz="1800" b="1">
                  <a:solidFill>
                    <a:schemeClr val="hlink"/>
                  </a:solidFill>
                </a:rPr>
                <a:t>)</a:t>
              </a:r>
            </a:p>
          </p:txBody>
        </p:sp>
        <p:sp useBgFill="1">
          <p:nvSpPr>
            <p:cNvPr id="96326" name="Text Box 70"/>
            <p:cNvSpPr txBox="1">
              <a:spLocks noChangeArrowheads="1"/>
            </p:cNvSpPr>
            <p:nvPr/>
          </p:nvSpPr>
          <p:spPr bwMode="auto">
            <a:xfrm>
              <a:off x="2540" y="45"/>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a:t>
              </a:r>
              <a:r>
                <a:rPr lang="en-US" altLang="zh-CN" sz="1800" b="1">
                  <a:solidFill>
                    <a:srgbClr val="FF3300"/>
                  </a:solidFill>
                </a:rPr>
                <a:t>3</a:t>
              </a:r>
              <a:r>
                <a:rPr lang="en-US" altLang="zh-CN" sz="1800" b="1">
                  <a:solidFill>
                    <a:schemeClr val="hlink"/>
                  </a:solidFill>
                </a:rPr>
                <a:t>)</a:t>
              </a:r>
            </a:p>
          </p:txBody>
        </p:sp>
        <p:sp useBgFill="1">
          <p:nvSpPr>
            <p:cNvPr id="96327" name="Text Box 71"/>
            <p:cNvSpPr txBox="1">
              <a:spLocks noChangeArrowheads="1"/>
            </p:cNvSpPr>
            <p:nvPr/>
          </p:nvSpPr>
          <p:spPr bwMode="auto">
            <a:xfrm>
              <a:off x="3493" y="45"/>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a:t>
              </a:r>
              <a:r>
                <a:rPr lang="en-US" altLang="zh-CN" sz="1800" b="1">
                  <a:solidFill>
                    <a:srgbClr val="FF3300"/>
                  </a:solidFill>
                </a:rPr>
                <a:t>3</a:t>
              </a:r>
              <a:r>
                <a:rPr lang="en-US" altLang="zh-CN" sz="1800" b="1">
                  <a:solidFill>
                    <a:schemeClr val="hlink"/>
                  </a:solidFill>
                </a:rPr>
                <a:t>)</a:t>
              </a:r>
            </a:p>
          </p:txBody>
        </p:sp>
      </p:grpSp>
      <p:grpSp>
        <p:nvGrpSpPr>
          <p:cNvPr id="96328" name="Group 72"/>
          <p:cNvGrpSpPr>
            <a:grpSpLocks/>
          </p:cNvGrpSpPr>
          <p:nvPr/>
        </p:nvGrpSpPr>
        <p:grpSpPr bwMode="auto">
          <a:xfrm>
            <a:off x="1579563" y="1125538"/>
            <a:ext cx="5661025" cy="3246437"/>
            <a:chOff x="0" y="0"/>
            <a:chExt cx="3566" cy="2045"/>
          </a:xfrm>
        </p:grpSpPr>
        <p:sp useBgFill="1">
          <p:nvSpPr>
            <p:cNvPr id="96329" name="Text Box 73"/>
            <p:cNvSpPr txBox="1">
              <a:spLocks noChangeArrowheads="1"/>
            </p:cNvSpPr>
            <p:nvPr/>
          </p:nvSpPr>
          <p:spPr bwMode="auto">
            <a:xfrm>
              <a:off x="2132" y="725"/>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a:t>
              </a:r>
              <a:r>
                <a:rPr lang="en-US" altLang="zh-CN" sz="1800" b="1">
                  <a:solidFill>
                    <a:srgbClr val="FF3300"/>
                  </a:solidFill>
                </a:rPr>
                <a:t>3</a:t>
              </a:r>
              <a:r>
                <a:rPr lang="en-US" altLang="zh-CN" sz="1800" b="1">
                  <a:solidFill>
                    <a:schemeClr val="hlink"/>
                  </a:solidFill>
                </a:rPr>
                <a:t>)</a:t>
              </a:r>
            </a:p>
          </p:txBody>
        </p:sp>
        <p:sp useBgFill="1">
          <p:nvSpPr>
            <p:cNvPr id="96330" name="Text Box 74"/>
            <p:cNvSpPr txBox="1">
              <a:spLocks noChangeArrowheads="1"/>
            </p:cNvSpPr>
            <p:nvPr/>
          </p:nvSpPr>
          <p:spPr bwMode="auto">
            <a:xfrm>
              <a:off x="1542" y="1814"/>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a:t>
              </a:r>
              <a:r>
                <a:rPr lang="en-US" altLang="zh-CN" sz="1800" b="1">
                  <a:solidFill>
                    <a:srgbClr val="FF3300"/>
                  </a:solidFill>
                </a:rPr>
                <a:t>3</a:t>
              </a:r>
              <a:r>
                <a:rPr lang="en-US" altLang="zh-CN" sz="1800" b="1">
                  <a:solidFill>
                    <a:schemeClr val="hlink"/>
                  </a:solidFill>
                </a:rPr>
                <a:t>)</a:t>
              </a:r>
            </a:p>
          </p:txBody>
        </p:sp>
        <p:sp useBgFill="1">
          <p:nvSpPr>
            <p:cNvPr id="96331" name="Text Box 75"/>
            <p:cNvSpPr txBox="1">
              <a:spLocks noChangeArrowheads="1"/>
            </p:cNvSpPr>
            <p:nvPr/>
          </p:nvSpPr>
          <p:spPr bwMode="auto">
            <a:xfrm>
              <a:off x="3175" y="136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a:t>
              </a:r>
              <a:r>
                <a:rPr lang="en-US" altLang="zh-CN" sz="1800" b="1">
                  <a:solidFill>
                    <a:srgbClr val="FF3300"/>
                  </a:solidFill>
                </a:rPr>
                <a:t>3</a:t>
              </a:r>
              <a:r>
                <a:rPr lang="en-US" altLang="zh-CN" sz="1800" b="1">
                  <a:solidFill>
                    <a:schemeClr val="hlink"/>
                  </a:solidFill>
                </a:rPr>
                <a:t>)</a:t>
              </a:r>
            </a:p>
          </p:txBody>
        </p:sp>
        <p:sp useBgFill="1">
          <p:nvSpPr>
            <p:cNvPr id="96332" name="Text Box 76"/>
            <p:cNvSpPr txBox="1">
              <a:spLocks noChangeArrowheads="1"/>
            </p:cNvSpPr>
            <p:nvPr/>
          </p:nvSpPr>
          <p:spPr bwMode="auto">
            <a:xfrm>
              <a:off x="0" y="408"/>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a:t>
              </a:r>
              <a:r>
                <a:rPr lang="en-US" altLang="zh-CN" sz="1800" b="1">
                  <a:solidFill>
                    <a:srgbClr val="FF3300"/>
                  </a:solidFill>
                </a:rPr>
                <a:t>3</a:t>
              </a:r>
              <a:r>
                <a:rPr lang="en-US" altLang="zh-CN" sz="1800" b="1">
                  <a:solidFill>
                    <a:schemeClr val="hlink"/>
                  </a:solidFill>
                </a:rPr>
                <a:t>)</a:t>
              </a:r>
            </a:p>
          </p:txBody>
        </p:sp>
        <p:sp useBgFill="1">
          <p:nvSpPr>
            <p:cNvPr id="96333" name="Text Box 77"/>
            <p:cNvSpPr txBox="1">
              <a:spLocks noChangeArrowheads="1"/>
            </p:cNvSpPr>
            <p:nvPr/>
          </p:nvSpPr>
          <p:spPr bwMode="auto">
            <a:xfrm>
              <a:off x="1588" y="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a:t>
              </a:r>
              <a:r>
                <a:rPr lang="en-US" altLang="zh-CN" sz="1800" b="1">
                  <a:solidFill>
                    <a:srgbClr val="FF3300"/>
                  </a:solidFill>
                </a:rPr>
                <a:t>3</a:t>
              </a:r>
              <a:r>
                <a:rPr lang="en-US" altLang="zh-CN" sz="1800" b="1">
                  <a:solidFill>
                    <a:schemeClr val="hlink"/>
                  </a:solidFill>
                </a:rPr>
                <a:t>)</a:t>
              </a:r>
            </a:p>
          </p:txBody>
        </p:sp>
      </p:grpSp>
      <p:grpSp>
        <p:nvGrpSpPr>
          <p:cNvPr id="96334" name="Group 78"/>
          <p:cNvGrpSpPr>
            <a:grpSpLocks/>
          </p:cNvGrpSpPr>
          <p:nvPr/>
        </p:nvGrpSpPr>
        <p:grpSpPr bwMode="auto">
          <a:xfrm>
            <a:off x="755650" y="5229225"/>
            <a:ext cx="6696075" cy="71438"/>
            <a:chOff x="0" y="0"/>
            <a:chExt cx="4218" cy="45"/>
          </a:xfrm>
        </p:grpSpPr>
        <p:sp>
          <p:nvSpPr>
            <p:cNvPr id="96335" name="Line 79"/>
            <p:cNvSpPr>
              <a:spLocks noChangeShapeType="1"/>
            </p:cNvSpPr>
            <p:nvPr/>
          </p:nvSpPr>
          <p:spPr bwMode="auto">
            <a:xfrm>
              <a:off x="0" y="0"/>
              <a:ext cx="680"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6" name="Line 80"/>
            <p:cNvSpPr>
              <a:spLocks noChangeShapeType="1"/>
            </p:cNvSpPr>
            <p:nvPr/>
          </p:nvSpPr>
          <p:spPr bwMode="auto">
            <a:xfrm>
              <a:off x="816" y="45"/>
              <a:ext cx="772"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7" name="Line 81"/>
            <p:cNvSpPr>
              <a:spLocks noChangeShapeType="1"/>
            </p:cNvSpPr>
            <p:nvPr/>
          </p:nvSpPr>
          <p:spPr bwMode="auto">
            <a:xfrm>
              <a:off x="1678" y="45"/>
              <a:ext cx="772"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8" name="Line 82"/>
            <p:cNvSpPr>
              <a:spLocks noChangeShapeType="1"/>
            </p:cNvSpPr>
            <p:nvPr/>
          </p:nvSpPr>
          <p:spPr bwMode="auto">
            <a:xfrm>
              <a:off x="2540" y="45"/>
              <a:ext cx="817"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9" name="Line 83"/>
            <p:cNvSpPr>
              <a:spLocks noChangeShapeType="1"/>
            </p:cNvSpPr>
            <p:nvPr/>
          </p:nvSpPr>
          <p:spPr bwMode="auto">
            <a:xfrm>
              <a:off x="3447" y="45"/>
              <a:ext cx="771"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6340" name="Group 84"/>
          <p:cNvGrpSpPr>
            <a:grpSpLocks/>
          </p:cNvGrpSpPr>
          <p:nvPr/>
        </p:nvGrpSpPr>
        <p:grpSpPr bwMode="auto">
          <a:xfrm>
            <a:off x="1547813" y="1557338"/>
            <a:ext cx="5761037" cy="2376487"/>
            <a:chOff x="0" y="0"/>
            <a:chExt cx="3629" cy="1497"/>
          </a:xfrm>
        </p:grpSpPr>
        <p:sp>
          <p:nvSpPr>
            <p:cNvPr id="96341" name="Line 85"/>
            <p:cNvSpPr>
              <a:spLocks noChangeShapeType="1"/>
            </p:cNvSpPr>
            <p:nvPr/>
          </p:nvSpPr>
          <p:spPr bwMode="auto">
            <a:xfrm flipV="1">
              <a:off x="0" y="45"/>
              <a:ext cx="952" cy="635"/>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2" name="Line 86"/>
            <p:cNvSpPr>
              <a:spLocks noChangeShapeType="1"/>
            </p:cNvSpPr>
            <p:nvPr/>
          </p:nvSpPr>
          <p:spPr bwMode="auto">
            <a:xfrm flipV="1">
              <a:off x="1089" y="0"/>
              <a:ext cx="1360"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3" name="Line 87"/>
            <p:cNvSpPr>
              <a:spLocks noChangeShapeType="1"/>
            </p:cNvSpPr>
            <p:nvPr/>
          </p:nvSpPr>
          <p:spPr bwMode="auto">
            <a:xfrm flipH="1">
              <a:off x="1089" y="45"/>
              <a:ext cx="1406" cy="1406"/>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4" name="Line 88"/>
            <p:cNvSpPr>
              <a:spLocks noChangeShapeType="1"/>
            </p:cNvSpPr>
            <p:nvPr/>
          </p:nvSpPr>
          <p:spPr bwMode="auto">
            <a:xfrm>
              <a:off x="1043" y="1497"/>
              <a:ext cx="1452" cy="0"/>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5" name="Line 89"/>
            <p:cNvSpPr>
              <a:spLocks noChangeShapeType="1"/>
            </p:cNvSpPr>
            <p:nvPr/>
          </p:nvSpPr>
          <p:spPr bwMode="auto">
            <a:xfrm flipV="1">
              <a:off x="2631" y="680"/>
              <a:ext cx="998" cy="771"/>
            </a:xfrm>
            <a:prstGeom prst="line">
              <a:avLst/>
            </a:prstGeom>
            <a:noFill/>
            <a:ln w="50800">
              <a:solidFill>
                <a:srgbClr val="FF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260</a:t>
            </a:fld>
            <a:endParaRPr lang="en-GB" dirty="0"/>
          </a:p>
        </p:txBody>
      </p:sp>
    </p:spTree>
    <p:extLst>
      <p:ext uri="{BB962C8B-B14F-4D97-AF65-F5344CB8AC3E}">
        <p14:creationId xmlns:p14="http://schemas.microsoft.com/office/powerpoint/2010/main" val="1119853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6334"/>
                                        </p:tgtEl>
                                        <p:attrNameLst>
                                          <p:attrName>style.visibility</p:attrName>
                                        </p:attrNameLst>
                                      </p:cBhvr>
                                      <p:to>
                                        <p:strVal val="visible"/>
                                      </p:to>
                                    </p:set>
                                    <p:animEffect transition="in" filter="dissolve">
                                      <p:cBhvr>
                                        <p:cTn id="7" dur="500"/>
                                        <p:tgtEl>
                                          <p:spTgt spid="963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6340"/>
                                        </p:tgtEl>
                                        <p:attrNameLst>
                                          <p:attrName>style.visibility</p:attrName>
                                        </p:attrNameLst>
                                      </p:cBhvr>
                                      <p:to>
                                        <p:strVal val="visible"/>
                                      </p:to>
                                    </p:set>
                                    <p:animEffect transition="in" filter="dissolve">
                                      <p:cBhvr>
                                        <p:cTn id="12" dur="500"/>
                                        <p:tgtEl>
                                          <p:spTgt spid="96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6322"/>
                                        </p:tgtEl>
                                        <p:attrNameLst>
                                          <p:attrName>style.visibility</p:attrName>
                                        </p:attrNameLst>
                                      </p:cBhvr>
                                      <p:to>
                                        <p:strVal val="visible"/>
                                      </p:to>
                                    </p:set>
                                    <p:animEffect transition="in" filter="dissolve">
                                      <p:cBhvr>
                                        <p:cTn id="17" dur="500"/>
                                        <p:tgtEl>
                                          <p:spTgt spid="96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6328"/>
                                        </p:tgtEl>
                                        <p:attrNameLst>
                                          <p:attrName>style.visibility</p:attrName>
                                        </p:attrNameLst>
                                      </p:cBhvr>
                                      <p:to>
                                        <p:strVal val="visible"/>
                                      </p:to>
                                    </p:set>
                                    <p:animEffect transition="in" filter="dissolve">
                                      <p:cBhvr>
                                        <p:cTn id="22" dur="500"/>
                                        <p:tgtEl>
                                          <p:spTgt spid="96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3" name="Rectangle 3"/>
          <p:cNvSpPr>
            <a:spLocks noGrp="1" noChangeArrowheads="1"/>
          </p:cNvSpPr>
          <p:nvPr>
            <p:ph type="body" idx="1"/>
          </p:nvPr>
        </p:nvSpPr>
        <p:spPr>
          <a:xfrm>
            <a:off x="788988" y="1173957"/>
            <a:ext cx="7897812" cy="692150"/>
          </a:xfrm>
        </p:spPr>
        <p:txBody>
          <a:bodyPr/>
          <a:lstStyle/>
          <a:p>
            <a:pPr>
              <a:spcBef>
                <a:spcPct val="0"/>
              </a:spcBef>
              <a:buClrTx/>
              <a:buSzTx/>
              <a:buFont typeface="Wingdings" panose="05000000000000000000" pitchFamily="2" charset="2"/>
              <a:buNone/>
            </a:pPr>
            <a:r>
              <a:rPr lang="zh-CN" altLang="en-US" dirty="0"/>
              <a:t>（</a:t>
            </a:r>
            <a:r>
              <a:rPr lang="en-US" altLang="zh-CN" dirty="0"/>
              <a:t>4</a:t>
            </a:r>
            <a:r>
              <a:rPr lang="zh-CN" altLang="en-US" dirty="0"/>
              <a:t>）去掉图中饱和边，调整</a:t>
            </a:r>
            <a:r>
              <a:rPr lang="en-US" altLang="zh-CN" dirty="0"/>
              <a:t>c(e)</a:t>
            </a:r>
            <a:r>
              <a:rPr lang="zh-CN" altLang="en-US" dirty="0"/>
              <a:t>和</a:t>
            </a:r>
            <a:r>
              <a:rPr lang="en-US" altLang="zh-CN" dirty="0"/>
              <a:t>f(e)</a:t>
            </a:r>
            <a:r>
              <a:rPr lang="zh-CN" altLang="en-US" dirty="0"/>
              <a:t>值；</a:t>
            </a:r>
          </a:p>
        </p:txBody>
      </p:sp>
      <p:sp>
        <p:nvSpPr>
          <p:cNvPr id="97284"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97285" name="Group 5"/>
          <p:cNvGrpSpPr>
            <a:grpSpLocks/>
          </p:cNvGrpSpPr>
          <p:nvPr/>
        </p:nvGrpSpPr>
        <p:grpSpPr bwMode="auto">
          <a:xfrm>
            <a:off x="3419475" y="2863056"/>
            <a:ext cx="2349500" cy="2235200"/>
            <a:chOff x="0" y="0"/>
            <a:chExt cx="1480" cy="1408"/>
          </a:xfrm>
        </p:grpSpPr>
        <p:sp>
          <p:nvSpPr>
            <p:cNvPr id="97286" name="Text Box 6"/>
            <p:cNvSpPr txBox="1">
              <a:spLocks noChangeArrowheads="1"/>
            </p:cNvSpPr>
            <p:nvPr/>
          </p:nvSpPr>
          <p:spPr bwMode="auto">
            <a:xfrm>
              <a:off x="1089" y="362"/>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97287" name="Line 7"/>
            <p:cNvSpPr>
              <a:spLocks noChangeShapeType="1"/>
            </p:cNvSpPr>
            <p:nvPr/>
          </p:nvSpPr>
          <p:spPr bwMode="auto">
            <a:xfrm flipH="1">
              <a:off x="0" y="0"/>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288" name="Group 8"/>
          <p:cNvGrpSpPr>
            <a:grpSpLocks/>
          </p:cNvGrpSpPr>
          <p:nvPr/>
        </p:nvGrpSpPr>
        <p:grpSpPr bwMode="auto">
          <a:xfrm>
            <a:off x="1258888" y="2358231"/>
            <a:ext cx="6664325" cy="3375025"/>
            <a:chOff x="0" y="0"/>
            <a:chExt cx="4198" cy="2126"/>
          </a:xfrm>
        </p:grpSpPr>
        <p:sp>
          <p:nvSpPr>
            <p:cNvPr id="97289" name="Oval 9"/>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Oval 10"/>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Oval 11"/>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12"/>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3" name="Oval 13"/>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14"/>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5" name="Text Box 15"/>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7296" name="Text Box 16"/>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7297" name="Text Box 17"/>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7298" name="Text Box 18"/>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7299" name="Text Box 19"/>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7300" name="Line 20"/>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01" name="Text Box 21"/>
            <p:cNvSpPr txBox="1">
              <a:spLocks noChangeArrowheads="1"/>
            </p:cNvSpPr>
            <p:nvPr/>
          </p:nvSpPr>
          <p:spPr bwMode="auto">
            <a:xfrm>
              <a:off x="3475" y="140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(6,3)</a:t>
              </a:r>
            </a:p>
          </p:txBody>
        </p:sp>
        <p:sp>
          <p:nvSpPr>
            <p:cNvPr id="97302" name="Text Box 22"/>
            <p:cNvSpPr txBox="1">
              <a:spLocks noChangeArrowheads="1"/>
            </p:cNvSpPr>
            <p:nvPr/>
          </p:nvSpPr>
          <p:spPr bwMode="auto">
            <a:xfrm>
              <a:off x="1913" y="7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(5,3)</a:t>
              </a:r>
            </a:p>
          </p:txBody>
        </p:sp>
        <p:sp>
          <p:nvSpPr>
            <p:cNvPr id="97303" name="Text Box 23"/>
            <p:cNvSpPr txBox="1">
              <a:spLocks noChangeArrowheads="1"/>
            </p:cNvSpPr>
            <p:nvPr/>
          </p:nvSpPr>
          <p:spPr bwMode="auto">
            <a:xfrm>
              <a:off x="351" y="430"/>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(8,3)</a:t>
              </a:r>
            </a:p>
          </p:txBody>
        </p:sp>
        <p:sp>
          <p:nvSpPr>
            <p:cNvPr id="97304" name="Line 24"/>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05" name="Oval 25"/>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6" name="Oval 26"/>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7" name="Line 27"/>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08" name="Text Box 28"/>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7309" name="Text Box 29"/>
            <p:cNvSpPr txBox="1">
              <a:spLocks noChangeArrowheads="1"/>
            </p:cNvSpPr>
            <p:nvPr/>
          </p:nvSpPr>
          <p:spPr bwMode="auto">
            <a:xfrm>
              <a:off x="1874" y="183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(6,3)</a:t>
              </a:r>
            </a:p>
          </p:txBody>
        </p:sp>
        <p:sp>
          <p:nvSpPr>
            <p:cNvPr id="97310" name="Text Box 30"/>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grpSp>
        <p:nvGrpSpPr>
          <p:cNvPr id="97311" name="Group 31"/>
          <p:cNvGrpSpPr>
            <a:grpSpLocks/>
          </p:cNvGrpSpPr>
          <p:nvPr/>
        </p:nvGrpSpPr>
        <p:grpSpPr bwMode="auto">
          <a:xfrm>
            <a:off x="1763713" y="2429669"/>
            <a:ext cx="5589587" cy="3248025"/>
            <a:chOff x="0" y="0"/>
            <a:chExt cx="3521" cy="2046"/>
          </a:xfrm>
        </p:grpSpPr>
        <p:sp useBgFill="1">
          <p:nvSpPr>
            <p:cNvPr id="97312" name="Text Box 32"/>
            <p:cNvSpPr txBox="1">
              <a:spLocks noChangeArrowheads="1"/>
            </p:cNvSpPr>
            <p:nvPr/>
          </p:nvSpPr>
          <p:spPr bwMode="auto">
            <a:xfrm>
              <a:off x="0" y="363"/>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a:t>
              </a:r>
              <a:r>
                <a:rPr lang="en-US" altLang="zh-CN" sz="1800" b="1">
                  <a:solidFill>
                    <a:srgbClr val="FF3300"/>
                  </a:solidFill>
                </a:rPr>
                <a:t>5</a:t>
              </a:r>
              <a:r>
                <a:rPr lang="en-US" altLang="zh-CN" sz="1800" b="1">
                  <a:solidFill>
                    <a:schemeClr val="hlink"/>
                  </a:solidFill>
                </a:rPr>
                <a:t>,</a:t>
              </a:r>
              <a:r>
                <a:rPr lang="en-US" altLang="zh-CN" sz="1800" b="1">
                  <a:solidFill>
                    <a:srgbClr val="FF3300"/>
                  </a:solidFill>
                </a:rPr>
                <a:t>0</a:t>
              </a:r>
              <a:r>
                <a:rPr lang="en-US" altLang="zh-CN" sz="1800" b="1">
                  <a:solidFill>
                    <a:schemeClr val="hlink"/>
                  </a:solidFill>
                </a:rPr>
                <a:t>)</a:t>
              </a:r>
            </a:p>
          </p:txBody>
        </p:sp>
        <p:sp useBgFill="1">
          <p:nvSpPr>
            <p:cNvPr id="97313" name="Text Box 33"/>
            <p:cNvSpPr txBox="1">
              <a:spLocks noChangeArrowheads="1"/>
            </p:cNvSpPr>
            <p:nvPr/>
          </p:nvSpPr>
          <p:spPr bwMode="auto">
            <a:xfrm>
              <a:off x="1588" y="0"/>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a:t>
              </a:r>
              <a:r>
                <a:rPr lang="en-US" altLang="zh-CN" sz="1800" b="1">
                  <a:solidFill>
                    <a:srgbClr val="FF3300"/>
                  </a:solidFill>
                </a:rPr>
                <a:t>2</a:t>
              </a:r>
              <a:r>
                <a:rPr lang="en-US" altLang="zh-CN" sz="1800" b="1">
                  <a:solidFill>
                    <a:schemeClr val="hlink"/>
                  </a:solidFill>
                </a:rPr>
                <a:t>,</a:t>
              </a:r>
              <a:r>
                <a:rPr lang="en-US" altLang="zh-CN" sz="1800" b="1">
                  <a:solidFill>
                    <a:srgbClr val="FF3300"/>
                  </a:solidFill>
                </a:rPr>
                <a:t>0</a:t>
              </a:r>
              <a:r>
                <a:rPr lang="en-US" altLang="zh-CN" sz="1800" b="1">
                  <a:solidFill>
                    <a:schemeClr val="hlink"/>
                  </a:solidFill>
                </a:rPr>
                <a:t>)</a:t>
              </a:r>
            </a:p>
          </p:txBody>
        </p:sp>
        <p:sp useBgFill="1">
          <p:nvSpPr>
            <p:cNvPr id="97314" name="Text Box 34"/>
            <p:cNvSpPr txBox="1">
              <a:spLocks noChangeArrowheads="1"/>
            </p:cNvSpPr>
            <p:nvPr/>
          </p:nvSpPr>
          <p:spPr bwMode="auto">
            <a:xfrm>
              <a:off x="1542" y="1815"/>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a:t>
              </a:r>
              <a:r>
                <a:rPr lang="en-US" altLang="zh-CN" sz="1800" b="1">
                  <a:solidFill>
                    <a:srgbClr val="FF3300"/>
                  </a:solidFill>
                </a:rPr>
                <a:t>3</a:t>
              </a:r>
              <a:r>
                <a:rPr lang="en-US" altLang="zh-CN" sz="1800" b="1">
                  <a:solidFill>
                    <a:schemeClr val="hlink"/>
                  </a:solidFill>
                </a:rPr>
                <a:t>,</a:t>
              </a:r>
              <a:r>
                <a:rPr lang="en-US" altLang="zh-CN" sz="1800" b="1">
                  <a:solidFill>
                    <a:srgbClr val="FF3300"/>
                  </a:solidFill>
                </a:rPr>
                <a:t>0</a:t>
              </a:r>
              <a:r>
                <a:rPr lang="en-US" altLang="zh-CN" sz="1800" b="1">
                  <a:solidFill>
                    <a:schemeClr val="hlink"/>
                  </a:solidFill>
                </a:rPr>
                <a:t>)</a:t>
              </a:r>
            </a:p>
          </p:txBody>
        </p:sp>
        <p:sp useBgFill="1">
          <p:nvSpPr>
            <p:cNvPr id="97315" name="Text Box 35"/>
            <p:cNvSpPr txBox="1">
              <a:spLocks noChangeArrowheads="1"/>
            </p:cNvSpPr>
            <p:nvPr/>
          </p:nvSpPr>
          <p:spPr bwMode="auto">
            <a:xfrm>
              <a:off x="3130" y="1407"/>
              <a:ext cx="391" cy="231"/>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a:t>
              </a:r>
              <a:r>
                <a:rPr lang="en-US" altLang="zh-CN" sz="1800" b="1">
                  <a:solidFill>
                    <a:srgbClr val="FF3300"/>
                  </a:solidFill>
                </a:rPr>
                <a:t>3</a:t>
              </a:r>
              <a:r>
                <a:rPr lang="en-US" altLang="zh-CN" sz="1800" b="1">
                  <a:solidFill>
                    <a:schemeClr val="hlink"/>
                  </a:solidFill>
                </a:rPr>
                <a:t>,</a:t>
              </a:r>
              <a:r>
                <a:rPr lang="en-US" altLang="zh-CN" sz="1800" b="1">
                  <a:solidFill>
                    <a:srgbClr val="FF3300"/>
                  </a:solidFill>
                </a:rPr>
                <a:t>0</a:t>
              </a:r>
              <a:r>
                <a:rPr lang="en-US" altLang="zh-CN" sz="1800" b="1">
                  <a:solidFill>
                    <a:schemeClr val="hlink"/>
                  </a:solidFill>
                </a:rPr>
                <a:t>)</a:t>
              </a: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261</a:t>
            </a:fld>
            <a:endParaRPr lang="en-GB" dirty="0"/>
          </a:p>
        </p:txBody>
      </p:sp>
    </p:spTree>
    <p:extLst>
      <p:ext uri="{BB962C8B-B14F-4D97-AF65-F5344CB8AC3E}">
        <p14:creationId xmlns:p14="http://schemas.microsoft.com/office/powerpoint/2010/main" val="3203072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xit" presetSubtype="10" fill="hold" nodeType="clickEffect">
                                  <p:stCondLst>
                                    <p:cond delay="0"/>
                                  </p:stCondLst>
                                  <p:childTnLst>
                                    <p:animEffect transition="out" filter="checkerboard(across)">
                                      <p:cBhvr>
                                        <p:cTn id="6" dur="500"/>
                                        <p:tgtEl>
                                          <p:spTgt spid="97285"/>
                                        </p:tgtEl>
                                      </p:cBhvr>
                                    </p:animEffect>
                                    <p:set>
                                      <p:cBhvr>
                                        <p:cTn id="7" dur="1" fill="hold">
                                          <p:stCondLst>
                                            <p:cond delay="499"/>
                                          </p:stCondLst>
                                        </p:cTn>
                                        <p:tgtEl>
                                          <p:spTgt spid="9728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7311"/>
                                        </p:tgtEl>
                                        <p:attrNameLst>
                                          <p:attrName>style.visibility</p:attrName>
                                        </p:attrNameLst>
                                      </p:cBhvr>
                                      <p:to>
                                        <p:strVal val="visible"/>
                                      </p:to>
                                    </p:set>
                                    <p:animEffect transition="in" filter="dissolve">
                                      <p:cBhvr>
                                        <p:cTn id="12" dur="500"/>
                                        <p:tgtEl>
                                          <p:spTgt spid="97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7" name="Rectangle 3"/>
          <p:cNvSpPr>
            <a:spLocks noGrp="1" noChangeArrowheads="1"/>
          </p:cNvSpPr>
          <p:nvPr>
            <p:ph type="body" idx="1"/>
          </p:nvPr>
        </p:nvSpPr>
        <p:spPr>
          <a:xfrm>
            <a:off x="1258888" y="288925"/>
            <a:ext cx="7634287" cy="692150"/>
          </a:xfrm>
        </p:spPr>
        <p:txBody>
          <a:bodyPr/>
          <a:lstStyle/>
          <a:p>
            <a:pPr>
              <a:spcBef>
                <a:spcPct val="0"/>
              </a:spcBef>
              <a:buClrTx/>
              <a:buSzTx/>
              <a:buFont typeface="Wingdings" panose="05000000000000000000" pitchFamily="2" charset="2"/>
              <a:buNone/>
            </a:pPr>
            <a:r>
              <a:rPr lang="zh-CN" altLang="en-US"/>
              <a:t>（</a:t>
            </a:r>
            <a:r>
              <a:rPr lang="en-US" altLang="zh-CN"/>
              <a:t>2</a:t>
            </a:r>
            <a:r>
              <a:rPr lang="zh-CN" altLang="en-US"/>
              <a:t>）对图进行分层；</a:t>
            </a:r>
          </a:p>
        </p:txBody>
      </p:sp>
      <p:sp>
        <p:nvSpPr>
          <p:cNvPr id="98308"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latin typeface="Arial" panose="020B0604020202020204" pitchFamily="34" charset="0"/>
              </a:rPr>
              <a:t>解</a:t>
            </a:r>
          </a:p>
        </p:txBody>
      </p:sp>
      <p:grpSp>
        <p:nvGrpSpPr>
          <p:cNvPr id="98309" name="Group 5"/>
          <p:cNvGrpSpPr>
            <a:grpSpLocks/>
          </p:cNvGrpSpPr>
          <p:nvPr/>
        </p:nvGrpSpPr>
        <p:grpSpPr bwMode="auto">
          <a:xfrm>
            <a:off x="1979613" y="4483100"/>
            <a:ext cx="3521075" cy="1825625"/>
            <a:chOff x="0" y="0"/>
            <a:chExt cx="2218" cy="1150"/>
          </a:xfrm>
        </p:grpSpPr>
        <p:grpSp>
          <p:nvGrpSpPr>
            <p:cNvPr id="98310" name="Group 6"/>
            <p:cNvGrpSpPr>
              <a:grpSpLocks/>
            </p:cNvGrpSpPr>
            <p:nvPr/>
          </p:nvGrpSpPr>
          <p:grpSpPr bwMode="auto">
            <a:xfrm>
              <a:off x="12" y="62"/>
              <a:ext cx="2206" cy="640"/>
              <a:chOff x="0" y="0"/>
              <a:chExt cx="2206" cy="640"/>
            </a:xfrm>
          </p:grpSpPr>
          <p:sp>
            <p:nvSpPr>
              <p:cNvPr id="98311" name="Oval 7"/>
              <p:cNvSpPr>
                <a:spLocks noChangeArrowheads="1"/>
              </p:cNvSpPr>
              <p:nvPr/>
            </p:nvSpPr>
            <p:spPr bwMode="auto">
              <a:xfrm>
                <a:off x="998" y="296"/>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12" name="Oval 8"/>
              <p:cNvSpPr>
                <a:spLocks noChangeArrowheads="1"/>
              </p:cNvSpPr>
              <p:nvPr/>
            </p:nvSpPr>
            <p:spPr bwMode="auto">
              <a:xfrm>
                <a:off x="195" y="335"/>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13" name="Line 9"/>
              <p:cNvSpPr>
                <a:spLocks noChangeShapeType="1"/>
              </p:cNvSpPr>
              <p:nvPr/>
            </p:nvSpPr>
            <p:spPr bwMode="auto">
              <a:xfrm>
                <a:off x="274" y="335"/>
                <a:ext cx="724" cy="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4" name="Text Box 10"/>
              <p:cNvSpPr txBox="1">
                <a:spLocks noChangeArrowheads="1"/>
              </p:cNvSpPr>
              <p:nvPr/>
            </p:nvSpPr>
            <p:spPr bwMode="auto">
              <a:xfrm>
                <a:off x="0" y="257"/>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8315" name="Text Box 11"/>
              <p:cNvSpPr txBox="1">
                <a:spLocks noChangeArrowheads="1"/>
              </p:cNvSpPr>
              <p:nvPr/>
            </p:nvSpPr>
            <p:spPr bwMode="auto">
              <a:xfrm>
                <a:off x="1134"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8316" name="Text Box 12"/>
              <p:cNvSpPr txBox="1">
                <a:spLocks noChangeArrowheads="1"/>
              </p:cNvSpPr>
              <p:nvPr/>
            </p:nvSpPr>
            <p:spPr bwMode="auto">
              <a:xfrm>
                <a:off x="1984" y="46"/>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8317" name="Text Box 13"/>
              <p:cNvSpPr txBox="1">
                <a:spLocks noChangeArrowheads="1"/>
              </p:cNvSpPr>
              <p:nvPr/>
            </p:nvSpPr>
            <p:spPr bwMode="auto">
              <a:xfrm>
                <a:off x="408" y="36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98318" name="Oval 14"/>
              <p:cNvSpPr>
                <a:spLocks noChangeArrowheads="1"/>
              </p:cNvSpPr>
              <p:nvPr/>
            </p:nvSpPr>
            <p:spPr bwMode="auto">
              <a:xfrm>
                <a:off x="1860" y="318"/>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19" name="Line 15"/>
              <p:cNvSpPr>
                <a:spLocks noChangeShapeType="1"/>
              </p:cNvSpPr>
              <p:nvPr/>
            </p:nvSpPr>
            <p:spPr bwMode="auto">
              <a:xfrm>
                <a:off x="1089" y="363"/>
                <a:ext cx="77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0" name="Text Box 16"/>
              <p:cNvSpPr txBox="1">
                <a:spLocks noChangeArrowheads="1"/>
              </p:cNvSpPr>
              <p:nvPr/>
            </p:nvSpPr>
            <p:spPr bwMode="auto">
              <a:xfrm>
                <a:off x="1225" y="409"/>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grpSp>
        <p:grpSp>
          <p:nvGrpSpPr>
            <p:cNvPr id="98321" name="Group 17"/>
            <p:cNvGrpSpPr>
              <a:grpSpLocks/>
            </p:cNvGrpSpPr>
            <p:nvPr/>
          </p:nvGrpSpPr>
          <p:grpSpPr bwMode="auto">
            <a:xfrm>
              <a:off x="0" y="0"/>
              <a:ext cx="398" cy="1150"/>
              <a:chOff x="0" y="0"/>
              <a:chExt cx="398" cy="1150"/>
            </a:xfrm>
          </p:grpSpPr>
          <p:sp>
            <p:nvSpPr>
              <p:cNvPr id="98322" name="Text Box 18"/>
              <p:cNvSpPr txBox="1">
                <a:spLocks noChangeArrowheads="1"/>
              </p:cNvSpPr>
              <p:nvPr/>
            </p:nvSpPr>
            <p:spPr bwMode="auto">
              <a:xfrm>
                <a:off x="0" y="86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98323" name="Line 19"/>
              <p:cNvSpPr>
                <a:spLocks noChangeShapeType="1"/>
              </p:cNvSpPr>
              <p:nvPr/>
            </p:nvSpPr>
            <p:spPr bwMode="auto">
              <a:xfrm>
                <a:off x="227"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8324" name="Group 20"/>
            <p:cNvGrpSpPr>
              <a:grpSpLocks/>
            </p:cNvGrpSpPr>
            <p:nvPr/>
          </p:nvGrpSpPr>
          <p:grpSpPr bwMode="auto">
            <a:xfrm>
              <a:off x="771" y="45"/>
              <a:ext cx="398" cy="1105"/>
              <a:chOff x="0" y="0"/>
              <a:chExt cx="398" cy="1105"/>
            </a:xfrm>
          </p:grpSpPr>
          <p:sp>
            <p:nvSpPr>
              <p:cNvPr id="98325" name="Text Box 21"/>
              <p:cNvSpPr txBox="1">
                <a:spLocks noChangeArrowheads="1"/>
              </p:cNvSpPr>
              <p:nvPr/>
            </p:nvSpPr>
            <p:spPr bwMode="auto">
              <a:xfrm>
                <a:off x="0" y="817"/>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98326" name="Line 22"/>
              <p:cNvSpPr>
                <a:spLocks noChangeShapeType="1"/>
              </p:cNvSpPr>
              <p:nvPr/>
            </p:nvSpPr>
            <p:spPr bwMode="auto">
              <a:xfrm>
                <a:off x="272"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8327" name="Group 23"/>
            <p:cNvGrpSpPr>
              <a:grpSpLocks/>
            </p:cNvGrpSpPr>
            <p:nvPr/>
          </p:nvGrpSpPr>
          <p:grpSpPr bwMode="auto">
            <a:xfrm>
              <a:off x="1633" y="45"/>
              <a:ext cx="398" cy="1060"/>
              <a:chOff x="0" y="0"/>
              <a:chExt cx="398" cy="1060"/>
            </a:xfrm>
          </p:grpSpPr>
          <p:sp>
            <p:nvSpPr>
              <p:cNvPr id="98328" name="Text Box 24"/>
              <p:cNvSpPr txBox="1">
                <a:spLocks noChangeArrowheads="1"/>
              </p:cNvSpPr>
              <p:nvPr/>
            </p:nvSpPr>
            <p:spPr bwMode="auto">
              <a:xfrm>
                <a:off x="0" y="77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2</a:t>
                </a:r>
                <a:r>
                  <a:rPr lang="zh-CN" altLang="en-US"/>
                  <a:t>层</a:t>
                </a:r>
              </a:p>
            </p:txBody>
          </p:sp>
          <p:sp>
            <p:nvSpPr>
              <p:cNvPr id="98329" name="Line 25"/>
              <p:cNvSpPr>
                <a:spLocks noChangeShapeType="1"/>
              </p:cNvSpPr>
              <p:nvPr/>
            </p:nvSpPr>
            <p:spPr bwMode="auto">
              <a:xfrm>
                <a:off x="272"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98330" name="Group 26"/>
          <p:cNvGrpSpPr>
            <a:grpSpLocks/>
          </p:cNvGrpSpPr>
          <p:nvPr/>
        </p:nvGrpSpPr>
        <p:grpSpPr bwMode="auto">
          <a:xfrm>
            <a:off x="2195513" y="908050"/>
            <a:ext cx="6664325" cy="3375025"/>
            <a:chOff x="0" y="0"/>
            <a:chExt cx="4198" cy="2126"/>
          </a:xfrm>
        </p:grpSpPr>
        <p:sp>
          <p:nvSpPr>
            <p:cNvPr id="98331" name="Oval 27"/>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32" name="Oval 28"/>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33" name="Oval 29"/>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34" name="Line 30"/>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Oval 3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36" name="Line 3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Text Box 3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8338" name="Text Box 3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8339" name="Text Box 3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8340" name="Text Box 3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8341" name="Text Box 3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8342" name="Line 38"/>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Text Box 39"/>
            <p:cNvSpPr txBox="1">
              <a:spLocks noChangeArrowheads="1"/>
            </p:cNvSpPr>
            <p:nvPr/>
          </p:nvSpPr>
          <p:spPr bwMode="auto">
            <a:xfrm>
              <a:off x="3475" y="140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8344" name="Text Box 40"/>
            <p:cNvSpPr txBox="1">
              <a:spLocks noChangeArrowheads="1"/>
            </p:cNvSpPr>
            <p:nvPr/>
          </p:nvSpPr>
          <p:spPr bwMode="auto">
            <a:xfrm>
              <a:off x="1913" y="7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a:t>
              </a:r>
            </a:p>
          </p:txBody>
        </p:sp>
        <p:sp>
          <p:nvSpPr>
            <p:cNvPr id="98345" name="Text Box 41"/>
            <p:cNvSpPr txBox="1">
              <a:spLocks noChangeArrowheads="1"/>
            </p:cNvSpPr>
            <p:nvPr/>
          </p:nvSpPr>
          <p:spPr bwMode="auto">
            <a:xfrm>
              <a:off x="351" y="430"/>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sp>
          <p:nvSpPr>
            <p:cNvPr id="98346" name="Line 42"/>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Oval 43"/>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48" name="Oval 44"/>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49" name="Line 45"/>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0" name="Text Box 46"/>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8351" name="Text Box 47"/>
            <p:cNvSpPr txBox="1">
              <a:spLocks noChangeArrowheads="1"/>
            </p:cNvSpPr>
            <p:nvPr/>
          </p:nvSpPr>
          <p:spPr bwMode="auto">
            <a:xfrm>
              <a:off x="1874" y="1838"/>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(3,0)</a:t>
              </a:r>
            </a:p>
          </p:txBody>
        </p:sp>
        <p:sp>
          <p:nvSpPr>
            <p:cNvPr id="98352" name="Text Box 48"/>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98353" name="Text Box 49"/>
          <p:cNvSpPr txBox="1">
            <a:spLocks noChangeArrowheads="1"/>
          </p:cNvSpPr>
          <p:nvPr/>
        </p:nvSpPr>
        <p:spPr bwMode="auto">
          <a:xfrm>
            <a:off x="395288" y="1916113"/>
            <a:ext cx="1352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L</a:t>
            </a:r>
            <a:r>
              <a:rPr lang="en-US" altLang="zh-CN" sz="3200" baseline="-25000"/>
              <a:t>0</a:t>
            </a:r>
            <a:r>
              <a:rPr lang="en-US" altLang="zh-CN" sz="3200"/>
              <a:t>={s}</a:t>
            </a:r>
          </a:p>
        </p:txBody>
      </p:sp>
      <p:grpSp>
        <p:nvGrpSpPr>
          <p:cNvPr id="98354" name="Group 50"/>
          <p:cNvGrpSpPr>
            <a:grpSpLocks/>
          </p:cNvGrpSpPr>
          <p:nvPr/>
        </p:nvGrpSpPr>
        <p:grpSpPr bwMode="auto">
          <a:xfrm>
            <a:off x="2195513" y="1916113"/>
            <a:ext cx="631825" cy="1825625"/>
            <a:chOff x="0" y="0"/>
            <a:chExt cx="398" cy="1150"/>
          </a:xfrm>
        </p:grpSpPr>
        <p:sp>
          <p:nvSpPr>
            <p:cNvPr id="98355" name="Text Box 51"/>
            <p:cNvSpPr txBox="1">
              <a:spLocks noChangeArrowheads="1"/>
            </p:cNvSpPr>
            <p:nvPr/>
          </p:nvSpPr>
          <p:spPr bwMode="auto">
            <a:xfrm>
              <a:off x="0" y="86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0</a:t>
              </a:r>
              <a:r>
                <a:rPr lang="zh-CN" altLang="en-US"/>
                <a:t>层</a:t>
              </a:r>
            </a:p>
          </p:txBody>
        </p:sp>
        <p:sp>
          <p:nvSpPr>
            <p:cNvPr id="98356" name="Line 52"/>
            <p:cNvSpPr>
              <a:spLocks noChangeShapeType="1"/>
            </p:cNvSpPr>
            <p:nvPr/>
          </p:nvSpPr>
          <p:spPr bwMode="auto">
            <a:xfrm>
              <a:off x="227"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8357" name="Group 53"/>
          <p:cNvGrpSpPr>
            <a:grpSpLocks/>
          </p:cNvGrpSpPr>
          <p:nvPr/>
        </p:nvGrpSpPr>
        <p:grpSpPr bwMode="auto">
          <a:xfrm>
            <a:off x="3851275" y="836613"/>
            <a:ext cx="631825" cy="1825625"/>
            <a:chOff x="0" y="0"/>
            <a:chExt cx="398" cy="1150"/>
          </a:xfrm>
        </p:grpSpPr>
        <p:sp>
          <p:nvSpPr>
            <p:cNvPr id="98358" name="Text Box 54"/>
            <p:cNvSpPr txBox="1">
              <a:spLocks noChangeArrowheads="1"/>
            </p:cNvSpPr>
            <p:nvPr/>
          </p:nvSpPr>
          <p:spPr bwMode="auto">
            <a:xfrm>
              <a:off x="0" y="86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a:t>
              </a:r>
              <a:r>
                <a:rPr lang="zh-CN" altLang="en-US"/>
                <a:t>层</a:t>
              </a:r>
            </a:p>
          </p:txBody>
        </p:sp>
        <p:sp>
          <p:nvSpPr>
            <p:cNvPr id="98359" name="Line 55"/>
            <p:cNvSpPr>
              <a:spLocks noChangeShapeType="1"/>
            </p:cNvSpPr>
            <p:nvPr/>
          </p:nvSpPr>
          <p:spPr bwMode="auto">
            <a:xfrm>
              <a:off x="227"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8360" name="Group 56"/>
          <p:cNvGrpSpPr>
            <a:grpSpLocks/>
          </p:cNvGrpSpPr>
          <p:nvPr/>
        </p:nvGrpSpPr>
        <p:grpSpPr bwMode="auto">
          <a:xfrm>
            <a:off x="6300788" y="692150"/>
            <a:ext cx="631825" cy="1825625"/>
            <a:chOff x="0" y="0"/>
            <a:chExt cx="398" cy="1150"/>
          </a:xfrm>
        </p:grpSpPr>
        <p:sp>
          <p:nvSpPr>
            <p:cNvPr id="98361" name="Text Box 57"/>
            <p:cNvSpPr txBox="1">
              <a:spLocks noChangeArrowheads="1"/>
            </p:cNvSpPr>
            <p:nvPr/>
          </p:nvSpPr>
          <p:spPr bwMode="auto">
            <a:xfrm>
              <a:off x="0" y="862"/>
              <a:ext cx="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2</a:t>
              </a:r>
              <a:r>
                <a:rPr lang="zh-CN" altLang="en-US"/>
                <a:t>层</a:t>
              </a:r>
            </a:p>
          </p:txBody>
        </p:sp>
        <p:sp>
          <p:nvSpPr>
            <p:cNvPr id="98362" name="Line 58"/>
            <p:cNvSpPr>
              <a:spLocks noChangeShapeType="1"/>
            </p:cNvSpPr>
            <p:nvPr/>
          </p:nvSpPr>
          <p:spPr bwMode="auto">
            <a:xfrm>
              <a:off x="227" y="0"/>
              <a:ext cx="0" cy="7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8363" name="Text Box 59"/>
          <p:cNvSpPr txBox="1">
            <a:spLocks noChangeArrowheads="1"/>
          </p:cNvSpPr>
          <p:nvPr/>
        </p:nvSpPr>
        <p:spPr bwMode="auto">
          <a:xfrm>
            <a:off x="395288" y="2636838"/>
            <a:ext cx="13700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L</a:t>
            </a:r>
            <a:r>
              <a:rPr lang="en-US" altLang="zh-CN" sz="3200" baseline="-25000"/>
              <a:t>1</a:t>
            </a:r>
            <a:r>
              <a:rPr lang="en-US" altLang="zh-CN" sz="3200"/>
              <a:t>={a}</a:t>
            </a:r>
          </a:p>
        </p:txBody>
      </p:sp>
      <p:sp>
        <p:nvSpPr>
          <p:cNvPr id="98364" name="Text Box 60"/>
          <p:cNvSpPr txBox="1">
            <a:spLocks noChangeArrowheads="1"/>
          </p:cNvSpPr>
          <p:nvPr/>
        </p:nvSpPr>
        <p:spPr bwMode="auto">
          <a:xfrm>
            <a:off x="395288" y="3284538"/>
            <a:ext cx="1412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L</a:t>
            </a:r>
            <a:r>
              <a:rPr lang="en-US" altLang="zh-CN" sz="3200" baseline="-25000"/>
              <a:t>2</a:t>
            </a:r>
            <a:r>
              <a:rPr lang="en-US" altLang="zh-CN" sz="3200"/>
              <a:t>={b}</a:t>
            </a:r>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262</a:t>
            </a:fld>
            <a:endParaRPr lang="en-GB" dirty="0"/>
          </a:p>
        </p:txBody>
      </p:sp>
    </p:spTree>
    <p:extLst>
      <p:ext uri="{BB962C8B-B14F-4D97-AF65-F5344CB8AC3E}">
        <p14:creationId xmlns:p14="http://schemas.microsoft.com/office/powerpoint/2010/main" val="408839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353"/>
                                        </p:tgtEl>
                                        <p:attrNameLst>
                                          <p:attrName>style.visibility</p:attrName>
                                        </p:attrNameLst>
                                      </p:cBhvr>
                                      <p:to>
                                        <p:strVal val="visible"/>
                                      </p:to>
                                    </p:set>
                                    <p:anim calcmode="lin" valueType="num">
                                      <p:cBhvr additive="base">
                                        <p:cTn id="7" dur="500" fill="hold"/>
                                        <p:tgtEl>
                                          <p:spTgt spid="98353"/>
                                        </p:tgtEl>
                                        <p:attrNameLst>
                                          <p:attrName>ppt_x</p:attrName>
                                        </p:attrNameLst>
                                      </p:cBhvr>
                                      <p:tavLst>
                                        <p:tav tm="0">
                                          <p:val>
                                            <p:strVal val="#ppt_x"/>
                                          </p:val>
                                        </p:tav>
                                        <p:tav tm="100000">
                                          <p:val>
                                            <p:strVal val="#ppt_x"/>
                                          </p:val>
                                        </p:tav>
                                      </p:tavLst>
                                    </p:anim>
                                    <p:anim calcmode="lin" valueType="num">
                                      <p:cBhvr additive="base">
                                        <p:cTn id="8" dur="500" fill="hold"/>
                                        <p:tgtEl>
                                          <p:spTgt spid="9835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98354"/>
                                        </p:tgtEl>
                                        <p:attrNameLst>
                                          <p:attrName>style.visibility</p:attrName>
                                        </p:attrNameLst>
                                      </p:cBhvr>
                                      <p:to>
                                        <p:strVal val="visible"/>
                                      </p:to>
                                    </p:set>
                                    <p:animEffect transition="in" filter="dissolve">
                                      <p:cBhvr>
                                        <p:cTn id="13" dur="500"/>
                                        <p:tgtEl>
                                          <p:spTgt spid="9835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8363"/>
                                        </p:tgtEl>
                                        <p:attrNameLst>
                                          <p:attrName>style.visibility</p:attrName>
                                        </p:attrNameLst>
                                      </p:cBhvr>
                                      <p:to>
                                        <p:strVal val="visible"/>
                                      </p:to>
                                    </p:set>
                                    <p:anim calcmode="lin" valueType="num">
                                      <p:cBhvr additive="base">
                                        <p:cTn id="18" dur="500" fill="hold"/>
                                        <p:tgtEl>
                                          <p:spTgt spid="98363"/>
                                        </p:tgtEl>
                                        <p:attrNameLst>
                                          <p:attrName>ppt_x</p:attrName>
                                        </p:attrNameLst>
                                      </p:cBhvr>
                                      <p:tavLst>
                                        <p:tav tm="0">
                                          <p:val>
                                            <p:strVal val="#ppt_x"/>
                                          </p:val>
                                        </p:tav>
                                        <p:tav tm="100000">
                                          <p:val>
                                            <p:strVal val="#ppt_x"/>
                                          </p:val>
                                        </p:tav>
                                      </p:tavLst>
                                    </p:anim>
                                    <p:anim calcmode="lin" valueType="num">
                                      <p:cBhvr additive="base">
                                        <p:cTn id="19" dur="500" fill="hold"/>
                                        <p:tgtEl>
                                          <p:spTgt spid="9836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98357"/>
                                        </p:tgtEl>
                                        <p:attrNameLst>
                                          <p:attrName>style.visibility</p:attrName>
                                        </p:attrNameLst>
                                      </p:cBhvr>
                                      <p:to>
                                        <p:strVal val="visible"/>
                                      </p:to>
                                    </p:set>
                                    <p:animEffect transition="in" filter="dissolve">
                                      <p:cBhvr>
                                        <p:cTn id="24" dur="500"/>
                                        <p:tgtEl>
                                          <p:spTgt spid="9835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8364"/>
                                        </p:tgtEl>
                                        <p:attrNameLst>
                                          <p:attrName>style.visibility</p:attrName>
                                        </p:attrNameLst>
                                      </p:cBhvr>
                                      <p:to>
                                        <p:strVal val="visible"/>
                                      </p:to>
                                    </p:set>
                                    <p:anim calcmode="lin" valueType="num">
                                      <p:cBhvr additive="base">
                                        <p:cTn id="29" dur="500" fill="hold"/>
                                        <p:tgtEl>
                                          <p:spTgt spid="98364"/>
                                        </p:tgtEl>
                                        <p:attrNameLst>
                                          <p:attrName>ppt_x</p:attrName>
                                        </p:attrNameLst>
                                      </p:cBhvr>
                                      <p:tavLst>
                                        <p:tav tm="0">
                                          <p:val>
                                            <p:strVal val="#ppt_x"/>
                                          </p:val>
                                        </p:tav>
                                        <p:tav tm="100000">
                                          <p:val>
                                            <p:strVal val="#ppt_x"/>
                                          </p:val>
                                        </p:tav>
                                      </p:tavLst>
                                    </p:anim>
                                    <p:anim calcmode="lin" valueType="num">
                                      <p:cBhvr additive="base">
                                        <p:cTn id="30" dur="500" fill="hold"/>
                                        <p:tgtEl>
                                          <p:spTgt spid="9836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98360"/>
                                        </p:tgtEl>
                                        <p:attrNameLst>
                                          <p:attrName>style.visibility</p:attrName>
                                        </p:attrNameLst>
                                      </p:cBhvr>
                                      <p:to>
                                        <p:strVal val="visible"/>
                                      </p:to>
                                    </p:set>
                                    <p:animEffect transition="in" filter="dissolve">
                                      <p:cBhvr>
                                        <p:cTn id="35" dur="500"/>
                                        <p:tgtEl>
                                          <p:spTgt spid="9836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98309"/>
                                        </p:tgtEl>
                                        <p:attrNameLst>
                                          <p:attrName>style.visibility</p:attrName>
                                        </p:attrNameLst>
                                      </p:cBhvr>
                                      <p:to>
                                        <p:strVal val="visible"/>
                                      </p:to>
                                    </p:set>
                                    <p:anim calcmode="lin" valueType="num">
                                      <p:cBhvr additive="base">
                                        <p:cTn id="40" dur="500" fill="hold"/>
                                        <p:tgtEl>
                                          <p:spTgt spid="98309"/>
                                        </p:tgtEl>
                                        <p:attrNameLst>
                                          <p:attrName>ppt_x</p:attrName>
                                        </p:attrNameLst>
                                      </p:cBhvr>
                                      <p:tavLst>
                                        <p:tav tm="0">
                                          <p:val>
                                            <p:strVal val="#ppt_x"/>
                                          </p:val>
                                        </p:tav>
                                        <p:tav tm="100000">
                                          <p:val>
                                            <p:strVal val="#ppt_x"/>
                                          </p:val>
                                        </p:tav>
                                      </p:tavLst>
                                    </p:anim>
                                    <p:anim calcmode="lin" valueType="num">
                                      <p:cBhvr additive="base">
                                        <p:cTn id="41" dur="500" fill="hold"/>
                                        <p:tgtEl>
                                          <p:spTgt spid="983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53" grpId="0" autoUpdateAnimBg="0"/>
      <p:bldP spid="98363" grpId="0" autoUpdateAnimBg="0"/>
      <p:bldP spid="98364" grpId="0" autoUpdateAnimBg="0"/>
    </p:bld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a:xfrm>
            <a:off x="1434714" y="1062833"/>
            <a:ext cx="7272338" cy="1584325"/>
          </a:xfrm>
        </p:spPr>
        <p:txBody>
          <a:bodyPr/>
          <a:lstStyle/>
          <a:p>
            <a:pPr>
              <a:buFont typeface="Wingdings" panose="05000000000000000000" pitchFamily="2" charset="2"/>
              <a:buNone/>
            </a:pPr>
            <a:r>
              <a:rPr lang="en-US" altLang="zh-CN" dirty="0"/>
              <a:t>w=24</a:t>
            </a:r>
            <a:r>
              <a:rPr lang="zh-CN" altLang="en-US" dirty="0"/>
              <a:t>即为最大流</a:t>
            </a:r>
          </a:p>
        </p:txBody>
      </p:sp>
      <p:sp>
        <p:nvSpPr>
          <p:cNvPr id="99332"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rPr>
              <a:t>解</a:t>
            </a:r>
          </a:p>
        </p:txBody>
      </p:sp>
      <p:grpSp>
        <p:nvGrpSpPr>
          <p:cNvPr id="99333" name="Group 5"/>
          <p:cNvGrpSpPr>
            <a:grpSpLocks/>
          </p:cNvGrpSpPr>
          <p:nvPr/>
        </p:nvGrpSpPr>
        <p:grpSpPr bwMode="auto">
          <a:xfrm>
            <a:off x="1363663" y="1925638"/>
            <a:ext cx="6664325" cy="3375025"/>
            <a:chOff x="0" y="0"/>
            <a:chExt cx="4198" cy="2126"/>
          </a:xfrm>
        </p:grpSpPr>
        <p:sp>
          <p:nvSpPr>
            <p:cNvPr id="99334"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5"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6"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7"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8" name="Line 10"/>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9" name="Oval 1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0" name="Line 1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1" name="Text Box 1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99342" name="Text Box 1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99343" name="Text Box 1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99344" name="Text Box 1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99345" name="Text Box 1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99346" name="Line 18"/>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7" name="Line 19"/>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8" name="Text Box 20"/>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99349" name="Text Box 21"/>
            <p:cNvSpPr txBox="1">
              <a:spLocks noChangeArrowheads="1"/>
            </p:cNvSpPr>
            <p:nvPr/>
          </p:nvSpPr>
          <p:spPr bwMode="auto">
            <a:xfrm>
              <a:off x="3475" y="1408"/>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(15,12)</a:t>
              </a:r>
            </a:p>
          </p:txBody>
        </p:sp>
        <p:sp>
          <p:nvSpPr>
            <p:cNvPr id="99350" name="Text Box 22"/>
            <p:cNvSpPr txBox="1">
              <a:spLocks noChangeArrowheads="1"/>
            </p:cNvSpPr>
            <p:nvPr/>
          </p:nvSpPr>
          <p:spPr bwMode="auto">
            <a:xfrm>
              <a:off x="1913" y="78"/>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(17,15)</a:t>
              </a:r>
            </a:p>
          </p:txBody>
        </p:sp>
        <p:sp>
          <p:nvSpPr>
            <p:cNvPr id="99351" name="Text Box 23"/>
            <p:cNvSpPr txBox="1">
              <a:spLocks noChangeArrowheads="1"/>
            </p:cNvSpPr>
            <p:nvPr/>
          </p:nvSpPr>
          <p:spPr bwMode="auto">
            <a:xfrm>
              <a:off x="351" y="430"/>
              <a:ext cx="5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(20,15)</a:t>
              </a:r>
            </a:p>
          </p:txBody>
        </p:sp>
        <p:sp>
          <p:nvSpPr>
            <p:cNvPr id="99352" name="Text Box 24"/>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99353" name="Line 25"/>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4" name="Line 26"/>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5" name="Oval 27"/>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6" name="Oval 28"/>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7" name="Line 29"/>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8" name="Text Box 30"/>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99359" name="Text Box 31"/>
            <p:cNvSpPr txBox="1">
              <a:spLocks noChangeArrowheads="1"/>
            </p:cNvSpPr>
            <p:nvPr/>
          </p:nvSpPr>
          <p:spPr bwMode="auto">
            <a:xfrm>
              <a:off x="1874" y="1838"/>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(15,12)</a:t>
              </a:r>
            </a:p>
          </p:txBody>
        </p:sp>
        <p:sp>
          <p:nvSpPr>
            <p:cNvPr id="99360" name="Text Box 32"/>
            <p:cNvSpPr txBox="1">
              <a:spLocks noChangeArrowheads="1"/>
            </p:cNvSpPr>
            <p:nvPr/>
          </p:nvSpPr>
          <p:spPr bwMode="auto">
            <a:xfrm>
              <a:off x="3397" y="430"/>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(12,12)</a:t>
              </a:r>
            </a:p>
          </p:txBody>
        </p:sp>
        <p:sp>
          <p:nvSpPr>
            <p:cNvPr id="99361" name="Text Box 33"/>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263</a:t>
            </a:fld>
            <a:endParaRPr lang="en-GB" dirty="0"/>
          </a:p>
        </p:txBody>
      </p:sp>
    </p:spTree>
    <p:extLst>
      <p:ext uri="{BB962C8B-B14F-4D97-AF65-F5344CB8AC3E}">
        <p14:creationId xmlns:p14="http://schemas.microsoft.com/office/powerpoint/2010/main" val="2661559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5" name="Rectangle 3"/>
          <p:cNvSpPr>
            <a:spLocks noGrp="1" noChangeArrowheads="1"/>
          </p:cNvSpPr>
          <p:nvPr>
            <p:ph type="body" idx="1"/>
          </p:nvPr>
        </p:nvSpPr>
        <p:spPr>
          <a:xfrm>
            <a:off x="764382" y="1046745"/>
            <a:ext cx="7272338" cy="1584325"/>
          </a:xfrm>
        </p:spPr>
        <p:txBody>
          <a:bodyPr/>
          <a:lstStyle/>
          <a:p>
            <a:pPr>
              <a:buFont typeface="Wingdings" panose="05000000000000000000" pitchFamily="2" charset="2"/>
              <a:buNone/>
            </a:pPr>
            <a:r>
              <a:rPr lang="en-US" altLang="zh-CN" dirty="0"/>
              <a:t>    </a:t>
            </a:r>
            <a:r>
              <a:rPr lang="zh-CN" altLang="en-US" dirty="0"/>
              <a:t>把已分层的顶点看为</a:t>
            </a:r>
            <a:r>
              <a:rPr lang="en-US" altLang="zh-CN" dirty="0"/>
              <a:t>S</a:t>
            </a:r>
            <a:r>
              <a:rPr lang="zh-CN" altLang="en-US" dirty="0"/>
              <a:t>，其余顶点的为</a:t>
            </a:r>
            <a:r>
              <a:rPr lang="en-US" altLang="zh-CN" dirty="0"/>
              <a:t>S</a:t>
            </a:r>
            <a:r>
              <a:rPr lang="zh-CN" altLang="en-US" dirty="0"/>
              <a:t>，此时</a:t>
            </a:r>
            <a:r>
              <a:rPr lang="en-US" altLang="zh-CN" dirty="0"/>
              <a:t>(S,S)={&lt;</a:t>
            </a:r>
            <a:r>
              <a:rPr lang="en-US" altLang="zh-CN" dirty="0" err="1"/>
              <a:t>s,c</a:t>
            </a:r>
            <a:r>
              <a:rPr lang="en-US" altLang="zh-CN" dirty="0"/>
              <a:t>&gt;,&lt;</a:t>
            </a:r>
            <a:r>
              <a:rPr lang="en-US" altLang="zh-CN" dirty="0" err="1"/>
              <a:t>b,t</a:t>
            </a:r>
            <a:r>
              <a:rPr lang="en-US" altLang="zh-CN" dirty="0"/>
              <a:t>&gt;,&lt;</a:t>
            </a:r>
            <a:r>
              <a:rPr lang="en-US" altLang="zh-CN" dirty="0" err="1"/>
              <a:t>b,c</a:t>
            </a:r>
            <a:r>
              <a:rPr lang="en-US" altLang="zh-CN" dirty="0"/>
              <a:t>&gt;}</a:t>
            </a:r>
            <a:r>
              <a:rPr lang="zh-CN" altLang="en-US" dirty="0"/>
              <a:t>，</a:t>
            </a:r>
            <a:r>
              <a:rPr lang="en-US" altLang="zh-CN" dirty="0"/>
              <a:t>C(S,S)=9+12+3=24</a:t>
            </a:r>
          </a:p>
        </p:txBody>
      </p:sp>
      <p:sp>
        <p:nvSpPr>
          <p:cNvPr id="100356" name="AutoShape 4"/>
          <p:cNvSpPr>
            <a:spLocks noChangeArrowheads="1"/>
          </p:cNvSpPr>
          <p:nvPr/>
        </p:nvSpPr>
        <p:spPr bwMode="auto">
          <a:xfrm>
            <a:off x="179388" y="333375"/>
            <a:ext cx="1079500" cy="647700"/>
          </a:xfrm>
          <a:prstGeom prst="star8">
            <a:avLst>
              <a:gd name="adj" fmla="val 38250"/>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800">
                <a:effectLst>
                  <a:outerShdw blurRad="38100" dist="38100" dir="2700000" algn="tl">
                    <a:srgbClr val="000000"/>
                  </a:outerShdw>
                </a:effectLst>
              </a:rPr>
              <a:t>解</a:t>
            </a:r>
          </a:p>
        </p:txBody>
      </p:sp>
      <p:grpSp>
        <p:nvGrpSpPr>
          <p:cNvPr id="100357" name="Group 5"/>
          <p:cNvGrpSpPr>
            <a:grpSpLocks/>
          </p:cNvGrpSpPr>
          <p:nvPr/>
        </p:nvGrpSpPr>
        <p:grpSpPr bwMode="auto">
          <a:xfrm>
            <a:off x="1363663" y="2574255"/>
            <a:ext cx="6664325" cy="3375025"/>
            <a:chOff x="0" y="0"/>
            <a:chExt cx="4198" cy="2126"/>
          </a:xfrm>
        </p:grpSpPr>
        <p:sp>
          <p:nvSpPr>
            <p:cNvPr id="100358" name="Oval 6"/>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Oval 7"/>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Oval 8"/>
            <p:cNvSpPr>
              <a:spLocks noChangeArrowheads="1"/>
            </p:cNvSpPr>
            <p:nvPr/>
          </p:nvSpPr>
          <p:spPr bwMode="auto">
            <a:xfrm>
              <a:off x="3904" y="938"/>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1" name="Line 9"/>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2" name="Line 10"/>
            <p:cNvSpPr>
              <a:spLocks noChangeShapeType="1"/>
            </p:cNvSpPr>
            <p:nvPr/>
          </p:nvSpPr>
          <p:spPr bwMode="auto">
            <a:xfrm>
              <a:off x="2850" y="352"/>
              <a:ext cx="1054" cy="62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3" name="Oval 11"/>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4" name="Line 12"/>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5" name="Text Box 13"/>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100366" name="Text Box 14"/>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100367" name="Text Box 15"/>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100368" name="Text Box 16"/>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100369" name="Text Box 17"/>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100370" name="Line 18"/>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1" name="Line 19"/>
            <p:cNvSpPr>
              <a:spLocks noChangeShapeType="1"/>
            </p:cNvSpPr>
            <p:nvPr/>
          </p:nvSpPr>
          <p:spPr bwMode="auto">
            <a:xfrm flipV="1">
              <a:off x="2894" y="1016"/>
              <a:ext cx="1010" cy="75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2" name="Text Box 20"/>
            <p:cNvSpPr txBox="1">
              <a:spLocks noChangeArrowheads="1"/>
            </p:cNvSpPr>
            <p:nvPr/>
          </p:nvSpPr>
          <p:spPr bwMode="auto">
            <a:xfrm>
              <a:off x="430" y="1447"/>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(9,9)</a:t>
              </a:r>
            </a:p>
          </p:txBody>
        </p:sp>
        <p:sp>
          <p:nvSpPr>
            <p:cNvPr id="100373" name="Text Box 21"/>
            <p:cNvSpPr txBox="1">
              <a:spLocks noChangeArrowheads="1"/>
            </p:cNvSpPr>
            <p:nvPr/>
          </p:nvSpPr>
          <p:spPr bwMode="auto">
            <a:xfrm>
              <a:off x="3475" y="1408"/>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(15,12)</a:t>
              </a:r>
            </a:p>
          </p:txBody>
        </p:sp>
        <p:sp>
          <p:nvSpPr>
            <p:cNvPr id="100374" name="Text Box 22"/>
            <p:cNvSpPr txBox="1">
              <a:spLocks noChangeArrowheads="1"/>
            </p:cNvSpPr>
            <p:nvPr/>
          </p:nvSpPr>
          <p:spPr bwMode="auto">
            <a:xfrm>
              <a:off x="1913" y="78"/>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(17,15)</a:t>
              </a:r>
            </a:p>
          </p:txBody>
        </p:sp>
        <p:sp>
          <p:nvSpPr>
            <p:cNvPr id="100375" name="Text Box 23"/>
            <p:cNvSpPr txBox="1">
              <a:spLocks noChangeArrowheads="1"/>
            </p:cNvSpPr>
            <p:nvPr/>
          </p:nvSpPr>
          <p:spPr bwMode="auto">
            <a:xfrm>
              <a:off x="351" y="430"/>
              <a:ext cx="5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(20,15)</a:t>
              </a:r>
            </a:p>
          </p:txBody>
        </p:sp>
        <p:sp>
          <p:nvSpPr>
            <p:cNvPr id="100376" name="Text Box 24"/>
            <p:cNvSpPr txBox="1">
              <a:spLocks noChangeArrowheads="1"/>
            </p:cNvSpPr>
            <p:nvPr/>
          </p:nvSpPr>
          <p:spPr bwMode="auto">
            <a:xfrm>
              <a:off x="2421" y="743"/>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(3,3)</a:t>
              </a:r>
            </a:p>
          </p:txBody>
        </p:sp>
        <p:sp>
          <p:nvSpPr>
            <p:cNvPr id="100377" name="Line 25"/>
            <p:cNvSpPr>
              <a:spLocks noChangeShapeType="1"/>
            </p:cNvSpPr>
            <p:nvPr/>
          </p:nvSpPr>
          <p:spPr bwMode="auto">
            <a:xfrm flipH="1">
              <a:off x="1367" y="352"/>
              <a:ext cx="1406" cy="140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8" name="Line 26"/>
            <p:cNvSpPr>
              <a:spLocks noChangeShapeType="1"/>
            </p:cNvSpPr>
            <p:nvPr/>
          </p:nvSpPr>
          <p:spPr bwMode="auto">
            <a:xfrm>
              <a:off x="1327" y="352"/>
              <a:ext cx="1510" cy="1411"/>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9" name="Oval 27"/>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0" name="Oval 28"/>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1" name="Line 29"/>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82" name="Text Box 30"/>
            <p:cNvSpPr txBox="1">
              <a:spLocks noChangeArrowheads="1"/>
            </p:cNvSpPr>
            <p:nvPr/>
          </p:nvSpPr>
          <p:spPr bwMode="auto">
            <a:xfrm>
              <a:off x="2811" y="183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100383" name="Text Box 31"/>
            <p:cNvSpPr txBox="1">
              <a:spLocks noChangeArrowheads="1"/>
            </p:cNvSpPr>
            <p:nvPr/>
          </p:nvSpPr>
          <p:spPr bwMode="auto">
            <a:xfrm>
              <a:off x="1874" y="1838"/>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(15,12)</a:t>
              </a:r>
            </a:p>
          </p:txBody>
        </p:sp>
        <p:sp>
          <p:nvSpPr>
            <p:cNvPr id="100384" name="Text Box 32"/>
            <p:cNvSpPr txBox="1">
              <a:spLocks noChangeArrowheads="1"/>
            </p:cNvSpPr>
            <p:nvPr/>
          </p:nvSpPr>
          <p:spPr bwMode="auto">
            <a:xfrm>
              <a:off x="3397" y="430"/>
              <a:ext cx="5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(12,12)</a:t>
              </a:r>
            </a:p>
          </p:txBody>
        </p:sp>
        <p:sp>
          <p:nvSpPr>
            <p:cNvPr id="100385" name="Text Box 33"/>
            <p:cNvSpPr txBox="1">
              <a:spLocks noChangeArrowheads="1"/>
            </p:cNvSpPr>
            <p:nvPr/>
          </p:nvSpPr>
          <p:spPr bwMode="auto">
            <a:xfrm>
              <a:off x="1289" y="665"/>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(5,0)</a:t>
              </a:r>
            </a:p>
          </p:txBody>
        </p:sp>
      </p:grpSp>
      <p:sp>
        <p:nvSpPr>
          <p:cNvPr id="100386" name="Line 34"/>
          <p:cNvSpPr>
            <a:spLocks noChangeShapeType="1"/>
          </p:cNvSpPr>
          <p:nvPr/>
        </p:nvSpPr>
        <p:spPr bwMode="auto">
          <a:xfrm flipV="1">
            <a:off x="1692275" y="2782217"/>
            <a:ext cx="6048375" cy="3024188"/>
          </a:xfrm>
          <a:prstGeom prst="line">
            <a:avLst/>
          </a:prstGeom>
          <a:noFill/>
          <a:ln w="412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87" name="Line 35"/>
          <p:cNvSpPr>
            <a:spLocks noChangeShapeType="1"/>
          </p:cNvSpPr>
          <p:nvPr/>
        </p:nvSpPr>
        <p:spPr bwMode="auto">
          <a:xfrm>
            <a:off x="1619672" y="1628800"/>
            <a:ext cx="14287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88" name="Line 36"/>
          <p:cNvSpPr>
            <a:spLocks noChangeShapeType="1"/>
          </p:cNvSpPr>
          <p:nvPr/>
        </p:nvSpPr>
        <p:spPr bwMode="auto">
          <a:xfrm>
            <a:off x="3681413" y="1628800"/>
            <a:ext cx="14446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264</a:t>
            </a:fld>
            <a:endParaRPr lang="en-GB" dirty="0"/>
          </a:p>
        </p:txBody>
      </p:sp>
    </p:spTree>
    <p:extLst>
      <p:ext uri="{BB962C8B-B14F-4D97-AF65-F5344CB8AC3E}">
        <p14:creationId xmlns:p14="http://schemas.microsoft.com/office/powerpoint/2010/main" val="1109922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Grp="1" noRot="1" noChangeArrowheads="1"/>
          </p:cNvSpPr>
          <p:nvPr>
            <p:ph type="title"/>
          </p:nvPr>
        </p:nvSpPr>
        <p:spPr/>
        <p:txBody>
          <a:bodyPr/>
          <a:lstStyle/>
          <a:p>
            <a:r>
              <a:rPr lang="zh-CN" altLang="en-US"/>
              <a:t>课后练习题</a:t>
            </a:r>
          </a:p>
        </p:txBody>
      </p:sp>
      <p:sp>
        <p:nvSpPr>
          <p:cNvPr id="101379" name="Rectangle 3"/>
          <p:cNvSpPr>
            <a:spLocks noGrp="1" noChangeArrowheads="1"/>
          </p:cNvSpPr>
          <p:nvPr>
            <p:ph type="body" idx="1"/>
          </p:nvPr>
        </p:nvSpPr>
        <p:spPr>
          <a:xfrm>
            <a:off x="457200" y="1600200"/>
            <a:ext cx="8229600" cy="1252538"/>
          </a:xfrm>
        </p:spPr>
        <p:txBody>
          <a:bodyPr/>
          <a:lstStyle/>
          <a:p>
            <a:pPr>
              <a:buFont typeface="Wingdings" panose="05000000000000000000" pitchFamily="2" charset="2"/>
              <a:buNone/>
            </a:pPr>
            <a:r>
              <a:rPr lang="zh-CN" altLang="en-US" dirty="0" smtClean="0"/>
              <a:t>分别</a:t>
            </a:r>
            <a:r>
              <a:rPr lang="zh-CN" altLang="en-US" dirty="0"/>
              <a:t>用</a:t>
            </a:r>
            <a:r>
              <a:rPr lang="en-US" altLang="zh-CN" dirty="0"/>
              <a:t>Edmonds-Karp</a:t>
            </a:r>
            <a:r>
              <a:rPr lang="zh-CN" altLang="en-US" dirty="0"/>
              <a:t>算法和</a:t>
            </a:r>
            <a:r>
              <a:rPr lang="en-US" altLang="zh-CN" dirty="0" err="1"/>
              <a:t>Dinic</a:t>
            </a:r>
            <a:r>
              <a:rPr lang="zh-CN" altLang="en-US" dirty="0"/>
              <a:t>算法求下图的最大流。</a:t>
            </a:r>
          </a:p>
        </p:txBody>
      </p:sp>
      <p:grpSp>
        <p:nvGrpSpPr>
          <p:cNvPr id="101380" name="Group 4"/>
          <p:cNvGrpSpPr>
            <a:grpSpLocks/>
          </p:cNvGrpSpPr>
          <p:nvPr/>
        </p:nvGrpSpPr>
        <p:grpSpPr bwMode="auto">
          <a:xfrm>
            <a:off x="1363663" y="2790825"/>
            <a:ext cx="6664325" cy="3375025"/>
            <a:chOff x="0" y="0"/>
            <a:chExt cx="4198" cy="2126"/>
          </a:xfrm>
        </p:grpSpPr>
        <p:sp>
          <p:nvSpPr>
            <p:cNvPr id="101381" name="Oval 5"/>
            <p:cNvSpPr>
              <a:spLocks noChangeArrowheads="1"/>
            </p:cNvSpPr>
            <p:nvPr/>
          </p:nvSpPr>
          <p:spPr bwMode="auto">
            <a:xfrm>
              <a:off x="1266" y="274"/>
              <a:ext cx="78"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2" name="Oval 6"/>
            <p:cNvSpPr>
              <a:spLocks noChangeArrowheads="1"/>
            </p:cNvSpPr>
            <p:nvPr/>
          </p:nvSpPr>
          <p:spPr bwMode="auto">
            <a:xfrm>
              <a:off x="195" y="991"/>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3" name="Oval 7"/>
            <p:cNvSpPr>
              <a:spLocks noChangeArrowheads="1"/>
            </p:cNvSpPr>
            <p:nvPr/>
          </p:nvSpPr>
          <p:spPr bwMode="auto">
            <a:xfrm>
              <a:off x="3790" y="100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4" name="Line 8"/>
            <p:cNvSpPr>
              <a:spLocks noChangeShapeType="1"/>
            </p:cNvSpPr>
            <p:nvPr/>
          </p:nvSpPr>
          <p:spPr bwMode="auto">
            <a:xfrm flipV="1">
              <a:off x="274" y="352"/>
              <a:ext cx="992" cy="63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5" name="Line 9"/>
            <p:cNvSpPr>
              <a:spLocks noChangeShapeType="1"/>
            </p:cNvSpPr>
            <p:nvPr/>
          </p:nvSpPr>
          <p:spPr bwMode="auto">
            <a:xfrm>
              <a:off x="2850" y="352"/>
              <a:ext cx="940" cy="64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6" name="Oval 10"/>
            <p:cNvSpPr>
              <a:spLocks noChangeArrowheads="1"/>
            </p:cNvSpPr>
            <p:nvPr/>
          </p:nvSpPr>
          <p:spPr bwMode="auto">
            <a:xfrm>
              <a:off x="1289" y="1734"/>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7" name="Line 11"/>
            <p:cNvSpPr>
              <a:spLocks noChangeShapeType="1"/>
            </p:cNvSpPr>
            <p:nvPr/>
          </p:nvSpPr>
          <p:spPr bwMode="auto">
            <a:xfrm>
              <a:off x="1367" y="1798"/>
              <a:ext cx="1425" cy="1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8" name="Text Box 12"/>
            <p:cNvSpPr txBox="1">
              <a:spLocks noChangeArrowheads="1"/>
            </p:cNvSpPr>
            <p:nvPr/>
          </p:nvSpPr>
          <p:spPr bwMode="auto">
            <a:xfrm>
              <a:off x="0" y="913"/>
              <a:ext cx="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s</a:t>
              </a:r>
            </a:p>
          </p:txBody>
        </p:sp>
        <p:sp>
          <p:nvSpPr>
            <p:cNvPr id="101389" name="Text Box 13"/>
            <p:cNvSpPr txBox="1">
              <a:spLocks noChangeArrowheads="1"/>
            </p:cNvSpPr>
            <p:nvPr/>
          </p:nvSpPr>
          <p:spPr bwMode="auto">
            <a:xfrm>
              <a:off x="1216" y="0"/>
              <a:ext cx="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a:t>
              </a:r>
              <a:endParaRPr lang="en-US" altLang="zh-CN" b="1" baseline="-25000"/>
            </a:p>
          </p:txBody>
        </p:sp>
        <p:sp>
          <p:nvSpPr>
            <p:cNvPr id="101390" name="Text Box 14"/>
            <p:cNvSpPr txBox="1">
              <a:spLocks noChangeArrowheads="1"/>
            </p:cNvSpPr>
            <p:nvPr/>
          </p:nvSpPr>
          <p:spPr bwMode="auto">
            <a:xfrm>
              <a:off x="2890" y="39"/>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b</a:t>
              </a:r>
              <a:endParaRPr lang="en-US" altLang="zh-CN" b="1" baseline="-25000"/>
            </a:p>
          </p:txBody>
        </p:sp>
        <p:sp>
          <p:nvSpPr>
            <p:cNvPr id="101391" name="Text Box 15"/>
            <p:cNvSpPr txBox="1">
              <a:spLocks noChangeArrowheads="1"/>
            </p:cNvSpPr>
            <p:nvPr/>
          </p:nvSpPr>
          <p:spPr bwMode="auto">
            <a:xfrm>
              <a:off x="1345" y="179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e</a:t>
              </a:r>
              <a:endParaRPr lang="en-US" altLang="zh-CN" b="1" baseline="-25000"/>
            </a:p>
          </p:txBody>
        </p:sp>
        <p:sp>
          <p:nvSpPr>
            <p:cNvPr id="101392" name="Text Box 16"/>
            <p:cNvSpPr txBox="1">
              <a:spLocks noChangeArrowheads="1"/>
            </p:cNvSpPr>
            <p:nvPr/>
          </p:nvSpPr>
          <p:spPr bwMode="auto">
            <a:xfrm>
              <a:off x="4022" y="860"/>
              <a:ext cx="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t</a:t>
              </a:r>
            </a:p>
          </p:txBody>
        </p:sp>
        <p:sp>
          <p:nvSpPr>
            <p:cNvPr id="101393" name="Line 17"/>
            <p:cNvSpPr>
              <a:spLocks noChangeShapeType="1"/>
            </p:cNvSpPr>
            <p:nvPr/>
          </p:nvSpPr>
          <p:spPr bwMode="auto">
            <a:xfrm>
              <a:off x="274" y="1069"/>
              <a:ext cx="1021" cy="69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4" name="Line 18"/>
            <p:cNvSpPr>
              <a:spLocks noChangeShapeType="1"/>
            </p:cNvSpPr>
            <p:nvPr/>
          </p:nvSpPr>
          <p:spPr bwMode="auto">
            <a:xfrm flipV="1">
              <a:off x="2894" y="1128"/>
              <a:ext cx="896" cy="6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5" name="Text Box 19"/>
            <p:cNvSpPr txBox="1">
              <a:spLocks noChangeArrowheads="1"/>
            </p:cNvSpPr>
            <p:nvPr/>
          </p:nvSpPr>
          <p:spPr bwMode="auto">
            <a:xfrm>
              <a:off x="430" y="144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10</a:t>
              </a:r>
            </a:p>
          </p:txBody>
        </p:sp>
        <p:sp>
          <p:nvSpPr>
            <p:cNvPr id="101396" name="Text Box 20"/>
            <p:cNvSpPr txBox="1">
              <a:spLocks noChangeArrowheads="1"/>
            </p:cNvSpPr>
            <p:nvPr/>
          </p:nvSpPr>
          <p:spPr bwMode="auto">
            <a:xfrm>
              <a:off x="3475" y="1408"/>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a:t>
              </a:r>
            </a:p>
          </p:txBody>
        </p:sp>
        <p:sp>
          <p:nvSpPr>
            <p:cNvPr id="101397" name="Text Box 21"/>
            <p:cNvSpPr txBox="1">
              <a:spLocks noChangeArrowheads="1"/>
            </p:cNvSpPr>
            <p:nvPr/>
          </p:nvSpPr>
          <p:spPr bwMode="auto">
            <a:xfrm>
              <a:off x="1913" y="78"/>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8</a:t>
              </a:r>
            </a:p>
          </p:txBody>
        </p:sp>
        <p:sp>
          <p:nvSpPr>
            <p:cNvPr id="101398" name="Text Box 22"/>
            <p:cNvSpPr txBox="1">
              <a:spLocks noChangeArrowheads="1"/>
            </p:cNvSpPr>
            <p:nvPr/>
          </p:nvSpPr>
          <p:spPr bwMode="auto">
            <a:xfrm>
              <a:off x="351" y="430"/>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4</a:t>
              </a:r>
            </a:p>
          </p:txBody>
        </p:sp>
        <p:sp>
          <p:nvSpPr>
            <p:cNvPr id="101399" name="Text Box 23"/>
            <p:cNvSpPr txBox="1">
              <a:spLocks noChangeArrowheads="1"/>
            </p:cNvSpPr>
            <p:nvPr/>
          </p:nvSpPr>
          <p:spPr bwMode="auto">
            <a:xfrm>
              <a:off x="1522" y="493"/>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a:t>
              </a:r>
            </a:p>
          </p:txBody>
        </p:sp>
        <p:sp>
          <p:nvSpPr>
            <p:cNvPr id="101400" name="Line 24"/>
            <p:cNvSpPr>
              <a:spLocks noChangeShapeType="1"/>
            </p:cNvSpPr>
            <p:nvPr/>
          </p:nvSpPr>
          <p:spPr bwMode="auto">
            <a:xfrm>
              <a:off x="1703" y="1082"/>
              <a:ext cx="1089" cy="68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1" name="Line 25"/>
            <p:cNvSpPr>
              <a:spLocks noChangeShapeType="1"/>
            </p:cNvSpPr>
            <p:nvPr/>
          </p:nvSpPr>
          <p:spPr bwMode="auto">
            <a:xfrm>
              <a:off x="1327" y="352"/>
              <a:ext cx="1193" cy="685"/>
            </a:xfrm>
            <a:prstGeom prst="line">
              <a:avLst/>
            </a:prstGeom>
            <a:noFill/>
            <a:ln w="381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2" name="Oval 26"/>
            <p:cNvSpPr>
              <a:spLocks noChangeArrowheads="1"/>
            </p:cNvSpPr>
            <p:nvPr/>
          </p:nvSpPr>
          <p:spPr bwMode="auto">
            <a:xfrm>
              <a:off x="2773" y="27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3" name="Oval 27"/>
            <p:cNvSpPr>
              <a:spLocks noChangeArrowheads="1"/>
            </p:cNvSpPr>
            <p:nvPr/>
          </p:nvSpPr>
          <p:spPr bwMode="auto">
            <a:xfrm>
              <a:off x="2811" y="1763"/>
              <a:ext cx="78" cy="78"/>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4" name="Line 28"/>
            <p:cNvSpPr>
              <a:spLocks noChangeShapeType="1"/>
            </p:cNvSpPr>
            <p:nvPr/>
          </p:nvSpPr>
          <p:spPr bwMode="auto">
            <a:xfrm>
              <a:off x="1367" y="313"/>
              <a:ext cx="140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5" name="Text Box 29"/>
            <p:cNvSpPr txBox="1">
              <a:spLocks noChangeArrowheads="1"/>
            </p:cNvSpPr>
            <p:nvPr/>
          </p:nvSpPr>
          <p:spPr bwMode="auto">
            <a:xfrm>
              <a:off x="2811" y="1838"/>
              <a:ext cx="1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f</a:t>
              </a:r>
              <a:endParaRPr lang="en-US" altLang="zh-CN" b="1" baseline="-25000"/>
            </a:p>
          </p:txBody>
        </p:sp>
        <p:sp>
          <p:nvSpPr>
            <p:cNvPr id="101406" name="Text Box 30"/>
            <p:cNvSpPr txBox="1">
              <a:spLocks noChangeArrowheads="1"/>
            </p:cNvSpPr>
            <p:nvPr/>
          </p:nvSpPr>
          <p:spPr bwMode="auto">
            <a:xfrm>
              <a:off x="1874" y="1838"/>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a:t>
              </a:r>
            </a:p>
          </p:txBody>
        </p:sp>
        <p:sp>
          <p:nvSpPr>
            <p:cNvPr id="101407" name="Text Box 31"/>
            <p:cNvSpPr txBox="1">
              <a:spLocks noChangeArrowheads="1"/>
            </p:cNvSpPr>
            <p:nvPr/>
          </p:nvSpPr>
          <p:spPr bwMode="auto">
            <a:xfrm>
              <a:off x="3397" y="430"/>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a:t>
              </a:r>
            </a:p>
          </p:txBody>
        </p:sp>
        <p:sp>
          <p:nvSpPr>
            <p:cNvPr id="101408" name="Text Box 32"/>
            <p:cNvSpPr txBox="1">
              <a:spLocks noChangeArrowheads="1"/>
            </p:cNvSpPr>
            <p:nvPr/>
          </p:nvSpPr>
          <p:spPr bwMode="auto">
            <a:xfrm>
              <a:off x="2339" y="629"/>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2</a:t>
              </a:r>
            </a:p>
          </p:txBody>
        </p:sp>
        <p:sp>
          <p:nvSpPr>
            <p:cNvPr id="101409" name="Oval 33"/>
            <p:cNvSpPr>
              <a:spLocks noChangeArrowheads="1"/>
            </p:cNvSpPr>
            <p:nvPr/>
          </p:nvSpPr>
          <p:spPr bwMode="auto">
            <a:xfrm>
              <a:off x="2520" y="1003"/>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10" name="Oval 34"/>
            <p:cNvSpPr>
              <a:spLocks noChangeArrowheads="1"/>
            </p:cNvSpPr>
            <p:nvPr/>
          </p:nvSpPr>
          <p:spPr bwMode="auto">
            <a:xfrm>
              <a:off x="1613" y="1037"/>
              <a:ext cx="77" cy="79"/>
            </a:xfrm>
            <a:prstGeom prst="ellipse">
              <a:avLst/>
            </a:prstGeom>
            <a:solidFill>
              <a:srgbClr val="FF0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11" name="Line 35"/>
            <p:cNvSpPr>
              <a:spLocks noChangeShapeType="1"/>
            </p:cNvSpPr>
            <p:nvPr/>
          </p:nvSpPr>
          <p:spPr bwMode="auto">
            <a:xfrm flipH="1">
              <a:off x="1703" y="357"/>
              <a:ext cx="1063" cy="68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12" name="Line 36"/>
            <p:cNvSpPr>
              <a:spLocks noChangeShapeType="1"/>
            </p:cNvSpPr>
            <p:nvPr/>
          </p:nvSpPr>
          <p:spPr bwMode="auto">
            <a:xfrm>
              <a:off x="297" y="1037"/>
              <a:ext cx="1316" cy="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13" name="Line 37"/>
            <p:cNvSpPr>
              <a:spLocks noChangeShapeType="1"/>
            </p:cNvSpPr>
            <p:nvPr/>
          </p:nvSpPr>
          <p:spPr bwMode="auto">
            <a:xfrm flipV="1">
              <a:off x="1341" y="1082"/>
              <a:ext cx="1179" cy="63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14" name="Line 38"/>
            <p:cNvSpPr>
              <a:spLocks noChangeShapeType="1"/>
            </p:cNvSpPr>
            <p:nvPr/>
          </p:nvSpPr>
          <p:spPr bwMode="auto">
            <a:xfrm>
              <a:off x="2611" y="1037"/>
              <a:ext cx="1179" cy="4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15" name="Text Box 39"/>
            <p:cNvSpPr txBox="1">
              <a:spLocks noChangeArrowheads="1"/>
            </p:cNvSpPr>
            <p:nvPr/>
          </p:nvSpPr>
          <p:spPr bwMode="auto">
            <a:xfrm>
              <a:off x="1522" y="1128"/>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a:t>
              </a:r>
              <a:endParaRPr lang="en-US" altLang="zh-CN" b="1" baseline="-25000"/>
            </a:p>
          </p:txBody>
        </p:sp>
        <p:sp>
          <p:nvSpPr>
            <p:cNvPr id="101416" name="Text Box 40"/>
            <p:cNvSpPr txBox="1">
              <a:spLocks noChangeArrowheads="1"/>
            </p:cNvSpPr>
            <p:nvPr/>
          </p:nvSpPr>
          <p:spPr bwMode="auto">
            <a:xfrm>
              <a:off x="2520" y="1128"/>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d</a:t>
              </a:r>
              <a:endParaRPr lang="en-US" altLang="zh-CN" b="1" baseline="-25000"/>
            </a:p>
          </p:txBody>
        </p:sp>
        <p:sp>
          <p:nvSpPr>
            <p:cNvPr id="101417" name="Text Box 41"/>
            <p:cNvSpPr txBox="1">
              <a:spLocks noChangeArrowheads="1"/>
            </p:cNvSpPr>
            <p:nvPr/>
          </p:nvSpPr>
          <p:spPr bwMode="auto">
            <a:xfrm>
              <a:off x="2974" y="810"/>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5</a:t>
              </a:r>
            </a:p>
          </p:txBody>
        </p:sp>
        <p:sp>
          <p:nvSpPr>
            <p:cNvPr id="101418" name="Text Box 42"/>
            <p:cNvSpPr txBox="1">
              <a:spLocks noChangeArrowheads="1"/>
            </p:cNvSpPr>
            <p:nvPr/>
          </p:nvSpPr>
          <p:spPr bwMode="auto">
            <a:xfrm>
              <a:off x="842" y="856"/>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3</a:t>
              </a:r>
            </a:p>
          </p:txBody>
        </p:sp>
        <p:sp>
          <p:nvSpPr>
            <p:cNvPr id="101419" name="Text Box 43"/>
            <p:cNvSpPr txBox="1">
              <a:spLocks noChangeArrowheads="1"/>
            </p:cNvSpPr>
            <p:nvPr/>
          </p:nvSpPr>
          <p:spPr bwMode="auto">
            <a:xfrm>
              <a:off x="1749" y="1400"/>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9</a:t>
              </a:r>
            </a:p>
          </p:txBody>
        </p:sp>
        <p:sp>
          <p:nvSpPr>
            <p:cNvPr id="101420" name="Text Box 44"/>
            <p:cNvSpPr txBox="1">
              <a:spLocks noChangeArrowheads="1"/>
            </p:cNvSpPr>
            <p:nvPr/>
          </p:nvSpPr>
          <p:spPr bwMode="auto">
            <a:xfrm>
              <a:off x="2429" y="1355"/>
              <a:ext cx="1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hlink"/>
                  </a:solidFill>
                </a:rPr>
                <a:t>6</a:t>
              </a:r>
            </a:p>
          </p:txBody>
        </p:sp>
      </p:gr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265</a:t>
            </a:fld>
            <a:endParaRPr lang="en-GB" dirty="0"/>
          </a:p>
        </p:txBody>
      </p:sp>
    </p:spTree>
    <p:extLst>
      <p:ext uri="{BB962C8B-B14F-4D97-AF65-F5344CB8AC3E}">
        <p14:creationId xmlns:p14="http://schemas.microsoft.com/office/powerpoint/2010/main" val="91393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p:cNvSpPr>
            <a:spLocks noGrp="1" noRot="1" noChangeArrowheads="1"/>
          </p:cNvSpPr>
          <p:nvPr>
            <p:ph type="title"/>
          </p:nvPr>
        </p:nvSpPr>
        <p:spPr/>
        <p:txBody>
          <a:bodyPr/>
          <a:lstStyle/>
          <a:p>
            <a:pPr algn="l"/>
            <a:r>
              <a:rPr lang="zh-CN" altLang="en-US"/>
              <a:t>三、最大流问题的推广</a:t>
            </a:r>
          </a:p>
        </p:txBody>
      </p:sp>
      <p:sp>
        <p:nvSpPr>
          <p:cNvPr id="102403" name="Rectangle 3"/>
          <p:cNvSpPr>
            <a:spLocks noGrp="1" noChangeArrowheads="1"/>
          </p:cNvSpPr>
          <p:nvPr>
            <p:ph type="body" idx="1"/>
          </p:nvPr>
        </p:nvSpPr>
        <p:spPr>
          <a:xfrm>
            <a:off x="457200" y="1600200"/>
            <a:ext cx="8229600" cy="749300"/>
          </a:xfrm>
        </p:spPr>
        <p:txBody>
          <a:bodyPr/>
          <a:lstStyle/>
          <a:p>
            <a:r>
              <a:rPr lang="zh-CN" altLang="en-US"/>
              <a:t>多产地多销问题：</a:t>
            </a:r>
          </a:p>
        </p:txBody>
      </p:sp>
      <p:grpSp>
        <p:nvGrpSpPr>
          <p:cNvPr id="102404" name="Group 4"/>
          <p:cNvGrpSpPr>
            <a:grpSpLocks/>
          </p:cNvGrpSpPr>
          <p:nvPr/>
        </p:nvGrpSpPr>
        <p:grpSpPr bwMode="auto">
          <a:xfrm>
            <a:off x="2016125" y="2565400"/>
            <a:ext cx="1476375" cy="3027363"/>
            <a:chOff x="0" y="0"/>
            <a:chExt cx="930" cy="1907"/>
          </a:xfrm>
        </p:grpSpPr>
        <p:grpSp>
          <p:nvGrpSpPr>
            <p:cNvPr id="102405" name="Group 5"/>
            <p:cNvGrpSpPr>
              <a:grpSpLocks/>
            </p:cNvGrpSpPr>
            <p:nvPr/>
          </p:nvGrpSpPr>
          <p:grpSpPr bwMode="auto">
            <a:xfrm>
              <a:off x="0" y="0"/>
              <a:ext cx="531" cy="1907"/>
              <a:chOff x="0" y="0"/>
              <a:chExt cx="531" cy="1907"/>
            </a:xfrm>
          </p:grpSpPr>
          <p:sp>
            <p:nvSpPr>
              <p:cNvPr id="102406" name="Oval 6"/>
              <p:cNvSpPr>
                <a:spLocks noChangeArrowheads="1"/>
              </p:cNvSpPr>
              <p:nvPr/>
            </p:nvSpPr>
            <p:spPr bwMode="auto">
              <a:xfrm>
                <a:off x="295" y="136"/>
                <a:ext cx="91" cy="9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Oval 7"/>
              <p:cNvSpPr>
                <a:spLocks noChangeArrowheads="1"/>
              </p:cNvSpPr>
              <p:nvPr/>
            </p:nvSpPr>
            <p:spPr bwMode="auto">
              <a:xfrm>
                <a:off x="295" y="544"/>
                <a:ext cx="91" cy="9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Oval 8"/>
              <p:cNvSpPr>
                <a:spLocks noChangeArrowheads="1"/>
              </p:cNvSpPr>
              <p:nvPr/>
            </p:nvSpPr>
            <p:spPr bwMode="auto">
              <a:xfrm>
                <a:off x="295" y="952"/>
                <a:ext cx="91" cy="9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Oval 9"/>
              <p:cNvSpPr>
                <a:spLocks noChangeArrowheads="1"/>
              </p:cNvSpPr>
              <p:nvPr/>
            </p:nvSpPr>
            <p:spPr bwMode="auto">
              <a:xfrm>
                <a:off x="295" y="1723"/>
                <a:ext cx="91" cy="9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Text Box 10"/>
              <p:cNvSpPr txBox="1">
                <a:spLocks noChangeArrowheads="1"/>
              </p:cNvSpPr>
              <p:nvPr/>
            </p:nvSpPr>
            <p:spPr bwMode="auto">
              <a:xfrm>
                <a:off x="159" y="1133"/>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Arial" panose="020B0604020202020204" pitchFamily="34" charset="0"/>
                  </a:rPr>
                  <a:t>…</a:t>
                </a:r>
                <a:endParaRPr lang="en-US" altLang="zh-CN" sz="3200" b="1"/>
              </a:p>
            </p:txBody>
          </p:sp>
          <p:sp>
            <p:nvSpPr>
              <p:cNvPr id="102411" name="Text Box 11"/>
              <p:cNvSpPr txBox="1">
                <a:spLocks noChangeArrowheads="1"/>
              </p:cNvSpPr>
              <p:nvPr/>
            </p:nvSpPr>
            <p:spPr bwMode="auto">
              <a:xfrm>
                <a:off x="22" y="0"/>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hlink"/>
                    </a:solidFill>
                  </a:rPr>
                  <a:t>s</a:t>
                </a:r>
                <a:r>
                  <a:rPr lang="en-US" altLang="zh-CN" sz="3200" baseline="-25000">
                    <a:solidFill>
                      <a:schemeClr val="hlink"/>
                    </a:solidFill>
                  </a:rPr>
                  <a:t>1</a:t>
                </a:r>
              </a:p>
            </p:txBody>
          </p:sp>
          <p:sp>
            <p:nvSpPr>
              <p:cNvPr id="102412" name="Text Box 12"/>
              <p:cNvSpPr txBox="1">
                <a:spLocks noChangeArrowheads="1"/>
              </p:cNvSpPr>
              <p:nvPr/>
            </p:nvSpPr>
            <p:spPr bwMode="auto">
              <a:xfrm>
                <a:off x="22" y="408"/>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hlink"/>
                    </a:solidFill>
                  </a:rPr>
                  <a:t>s</a:t>
                </a:r>
                <a:r>
                  <a:rPr lang="en-US" altLang="zh-CN" sz="3200" baseline="-25000">
                    <a:solidFill>
                      <a:schemeClr val="hlink"/>
                    </a:solidFill>
                  </a:rPr>
                  <a:t>2</a:t>
                </a:r>
              </a:p>
            </p:txBody>
          </p:sp>
          <p:sp>
            <p:nvSpPr>
              <p:cNvPr id="102413" name="Text Box 13"/>
              <p:cNvSpPr txBox="1">
                <a:spLocks noChangeArrowheads="1"/>
              </p:cNvSpPr>
              <p:nvPr/>
            </p:nvSpPr>
            <p:spPr bwMode="auto">
              <a:xfrm>
                <a:off x="7" y="816"/>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hlink"/>
                    </a:solidFill>
                  </a:rPr>
                  <a:t>s</a:t>
                </a:r>
                <a:r>
                  <a:rPr lang="en-US" altLang="zh-CN" sz="3200" baseline="-25000">
                    <a:solidFill>
                      <a:schemeClr val="hlink"/>
                    </a:solidFill>
                  </a:rPr>
                  <a:t>3</a:t>
                </a:r>
              </a:p>
            </p:txBody>
          </p:sp>
          <p:sp>
            <p:nvSpPr>
              <p:cNvPr id="102414" name="Text Box 14"/>
              <p:cNvSpPr txBox="1">
                <a:spLocks noChangeArrowheads="1"/>
              </p:cNvSpPr>
              <p:nvPr/>
            </p:nvSpPr>
            <p:spPr bwMode="auto">
              <a:xfrm>
                <a:off x="0" y="1542"/>
                <a:ext cx="29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hlink"/>
                    </a:solidFill>
                  </a:rPr>
                  <a:t>s</a:t>
                </a:r>
                <a:r>
                  <a:rPr lang="en-US" altLang="zh-CN" sz="3200" baseline="-25000">
                    <a:solidFill>
                      <a:schemeClr val="hlink"/>
                    </a:solidFill>
                  </a:rPr>
                  <a:t>n</a:t>
                </a:r>
              </a:p>
            </p:txBody>
          </p:sp>
        </p:grpSp>
        <p:sp>
          <p:nvSpPr>
            <p:cNvPr id="102415" name="Line 15"/>
            <p:cNvSpPr>
              <a:spLocks noChangeShapeType="1"/>
            </p:cNvSpPr>
            <p:nvPr/>
          </p:nvSpPr>
          <p:spPr bwMode="auto">
            <a:xfrm flipV="1">
              <a:off x="385" y="0"/>
              <a:ext cx="545" cy="18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6" name="Line 16"/>
            <p:cNvSpPr>
              <a:spLocks noChangeShapeType="1"/>
            </p:cNvSpPr>
            <p:nvPr/>
          </p:nvSpPr>
          <p:spPr bwMode="auto">
            <a:xfrm>
              <a:off x="385" y="226"/>
              <a:ext cx="545" cy="9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7" name="Line 17"/>
            <p:cNvSpPr>
              <a:spLocks noChangeShapeType="1"/>
            </p:cNvSpPr>
            <p:nvPr/>
          </p:nvSpPr>
          <p:spPr bwMode="auto">
            <a:xfrm>
              <a:off x="385" y="635"/>
              <a:ext cx="545" cy="9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8" name="Line 18"/>
            <p:cNvSpPr>
              <a:spLocks noChangeShapeType="1"/>
            </p:cNvSpPr>
            <p:nvPr/>
          </p:nvSpPr>
          <p:spPr bwMode="auto">
            <a:xfrm flipV="1">
              <a:off x="385" y="453"/>
              <a:ext cx="545" cy="9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9" name="Line 19"/>
            <p:cNvSpPr>
              <a:spLocks noChangeShapeType="1"/>
            </p:cNvSpPr>
            <p:nvPr/>
          </p:nvSpPr>
          <p:spPr bwMode="auto">
            <a:xfrm>
              <a:off x="385" y="1044"/>
              <a:ext cx="545" cy="9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20" name="Line 20"/>
            <p:cNvSpPr>
              <a:spLocks noChangeShapeType="1"/>
            </p:cNvSpPr>
            <p:nvPr/>
          </p:nvSpPr>
          <p:spPr bwMode="auto">
            <a:xfrm flipV="1">
              <a:off x="385" y="862"/>
              <a:ext cx="545" cy="9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21" name="Line 21"/>
            <p:cNvSpPr>
              <a:spLocks noChangeShapeType="1"/>
            </p:cNvSpPr>
            <p:nvPr/>
          </p:nvSpPr>
          <p:spPr bwMode="auto">
            <a:xfrm>
              <a:off x="385" y="1815"/>
              <a:ext cx="545" cy="9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22" name="Line 22"/>
            <p:cNvSpPr>
              <a:spLocks noChangeShapeType="1"/>
            </p:cNvSpPr>
            <p:nvPr/>
          </p:nvSpPr>
          <p:spPr bwMode="auto">
            <a:xfrm flipV="1">
              <a:off x="385" y="1633"/>
              <a:ext cx="545" cy="9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2423" name="Group 23"/>
          <p:cNvGrpSpPr>
            <a:grpSpLocks/>
          </p:cNvGrpSpPr>
          <p:nvPr/>
        </p:nvGrpSpPr>
        <p:grpSpPr bwMode="auto">
          <a:xfrm>
            <a:off x="5148263" y="2492375"/>
            <a:ext cx="1584325" cy="3171825"/>
            <a:chOff x="0" y="0"/>
            <a:chExt cx="998" cy="1998"/>
          </a:xfrm>
        </p:grpSpPr>
        <p:grpSp>
          <p:nvGrpSpPr>
            <p:cNvPr id="102424" name="Group 24"/>
            <p:cNvGrpSpPr>
              <a:grpSpLocks/>
            </p:cNvGrpSpPr>
            <p:nvPr/>
          </p:nvGrpSpPr>
          <p:grpSpPr bwMode="auto">
            <a:xfrm>
              <a:off x="382" y="0"/>
              <a:ext cx="616" cy="1998"/>
              <a:chOff x="0" y="0"/>
              <a:chExt cx="616" cy="1998"/>
            </a:xfrm>
          </p:grpSpPr>
          <p:sp>
            <p:nvSpPr>
              <p:cNvPr id="102425" name="Oval 25"/>
              <p:cNvSpPr>
                <a:spLocks noChangeArrowheads="1"/>
              </p:cNvSpPr>
              <p:nvPr/>
            </p:nvSpPr>
            <p:spPr bwMode="auto">
              <a:xfrm>
                <a:off x="136" y="182"/>
                <a:ext cx="91" cy="9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6" name="Oval 26"/>
              <p:cNvSpPr>
                <a:spLocks noChangeArrowheads="1"/>
              </p:cNvSpPr>
              <p:nvPr/>
            </p:nvSpPr>
            <p:spPr bwMode="auto">
              <a:xfrm>
                <a:off x="136" y="590"/>
                <a:ext cx="91" cy="9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7" name="Oval 27"/>
              <p:cNvSpPr>
                <a:spLocks noChangeArrowheads="1"/>
              </p:cNvSpPr>
              <p:nvPr/>
            </p:nvSpPr>
            <p:spPr bwMode="auto">
              <a:xfrm>
                <a:off x="136" y="998"/>
                <a:ext cx="91" cy="9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8" name="Oval 28"/>
              <p:cNvSpPr>
                <a:spLocks noChangeArrowheads="1"/>
              </p:cNvSpPr>
              <p:nvPr/>
            </p:nvSpPr>
            <p:spPr bwMode="auto">
              <a:xfrm>
                <a:off x="136" y="1769"/>
                <a:ext cx="91" cy="9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9" name="Text Box 29"/>
              <p:cNvSpPr txBox="1">
                <a:spLocks noChangeArrowheads="1"/>
              </p:cNvSpPr>
              <p:nvPr/>
            </p:nvSpPr>
            <p:spPr bwMode="auto">
              <a:xfrm>
                <a:off x="0" y="1179"/>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Arial" panose="020B0604020202020204" pitchFamily="34" charset="0"/>
                  </a:rPr>
                  <a:t>…</a:t>
                </a:r>
                <a:endParaRPr lang="en-US" altLang="zh-CN" sz="3200" b="1"/>
              </a:p>
            </p:txBody>
          </p:sp>
          <p:sp>
            <p:nvSpPr>
              <p:cNvPr id="102430" name="Text Box 30"/>
              <p:cNvSpPr txBox="1">
                <a:spLocks noChangeArrowheads="1"/>
              </p:cNvSpPr>
              <p:nvPr/>
            </p:nvSpPr>
            <p:spPr bwMode="auto">
              <a:xfrm>
                <a:off x="249" y="0"/>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hlink"/>
                    </a:solidFill>
                  </a:rPr>
                  <a:t>t</a:t>
                </a:r>
                <a:r>
                  <a:rPr lang="en-US" altLang="zh-CN" sz="3200" baseline="-25000">
                    <a:solidFill>
                      <a:schemeClr val="hlink"/>
                    </a:solidFill>
                  </a:rPr>
                  <a:t>1</a:t>
                </a:r>
              </a:p>
            </p:txBody>
          </p:sp>
          <p:sp>
            <p:nvSpPr>
              <p:cNvPr id="102431" name="Text Box 31"/>
              <p:cNvSpPr txBox="1">
                <a:spLocks noChangeArrowheads="1"/>
              </p:cNvSpPr>
              <p:nvPr/>
            </p:nvSpPr>
            <p:spPr bwMode="auto">
              <a:xfrm>
                <a:off x="279" y="454"/>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hlink"/>
                    </a:solidFill>
                  </a:rPr>
                  <a:t>t</a:t>
                </a:r>
                <a:r>
                  <a:rPr lang="en-US" altLang="zh-CN" sz="3200" baseline="-25000">
                    <a:solidFill>
                      <a:schemeClr val="hlink"/>
                    </a:solidFill>
                  </a:rPr>
                  <a:t>2</a:t>
                </a:r>
              </a:p>
            </p:txBody>
          </p:sp>
          <p:sp>
            <p:nvSpPr>
              <p:cNvPr id="102432" name="Text Box 32"/>
              <p:cNvSpPr txBox="1">
                <a:spLocks noChangeArrowheads="1"/>
              </p:cNvSpPr>
              <p:nvPr/>
            </p:nvSpPr>
            <p:spPr bwMode="auto">
              <a:xfrm>
                <a:off x="295" y="862"/>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hlink"/>
                    </a:solidFill>
                  </a:rPr>
                  <a:t>t</a:t>
                </a:r>
                <a:r>
                  <a:rPr lang="en-US" altLang="zh-CN" sz="3200" baseline="-25000">
                    <a:solidFill>
                      <a:schemeClr val="hlink"/>
                    </a:solidFill>
                  </a:rPr>
                  <a:t>3</a:t>
                </a:r>
              </a:p>
            </p:txBody>
          </p:sp>
          <p:sp>
            <p:nvSpPr>
              <p:cNvPr id="102433" name="Text Box 33"/>
              <p:cNvSpPr txBox="1">
                <a:spLocks noChangeArrowheads="1"/>
              </p:cNvSpPr>
              <p:nvPr/>
            </p:nvSpPr>
            <p:spPr bwMode="auto">
              <a:xfrm>
                <a:off x="295" y="1633"/>
                <a:ext cx="32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hlink"/>
                    </a:solidFill>
                  </a:rPr>
                  <a:t>t</a:t>
                </a:r>
                <a:r>
                  <a:rPr lang="en-US" altLang="zh-CN" sz="3200" baseline="-25000">
                    <a:solidFill>
                      <a:schemeClr val="hlink"/>
                    </a:solidFill>
                  </a:rPr>
                  <a:t>m</a:t>
                </a:r>
              </a:p>
            </p:txBody>
          </p:sp>
        </p:grpSp>
        <p:sp>
          <p:nvSpPr>
            <p:cNvPr id="102434" name="Line 34"/>
            <p:cNvSpPr>
              <a:spLocks noChangeShapeType="1"/>
            </p:cNvSpPr>
            <p:nvPr/>
          </p:nvSpPr>
          <p:spPr bwMode="auto">
            <a:xfrm>
              <a:off x="0" y="46"/>
              <a:ext cx="544" cy="13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5" name="Line 35"/>
            <p:cNvSpPr>
              <a:spLocks noChangeShapeType="1"/>
            </p:cNvSpPr>
            <p:nvPr/>
          </p:nvSpPr>
          <p:spPr bwMode="auto">
            <a:xfrm flipV="1">
              <a:off x="0" y="272"/>
              <a:ext cx="544" cy="9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6" name="Line 36"/>
            <p:cNvSpPr>
              <a:spLocks noChangeShapeType="1"/>
            </p:cNvSpPr>
            <p:nvPr/>
          </p:nvSpPr>
          <p:spPr bwMode="auto">
            <a:xfrm>
              <a:off x="0" y="454"/>
              <a:ext cx="544" cy="13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7" name="Line 37"/>
            <p:cNvSpPr>
              <a:spLocks noChangeShapeType="1"/>
            </p:cNvSpPr>
            <p:nvPr/>
          </p:nvSpPr>
          <p:spPr bwMode="auto">
            <a:xfrm flipV="1">
              <a:off x="0" y="681"/>
              <a:ext cx="544" cy="9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8" name="Line 38"/>
            <p:cNvSpPr>
              <a:spLocks noChangeShapeType="1"/>
            </p:cNvSpPr>
            <p:nvPr/>
          </p:nvSpPr>
          <p:spPr bwMode="auto">
            <a:xfrm>
              <a:off x="0" y="862"/>
              <a:ext cx="544" cy="13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9" name="Line 39"/>
            <p:cNvSpPr>
              <a:spLocks noChangeShapeType="1"/>
            </p:cNvSpPr>
            <p:nvPr/>
          </p:nvSpPr>
          <p:spPr bwMode="auto">
            <a:xfrm flipV="1">
              <a:off x="0" y="1089"/>
              <a:ext cx="544" cy="9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40" name="Line 40"/>
            <p:cNvSpPr>
              <a:spLocks noChangeShapeType="1"/>
            </p:cNvSpPr>
            <p:nvPr/>
          </p:nvSpPr>
          <p:spPr bwMode="auto">
            <a:xfrm>
              <a:off x="0" y="1633"/>
              <a:ext cx="544" cy="13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41" name="Line 41"/>
            <p:cNvSpPr>
              <a:spLocks noChangeShapeType="1"/>
            </p:cNvSpPr>
            <p:nvPr/>
          </p:nvSpPr>
          <p:spPr bwMode="auto">
            <a:xfrm flipV="1">
              <a:off x="0" y="1860"/>
              <a:ext cx="544" cy="9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2442" name="Group 42"/>
          <p:cNvGrpSpPr>
            <a:grpSpLocks/>
          </p:cNvGrpSpPr>
          <p:nvPr/>
        </p:nvGrpSpPr>
        <p:grpSpPr bwMode="auto">
          <a:xfrm>
            <a:off x="1908175" y="2349500"/>
            <a:ext cx="4895850" cy="3527425"/>
            <a:chOff x="0" y="0"/>
            <a:chExt cx="3084" cy="2222"/>
          </a:xfrm>
        </p:grpSpPr>
        <p:sp>
          <p:nvSpPr>
            <p:cNvPr id="102443" name="Text Box 43"/>
            <p:cNvSpPr txBox="1">
              <a:spLocks noChangeArrowheads="1"/>
            </p:cNvSpPr>
            <p:nvPr/>
          </p:nvSpPr>
          <p:spPr bwMode="auto">
            <a:xfrm>
              <a:off x="1179" y="708"/>
              <a:ext cx="6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latin typeface="Arial" panose="020B0604020202020204" pitchFamily="34" charset="0"/>
                </a:rPr>
                <a:t>……</a:t>
              </a:r>
              <a:endParaRPr lang="en-US" altLang="zh-CN" sz="3200" b="1"/>
            </a:p>
          </p:txBody>
        </p:sp>
        <p:sp>
          <p:nvSpPr>
            <p:cNvPr id="102444" name="Rectangle 44"/>
            <p:cNvSpPr>
              <a:spLocks noChangeArrowheads="1"/>
            </p:cNvSpPr>
            <p:nvPr/>
          </p:nvSpPr>
          <p:spPr bwMode="auto">
            <a:xfrm>
              <a:off x="0" y="0"/>
              <a:ext cx="3084" cy="222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445" name="Group 45"/>
          <p:cNvGrpSpPr>
            <a:grpSpLocks/>
          </p:cNvGrpSpPr>
          <p:nvPr/>
        </p:nvGrpSpPr>
        <p:grpSpPr bwMode="auto">
          <a:xfrm>
            <a:off x="395288" y="2852738"/>
            <a:ext cx="2089150" cy="2447925"/>
            <a:chOff x="0" y="0"/>
            <a:chExt cx="1316" cy="1542"/>
          </a:xfrm>
        </p:grpSpPr>
        <p:grpSp>
          <p:nvGrpSpPr>
            <p:cNvPr id="102446" name="Group 46"/>
            <p:cNvGrpSpPr>
              <a:grpSpLocks/>
            </p:cNvGrpSpPr>
            <p:nvPr/>
          </p:nvGrpSpPr>
          <p:grpSpPr bwMode="auto">
            <a:xfrm>
              <a:off x="0" y="0"/>
              <a:ext cx="1316" cy="817"/>
              <a:chOff x="0" y="0"/>
              <a:chExt cx="1316" cy="817"/>
            </a:xfrm>
          </p:grpSpPr>
          <p:sp>
            <p:nvSpPr>
              <p:cNvPr id="102447" name="Oval 47"/>
              <p:cNvSpPr>
                <a:spLocks noChangeArrowheads="1"/>
              </p:cNvSpPr>
              <p:nvPr/>
            </p:nvSpPr>
            <p:spPr bwMode="auto">
              <a:xfrm>
                <a:off x="0" y="635"/>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8" name="Line 48"/>
              <p:cNvSpPr>
                <a:spLocks noChangeShapeType="1"/>
              </p:cNvSpPr>
              <p:nvPr/>
            </p:nvSpPr>
            <p:spPr bwMode="auto">
              <a:xfrm flipV="1">
                <a:off x="136" y="0"/>
                <a:ext cx="1180" cy="63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49" name="Line 49"/>
              <p:cNvSpPr>
                <a:spLocks noChangeShapeType="1"/>
              </p:cNvSpPr>
              <p:nvPr/>
            </p:nvSpPr>
            <p:spPr bwMode="auto">
              <a:xfrm flipV="1">
                <a:off x="182" y="454"/>
                <a:ext cx="1134" cy="22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50" name="Line 50"/>
              <p:cNvSpPr>
                <a:spLocks noChangeShapeType="1"/>
              </p:cNvSpPr>
              <p:nvPr/>
            </p:nvSpPr>
            <p:spPr bwMode="auto">
              <a:xfrm>
                <a:off x="182" y="771"/>
                <a:ext cx="1134" cy="4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451" name="Line 51"/>
            <p:cNvSpPr>
              <a:spLocks noChangeShapeType="1"/>
            </p:cNvSpPr>
            <p:nvPr/>
          </p:nvSpPr>
          <p:spPr bwMode="auto">
            <a:xfrm>
              <a:off x="136" y="817"/>
              <a:ext cx="1180" cy="725"/>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2452" name="Group 52"/>
          <p:cNvGrpSpPr>
            <a:grpSpLocks/>
          </p:cNvGrpSpPr>
          <p:nvPr/>
        </p:nvGrpSpPr>
        <p:grpSpPr bwMode="auto">
          <a:xfrm>
            <a:off x="6084888" y="2781300"/>
            <a:ext cx="2374900" cy="2519363"/>
            <a:chOff x="0" y="0"/>
            <a:chExt cx="1496" cy="1587"/>
          </a:xfrm>
        </p:grpSpPr>
        <p:sp>
          <p:nvSpPr>
            <p:cNvPr id="102453" name="Oval 53"/>
            <p:cNvSpPr>
              <a:spLocks noChangeArrowheads="1"/>
            </p:cNvSpPr>
            <p:nvPr/>
          </p:nvSpPr>
          <p:spPr bwMode="auto">
            <a:xfrm>
              <a:off x="1315" y="453"/>
              <a:ext cx="181" cy="181"/>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54" name="Line 54"/>
            <p:cNvSpPr>
              <a:spLocks noChangeShapeType="1"/>
            </p:cNvSpPr>
            <p:nvPr/>
          </p:nvSpPr>
          <p:spPr bwMode="auto">
            <a:xfrm>
              <a:off x="45" y="453"/>
              <a:ext cx="1270" cy="91"/>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55" name="Line 55"/>
            <p:cNvSpPr>
              <a:spLocks noChangeShapeType="1"/>
            </p:cNvSpPr>
            <p:nvPr/>
          </p:nvSpPr>
          <p:spPr bwMode="auto">
            <a:xfrm flipV="1">
              <a:off x="45" y="589"/>
              <a:ext cx="1270" cy="27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56" name="Line 56"/>
            <p:cNvSpPr>
              <a:spLocks noChangeShapeType="1"/>
            </p:cNvSpPr>
            <p:nvPr/>
          </p:nvSpPr>
          <p:spPr bwMode="auto">
            <a:xfrm flipV="1">
              <a:off x="45" y="635"/>
              <a:ext cx="1315" cy="95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57" name="Line 57"/>
            <p:cNvSpPr>
              <a:spLocks noChangeShapeType="1"/>
            </p:cNvSpPr>
            <p:nvPr/>
          </p:nvSpPr>
          <p:spPr bwMode="auto">
            <a:xfrm>
              <a:off x="0" y="0"/>
              <a:ext cx="1360" cy="49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458" name="Text Box 58"/>
          <p:cNvSpPr txBox="1">
            <a:spLocks noChangeArrowheads="1"/>
          </p:cNvSpPr>
          <p:nvPr/>
        </p:nvSpPr>
        <p:spPr bwMode="auto">
          <a:xfrm>
            <a:off x="8532813" y="3357563"/>
            <a:ext cx="3317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t>t</a:t>
            </a:r>
          </a:p>
        </p:txBody>
      </p:sp>
      <p:sp>
        <p:nvSpPr>
          <p:cNvPr id="102459" name="Text Box 59"/>
          <p:cNvSpPr txBox="1">
            <a:spLocks noChangeArrowheads="1"/>
          </p:cNvSpPr>
          <p:nvPr/>
        </p:nvSpPr>
        <p:spPr bwMode="auto">
          <a:xfrm>
            <a:off x="179388" y="4076700"/>
            <a:ext cx="3317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t>s</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266</a:t>
            </a:fld>
            <a:endParaRPr lang="en-GB" dirty="0"/>
          </a:p>
        </p:txBody>
      </p:sp>
    </p:spTree>
    <p:extLst>
      <p:ext uri="{BB962C8B-B14F-4D97-AF65-F5344CB8AC3E}">
        <p14:creationId xmlns:p14="http://schemas.microsoft.com/office/powerpoint/2010/main" val="2783803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checkerboard(across)">
                                      <p:cBhvr>
                                        <p:cTn id="7" dur="500"/>
                                        <p:tgtEl>
                                          <p:spTgt spid="1024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23"/>
                                        </p:tgtEl>
                                        <p:attrNameLst>
                                          <p:attrName>style.visibility</p:attrName>
                                        </p:attrNameLst>
                                      </p:cBhvr>
                                      <p:to>
                                        <p:strVal val="visible"/>
                                      </p:to>
                                    </p:set>
                                    <p:animEffect transition="in" filter="blinds(horizontal)">
                                      <p:cBhvr>
                                        <p:cTn id="12" dur="500"/>
                                        <p:tgtEl>
                                          <p:spTgt spid="1024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2442"/>
                                        </p:tgtEl>
                                        <p:attrNameLst>
                                          <p:attrName>style.visibility</p:attrName>
                                        </p:attrNameLst>
                                      </p:cBhvr>
                                      <p:to>
                                        <p:strVal val="visible"/>
                                      </p:to>
                                    </p:set>
                                    <p:animEffect transition="in" filter="blinds(horizontal)">
                                      <p:cBhvr>
                                        <p:cTn id="17" dur="500"/>
                                        <p:tgtEl>
                                          <p:spTgt spid="1024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02445"/>
                                        </p:tgtEl>
                                        <p:attrNameLst>
                                          <p:attrName>style.visibility</p:attrName>
                                        </p:attrNameLst>
                                      </p:cBhvr>
                                      <p:to>
                                        <p:strVal val="visible"/>
                                      </p:to>
                                    </p:set>
                                    <p:animEffect transition="in" filter="fade">
                                      <p:cBhvr>
                                        <p:cTn id="22" dur="2000"/>
                                        <p:tgtEl>
                                          <p:spTgt spid="102445"/>
                                        </p:tgtEl>
                                      </p:cBhvr>
                                    </p:animEffect>
                                  </p:childTnLst>
                                </p:cTn>
                              </p:par>
                              <p:par>
                                <p:cTn id="23" presetID="10" presetClass="entr" presetSubtype="0" fill="hold" nodeType="withEffect">
                                  <p:stCondLst>
                                    <p:cond delay="0"/>
                                  </p:stCondLst>
                                  <p:childTnLst>
                                    <p:set>
                                      <p:cBhvr>
                                        <p:cTn id="24" dur="1" fill="hold">
                                          <p:stCondLst>
                                            <p:cond delay="0"/>
                                          </p:stCondLst>
                                        </p:cTn>
                                        <p:tgtEl>
                                          <p:spTgt spid="102452"/>
                                        </p:tgtEl>
                                        <p:attrNameLst>
                                          <p:attrName>style.visibility</p:attrName>
                                        </p:attrNameLst>
                                      </p:cBhvr>
                                      <p:to>
                                        <p:strVal val="visible"/>
                                      </p:to>
                                    </p:set>
                                    <p:animEffect transition="in" filter="fade">
                                      <p:cBhvr>
                                        <p:cTn id="25" dur="2000"/>
                                        <p:tgtEl>
                                          <p:spTgt spid="10245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2459"/>
                                        </p:tgtEl>
                                        <p:attrNameLst>
                                          <p:attrName>style.visibility</p:attrName>
                                        </p:attrNameLst>
                                      </p:cBhvr>
                                      <p:to>
                                        <p:strVal val="visible"/>
                                      </p:to>
                                    </p:set>
                                    <p:animEffect transition="in" filter="fade">
                                      <p:cBhvr>
                                        <p:cTn id="30" dur="2000"/>
                                        <p:tgtEl>
                                          <p:spTgt spid="1024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2458"/>
                                        </p:tgtEl>
                                        <p:attrNameLst>
                                          <p:attrName>style.visibility</p:attrName>
                                        </p:attrNameLst>
                                      </p:cBhvr>
                                      <p:to>
                                        <p:strVal val="visible"/>
                                      </p:to>
                                    </p:set>
                                    <p:animEffect transition="in" filter="fade">
                                      <p:cBhvr>
                                        <p:cTn id="33" dur="2000"/>
                                        <p:tgtEl>
                                          <p:spTgt spid="102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8" grpId="0" autoUpdateAnimBg="0"/>
      <p:bldP spid="102459" grpId="0" autoUpdateAnimBg="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07504" y="357188"/>
            <a:ext cx="7464871" cy="623887"/>
          </a:xfrm>
        </p:spPr>
        <p:txBody>
          <a:bodyPr/>
          <a:lstStyle/>
          <a:p>
            <a:pPr eaLnBrk="1" hangingPunct="1"/>
            <a:r>
              <a:rPr lang="zh-CN" altLang="en-US" dirty="0" smtClean="0"/>
              <a:t>课外思考题：</a:t>
            </a:r>
          </a:p>
        </p:txBody>
      </p:sp>
      <p:sp>
        <p:nvSpPr>
          <p:cNvPr id="18435" name="Rectangle 3"/>
          <p:cNvSpPr>
            <a:spLocks noGrp="1" noChangeArrowheads="1"/>
          </p:cNvSpPr>
          <p:nvPr>
            <p:ph type="body" idx="1"/>
          </p:nvPr>
        </p:nvSpPr>
        <p:spPr/>
        <p:txBody>
          <a:bodyPr/>
          <a:lstStyle/>
          <a:p>
            <a:pPr eaLnBrk="1" hangingPunct="1"/>
            <a:r>
              <a:rPr lang="zh-CN" altLang="en-US" sz="3100" b="1" dirty="0" smtClean="0"/>
              <a:t>国庆大假期间旅游非常火爆，机票早已订购一空。成都一家旅行社由于信誉好、服务好，所策划的国庆首都游的行情看好，要求参加的游客众多，游客甚至不惜多花机票钱辗转取道它地也愿参加此游。旅行社只好紧急电传他在全国各地的办事处要求协助解决此问题。很快，各办事处将其已订购机票的情况传到了总社。根据此资料，总社要作出计划，最多能将多少游客从成都送往北京以及如何取道转机。下面是各办事处已订购机票的详细情况表：</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267</a:t>
            </a:fld>
            <a:endParaRPr lang="en-GB" dirty="0"/>
          </a:p>
        </p:txBody>
      </p:sp>
    </p:spTree>
    <p:extLst>
      <p:ext uri="{BB962C8B-B14F-4D97-AF65-F5344CB8AC3E}">
        <p14:creationId xmlns:p14="http://schemas.microsoft.com/office/powerpoint/2010/main" val="266377024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60" name="Group 4"/>
          <p:cNvGraphicFramePr>
            <a:graphicFrameLocks noGrp="1"/>
          </p:cNvGraphicFramePr>
          <p:nvPr/>
        </p:nvGraphicFramePr>
        <p:xfrm>
          <a:off x="228600" y="1557338"/>
          <a:ext cx="8686800" cy="3685032"/>
        </p:xfrm>
        <a:graphic>
          <a:graphicData uri="http://schemas.openxmlformats.org/drawingml/2006/table">
            <a:tbl>
              <a:tblPr/>
              <a:tblGrid>
                <a:gridCol w="788988"/>
                <a:gridCol w="790575"/>
                <a:gridCol w="788987"/>
                <a:gridCol w="790575"/>
                <a:gridCol w="787400"/>
                <a:gridCol w="793750"/>
                <a:gridCol w="787400"/>
                <a:gridCol w="790575"/>
                <a:gridCol w="788988"/>
                <a:gridCol w="790575"/>
                <a:gridCol w="788987"/>
              </a:tblGrid>
              <a:tr h="265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成都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重庆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武汉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上海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西安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郑州</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沈阳</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5000"/>
                        </a:lnSpc>
                        <a:spcBef>
                          <a:spcPct val="5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昆明</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5000"/>
                        </a:lnSpc>
                        <a:spcBef>
                          <a:spcPct val="5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广州</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北京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成都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重庆</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武汉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上海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西安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郑州</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沈阳</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65113">
                <a:tc>
                  <a:txBody>
                    <a:bodyPr/>
                    <a:lstStyle/>
                    <a:p>
                      <a:pPr marL="0" marR="0" lvl="0" indent="0" algn="l" defTabSz="914400" rtl="0" eaLnBrk="1" fontAlgn="base" latinLnBrk="0" hangingPunct="1">
                        <a:lnSpc>
                          <a:spcPct val="105000"/>
                        </a:lnSpc>
                        <a:spcBef>
                          <a:spcPct val="5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昆明</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57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广州</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itchFamily="34" charset="0"/>
                          <a:ea typeface="宋体" pitchFamily="2"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268</a:t>
            </a:fld>
            <a:endParaRPr lang="en-US" altLang="zh-CN" dirty="0"/>
          </a:p>
        </p:txBody>
      </p:sp>
    </p:spTree>
    <p:extLst>
      <p:ext uri="{BB962C8B-B14F-4D97-AF65-F5344CB8AC3E}">
        <p14:creationId xmlns:p14="http://schemas.microsoft.com/office/powerpoint/2010/main" val="413326201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ext Box 40"/>
          <p:cNvSpPr txBox="1">
            <a:spLocks noChangeArrowheads="1"/>
          </p:cNvSpPr>
          <p:nvPr/>
        </p:nvSpPr>
        <p:spPr bwMode="auto">
          <a:xfrm>
            <a:off x="468313" y="549275"/>
            <a:ext cx="8351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zh-CN" altLang="en-US"/>
              <a:t>用图来描述就是</a:t>
            </a:r>
          </a:p>
        </p:txBody>
      </p:sp>
      <p:grpSp>
        <p:nvGrpSpPr>
          <p:cNvPr id="20483" name="Group 65"/>
          <p:cNvGrpSpPr>
            <a:grpSpLocks/>
          </p:cNvGrpSpPr>
          <p:nvPr/>
        </p:nvGrpSpPr>
        <p:grpSpPr bwMode="auto">
          <a:xfrm>
            <a:off x="636588" y="1628775"/>
            <a:ext cx="7391400" cy="3319463"/>
            <a:chOff x="288" y="1389"/>
            <a:chExt cx="4656" cy="2091"/>
          </a:xfrm>
        </p:grpSpPr>
        <p:sp>
          <p:nvSpPr>
            <p:cNvPr id="20485" name="Oval 4"/>
            <p:cNvSpPr>
              <a:spLocks noChangeArrowheads="1"/>
            </p:cNvSpPr>
            <p:nvPr/>
          </p:nvSpPr>
          <p:spPr bwMode="auto">
            <a:xfrm>
              <a:off x="288" y="2394"/>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成</a:t>
              </a:r>
            </a:p>
          </p:txBody>
        </p:sp>
        <p:sp>
          <p:nvSpPr>
            <p:cNvPr id="20486" name="Oval 5"/>
            <p:cNvSpPr>
              <a:spLocks noChangeArrowheads="1"/>
            </p:cNvSpPr>
            <p:nvPr/>
          </p:nvSpPr>
          <p:spPr bwMode="auto">
            <a:xfrm>
              <a:off x="912" y="1674"/>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重</a:t>
              </a:r>
            </a:p>
          </p:txBody>
        </p:sp>
        <p:sp>
          <p:nvSpPr>
            <p:cNvPr id="20487" name="Oval 6"/>
            <p:cNvSpPr>
              <a:spLocks noChangeArrowheads="1"/>
            </p:cNvSpPr>
            <p:nvPr/>
          </p:nvSpPr>
          <p:spPr bwMode="auto">
            <a:xfrm>
              <a:off x="960" y="2970"/>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武</a:t>
              </a:r>
            </a:p>
          </p:txBody>
        </p:sp>
        <p:sp>
          <p:nvSpPr>
            <p:cNvPr id="20488" name="Oval 7"/>
            <p:cNvSpPr>
              <a:spLocks noChangeArrowheads="1"/>
            </p:cNvSpPr>
            <p:nvPr/>
          </p:nvSpPr>
          <p:spPr bwMode="auto">
            <a:xfrm>
              <a:off x="2016" y="2202"/>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昆</a:t>
              </a:r>
            </a:p>
          </p:txBody>
        </p:sp>
        <p:sp>
          <p:nvSpPr>
            <p:cNvPr id="20489" name="Oval 8"/>
            <p:cNvSpPr>
              <a:spLocks noChangeArrowheads="1"/>
            </p:cNvSpPr>
            <p:nvPr/>
          </p:nvSpPr>
          <p:spPr bwMode="auto">
            <a:xfrm>
              <a:off x="2880" y="2634"/>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上</a:t>
              </a:r>
            </a:p>
          </p:txBody>
        </p:sp>
        <p:sp>
          <p:nvSpPr>
            <p:cNvPr id="20490" name="Oval 9"/>
            <p:cNvSpPr>
              <a:spLocks noChangeArrowheads="1"/>
            </p:cNvSpPr>
            <p:nvPr/>
          </p:nvSpPr>
          <p:spPr bwMode="auto">
            <a:xfrm>
              <a:off x="2112" y="3210"/>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广</a:t>
              </a:r>
            </a:p>
          </p:txBody>
        </p:sp>
        <p:sp>
          <p:nvSpPr>
            <p:cNvPr id="20491" name="Oval 10"/>
            <p:cNvSpPr>
              <a:spLocks noChangeArrowheads="1"/>
            </p:cNvSpPr>
            <p:nvPr/>
          </p:nvSpPr>
          <p:spPr bwMode="auto">
            <a:xfrm>
              <a:off x="2160" y="1434"/>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西</a:t>
              </a:r>
            </a:p>
          </p:txBody>
        </p:sp>
        <p:sp>
          <p:nvSpPr>
            <p:cNvPr id="20492" name="Oval 11"/>
            <p:cNvSpPr>
              <a:spLocks noChangeArrowheads="1"/>
            </p:cNvSpPr>
            <p:nvPr/>
          </p:nvSpPr>
          <p:spPr bwMode="auto">
            <a:xfrm>
              <a:off x="3264" y="1482"/>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郑</a:t>
              </a:r>
            </a:p>
          </p:txBody>
        </p:sp>
        <p:sp>
          <p:nvSpPr>
            <p:cNvPr id="20493" name="Oval 12"/>
            <p:cNvSpPr>
              <a:spLocks noChangeArrowheads="1"/>
            </p:cNvSpPr>
            <p:nvPr/>
          </p:nvSpPr>
          <p:spPr bwMode="auto">
            <a:xfrm>
              <a:off x="3936" y="3210"/>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沈</a:t>
              </a:r>
            </a:p>
          </p:txBody>
        </p:sp>
        <p:sp>
          <p:nvSpPr>
            <p:cNvPr id="20494" name="Oval 13"/>
            <p:cNvSpPr>
              <a:spLocks noChangeArrowheads="1"/>
            </p:cNvSpPr>
            <p:nvPr/>
          </p:nvSpPr>
          <p:spPr bwMode="auto">
            <a:xfrm>
              <a:off x="4752" y="2442"/>
              <a:ext cx="192" cy="192"/>
            </a:xfrm>
            <a:prstGeom prst="ellipse">
              <a:avLst/>
            </a:prstGeom>
            <a:solidFill>
              <a:srgbClr val="FFFF99"/>
            </a:solidFill>
            <a:ln w="19050">
              <a:solidFill>
                <a:schemeClr val="tx1"/>
              </a:solidFill>
              <a:round/>
              <a:headEnd/>
              <a:tailEnd/>
            </a:ln>
          </p:spPr>
          <p:txBody>
            <a:bodyPr wrap="none" anchor="ctr"/>
            <a:lstStyle/>
            <a:p>
              <a:pPr algn="ctr"/>
              <a:r>
                <a:rPr kumimoji="1" lang="zh-CN" altLang="en-US" sz="1600" b="1">
                  <a:solidFill>
                    <a:srgbClr val="FF0000"/>
                  </a:solidFill>
                </a:rPr>
                <a:t>京</a:t>
              </a:r>
            </a:p>
          </p:txBody>
        </p:sp>
        <p:sp>
          <p:nvSpPr>
            <p:cNvPr id="20495" name="Line 14"/>
            <p:cNvSpPr>
              <a:spLocks noChangeShapeType="1"/>
            </p:cNvSpPr>
            <p:nvPr/>
          </p:nvSpPr>
          <p:spPr bwMode="auto">
            <a:xfrm flipV="1">
              <a:off x="432" y="1818"/>
              <a:ext cx="528" cy="576"/>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6" name="Line 15"/>
            <p:cNvSpPr>
              <a:spLocks noChangeShapeType="1"/>
            </p:cNvSpPr>
            <p:nvPr/>
          </p:nvSpPr>
          <p:spPr bwMode="auto">
            <a:xfrm>
              <a:off x="432" y="2586"/>
              <a:ext cx="576" cy="43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7" name="Line 16"/>
            <p:cNvSpPr>
              <a:spLocks noChangeShapeType="1"/>
            </p:cNvSpPr>
            <p:nvPr/>
          </p:nvSpPr>
          <p:spPr bwMode="auto">
            <a:xfrm flipV="1">
              <a:off x="480" y="1578"/>
              <a:ext cx="1728" cy="86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8" name="Line 17"/>
            <p:cNvSpPr>
              <a:spLocks noChangeShapeType="1"/>
            </p:cNvSpPr>
            <p:nvPr/>
          </p:nvSpPr>
          <p:spPr bwMode="auto">
            <a:xfrm>
              <a:off x="480" y="2538"/>
              <a:ext cx="2400" cy="19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9" name="Line 18"/>
            <p:cNvSpPr>
              <a:spLocks noChangeShapeType="1"/>
            </p:cNvSpPr>
            <p:nvPr/>
          </p:nvSpPr>
          <p:spPr bwMode="auto">
            <a:xfrm flipV="1">
              <a:off x="480" y="2298"/>
              <a:ext cx="1536" cy="19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0" name="Line 19"/>
            <p:cNvSpPr>
              <a:spLocks noChangeShapeType="1"/>
            </p:cNvSpPr>
            <p:nvPr/>
          </p:nvSpPr>
          <p:spPr bwMode="auto">
            <a:xfrm>
              <a:off x="480" y="2520"/>
              <a:ext cx="4272" cy="1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1" name="Line 20"/>
            <p:cNvSpPr>
              <a:spLocks noChangeShapeType="1"/>
            </p:cNvSpPr>
            <p:nvPr/>
          </p:nvSpPr>
          <p:spPr bwMode="auto">
            <a:xfrm>
              <a:off x="450" y="2565"/>
              <a:ext cx="1671" cy="70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2" name="Line 21"/>
            <p:cNvSpPr>
              <a:spLocks noChangeShapeType="1"/>
            </p:cNvSpPr>
            <p:nvPr/>
          </p:nvSpPr>
          <p:spPr bwMode="auto">
            <a:xfrm>
              <a:off x="1008" y="1875"/>
              <a:ext cx="48" cy="110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3" name="Line 22"/>
            <p:cNvSpPr>
              <a:spLocks noChangeShapeType="1"/>
            </p:cNvSpPr>
            <p:nvPr/>
          </p:nvSpPr>
          <p:spPr bwMode="auto">
            <a:xfrm>
              <a:off x="1104" y="1818"/>
              <a:ext cx="912" cy="43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4" name="Line 23"/>
            <p:cNvSpPr>
              <a:spLocks noChangeShapeType="1"/>
            </p:cNvSpPr>
            <p:nvPr/>
          </p:nvSpPr>
          <p:spPr bwMode="auto">
            <a:xfrm>
              <a:off x="1104" y="1770"/>
              <a:ext cx="3648" cy="72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5" name="Line 24"/>
            <p:cNvSpPr>
              <a:spLocks noChangeShapeType="1"/>
            </p:cNvSpPr>
            <p:nvPr/>
          </p:nvSpPr>
          <p:spPr bwMode="auto">
            <a:xfrm>
              <a:off x="2304" y="1626"/>
              <a:ext cx="624" cy="1056"/>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6" name="Line 25"/>
            <p:cNvSpPr>
              <a:spLocks noChangeShapeType="1"/>
            </p:cNvSpPr>
            <p:nvPr/>
          </p:nvSpPr>
          <p:spPr bwMode="auto">
            <a:xfrm flipV="1">
              <a:off x="2208" y="1626"/>
              <a:ext cx="48" cy="158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7" name="Line 26"/>
            <p:cNvSpPr>
              <a:spLocks noChangeShapeType="1"/>
            </p:cNvSpPr>
            <p:nvPr/>
          </p:nvSpPr>
          <p:spPr bwMode="auto">
            <a:xfrm flipV="1">
              <a:off x="2208" y="1626"/>
              <a:ext cx="1056" cy="67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8" name="Line 27"/>
            <p:cNvSpPr>
              <a:spLocks noChangeShapeType="1"/>
            </p:cNvSpPr>
            <p:nvPr/>
          </p:nvSpPr>
          <p:spPr bwMode="auto">
            <a:xfrm flipV="1">
              <a:off x="1152" y="2778"/>
              <a:ext cx="1728" cy="28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9" name="Line 28"/>
            <p:cNvSpPr>
              <a:spLocks noChangeShapeType="1"/>
            </p:cNvSpPr>
            <p:nvPr/>
          </p:nvSpPr>
          <p:spPr bwMode="auto">
            <a:xfrm flipV="1">
              <a:off x="2304" y="3306"/>
              <a:ext cx="1632" cy="1"/>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0" name="Line 29"/>
            <p:cNvSpPr>
              <a:spLocks noChangeShapeType="1"/>
            </p:cNvSpPr>
            <p:nvPr/>
          </p:nvSpPr>
          <p:spPr bwMode="auto">
            <a:xfrm>
              <a:off x="2208" y="2346"/>
              <a:ext cx="2544" cy="19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1" name="Line 30"/>
            <p:cNvSpPr>
              <a:spLocks noChangeShapeType="1"/>
            </p:cNvSpPr>
            <p:nvPr/>
          </p:nvSpPr>
          <p:spPr bwMode="auto">
            <a:xfrm>
              <a:off x="2352" y="1530"/>
              <a:ext cx="912" cy="4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2" name="Line 31"/>
            <p:cNvSpPr>
              <a:spLocks noChangeShapeType="1"/>
            </p:cNvSpPr>
            <p:nvPr/>
          </p:nvSpPr>
          <p:spPr bwMode="auto">
            <a:xfrm flipV="1">
              <a:off x="2304" y="2586"/>
              <a:ext cx="2496" cy="67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3" name="Line 32"/>
            <p:cNvSpPr>
              <a:spLocks noChangeShapeType="1"/>
            </p:cNvSpPr>
            <p:nvPr/>
          </p:nvSpPr>
          <p:spPr bwMode="auto">
            <a:xfrm>
              <a:off x="3072" y="2778"/>
              <a:ext cx="864" cy="48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4" name="Line 33"/>
            <p:cNvSpPr>
              <a:spLocks noChangeShapeType="1"/>
            </p:cNvSpPr>
            <p:nvPr/>
          </p:nvSpPr>
          <p:spPr bwMode="auto">
            <a:xfrm flipV="1">
              <a:off x="4128" y="2634"/>
              <a:ext cx="720" cy="62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5" name="Line 34"/>
            <p:cNvSpPr>
              <a:spLocks noChangeShapeType="1"/>
            </p:cNvSpPr>
            <p:nvPr/>
          </p:nvSpPr>
          <p:spPr bwMode="auto">
            <a:xfrm>
              <a:off x="3408" y="1674"/>
              <a:ext cx="624" cy="1536"/>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6" name="Line 35"/>
            <p:cNvSpPr>
              <a:spLocks noChangeShapeType="1"/>
            </p:cNvSpPr>
            <p:nvPr/>
          </p:nvSpPr>
          <p:spPr bwMode="auto">
            <a:xfrm flipV="1">
              <a:off x="1104" y="1530"/>
              <a:ext cx="1056" cy="19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7" name="Line 36"/>
            <p:cNvSpPr>
              <a:spLocks noChangeShapeType="1"/>
            </p:cNvSpPr>
            <p:nvPr/>
          </p:nvSpPr>
          <p:spPr bwMode="auto">
            <a:xfrm flipV="1">
              <a:off x="3024" y="1674"/>
              <a:ext cx="288" cy="96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8" name="Line 37"/>
            <p:cNvSpPr>
              <a:spLocks noChangeShapeType="1"/>
            </p:cNvSpPr>
            <p:nvPr/>
          </p:nvSpPr>
          <p:spPr bwMode="auto">
            <a:xfrm flipV="1">
              <a:off x="2268" y="2796"/>
              <a:ext cx="672" cy="43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9" name="Line 38"/>
            <p:cNvSpPr>
              <a:spLocks noChangeShapeType="1"/>
            </p:cNvSpPr>
            <p:nvPr/>
          </p:nvSpPr>
          <p:spPr bwMode="auto">
            <a:xfrm>
              <a:off x="3456" y="1626"/>
              <a:ext cx="1344" cy="816"/>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0" name="Text Box 39"/>
            <p:cNvSpPr txBox="1">
              <a:spLocks noChangeArrowheads="1"/>
            </p:cNvSpPr>
            <p:nvPr/>
          </p:nvSpPr>
          <p:spPr bwMode="auto">
            <a:xfrm>
              <a:off x="3936" y="1770"/>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8</a:t>
              </a:r>
            </a:p>
          </p:txBody>
        </p:sp>
        <p:sp>
          <p:nvSpPr>
            <p:cNvPr id="20521" name="Text Box 41"/>
            <p:cNvSpPr txBox="1">
              <a:spLocks noChangeArrowheads="1"/>
            </p:cNvSpPr>
            <p:nvPr/>
          </p:nvSpPr>
          <p:spPr bwMode="auto">
            <a:xfrm>
              <a:off x="476" y="2795"/>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5</a:t>
              </a:r>
            </a:p>
          </p:txBody>
        </p:sp>
        <p:sp>
          <p:nvSpPr>
            <p:cNvPr id="20522" name="Text Box 42"/>
            <p:cNvSpPr txBox="1">
              <a:spLocks noChangeArrowheads="1"/>
            </p:cNvSpPr>
            <p:nvPr/>
          </p:nvSpPr>
          <p:spPr bwMode="auto">
            <a:xfrm>
              <a:off x="476" y="1888"/>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10</a:t>
              </a:r>
            </a:p>
          </p:txBody>
        </p:sp>
        <p:sp>
          <p:nvSpPr>
            <p:cNvPr id="20523" name="Text Box 43"/>
            <p:cNvSpPr txBox="1">
              <a:spLocks noChangeArrowheads="1"/>
            </p:cNvSpPr>
            <p:nvPr/>
          </p:nvSpPr>
          <p:spPr bwMode="auto">
            <a:xfrm>
              <a:off x="1429" y="2568"/>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15</a:t>
              </a:r>
            </a:p>
          </p:txBody>
        </p:sp>
        <p:sp>
          <p:nvSpPr>
            <p:cNvPr id="20524" name="Text Box 44"/>
            <p:cNvSpPr txBox="1">
              <a:spLocks noChangeArrowheads="1"/>
            </p:cNvSpPr>
            <p:nvPr/>
          </p:nvSpPr>
          <p:spPr bwMode="auto">
            <a:xfrm>
              <a:off x="703" y="2115"/>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8</a:t>
              </a:r>
            </a:p>
          </p:txBody>
        </p:sp>
        <p:sp>
          <p:nvSpPr>
            <p:cNvPr id="20525" name="Text Box 45"/>
            <p:cNvSpPr txBox="1">
              <a:spLocks noChangeArrowheads="1"/>
            </p:cNvSpPr>
            <p:nvPr/>
          </p:nvSpPr>
          <p:spPr bwMode="auto">
            <a:xfrm>
              <a:off x="1247" y="2205"/>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12</a:t>
              </a:r>
            </a:p>
          </p:txBody>
        </p:sp>
        <p:sp>
          <p:nvSpPr>
            <p:cNvPr id="20526" name="Text Box 46"/>
            <p:cNvSpPr txBox="1">
              <a:spLocks noChangeArrowheads="1"/>
            </p:cNvSpPr>
            <p:nvPr/>
          </p:nvSpPr>
          <p:spPr bwMode="auto">
            <a:xfrm>
              <a:off x="1156" y="2750"/>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10</a:t>
              </a:r>
            </a:p>
          </p:txBody>
        </p:sp>
        <p:sp>
          <p:nvSpPr>
            <p:cNvPr id="20527" name="Text Box 47"/>
            <p:cNvSpPr txBox="1">
              <a:spLocks noChangeArrowheads="1"/>
            </p:cNvSpPr>
            <p:nvPr/>
          </p:nvSpPr>
          <p:spPr bwMode="auto">
            <a:xfrm>
              <a:off x="1519" y="2387"/>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30</a:t>
              </a:r>
            </a:p>
          </p:txBody>
        </p:sp>
        <p:sp>
          <p:nvSpPr>
            <p:cNvPr id="20528" name="Text Box 48"/>
            <p:cNvSpPr txBox="1">
              <a:spLocks noChangeArrowheads="1"/>
            </p:cNvSpPr>
            <p:nvPr/>
          </p:nvSpPr>
          <p:spPr bwMode="auto">
            <a:xfrm>
              <a:off x="884" y="1888"/>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5</a:t>
              </a:r>
            </a:p>
          </p:txBody>
        </p:sp>
        <p:sp>
          <p:nvSpPr>
            <p:cNvPr id="20529" name="Text Box 49"/>
            <p:cNvSpPr txBox="1">
              <a:spLocks noChangeArrowheads="1"/>
            </p:cNvSpPr>
            <p:nvPr/>
          </p:nvSpPr>
          <p:spPr bwMode="auto">
            <a:xfrm>
              <a:off x="1429" y="1480"/>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6</a:t>
              </a:r>
            </a:p>
          </p:txBody>
        </p:sp>
        <p:sp>
          <p:nvSpPr>
            <p:cNvPr id="20530" name="Text Box 50"/>
            <p:cNvSpPr txBox="1">
              <a:spLocks noChangeArrowheads="1"/>
            </p:cNvSpPr>
            <p:nvPr/>
          </p:nvSpPr>
          <p:spPr bwMode="auto">
            <a:xfrm>
              <a:off x="1519" y="1933"/>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15</a:t>
              </a:r>
            </a:p>
          </p:txBody>
        </p:sp>
        <p:sp>
          <p:nvSpPr>
            <p:cNvPr id="20531" name="Text Box 51"/>
            <p:cNvSpPr txBox="1">
              <a:spLocks noChangeArrowheads="1"/>
            </p:cNvSpPr>
            <p:nvPr/>
          </p:nvSpPr>
          <p:spPr bwMode="auto">
            <a:xfrm>
              <a:off x="1791" y="1797"/>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25</a:t>
              </a:r>
            </a:p>
          </p:txBody>
        </p:sp>
        <p:sp>
          <p:nvSpPr>
            <p:cNvPr id="20532" name="Text Box 52"/>
            <p:cNvSpPr txBox="1">
              <a:spLocks noChangeArrowheads="1"/>
            </p:cNvSpPr>
            <p:nvPr/>
          </p:nvSpPr>
          <p:spPr bwMode="auto">
            <a:xfrm>
              <a:off x="1655" y="2795"/>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10</a:t>
              </a:r>
            </a:p>
          </p:txBody>
        </p:sp>
        <p:sp>
          <p:nvSpPr>
            <p:cNvPr id="20533" name="Text Box 53"/>
            <p:cNvSpPr txBox="1">
              <a:spLocks noChangeArrowheads="1"/>
            </p:cNvSpPr>
            <p:nvPr/>
          </p:nvSpPr>
          <p:spPr bwMode="auto">
            <a:xfrm>
              <a:off x="3016" y="1888"/>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15</a:t>
              </a:r>
            </a:p>
          </p:txBody>
        </p:sp>
        <p:sp>
          <p:nvSpPr>
            <p:cNvPr id="20534" name="Text Box 54"/>
            <p:cNvSpPr txBox="1">
              <a:spLocks noChangeArrowheads="1"/>
            </p:cNvSpPr>
            <p:nvPr/>
          </p:nvSpPr>
          <p:spPr bwMode="auto">
            <a:xfrm>
              <a:off x="3470" y="2976"/>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8</a:t>
              </a:r>
            </a:p>
          </p:txBody>
        </p:sp>
        <p:sp>
          <p:nvSpPr>
            <p:cNvPr id="20535" name="Text Box 55"/>
            <p:cNvSpPr txBox="1">
              <a:spLocks noChangeArrowheads="1"/>
            </p:cNvSpPr>
            <p:nvPr/>
          </p:nvSpPr>
          <p:spPr bwMode="auto">
            <a:xfrm>
              <a:off x="2381" y="1706"/>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8</a:t>
              </a:r>
            </a:p>
          </p:txBody>
        </p:sp>
        <p:sp>
          <p:nvSpPr>
            <p:cNvPr id="20536" name="Text Box 56"/>
            <p:cNvSpPr txBox="1">
              <a:spLocks noChangeArrowheads="1"/>
            </p:cNvSpPr>
            <p:nvPr/>
          </p:nvSpPr>
          <p:spPr bwMode="auto">
            <a:xfrm>
              <a:off x="2608" y="1389"/>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6</a:t>
              </a:r>
            </a:p>
          </p:txBody>
        </p:sp>
        <p:sp>
          <p:nvSpPr>
            <p:cNvPr id="20537" name="Text Box 57"/>
            <p:cNvSpPr txBox="1">
              <a:spLocks noChangeArrowheads="1"/>
            </p:cNvSpPr>
            <p:nvPr/>
          </p:nvSpPr>
          <p:spPr bwMode="auto">
            <a:xfrm>
              <a:off x="3424" y="1842"/>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14</a:t>
              </a:r>
            </a:p>
          </p:txBody>
        </p:sp>
        <p:sp>
          <p:nvSpPr>
            <p:cNvPr id="20538" name="Text Box 58"/>
            <p:cNvSpPr txBox="1">
              <a:spLocks noChangeArrowheads="1"/>
            </p:cNvSpPr>
            <p:nvPr/>
          </p:nvSpPr>
          <p:spPr bwMode="auto">
            <a:xfrm>
              <a:off x="4422" y="2931"/>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18</a:t>
              </a:r>
            </a:p>
          </p:txBody>
        </p:sp>
        <p:sp>
          <p:nvSpPr>
            <p:cNvPr id="20539" name="Text Box 59"/>
            <p:cNvSpPr txBox="1">
              <a:spLocks noChangeArrowheads="1"/>
            </p:cNvSpPr>
            <p:nvPr/>
          </p:nvSpPr>
          <p:spPr bwMode="auto">
            <a:xfrm>
              <a:off x="2744" y="1706"/>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8</a:t>
              </a:r>
            </a:p>
          </p:txBody>
        </p:sp>
        <p:sp>
          <p:nvSpPr>
            <p:cNvPr id="20540" name="Text Box 60"/>
            <p:cNvSpPr txBox="1">
              <a:spLocks noChangeArrowheads="1"/>
            </p:cNvSpPr>
            <p:nvPr/>
          </p:nvSpPr>
          <p:spPr bwMode="auto">
            <a:xfrm>
              <a:off x="2789" y="2205"/>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10</a:t>
              </a:r>
            </a:p>
          </p:txBody>
        </p:sp>
        <p:sp>
          <p:nvSpPr>
            <p:cNvPr id="20541" name="Text Box 61"/>
            <p:cNvSpPr txBox="1">
              <a:spLocks noChangeArrowheads="1"/>
            </p:cNvSpPr>
            <p:nvPr/>
          </p:nvSpPr>
          <p:spPr bwMode="auto">
            <a:xfrm>
              <a:off x="2517" y="2886"/>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8</a:t>
              </a:r>
            </a:p>
          </p:txBody>
        </p:sp>
        <p:sp>
          <p:nvSpPr>
            <p:cNvPr id="20542" name="Text Box 62"/>
            <p:cNvSpPr txBox="1">
              <a:spLocks noChangeArrowheads="1"/>
            </p:cNvSpPr>
            <p:nvPr/>
          </p:nvSpPr>
          <p:spPr bwMode="auto">
            <a:xfrm>
              <a:off x="2154" y="2931"/>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2</a:t>
              </a:r>
            </a:p>
          </p:txBody>
        </p:sp>
        <p:sp>
          <p:nvSpPr>
            <p:cNvPr id="20543" name="Text Box 63"/>
            <p:cNvSpPr txBox="1">
              <a:spLocks noChangeArrowheads="1"/>
            </p:cNvSpPr>
            <p:nvPr/>
          </p:nvSpPr>
          <p:spPr bwMode="auto">
            <a:xfrm>
              <a:off x="2925" y="3249"/>
              <a:ext cx="192"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6</a:t>
              </a:r>
            </a:p>
          </p:txBody>
        </p:sp>
        <p:sp>
          <p:nvSpPr>
            <p:cNvPr id="20544" name="Text Box 64"/>
            <p:cNvSpPr txBox="1">
              <a:spLocks noChangeArrowheads="1"/>
            </p:cNvSpPr>
            <p:nvPr/>
          </p:nvSpPr>
          <p:spPr bwMode="auto">
            <a:xfrm>
              <a:off x="2971" y="2976"/>
              <a:ext cx="317" cy="23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800" b="1">
                  <a:solidFill>
                    <a:srgbClr val="FF0000"/>
                  </a:solidFill>
                </a:rPr>
                <a:t>10</a:t>
              </a:r>
            </a:p>
          </p:txBody>
        </p:sp>
      </p:grpSp>
      <p:sp>
        <p:nvSpPr>
          <p:cNvPr id="20484" name="Text Box 66"/>
          <p:cNvSpPr txBox="1">
            <a:spLocks noChangeArrowheads="1"/>
          </p:cNvSpPr>
          <p:nvPr/>
        </p:nvSpPr>
        <p:spPr bwMode="auto">
          <a:xfrm>
            <a:off x="215106" y="4976813"/>
            <a:ext cx="8640763"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lnSpc>
                <a:spcPct val="120000"/>
              </a:lnSpc>
              <a:spcBef>
                <a:spcPct val="20000"/>
              </a:spcBef>
              <a:buClr>
                <a:schemeClr val="accent1"/>
              </a:buClr>
              <a:buSzPct val="80000"/>
              <a:buFont typeface="Wingdings" pitchFamily="2" charset="2"/>
              <a:buNone/>
            </a:pPr>
            <a:r>
              <a:rPr kumimoji="1" lang="zh-CN" altLang="en-US" sz="2200" b="1" dirty="0">
                <a:solidFill>
                  <a:srgbClr val="000000"/>
                </a:solidFill>
              </a:rPr>
              <a:t>发点</a:t>
            </a:r>
            <a:r>
              <a:rPr kumimoji="1" lang="en-US" altLang="zh-CN" sz="2200" b="1" dirty="0">
                <a:solidFill>
                  <a:srgbClr val="000000"/>
                </a:solidFill>
              </a:rPr>
              <a:t>v</a:t>
            </a:r>
            <a:r>
              <a:rPr kumimoji="1" lang="en-US" altLang="zh-CN" sz="2200" b="1" baseline="-25000" dirty="0">
                <a:solidFill>
                  <a:srgbClr val="000000"/>
                </a:solidFill>
              </a:rPr>
              <a:t>s</a:t>
            </a:r>
            <a:r>
              <a:rPr kumimoji="1" lang="en-US" altLang="zh-CN" sz="2200" b="1" dirty="0">
                <a:solidFill>
                  <a:srgbClr val="000000"/>
                </a:solidFill>
              </a:rPr>
              <a:t> =</a:t>
            </a:r>
            <a:r>
              <a:rPr kumimoji="1" lang="zh-CN" altLang="en-US" sz="2200" b="1" dirty="0">
                <a:solidFill>
                  <a:srgbClr val="000000"/>
                </a:solidFill>
              </a:rPr>
              <a:t>成都，收点</a:t>
            </a:r>
            <a:r>
              <a:rPr kumimoji="1" lang="en-US" altLang="zh-CN" sz="2200" b="1" dirty="0" err="1">
                <a:solidFill>
                  <a:srgbClr val="000000"/>
                </a:solidFill>
              </a:rPr>
              <a:t>v</a:t>
            </a:r>
            <a:r>
              <a:rPr kumimoji="1" lang="en-US" altLang="zh-CN" sz="2200" b="1" baseline="-25000" dirty="0" err="1">
                <a:solidFill>
                  <a:srgbClr val="000000"/>
                </a:solidFill>
              </a:rPr>
              <a:t>t</a:t>
            </a:r>
            <a:r>
              <a:rPr kumimoji="1" lang="en-US" altLang="zh-CN" sz="2200" b="1" baseline="-25000" dirty="0">
                <a:solidFill>
                  <a:srgbClr val="000000"/>
                </a:solidFill>
              </a:rPr>
              <a:t> </a:t>
            </a:r>
            <a:r>
              <a:rPr kumimoji="1" lang="en-US" altLang="zh-CN" sz="2200" b="1" dirty="0">
                <a:solidFill>
                  <a:srgbClr val="000000"/>
                </a:solidFill>
              </a:rPr>
              <a:t>=</a:t>
            </a:r>
            <a:r>
              <a:rPr kumimoji="1" lang="zh-CN" altLang="en-US" sz="2200" b="1" dirty="0">
                <a:solidFill>
                  <a:srgbClr val="000000"/>
                </a:solidFill>
              </a:rPr>
              <a:t>北京。前面已订购机票情况表中的数字即是各边上的容量（允许通过的最大旅客量），当各边上的实际客流量为零时略去不写，以零流作为初始可行流。</a:t>
            </a:r>
            <a:endParaRPr lang="zh-CN" altLang="en-US" dirty="0"/>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269</a:t>
            </a:fld>
            <a:endParaRPr lang="en-US" altLang="zh-CN" dirty="0"/>
          </a:p>
        </p:txBody>
      </p:sp>
    </p:spTree>
    <p:extLst>
      <p:ext uri="{BB962C8B-B14F-4D97-AF65-F5344CB8AC3E}">
        <p14:creationId xmlns:p14="http://schemas.microsoft.com/office/powerpoint/2010/main" val="3575920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3" name="Rectangle 2"/>
          <p:cNvSpPr>
            <a:spLocks noGrp="1" noChangeArrowheads="1"/>
          </p:cNvSpPr>
          <p:nvPr>
            <p:ph type="title"/>
          </p:nvPr>
        </p:nvSpPr>
        <p:spPr/>
        <p:txBody>
          <a:bodyPr/>
          <a:lstStyle/>
          <a:p>
            <a:r>
              <a:rPr lang="en-US" altLang="zh-CN" dirty="0" smtClean="0">
                <a:ea typeface="宋体" charset="-122"/>
              </a:rPr>
              <a:t>Running of SCC Algorithm</a:t>
            </a:r>
          </a:p>
        </p:txBody>
      </p:sp>
      <p:sp>
        <p:nvSpPr>
          <p:cNvPr id="2" name="内容占位符 1"/>
          <p:cNvSpPr>
            <a:spLocks noGrp="1"/>
          </p:cNvSpPr>
          <p:nvPr>
            <p:ph idx="1"/>
          </p:nvPr>
        </p:nvSpPr>
        <p:spPr/>
        <p:txBody>
          <a:bodyPr/>
          <a:lstStyle/>
          <a:p>
            <a:endParaRPr lang="zh-CN" altLang="en-US"/>
          </a:p>
        </p:txBody>
      </p:sp>
      <p:sp>
        <p:nvSpPr>
          <p:cNvPr id="3" name="Rectangle 1"/>
          <p:cNvSpPr>
            <a:spLocks noChangeArrowheads="1"/>
          </p:cNvSpPr>
          <p:nvPr/>
        </p:nvSpPr>
        <p:spPr bwMode="auto">
          <a:xfrm>
            <a:off x="611560" y="1128029"/>
            <a:ext cx="8064896"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dirty="0" smtClean="0">
                <a:ln>
                  <a:noFill/>
                </a:ln>
                <a:solidFill>
                  <a:srgbClr val="444444"/>
                </a:solidFill>
                <a:effectLst/>
                <a:latin typeface="Arial" pitchFamily="34" charset="0"/>
                <a:ea typeface="Open Sans"/>
                <a:cs typeface="宋体" pitchFamily="2" charset="-122"/>
              </a:rPr>
              <a:t>从节点</a:t>
            </a:r>
            <a:r>
              <a:rPr kumimoji="0" lang="zh-CN" altLang="zh-CN" sz="1400" b="0" i="0" u="none" strike="noStrike" cap="none" normalizeH="0" baseline="0" dirty="0" smtClean="0">
                <a:ln>
                  <a:noFill/>
                </a:ln>
                <a:solidFill>
                  <a:srgbClr val="444444"/>
                </a:solidFill>
                <a:effectLst/>
                <a:latin typeface="Arial" pitchFamily="34" charset="0"/>
                <a:ea typeface="Open Sans"/>
                <a:cs typeface="宋体" pitchFamily="2" charset="-122"/>
              </a:rPr>
              <a:t>1</a:t>
            </a:r>
            <a:r>
              <a:rPr kumimoji="0" lang="zh-CN" sz="1400" b="0" i="0" u="none" strike="noStrike" cap="none" normalizeH="0" baseline="0" dirty="0" smtClean="0">
                <a:ln>
                  <a:noFill/>
                </a:ln>
                <a:solidFill>
                  <a:srgbClr val="444444"/>
                </a:solidFill>
                <a:effectLst/>
                <a:latin typeface="Arial" pitchFamily="34" charset="0"/>
                <a:ea typeface="Open Sans"/>
                <a:cs typeface="宋体" pitchFamily="2" charset="-122"/>
              </a:rPr>
              <a:t>开始</a:t>
            </a:r>
            <a:r>
              <a:rPr kumimoji="0" lang="zh-CN" altLang="zh-CN" sz="1400" b="0" i="0" u="none" strike="noStrike" cap="none" normalizeH="0" baseline="0" dirty="0" smtClean="0">
                <a:ln>
                  <a:noFill/>
                </a:ln>
                <a:solidFill>
                  <a:srgbClr val="444444"/>
                </a:solidFill>
                <a:effectLst/>
                <a:latin typeface="Arial" pitchFamily="34" charset="0"/>
                <a:ea typeface="Open Sans"/>
                <a:cs typeface="宋体" pitchFamily="2" charset="-122"/>
              </a:rPr>
              <a:t>DFS</a:t>
            </a:r>
            <a:r>
              <a:rPr kumimoji="0" lang="zh-CN" sz="1400" b="0" i="0" u="none" strike="noStrike" cap="none" normalizeH="0" baseline="0" dirty="0" smtClean="0">
                <a:ln>
                  <a:noFill/>
                </a:ln>
                <a:solidFill>
                  <a:srgbClr val="444444"/>
                </a:solidFill>
                <a:effectLst/>
                <a:latin typeface="Arial" pitchFamily="34" charset="0"/>
                <a:ea typeface="Open Sans"/>
                <a:cs typeface="宋体" pitchFamily="2" charset="-122"/>
              </a:rPr>
              <a:t>，把遍历到的节点加入栈中。搜索到节点</a:t>
            </a:r>
            <a:r>
              <a:rPr kumimoji="0" lang="zh-CN" altLang="zh-CN" sz="1400" b="0" i="0" u="none" strike="noStrike" cap="none" normalizeH="0" baseline="0" dirty="0" smtClean="0">
                <a:ln>
                  <a:noFill/>
                </a:ln>
                <a:solidFill>
                  <a:srgbClr val="444444"/>
                </a:solidFill>
                <a:effectLst/>
                <a:latin typeface="Arial" pitchFamily="34" charset="0"/>
                <a:ea typeface="Open Sans"/>
                <a:cs typeface="宋体" pitchFamily="2" charset="-122"/>
              </a:rPr>
              <a:t>u=6</a:t>
            </a:r>
            <a:r>
              <a:rPr kumimoji="0" lang="zh-CN" sz="1400" b="0" i="0" u="none" strike="noStrike" cap="none" normalizeH="0" baseline="0" dirty="0" smtClean="0">
                <a:ln>
                  <a:noFill/>
                </a:ln>
                <a:solidFill>
                  <a:srgbClr val="444444"/>
                </a:solidFill>
                <a:effectLst/>
                <a:latin typeface="Arial" pitchFamily="34" charset="0"/>
                <a:ea typeface="Open Sans"/>
                <a:cs typeface="宋体" pitchFamily="2" charset="-122"/>
              </a:rPr>
              <a:t>时，</a:t>
            </a:r>
            <a:r>
              <a:rPr kumimoji="0" lang="zh-CN" altLang="zh-CN" sz="1400" b="0" i="0" u="none" strike="noStrike" cap="none" normalizeH="0" baseline="0" dirty="0" smtClean="0">
                <a:ln>
                  <a:noFill/>
                </a:ln>
                <a:solidFill>
                  <a:srgbClr val="444444"/>
                </a:solidFill>
                <a:effectLst/>
                <a:latin typeface="Arial" pitchFamily="34" charset="0"/>
                <a:ea typeface="Open Sans"/>
                <a:cs typeface="宋体" pitchFamily="2" charset="-122"/>
              </a:rPr>
              <a:t>DFN[6]=LOW[6]</a:t>
            </a:r>
            <a:r>
              <a:rPr kumimoji="0" lang="zh-CN" sz="1400" b="0" i="0" u="none" strike="noStrike" cap="none" normalizeH="0" baseline="0" dirty="0" smtClean="0">
                <a:ln>
                  <a:noFill/>
                </a:ln>
                <a:solidFill>
                  <a:srgbClr val="444444"/>
                </a:solidFill>
                <a:effectLst/>
                <a:latin typeface="Arial" pitchFamily="34" charset="0"/>
                <a:ea typeface="Open Sans"/>
                <a:cs typeface="宋体" pitchFamily="2" charset="-122"/>
              </a:rPr>
              <a:t>，找到了一个强连通分量。退栈到</a:t>
            </a:r>
            <a:r>
              <a:rPr kumimoji="0" lang="zh-CN" altLang="zh-CN" sz="1400" b="0" i="0" u="none" strike="noStrike" cap="none" normalizeH="0" baseline="0" dirty="0" smtClean="0">
                <a:ln>
                  <a:noFill/>
                </a:ln>
                <a:solidFill>
                  <a:srgbClr val="444444"/>
                </a:solidFill>
                <a:effectLst/>
                <a:latin typeface="Arial" pitchFamily="34" charset="0"/>
                <a:ea typeface="Open Sans"/>
                <a:cs typeface="宋体" pitchFamily="2" charset="-122"/>
              </a:rPr>
              <a:t>u=v</a:t>
            </a:r>
            <a:r>
              <a:rPr kumimoji="0" lang="zh-CN" sz="1400" b="0" i="0" u="none" strike="noStrike" cap="none" normalizeH="0" baseline="0" dirty="0" smtClean="0">
                <a:ln>
                  <a:noFill/>
                </a:ln>
                <a:solidFill>
                  <a:srgbClr val="444444"/>
                </a:solidFill>
                <a:effectLst/>
                <a:latin typeface="Arial" pitchFamily="34" charset="0"/>
                <a:ea typeface="Open Sans"/>
                <a:cs typeface="宋体" pitchFamily="2" charset="-122"/>
              </a:rPr>
              <a:t>为止，</a:t>
            </a:r>
            <a:r>
              <a:rPr kumimoji="0" lang="zh-CN" altLang="zh-CN" sz="1400" b="0" i="0" u="none" strike="noStrike" cap="none" normalizeH="0" baseline="0" dirty="0" smtClean="0">
                <a:ln>
                  <a:noFill/>
                </a:ln>
                <a:solidFill>
                  <a:srgbClr val="444444"/>
                </a:solidFill>
                <a:effectLst/>
                <a:latin typeface="Arial" pitchFamily="34" charset="0"/>
                <a:ea typeface="Open Sans"/>
                <a:cs typeface="宋体" pitchFamily="2" charset="-122"/>
              </a:rPr>
              <a:t>{6}</a:t>
            </a:r>
            <a:r>
              <a:rPr kumimoji="0" lang="zh-CN" sz="1400" b="0" i="0" u="none" strike="noStrike" cap="none" normalizeH="0" baseline="0" dirty="0" smtClean="0">
                <a:ln>
                  <a:noFill/>
                </a:ln>
                <a:solidFill>
                  <a:srgbClr val="444444"/>
                </a:solidFill>
                <a:effectLst/>
                <a:latin typeface="Arial" pitchFamily="34" charset="0"/>
                <a:ea typeface="Open Sans"/>
                <a:cs typeface="宋体" pitchFamily="2" charset="-122"/>
              </a:rPr>
              <a:t>为一个强连通分量。</a:t>
            </a:r>
            <a:endParaRPr kumimoji="0" 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sz="1400" b="0" i="0" u="none" strike="noStrike" cap="none" normalizeH="0" baseline="0" dirty="0" smtClean="0">
                <a:ln>
                  <a:noFill/>
                </a:ln>
                <a:solidFill>
                  <a:srgbClr val="9DCEDF"/>
                </a:solidFill>
                <a:effectLst/>
                <a:latin typeface="Arial" pitchFamily="34" charset="0"/>
                <a:ea typeface="Open Sans"/>
                <a:cs typeface="宋体" pitchFamily="2" charset="-122"/>
                <a:hlinkClick r:id="rId3"/>
              </a:rPr>
              <a:t>  </a:t>
            </a:r>
            <a:endParaRPr kumimoji="0" lang="zh-CN" sz="26400" b="0" i="0" u="none" strike="noStrike" cap="none" normalizeH="0" baseline="0" dirty="0" smtClean="0">
              <a:ln>
                <a:noFill/>
              </a:ln>
              <a:solidFill>
                <a:srgbClr val="9DCEDF"/>
              </a:solidFill>
              <a:effectLst/>
              <a:latin typeface="Arial" pitchFamily="34" charset="0"/>
              <a:ea typeface="Open Sans"/>
              <a:cs typeface="宋体" pitchFamily="2" charset="-122"/>
            </a:endParaRPr>
          </a:p>
        </p:txBody>
      </p:sp>
      <p:pic>
        <p:nvPicPr>
          <p:cNvPr id="1052674" name="Picture 2"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276872"/>
            <a:ext cx="4981575" cy="2905125"/>
          </a:xfrm>
          <a:prstGeom prst="rect">
            <a:avLst/>
          </a:prstGeom>
          <a:noFill/>
          <a:extLst>
            <a:ext uri="{909E8E84-426E-40DD-AFC4-6F175D3DCCD1}">
              <a14:hiddenFill xmlns:a14="http://schemas.microsoft.com/office/drawing/2010/main">
                <a:solidFill>
                  <a:srgbClr val="FFFFFF"/>
                </a:solidFill>
              </a14:hiddenFill>
            </a:ext>
          </a:extLst>
        </p:spPr>
      </p:pic>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27</a:t>
            </a:fld>
            <a:endParaRPr lang="en-GB" dirty="0"/>
          </a:p>
        </p:txBody>
      </p:sp>
    </p:spTree>
    <p:extLst>
      <p:ext uri="{BB962C8B-B14F-4D97-AF65-F5344CB8AC3E}">
        <p14:creationId xmlns:p14="http://schemas.microsoft.com/office/powerpoint/2010/main" val="32775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611188" y="476250"/>
            <a:ext cx="80645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lang="zh-CN" altLang="en-US"/>
              <a:t>利用标号法（经</a:t>
            </a:r>
            <a:r>
              <a:rPr lang="en-US" altLang="zh-CN"/>
              <a:t>5</a:t>
            </a:r>
            <a:r>
              <a:rPr lang="zh-CN" altLang="en-US"/>
              <a:t>次迭代）可以得到从成都发送旅客到北京的最大流量如图所示</a:t>
            </a:r>
          </a:p>
        </p:txBody>
      </p:sp>
      <p:sp>
        <p:nvSpPr>
          <p:cNvPr id="21507" name="Oval 6"/>
          <p:cNvSpPr>
            <a:spLocks noChangeArrowheads="1"/>
          </p:cNvSpPr>
          <p:nvPr/>
        </p:nvSpPr>
        <p:spPr bwMode="auto">
          <a:xfrm>
            <a:off x="1828800" y="21780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重</a:t>
            </a:r>
          </a:p>
        </p:txBody>
      </p:sp>
      <p:sp>
        <p:nvSpPr>
          <p:cNvPr id="21508" name="Oval 7"/>
          <p:cNvSpPr>
            <a:spLocks noChangeArrowheads="1"/>
          </p:cNvSpPr>
          <p:nvPr/>
        </p:nvSpPr>
        <p:spPr bwMode="auto">
          <a:xfrm>
            <a:off x="1905000" y="42354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武</a:t>
            </a:r>
          </a:p>
        </p:txBody>
      </p:sp>
      <p:sp>
        <p:nvSpPr>
          <p:cNvPr id="21509" name="Oval 8"/>
          <p:cNvSpPr>
            <a:spLocks noChangeArrowheads="1"/>
          </p:cNvSpPr>
          <p:nvPr/>
        </p:nvSpPr>
        <p:spPr bwMode="auto">
          <a:xfrm>
            <a:off x="3581400" y="30162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昆</a:t>
            </a:r>
          </a:p>
        </p:txBody>
      </p:sp>
      <p:sp>
        <p:nvSpPr>
          <p:cNvPr id="21510" name="Oval 9"/>
          <p:cNvSpPr>
            <a:spLocks noChangeArrowheads="1"/>
          </p:cNvSpPr>
          <p:nvPr/>
        </p:nvSpPr>
        <p:spPr bwMode="auto">
          <a:xfrm>
            <a:off x="4953000" y="37020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上</a:t>
            </a:r>
          </a:p>
        </p:txBody>
      </p:sp>
      <p:sp>
        <p:nvSpPr>
          <p:cNvPr id="21511" name="Oval 10"/>
          <p:cNvSpPr>
            <a:spLocks noChangeArrowheads="1"/>
          </p:cNvSpPr>
          <p:nvPr/>
        </p:nvSpPr>
        <p:spPr bwMode="auto">
          <a:xfrm>
            <a:off x="3733800" y="46164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广</a:t>
            </a:r>
          </a:p>
        </p:txBody>
      </p:sp>
      <p:sp>
        <p:nvSpPr>
          <p:cNvPr id="21512" name="Oval 11"/>
          <p:cNvSpPr>
            <a:spLocks noChangeArrowheads="1"/>
          </p:cNvSpPr>
          <p:nvPr/>
        </p:nvSpPr>
        <p:spPr bwMode="auto">
          <a:xfrm>
            <a:off x="3810000" y="17970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西</a:t>
            </a:r>
          </a:p>
        </p:txBody>
      </p:sp>
      <p:sp>
        <p:nvSpPr>
          <p:cNvPr id="21513" name="Oval 12"/>
          <p:cNvSpPr>
            <a:spLocks noChangeArrowheads="1"/>
          </p:cNvSpPr>
          <p:nvPr/>
        </p:nvSpPr>
        <p:spPr bwMode="auto">
          <a:xfrm>
            <a:off x="5562600" y="18732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郑</a:t>
            </a:r>
          </a:p>
        </p:txBody>
      </p:sp>
      <p:sp>
        <p:nvSpPr>
          <p:cNvPr id="21514" name="Oval 13"/>
          <p:cNvSpPr>
            <a:spLocks noChangeArrowheads="1"/>
          </p:cNvSpPr>
          <p:nvPr/>
        </p:nvSpPr>
        <p:spPr bwMode="auto">
          <a:xfrm>
            <a:off x="6629400" y="46164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沈</a:t>
            </a:r>
          </a:p>
        </p:txBody>
      </p:sp>
      <p:sp>
        <p:nvSpPr>
          <p:cNvPr id="21515" name="Oval 14"/>
          <p:cNvSpPr>
            <a:spLocks noChangeArrowheads="1"/>
          </p:cNvSpPr>
          <p:nvPr/>
        </p:nvSpPr>
        <p:spPr bwMode="auto">
          <a:xfrm>
            <a:off x="7924800" y="33972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京</a:t>
            </a:r>
          </a:p>
        </p:txBody>
      </p:sp>
      <p:sp>
        <p:nvSpPr>
          <p:cNvPr id="21516" name="Line 15"/>
          <p:cNvSpPr>
            <a:spLocks noChangeShapeType="1"/>
          </p:cNvSpPr>
          <p:nvPr/>
        </p:nvSpPr>
        <p:spPr bwMode="auto">
          <a:xfrm flipV="1">
            <a:off x="1066800" y="2406650"/>
            <a:ext cx="838200" cy="9144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7" name="Line 16"/>
          <p:cNvSpPr>
            <a:spLocks noChangeShapeType="1"/>
          </p:cNvSpPr>
          <p:nvPr/>
        </p:nvSpPr>
        <p:spPr bwMode="auto">
          <a:xfrm>
            <a:off x="1066800" y="3625850"/>
            <a:ext cx="914400" cy="6858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8" name="Line 17"/>
          <p:cNvSpPr>
            <a:spLocks noChangeShapeType="1"/>
          </p:cNvSpPr>
          <p:nvPr/>
        </p:nvSpPr>
        <p:spPr bwMode="auto">
          <a:xfrm flipV="1">
            <a:off x="1143000" y="2025650"/>
            <a:ext cx="2743200" cy="13716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9" name="Line 18"/>
          <p:cNvSpPr>
            <a:spLocks noChangeShapeType="1"/>
          </p:cNvSpPr>
          <p:nvPr/>
        </p:nvSpPr>
        <p:spPr bwMode="auto">
          <a:xfrm>
            <a:off x="1143000" y="3549650"/>
            <a:ext cx="3810000" cy="3048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0" name="Line 19"/>
          <p:cNvSpPr>
            <a:spLocks noChangeShapeType="1"/>
          </p:cNvSpPr>
          <p:nvPr/>
        </p:nvSpPr>
        <p:spPr bwMode="auto">
          <a:xfrm flipV="1">
            <a:off x="1143000" y="3168650"/>
            <a:ext cx="2438400" cy="3048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1" name="Line 20"/>
          <p:cNvSpPr>
            <a:spLocks noChangeShapeType="1"/>
          </p:cNvSpPr>
          <p:nvPr/>
        </p:nvSpPr>
        <p:spPr bwMode="auto">
          <a:xfrm>
            <a:off x="1143000" y="3521075"/>
            <a:ext cx="6781800" cy="28575"/>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2" name="Line 21"/>
          <p:cNvSpPr>
            <a:spLocks noChangeShapeType="1"/>
          </p:cNvSpPr>
          <p:nvPr/>
        </p:nvSpPr>
        <p:spPr bwMode="auto">
          <a:xfrm>
            <a:off x="1095375" y="3592513"/>
            <a:ext cx="2652713" cy="1114425"/>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3" name="Line 22"/>
          <p:cNvSpPr>
            <a:spLocks noChangeShapeType="1"/>
          </p:cNvSpPr>
          <p:nvPr/>
        </p:nvSpPr>
        <p:spPr bwMode="auto">
          <a:xfrm>
            <a:off x="1981200" y="2497138"/>
            <a:ext cx="76200" cy="17526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 name="Line 23"/>
          <p:cNvSpPr>
            <a:spLocks noChangeShapeType="1"/>
          </p:cNvSpPr>
          <p:nvPr/>
        </p:nvSpPr>
        <p:spPr bwMode="auto">
          <a:xfrm>
            <a:off x="2133600" y="2406650"/>
            <a:ext cx="1447800" cy="6858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5" name="Line 24"/>
          <p:cNvSpPr>
            <a:spLocks noChangeShapeType="1"/>
          </p:cNvSpPr>
          <p:nvPr/>
        </p:nvSpPr>
        <p:spPr bwMode="auto">
          <a:xfrm>
            <a:off x="2133600" y="2330450"/>
            <a:ext cx="5791200" cy="11430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6" name="Line 25"/>
          <p:cNvSpPr>
            <a:spLocks noChangeShapeType="1"/>
          </p:cNvSpPr>
          <p:nvPr/>
        </p:nvSpPr>
        <p:spPr bwMode="auto">
          <a:xfrm>
            <a:off x="4038600" y="2101850"/>
            <a:ext cx="990600" cy="16764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7" name="Line 26"/>
          <p:cNvSpPr>
            <a:spLocks noChangeShapeType="1"/>
          </p:cNvSpPr>
          <p:nvPr/>
        </p:nvSpPr>
        <p:spPr bwMode="auto">
          <a:xfrm flipV="1">
            <a:off x="3886200" y="2101850"/>
            <a:ext cx="76200" cy="25146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8" name="Line 27"/>
          <p:cNvSpPr>
            <a:spLocks noChangeShapeType="1"/>
          </p:cNvSpPr>
          <p:nvPr/>
        </p:nvSpPr>
        <p:spPr bwMode="auto">
          <a:xfrm flipV="1">
            <a:off x="3886200" y="2101850"/>
            <a:ext cx="1676400" cy="10668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9" name="Line 28"/>
          <p:cNvSpPr>
            <a:spLocks noChangeShapeType="1"/>
          </p:cNvSpPr>
          <p:nvPr/>
        </p:nvSpPr>
        <p:spPr bwMode="auto">
          <a:xfrm flipV="1">
            <a:off x="2209800" y="3930650"/>
            <a:ext cx="2743200" cy="4572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Line 29"/>
          <p:cNvSpPr>
            <a:spLocks noChangeShapeType="1"/>
          </p:cNvSpPr>
          <p:nvPr/>
        </p:nvSpPr>
        <p:spPr bwMode="auto">
          <a:xfrm flipV="1">
            <a:off x="4038600" y="4768850"/>
            <a:ext cx="25908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Line 30"/>
          <p:cNvSpPr>
            <a:spLocks noChangeShapeType="1"/>
          </p:cNvSpPr>
          <p:nvPr/>
        </p:nvSpPr>
        <p:spPr bwMode="auto">
          <a:xfrm>
            <a:off x="3886200" y="3244850"/>
            <a:ext cx="4038600" cy="3048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2" name="Line 31"/>
          <p:cNvSpPr>
            <a:spLocks noChangeShapeType="1"/>
          </p:cNvSpPr>
          <p:nvPr/>
        </p:nvSpPr>
        <p:spPr bwMode="auto">
          <a:xfrm>
            <a:off x="4114800" y="1949450"/>
            <a:ext cx="1447800" cy="762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3" name="Line 32"/>
          <p:cNvSpPr>
            <a:spLocks noChangeShapeType="1"/>
          </p:cNvSpPr>
          <p:nvPr/>
        </p:nvSpPr>
        <p:spPr bwMode="auto">
          <a:xfrm flipV="1">
            <a:off x="4038600" y="3625850"/>
            <a:ext cx="3962400" cy="10668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4" name="Line 33"/>
          <p:cNvSpPr>
            <a:spLocks noChangeShapeType="1"/>
          </p:cNvSpPr>
          <p:nvPr/>
        </p:nvSpPr>
        <p:spPr bwMode="auto">
          <a:xfrm>
            <a:off x="5257800" y="3930650"/>
            <a:ext cx="1371600" cy="7620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5" name="Line 34"/>
          <p:cNvSpPr>
            <a:spLocks noChangeShapeType="1"/>
          </p:cNvSpPr>
          <p:nvPr/>
        </p:nvSpPr>
        <p:spPr bwMode="auto">
          <a:xfrm flipV="1">
            <a:off x="6934200" y="3702050"/>
            <a:ext cx="1143000" cy="9906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6" name="Line 35"/>
          <p:cNvSpPr>
            <a:spLocks noChangeShapeType="1"/>
          </p:cNvSpPr>
          <p:nvPr/>
        </p:nvSpPr>
        <p:spPr bwMode="auto">
          <a:xfrm>
            <a:off x="5791200" y="2178050"/>
            <a:ext cx="990600" cy="24384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7" name="Line 36"/>
          <p:cNvSpPr>
            <a:spLocks noChangeShapeType="1"/>
          </p:cNvSpPr>
          <p:nvPr/>
        </p:nvSpPr>
        <p:spPr bwMode="auto">
          <a:xfrm flipV="1">
            <a:off x="2133600" y="1949450"/>
            <a:ext cx="1676400" cy="3048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8" name="Line 37"/>
          <p:cNvSpPr>
            <a:spLocks noChangeShapeType="1"/>
          </p:cNvSpPr>
          <p:nvPr/>
        </p:nvSpPr>
        <p:spPr bwMode="auto">
          <a:xfrm flipV="1">
            <a:off x="5181600" y="2178050"/>
            <a:ext cx="457200" cy="15240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9" name="Line 38"/>
          <p:cNvSpPr>
            <a:spLocks noChangeShapeType="1"/>
          </p:cNvSpPr>
          <p:nvPr/>
        </p:nvSpPr>
        <p:spPr bwMode="auto">
          <a:xfrm flipV="1">
            <a:off x="3981450" y="3959225"/>
            <a:ext cx="1066800" cy="6858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0" name="Line 39"/>
          <p:cNvSpPr>
            <a:spLocks noChangeShapeType="1"/>
          </p:cNvSpPr>
          <p:nvPr/>
        </p:nvSpPr>
        <p:spPr bwMode="auto">
          <a:xfrm>
            <a:off x="5867400" y="2101850"/>
            <a:ext cx="2133600" cy="12954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1" name="Oval 40"/>
          <p:cNvSpPr>
            <a:spLocks noChangeArrowheads="1"/>
          </p:cNvSpPr>
          <p:nvPr/>
        </p:nvSpPr>
        <p:spPr bwMode="auto">
          <a:xfrm>
            <a:off x="838200" y="3321050"/>
            <a:ext cx="304800" cy="304800"/>
          </a:xfrm>
          <a:prstGeom prst="ellipse">
            <a:avLst/>
          </a:prstGeom>
          <a:solidFill>
            <a:srgbClr val="FFFFCC"/>
          </a:solidFill>
          <a:ln w="19050">
            <a:solidFill>
              <a:schemeClr val="tx1"/>
            </a:solidFill>
            <a:round/>
            <a:headEnd/>
            <a:tailEnd/>
          </a:ln>
        </p:spPr>
        <p:txBody>
          <a:bodyPr wrap="none" anchor="ctr"/>
          <a:lstStyle/>
          <a:p>
            <a:pPr algn="ctr"/>
            <a:r>
              <a:rPr kumimoji="1" lang="zh-CN" altLang="en-US" sz="1600" b="1">
                <a:solidFill>
                  <a:srgbClr val="FF0000"/>
                </a:solidFill>
              </a:rPr>
              <a:t>成</a:t>
            </a:r>
          </a:p>
        </p:txBody>
      </p:sp>
      <p:sp>
        <p:nvSpPr>
          <p:cNvPr id="21542" name="Text Box 41"/>
          <p:cNvSpPr txBox="1">
            <a:spLocks noChangeArrowheads="1"/>
          </p:cNvSpPr>
          <p:nvPr/>
        </p:nvSpPr>
        <p:spPr bwMode="auto">
          <a:xfrm>
            <a:off x="5715000" y="347345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30</a:t>
            </a:r>
          </a:p>
        </p:txBody>
      </p:sp>
      <p:sp>
        <p:nvSpPr>
          <p:cNvPr id="21543" name="Text Box 42"/>
          <p:cNvSpPr txBox="1">
            <a:spLocks noChangeArrowheads="1"/>
          </p:cNvSpPr>
          <p:nvPr/>
        </p:nvSpPr>
        <p:spPr bwMode="auto">
          <a:xfrm>
            <a:off x="1219200" y="263525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10</a:t>
            </a:r>
          </a:p>
        </p:txBody>
      </p:sp>
      <p:sp>
        <p:nvSpPr>
          <p:cNvPr id="21544" name="Text Box 43"/>
          <p:cNvSpPr txBox="1">
            <a:spLocks noChangeArrowheads="1"/>
          </p:cNvSpPr>
          <p:nvPr/>
        </p:nvSpPr>
        <p:spPr bwMode="auto">
          <a:xfrm>
            <a:off x="2590800" y="1874838"/>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0</a:t>
            </a:r>
          </a:p>
        </p:txBody>
      </p:sp>
      <p:sp>
        <p:nvSpPr>
          <p:cNvPr id="21545" name="Text Box 44"/>
          <p:cNvSpPr txBox="1">
            <a:spLocks noChangeArrowheads="1"/>
          </p:cNvSpPr>
          <p:nvPr/>
        </p:nvSpPr>
        <p:spPr bwMode="auto">
          <a:xfrm>
            <a:off x="4648200" y="1717675"/>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6</a:t>
            </a:r>
          </a:p>
        </p:txBody>
      </p:sp>
      <p:sp>
        <p:nvSpPr>
          <p:cNvPr id="21546" name="Rectangle 45"/>
          <p:cNvSpPr>
            <a:spLocks noChangeArrowheads="1"/>
          </p:cNvSpPr>
          <p:nvPr/>
        </p:nvSpPr>
        <p:spPr bwMode="auto">
          <a:xfrm>
            <a:off x="2743200" y="298767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en-US" altLang="zh-CN" sz="1600" b="1"/>
              <a:t>12</a:t>
            </a:r>
          </a:p>
        </p:txBody>
      </p:sp>
      <p:sp>
        <p:nvSpPr>
          <p:cNvPr id="21547" name="Rectangle 46"/>
          <p:cNvSpPr>
            <a:spLocks noChangeArrowheads="1"/>
          </p:cNvSpPr>
          <p:nvPr/>
        </p:nvSpPr>
        <p:spPr bwMode="auto">
          <a:xfrm>
            <a:off x="4572000" y="233045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en-US" altLang="zh-CN" sz="1600" b="1"/>
              <a:t>2</a:t>
            </a:r>
          </a:p>
        </p:txBody>
      </p:sp>
      <p:sp>
        <p:nvSpPr>
          <p:cNvPr id="21548" name="Rectangle 47"/>
          <p:cNvSpPr>
            <a:spLocks noChangeArrowheads="1"/>
          </p:cNvSpPr>
          <p:nvPr/>
        </p:nvSpPr>
        <p:spPr bwMode="auto">
          <a:xfrm>
            <a:off x="6858000" y="255905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en-US" altLang="zh-CN" sz="1600" b="1"/>
              <a:t>8</a:t>
            </a:r>
          </a:p>
        </p:txBody>
      </p:sp>
      <p:sp>
        <p:nvSpPr>
          <p:cNvPr id="21549" name="Text Box 48"/>
          <p:cNvSpPr txBox="1">
            <a:spLocks noChangeArrowheads="1"/>
          </p:cNvSpPr>
          <p:nvPr/>
        </p:nvSpPr>
        <p:spPr bwMode="auto">
          <a:xfrm>
            <a:off x="1800225" y="2635250"/>
            <a:ext cx="485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0</a:t>
            </a:r>
          </a:p>
        </p:txBody>
      </p:sp>
      <p:sp>
        <p:nvSpPr>
          <p:cNvPr id="21550" name="Text Box 49"/>
          <p:cNvSpPr txBox="1">
            <a:spLocks noChangeArrowheads="1"/>
          </p:cNvSpPr>
          <p:nvPr/>
        </p:nvSpPr>
        <p:spPr bwMode="auto">
          <a:xfrm>
            <a:off x="2743200" y="362585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12</a:t>
            </a:r>
          </a:p>
        </p:txBody>
      </p:sp>
      <p:sp>
        <p:nvSpPr>
          <p:cNvPr id="21551" name="Text Box 50"/>
          <p:cNvSpPr txBox="1">
            <a:spLocks noChangeArrowheads="1"/>
          </p:cNvSpPr>
          <p:nvPr/>
        </p:nvSpPr>
        <p:spPr bwMode="auto">
          <a:xfrm>
            <a:off x="1143000" y="3778250"/>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5</a:t>
            </a:r>
          </a:p>
        </p:txBody>
      </p:sp>
      <p:sp>
        <p:nvSpPr>
          <p:cNvPr id="21552" name="Text Box 51"/>
          <p:cNvSpPr txBox="1">
            <a:spLocks noChangeArrowheads="1"/>
          </p:cNvSpPr>
          <p:nvPr/>
        </p:nvSpPr>
        <p:spPr bwMode="auto">
          <a:xfrm>
            <a:off x="2895600" y="438785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10</a:t>
            </a:r>
          </a:p>
        </p:txBody>
      </p:sp>
      <p:sp>
        <p:nvSpPr>
          <p:cNvPr id="21553" name="Text Box 52"/>
          <p:cNvSpPr txBox="1">
            <a:spLocks noChangeArrowheads="1"/>
          </p:cNvSpPr>
          <p:nvPr/>
        </p:nvSpPr>
        <p:spPr bwMode="auto">
          <a:xfrm>
            <a:off x="2971800" y="39751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6</a:t>
            </a:r>
          </a:p>
        </p:txBody>
      </p:sp>
      <p:sp>
        <p:nvSpPr>
          <p:cNvPr id="21554" name="Text Box 53"/>
          <p:cNvSpPr txBox="1">
            <a:spLocks noChangeArrowheads="1"/>
          </p:cNvSpPr>
          <p:nvPr/>
        </p:nvSpPr>
        <p:spPr bwMode="auto">
          <a:xfrm>
            <a:off x="5029200" y="43561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10</a:t>
            </a:r>
          </a:p>
        </p:txBody>
      </p:sp>
      <p:sp>
        <p:nvSpPr>
          <p:cNvPr id="21555" name="Text Box 54"/>
          <p:cNvSpPr txBox="1">
            <a:spLocks noChangeArrowheads="1"/>
          </p:cNvSpPr>
          <p:nvPr/>
        </p:nvSpPr>
        <p:spPr bwMode="auto">
          <a:xfrm>
            <a:off x="5562600" y="3106738"/>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10</a:t>
            </a:r>
          </a:p>
        </p:txBody>
      </p:sp>
      <p:sp>
        <p:nvSpPr>
          <p:cNvPr id="21556" name="Text Box 55"/>
          <p:cNvSpPr txBox="1">
            <a:spLocks noChangeArrowheads="1"/>
          </p:cNvSpPr>
          <p:nvPr/>
        </p:nvSpPr>
        <p:spPr bwMode="auto">
          <a:xfrm>
            <a:off x="2209800" y="274002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6</a:t>
            </a:r>
          </a:p>
        </p:txBody>
      </p:sp>
      <p:sp>
        <p:nvSpPr>
          <p:cNvPr id="21557" name="Text Box 56"/>
          <p:cNvSpPr txBox="1">
            <a:spLocks noChangeArrowheads="1"/>
          </p:cNvSpPr>
          <p:nvPr/>
        </p:nvSpPr>
        <p:spPr bwMode="auto">
          <a:xfrm>
            <a:off x="3671888" y="4279900"/>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0</a:t>
            </a:r>
          </a:p>
        </p:txBody>
      </p:sp>
      <p:sp>
        <p:nvSpPr>
          <p:cNvPr id="21558" name="Text Box 57"/>
          <p:cNvSpPr txBox="1">
            <a:spLocks noChangeArrowheads="1"/>
          </p:cNvSpPr>
          <p:nvPr/>
        </p:nvSpPr>
        <p:spPr bwMode="auto">
          <a:xfrm>
            <a:off x="4114800" y="210185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0</a:t>
            </a:r>
          </a:p>
        </p:txBody>
      </p:sp>
      <p:sp>
        <p:nvSpPr>
          <p:cNvPr id="21559" name="Text Box 58"/>
          <p:cNvSpPr txBox="1">
            <a:spLocks noChangeArrowheads="1"/>
          </p:cNvSpPr>
          <p:nvPr/>
        </p:nvSpPr>
        <p:spPr bwMode="auto">
          <a:xfrm>
            <a:off x="4191000" y="4159250"/>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0</a:t>
            </a:r>
          </a:p>
        </p:txBody>
      </p:sp>
      <p:sp>
        <p:nvSpPr>
          <p:cNvPr id="21560" name="Text Box 59"/>
          <p:cNvSpPr txBox="1">
            <a:spLocks noChangeArrowheads="1"/>
          </p:cNvSpPr>
          <p:nvPr/>
        </p:nvSpPr>
        <p:spPr bwMode="auto">
          <a:xfrm>
            <a:off x="5457825" y="248285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10</a:t>
            </a:r>
          </a:p>
        </p:txBody>
      </p:sp>
      <p:sp>
        <p:nvSpPr>
          <p:cNvPr id="21561" name="Text Box 60"/>
          <p:cNvSpPr txBox="1">
            <a:spLocks noChangeArrowheads="1"/>
          </p:cNvSpPr>
          <p:nvPr/>
        </p:nvSpPr>
        <p:spPr bwMode="auto">
          <a:xfrm>
            <a:off x="5467350" y="38227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8</a:t>
            </a:r>
          </a:p>
        </p:txBody>
      </p:sp>
      <p:sp>
        <p:nvSpPr>
          <p:cNvPr id="21562" name="Text Box 61"/>
          <p:cNvSpPr txBox="1">
            <a:spLocks noChangeArrowheads="1"/>
          </p:cNvSpPr>
          <p:nvPr/>
        </p:nvSpPr>
        <p:spPr bwMode="auto">
          <a:xfrm>
            <a:off x="4495800" y="4692650"/>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0</a:t>
            </a:r>
          </a:p>
        </p:txBody>
      </p:sp>
      <p:sp>
        <p:nvSpPr>
          <p:cNvPr id="21563" name="Text Box 62"/>
          <p:cNvSpPr txBox="1">
            <a:spLocks noChangeArrowheads="1"/>
          </p:cNvSpPr>
          <p:nvPr/>
        </p:nvSpPr>
        <p:spPr bwMode="auto">
          <a:xfrm>
            <a:off x="7010400" y="41275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18</a:t>
            </a:r>
          </a:p>
        </p:txBody>
      </p:sp>
      <p:sp>
        <p:nvSpPr>
          <p:cNvPr id="21564" name="Text Box 63"/>
          <p:cNvSpPr txBox="1">
            <a:spLocks noChangeArrowheads="1"/>
          </p:cNvSpPr>
          <p:nvPr/>
        </p:nvSpPr>
        <p:spPr bwMode="auto">
          <a:xfrm>
            <a:off x="6477000" y="294005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10</a:t>
            </a:r>
          </a:p>
        </p:txBody>
      </p:sp>
      <p:sp>
        <p:nvSpPr>
          <p:cNvPr id="21565" name="Text Box 64"/>
          <p:cNvSpPr txBox="1">
            <a:spLocks noChangeArrowheads="1"/>
          </p:cNvSpPr>
          <p:nvPr/>
        </p:nvSpPr>
        <p:spPr bwMode="auto">
          <a:xfrm>
            <a:off x="5943600" y="248285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10</a:t>
            </a:r>
          </a:p>
        </p:txBody>
      </p:sp>
      <p:sp>
        <p:nvSpPr>
          <p:cNvPr id="21566" name="Text Box 65"/>
          <p:cNvSpPr txBox="1">
            <a:spLocks noChangeArrowheads="1"/>
          </p:cNvSpPr>
          <p:nvPr/>
        </p:nvSpPr>
        <p:spPr bwMode="auto">
          <a:xfrm>
            <a:off x="3048000" y="26035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1600" b="1"/>
              <a:t>0</a:t>
            </a:r>
          </a:p>
        </p:txBody>
      </p:sp>
      <p:sp>
        <p:nvSpPr>
          <p:cNvPr id="21570" name="Text Box 66"/>
          <p:cNvSpPr txBox="1">
            <a:spLocks noChangeArrowheads="1"/>
          </p:cNvSpPr>
          <p:nvPr/>
        </p:nvSpPr>
        <p:spPr bwMode="auto">
          <a:xfrm>
            <a:off x="838200" y="57150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spcBef>
                <a:spcPct val="50000"/>
              </a:spcBef>
            </a:pPr>
            <a:r>
              <a:rPr kumimoji="1" lang="en-US" altLang="zh-CN" sz="2400" b="1">
                <a:latin typeface="Times New Roman" pitchFamily="18" charset="0"/>
              </a:rPr>
              <a:t>W ( </a:t>
            </a:r>
            <a:r>
              <a:rPr kumimoji="1" lang="en-US" altLang="zh-CN" sz="2400" b="1" i="1">
                <a:solidFill>
                  <a:srgbClr val="FF3300"/>
                </a:solidFill>
                <a:latin typeface="Times New Roman" pitchFamily="18" charset="0"/>
              </a:rPr>
              <a:t>f</a:t>
            </a:r>
            <a:r>
              <a:rPr kumimoji="1" lang="en-US" altLang="zh-CN" sz="2400" b="1">
                <a:solidFill>
                  <a:srgbClr val="FF3300"/>
                </a:solidFill>
                <a:latin typeface="Times New Roman" pitchFamily="18" charset="0"/>
              </a:rPr>
              <a:t>*</a:t>
            </a:r>
            <a:r>
              <a:rPr kumimoji="1" lang="en-US" altLang="zh-CN" sz="2400" b="1">
                <a:latin typeface="Times New Roman" pitchFamily="18" charset="0"/>
              </a:rPr>
              <a:t> ) =10+6+12+30+12+10+5 = 85</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270</a:t>
            </a:fld>
            <a:endParaRPr lang="en-US" altLang="zh-CN" dirty="0"/>
          </a:p>
        </p:txBody>
      </p:sp>
    </p:spTree>
    <p:extLst>
      <p:ext uri="{BB962C8B-B14F-4D97-AF65-F5344CB8AC3E}">
        <p14:creationId xmlns:p14="http://schemas.microsoft.com/office/powerpoint/2010/main" val="3322235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70"/>
                                        </p:tgtEl>
                                        <p:attrNameLst>
                                          <p:attrName>style.visibility</p:attrName>
                                        </p:attrNameLst>
                                      </p:cBhvr>
                                      <p:to>
                                        <p:strVal val="visible"/>
                                      </p:to>
                                    </p:set>
                                    <p:animEffect transition="in" filter="wipe(left)">
                                      <p:cBhvr>
                                        <p:cTn id="7" dur="500"/>
                                        <p:tgtEl>
                                          <p:spTgt spid="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70" grpId="0" autoUpdateAnimBg="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ChangeArrowheads="1"/>
          </p:cNvSpPr>
          <p:nvPr/>
        </p:nvSpPr>
        <p:spPr bwMode="auto">
          <a:xfrm>
            <a:off x="144463" y="1125538"/>
            <a:ext cx="8820150" cy="2227262"/>
          </a:xfrm>
          <a:prstGeom prst="rect">
            <a:avLst/>
          </a:prstGeom>
          <a:noFill/>
          <a:ln w="9525">
            <a:noFill/>
            <a:miter lim="800000"/>
            <a:headEnd/>
            <a:tailEnd/>
          </a:ln>
        </p:spPr>
        <p:txBody>
          <a:bodyPr>
            <a:spAutoFit/>
          </a:bodyPr>
          <a:lstStyle/>
          <a:p>
            <a:pPr indent="533400" algn="just"/>
            <a:r>
              <a:rPr kumimoji="1" lang="zh-CN" altLang="en-US" sz="2800" b="1">
                <a:latin typeface="Times New Roman" pitchFamily="18" charset="0"/>
                <a:ea typeface="宋体" charset="-122"/>
              </a:rPr>
              <a:t>一般提法：</a:t>
            </a:r>
          </a:p>
          <a:p>
            <a:pPr indent="533400" algn="just" eaLnBrk="0" hangingPunct="0"/>
            <a:r>
              <a:rPr kumimoji="1" lang="zh-CN" altLang="en-US" sz="2800" b="1">
                <a:latin typeface="Times New Roman" pitchFamily="18" charset="0"/>
                <a:ea typeface="宋体" charset="-122"/>
              </a:rPr>
              <a:t>已知网络</a:t>
            </a:r>
            <a:r>
              <a:rPr kumimoji="1" lang="en-US" altLang="zh-CN" sz="2800" b="1" i="1">
                <a:latin typeface="Times New Roman" pitchFamily="18" charset="0"/>
                <a:ea typeface="宋体" charset="-122"/>
              </a:rPr>
              <a:t>G</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V</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E</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C </a:t>
            </a:r>
            <a:r>
              <a:rPr kumimoji="1" lang="en-US" altLang="zh-CN" sz="2800" b="1">
                <a:latin typeface="Times New Roman" pitchFamily="18" charset="0"/>
                <a:ea typeface="宋体" charset="-122"/>
              </a:rPr>
              <a:t>) , </a:t>
            </a:r>
            <a:r>
              <a:rPr kumimoji="1" lang="zh-CN" altLang="en-US" sz="2800" b="1">
                <a:latin typeface="Times New Roman" pitchFamily="18" charset="0"/>
                <a:ea typeface="宋体" charset="-122"/>
              </a:rPr>
              <a:t>每条边</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i</a:t>
            </a:r>
            <a:r>
              <a:rPr kumimoji="1" lang="en-US" altLang="zh-CN" sz="2800" b="1" i="1">
                <a:latin typeface="Times New Roman" pitchFamily="18" charset="0"/>
                <a:ea typeface="宋体" charset="-122"/>
              </a:rPr>
              <a:t>v</a:t>
            </a:r>
            <a:r>
              <a:rPr kumimoji="1" lang="en-US" altLang="zh-CN" sz="2800" b="1" i="1" baseline="-30000">
                <a:latin typeface="Times New Roman" pitchFamily="18" charset="0"/>
                <a:ea typeface="宋体" charset="-122"/>
              </a:rPr>
              <a:t>j</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E</a:t>
            </a:r>
            <a:r>
              <a:rPr kumimoji="1" lang="zh-CN" altLang="en-US" sz="2800" b="1">
                <a:latin typeface="Times New Roman" pitchFamily="18" charset="0"/>
                <a:ea typeface="宋体" charset="-122"/>
              </a:rPr>
              <a:t>除了已给容量</a:t>
            </a:r>
            <a:r>
              <a:rPr kumimoji="1" lang="en-US" altLang="zh-CN" sz="2800" b="1" i="1">
                <a:latin typeface="Times New Roman" pitchFamily="18" charset="0"/>
                <a:ea typeface="宋体" charset="-122"/>
              </a:rPr>
              <a:t>C</a:t>
            </a:r>
            <a:r>
              <a:rPr kumimoji="1" lang="en-US" altLang="zh-CN" sz="2800" b="1" i="1" baseline="-30000">
                <a:latin typeface="Times New Roman" pitchFamily="18" charset="0"/>
                <a:ea typeface="宋体" charset="-122"/>
              </a:rPr>
              <a:t>ij</a:t>
            </a:r>
            <a:r>
              <a:rPr kumimoji="1" lang="zh-CN" altLang="en-US" sz="2800" b="1">
                <a:latin typeface="Times New Roman" pitchFamily="18" charset="0"/>
                <a:ea typeface="宋体" charset="-122"/>
              </a:rPr>
              <a:t>外</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还给出了单位流量的费用</a:t>
            </a:r>
            <a:r>
              <a:rPr kumimoji="1" lang="en-US" altLang="zh-CN" sz="2800" b="1" i="1">
                <a:latin typeface="Times New Roman" pitchFamily="18" charset="0"/>
                <a:ea typeface="宋体" charset="-122"/>
              </a:rPr>
              <a:t>b</a:t>
            </a:r>
            <a:r>
              <a:rPr kumimoji="1" lang="en-US" altLang="zh-CN" sz="2800" b="1" i="1" baseline="-30000">
                <a:latin typeface="Times New Roman" pitchFamily="18" charset="0"/>
                <a:ea typeface="宋体" charset="-122"/>
              </a:rPr>
              <a:t>ij </a:t>
            </a:r>
            <a:r>
              <a:rPr kumimoji="1" lang="en-US" altLang="zh-CN" sz="2800" b="1">
                <a:latin typeface="Times New Roman" pitchFamily="18" charset="0"/>
                <a:ea typeface="宋体" charset="-122"/>
              </a:rPr>
              <a:t>(≥0). </a:t>
            </a:r>
            <a:r>
              <a:rPr kumimoji="1" lang="zh-CN" altLang="en-US" sz="2800" b="1">
                <a:latin typeface="Times New Roman" pitchFamily="18" charset="0"/>
                <a:ea typeface="宋体" charset="-122"/>
              </a:rPr>
              <a:t>所谓最小费用流问题就是求一个总流量已知的可行流</a:t>
            </a:r>
            <a:r>
              <a:rPr kumimoji="1" lang="en-US" altLang="zh-CN" sz="2800" b="1" i="1">
                <a:latin typeface="Times New Roman" pitchFamily="18" charset="0"/>
                <a:ea typeface="宋体" charset="-122"/>
              </a:rPr>
              <a:t>f</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f </a:t>
            </a:r>
            <a:r>
              <a:rPr kumimoji="1" lang="en-US" altLang="zh-CN" sz="2800" b="1" i="1" baseline="-30000">
                <a:latin typeface="Times New Roman" pitchFamily="18" charset="0"/>
                <a:ea typeface="宋体" charset="-122"/>
              </a:rPr>
              <a:t>ij </a:t>
            </a:r>
            <a:r>
              <a:rPr kumimoji="1" lang="en-US" altLang="zh-CN" sz="2800" b="1">
                <a:latin typeface="Times New Roman" pitchFamily="18" charset="0"/>
                <a:ea typeface="宋体" charset="-122"/>
              </a:rPr>
              <a:t>}</a:t>
            </a:r>
            <a:r>
              <a:rPr kumimoji="1" lang="zh-CN" altLang="en-US" sz="2800" b="1">
                <a:latin typeface="Times New Roman" pitchFamily="18" charset="0"/>
                <a:ea typeface="宋体" charset="-122"/>
              </a:rPr>
              <a:t>使得总费用</a:t>
            </a:r>
            <a:r>
              <a:rPr kumimoji="1" lang="zh-CN" altLang="en-US" sz="2800" b="1">
                <a:latin typeface="宋体" charset="-122"/>
                <a:ea typeface="宋体" charset="-122"/>
              </a:rPr>
              <a:t>最小</a:t>
            </a:r>
            <a:r>
              <a:rPr kumimoji="1" lang="en-US" altLang="zh-CN" sz="2800" b="1">
                <a:latin typeface="Times New Roman" pitchFamily="18" charset="0"/>
                <a:ea typeface="宋体" charset="-122"/>
              </a:rPr>
              <a:t>. </a:t>
            </a:r>
          </a:p>
        </p:txBody>
      </p:sp>
      <p:sp>
        <p:nvSpPr>
          <p:cNvPr id="285700" name="Rectangle 4"/>
          <p:cNvSpPr>
            <a:spLocks noChangeArrowheads="1"/>
          </p:cNvSpPr>
          <p:nvPr/>
        </p:nvSpPr>
        <p:spPr bwMode="auto">
          <a:xfrm>
            <a:off x="468313" y="4868863"/>
            <a:ext cx="9144000" cy="519112"/>
          </a:xfrm>
          <a:prstGeom prst="rect">
            <a:avLst/>
          </a:prstGeom>
          <a:noFill/>
          <a:ln w="9525">
            <a:noFill/>
            <a:miter lim="800000"/>
            <a:headEnd/>
            <a:tailEnd/>
          </a:ln>
        </p:spPr>
        <p:txBody>
          <a:bodyPr>
            <a:spAutoFit/>
          </a:bodyPr>
          <a:lstStyle/>
          <a:p>
            <a:r>
              <a:rPr kumimoji="1" lang="zh-CN" altLang="en-US" sz="2800" b="1" dirty="0">
                <a:latin typeface="宋体" charset="-122"/>
                <a:ea typeface="宋体" charset="-122"/>
              </a:rPr>
              <a:t>当要求</a:t>
            </a:r>
            <a:r>
              <a:rPr kumimoji="1" lang="en-US" altLang="zh-CN" sz="2800" b="1" i="1" dirty="0">
                <a:latin typeface="Times New Roman" pitchFamily="18" charset="0"/>
                <a:ea typeface="宋体" charset="-122"/>
              </a:rPr>
              <a:t>f</a:t>
            </a:r>
            <a:r>
              <a:rPr kumimoji="1" lang="zh-CN" altLang="en-US" sz="2800" b="1" dirty="0">
                <a:latin typeface="宋体" charset="-122"/>
                <a:ea typeface="宋体" charset="-122"/>
              </a:rPr>
              <a:t>为最大流时</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此问题即为</a:t>
            </a:r>
            <a:r>
              <a:rPr kumimoji="1" lang="zh-CN" altLang="en-US" sz="2800" b="1" dirty="0">
                <a:solidFill>
                  <a:srgbClr val="A50021"/>
                </a:solidFill>
                <a:latin typeface="宋体" charset="-122"/>
                <a:ea typeface="宋体" charset="-122"/>
              </a:rPr>
              <a:t>最小费用最大流问题</a:t>
            </a:r>
            <a:r>
              <a:rPr kumimoji="1" lang="en-US" altLang="zh-CN" sz="2800" b="1" dirty="0">
                <a:solidFill>
                  <a:srgbClr val="A50021"/>
                </a:solidFill>
                <a:latin typeface="Times New Roman" pitchFamily="18" charset="0"/>
                <a:ea typeface="宋体" charset="-122"/>
              </a:rPr>
              <a:t>.</a:t>
            </a:r>
            <a:r>
              <a:rPr kumimoji="1" lang="en-US" altLang="zh-CN" sz="2800" b="1" dirty="0">
                <a:latin typeface="Times New Roman" pitchFamily="18" charset="0"/>
                <a:ea typeface="宋体" charset="-122"/>
              </a:rPr>
              <a:t> </a:t>
            </a:r>
          </a:p>
        </p:txBody>
      </p:sp>
      <p:graphicFrame>
        <p:nvGraphicFramePr>
          <p:cNvPr id="285701" name="Object 5"/>
          <p:cNvGraphicFramePr>
            <a:graphicFrameLocks noChangeAspect="1"/>
          </p:cNvGraphicFramePr>
          <p:nvPr/>
        </p:nvGraphicFramePr>
        <p:xfrm>
          <a:off x="2700338" y="3429000"/>
          <a:ext cx="2520950" cy="987425"/>
        </p:xfrm>
        <a:graphic>
          <a:graphicData uri="http://schemas.openxmlformats.org/presentationml/2006/ole">
            <mc:AlternateContent xmlns:mc="http://schemas.openxmlformats.org/markup-compatibility/2006">
              <mc:Choice xmlns:v="urn:schemas-microsoft-com:vml" Requires="v">
                <p:oleObj spid="_x0000_s1041675" name="Equation" r:id="rId4" imgW="977760" imgH="380880" progId="Equation.3">
                  <p:embed/>
                </p:oleObj>
              </mc:Choice>
              <mc:Fallback>
                <p:oleObj name="Equation" r:id="rId4" imgW="977760" imgH="38088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429000"/>
                        <a:ext cx="2520950"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3" name="Rectangle 6"/>
          <p:cNvSpPr>
            <a:spLocks noGrp="1" noChangeArrowheads="1"/>
          </p:cNvSpPr>
          <p:nvPr>
            <p:ph type="title" idx="4294967295"/>
          </p:nvPr>
        </p:nvSpPr>
        <p:spPr/>
        <p:txBody>
          <a:bodyPr/>
          <a:lstStyle/>
          <a:p>
            <a:pPr eaLnBrk="1" hangingPunct="1"/>
            <a:r>
              <a:rPr kumimoji="1" lang="zh-CN" altLang="en-US" smtClean="0">
                <a:ea typeface="宋体" charset="-122"/>
              </a:rPr>
              <a:t>最小费用流问题</a:t>
            </a:r>
          </a:p>
        </p:txBody>
      </p:sp>
      <p:sp>
        <p:nvSpPr>
          <p:cNvPr id="2" name="文本框 1"/>
          <p:cNvSpPr txBox="1"/>
          <p:nvPr/>
        </p:nvSpPr>
        <p:spPr>
          <a:xfrm>
            <a:off x="2515607" y="5655747"/>
            <a:ext cx="2698175" cy="523220"/>
          </a:xfrm>
          <a:prstGeom prst="rect">
            <a:avLst/>
          </a:prstGeom>
          <a:noFill/>
        </p:spPr>
        <p:txBody>
          <a:bodyPr wrap="none" rtlCol="0">
            <a:spAutoFit/>
          </a:bodyPr>
          <a:lstStyle/>
          <a:p>
            <a:r>
              <a:rPr lang="zh-CN" altLang="en-US" sz="2800" dirty="0" smtClean="0">
                <a:solidFill>
                  <a:srgbClr val="00B050"/>
                </a:solidFill>
              </a:rPr>
              <a:t>这部分内容自学</a:t>
            </a:r>
            <a:endParaRPr lang="zh-CN" altLang="en-US" sz="2800" dirty="0">
              <a:solidFill>
                <a:srgbClr val="00B050"/>
              </a:solidFill>
            </a:endParaRPr>
          </a:p>
        </p:txBody>
      </p:sp>
      <p:sp>
        <p:nvSpPr>
          <p:cNvPr id="8" name="灯片编号占位符 7"/>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271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5699"/>
                                        </p:tgtEl>
                                        <p:attrNameLst>
                                          <p:attrName>style.visibility</p:attrName>
                                        </p:attrNameLst>
                                      </p:cBhvr>
                                      <p:to>
                                        <p:strVal val="visible"/>
                                      </p:to>
                                    </p:set>
                                    <p:anim calcmode="lin" valueType="num">
                                      <p:cBhvr additive="base">
                                        <p:cTn id="7" dur="500" fill="hold"/>
                                        <p:tgtEl>
                                          <p:spTgt spid="285699"/>
                                        </p:tgtEl>
                                        <p:attrNameLst>
                                          <p:attrName>ppt_x</p:attrName>
                                        </p:attrNameLst>
                                      </p:cBhvr>
                                      <p:tavLst>
                                        <p:tav tm="0">
                                          <p:val>
                                            <p:strVal val="0-#ppt_w/2"/>
                                          </p:val>
                                        </p:tav>
                                        <p:tav tm="100000">
                                          <p:val>
                                            <p:strVal val="#ppt_x"/>
                                          </p:val>
                                        </p:tav>
                                      </p:tavLst>
                                    </p:anim>
                                    <p:anim calcmode="lin" valueType="num">
                                      <p:cBhvr additive="base">
                                        <p:cTn id="8" dur="500" fill="hold"/>
                                        <p:tgtEl>
                                          <p:spTgt spid="2856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85701"/>
                                        </p:tgtEl>
                                        <p:attrNameLst>
                                          <p:attrName>style.visibility</p:attrName>
                                        </p:attrNameLst>
                                      </p:cBhvr>
                                      <p:to>
                                        <p:strVal val="visible"/>
                                      </p:to>
                                    </p:set>
                                    <p:animEffect transition="in" filter="wipe(left)">
                                      <p:cBhvr>
                                        <p:cTn id="13" dur="500"/>
                                        <p:tgtEl>
                                          <p:spTgt spid="28570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85700"/>
                                        </p:tgtEl>
                                        <p:attrNameLst>
                                          <p:attrName>style.visibility</p:attrName>
                                        </p:attrNameLst>
                                      </p:cBhvr>
                                      <p:to>
                                        <p:strVal val="visible"/>
                                      </p:to>
                                    </p:set>
                                    <p:anim calcmode="lin" valueType="num">
                                      <p:cBhvr additive="base">
                                        <p:cTn id="18" dur="500" fill="hold"/>
                                        <p:tgtEl>
                                          <p:spTgt spid="285700"/>
                                        </p:tgtEl>
                                        <p:attrNameLst>
                                          <p:attrName>ppt_x</p:attrName>
                                        </p:attrNameLst>
                                      </p:cBhvr>
                                      <p:tavLst>
                                        <p:tav tm="0">
                                          <p:val>
                                            <p:strVal val="0-#ppt_w/2"/>
                                          </p:val>
                                        </p:tav>
                                        <p:tav tm="100000">
                                          <p:val>
                                            <p:strVal val="#ppt_x"/>
                                          </p:val>
                                        </p:tav>
                                      </p:tavLst>
                                    </p:anim>
                                    <p:anim calcmode="lin" valueType="num">
                                      <p:cBhvr additive="base">
                                        <p:cTn id="19" dur="500" fill="hold"/>
                                        <p:tgtEl>
                                          <p:spTgt spid="28570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autoUpdateAnimBg="0"/>
      <p:bldP spid="285700" grpId="0" autoUpdateAnimBg="0"/>
      <p:bldP spid="2"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a:xfrm>
            <a:off x="611560" y="322263"/>
            <a:ext cx="6870700" cy="700088"/>
          </a:xfrm>
        </p:spPr>
        <p:txBody>
          <a:bodyPr/>
          <a:lstStyle/>
          <a:p>
            <a:r>
              <a:rPr lang="zh-CN" altLang="en-US" sz="3200" b="1">
                <a:solidFill>
                  <a:schemeClr val="tx2"/>
                </a:solidFill>
                <a:latin typeface="华文中宋" panose="02010600040101010101" pitchFamily="2" charset="-122"/>
                <a:ea typeface="华文中宋" panose="02010600040101010101" pitchFamily="2" charset="-122"/>
              </a:rPr>
              <a:t>最小费用最大流 应用</a:t>
            </a:r>
          </a:p>
        </p:txBody>
      </p:sp>
      <p:sp>
        <p:nvSpPr>
          <p:cNvPr id="917507" name="Text Box 3"/>
          <p:cNvSpPr txBox="1">
            <a:spLocks noGrp="1" noChangeArrowheads="1"/>
          </p:cNvSpPr>
          <p:nvPr>
            <p:ph type="body" idx="1"/>
          </p:nvPr>
        </p:nvSpPr>
        <p:spPr>
          <a:xfrm>
            <a:off x="487363" y="1320020"/>
            <a:ext cx="8135937" cy="4897437"/>
          </a:xfrm>
          <a:solidFill>
            <a:schemeClr val="bg1"/>
          </a:solid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None/>
            </a:pPr>
            <a:r>
              <a:rPr kumimoji="1" lang="zh-CN" altLang="en-US" b="1" dirty="0">
                <a:latin typeface="华文楷体" panose="02010600040101010101" pitchFamily="2" charset="-122"/>
                <a:ea typeface="华文楷体" panose="02010600040101010101" pitchFamily="2" charset="-122"/>
              </a:rPr>
              <a:t>   </a:t>
            </a:r>
            <a:r>
              <a:rPr kumimoji="1" lang="zh-CN" altLang="en-US" b="1" dirty="0">
                <a:solidFill>
                  <a:schemeClr val="tx2"/>
                </a:solidFill>
                <a:latin typeface="华文楷体" panose="02010600040101010101" pitchFamily="2" charset="-122"/>
                <a:ea typeface="华文楷体" panose="02010600040101010101" pitchFamily="2" charset="-122"/>
              </a:rPr>
              <a:t>问题</a:t>
            </a:r>
            <a:r>
              <a:rPr kumimoji="1" lang="en-US" altLang="zh-CN" b="1" dirty="0">
                <a:solidFill>
                  <a:schemeClr val="tx2"/>
                </a:solidFill>
                <a:latin typeface="华文楷体" panose="02010600040101010101" pitchFamily="2" charset="-122"/>
                <a:ea typeface="华文楷体" panose="02010600040101010101" pitchFamily="2" charset="-122"/>
              </a:rPr>
              <a:t>1-</a:t>
            </a:r>
            <a:r>
              <a:rPr kumimoji="1" lang="zh-CN" altLang="en-US" b="1" dirty="0">
                <a:solidFill>
                  <a:schemeClr val="tx2"/>
                </a:solidFill>
                <a:latin typeface="华文楷体" panose="02010600040101010101" pitchFamily="2" charset="-122"/>
                <a:ea typeface="华文楷体" panose="02010600040101010101" pitchFamily="2" charset="-122"/>
              </a:rPr>
              <a:t>最小运输费用：</a:t>
            </a:r>
          </a:p>
          <a:p>
            <a:pPr algn="just">
              <a:buFontTx/>
              <a:buNone/>
            </a:pPr>
            <a:r>
              <a:rPr kumimoji="1" lang="zh-CN" altLang="en-US" b="1" dirty="0"/>
              <a:t>      </a:t>
            </a:r>
            <a:r>
              <a:rPr kumimoji="1" lang="zh-CN" altLang="en-US" sz="2800" b="1" dirty="0">
                <a:latin typeface="Times New Roman" panose="02020603050405020304" pitchFamily="18" charset="0"/>
                <a:ea typeface="楷体_GB2312" pitchFamily="49" charset="-122"/>
              </a:rPr>
              <a:t>假设有</a:t>
            </a:r>
            <a:r>
              <a:rPr kumimoji="1" lang="en-US" altLang="zh-CN" sz="2800" b="1" dirty="0">
                <a:latin typeface="Times New Roman" panose="02020603050405020304" pitchFamily="18" charset="0"/>
                <a:ea typeface="楷体_GB2312" pitchFamily="49" charset="-122"/>
              </a:rPr>
              <a:t>N</a:t>
            </a:r>
            <a:r>
              <a:rPr kumimoji="1" lang="zh-CN" altLang="en-US" sz="2800" b="1" dirty="0">
                <a:latin typeface="Times New Roman" panose="02020603050405020304" pitchFamily="18" charset="0"/>
                <a:ea typeface="楷体_GB2312" pitchFamily="49" charset="-122"/>
              </a:rPr>
              <a:t>个经销商和</a:t>
            </a:r>
            <a:r>
              <a:rPr kumimoji="1" lang="en-US" altLang="zh-CN" sz="2800" b="1" dirty="0">
                <a:latin typeface="Times New Roman" panose="02020603050405020304" pitchFamily="18" charset="0"/>
                <a:ea typeface="楷体_GB2312" pitchFamily="49" charset="-122"/>
              </a:rPr>
              <a:t>M</a:t>
            </a:r>
            <a:r>
              <a:rPr kumimoji="1" lang="zh-CN" altLang="en-US" sz="2800" b="1" dirty="0">
                <a:latin typeface="Times New Roman" panose="02020603050405020304" pitchFamily="18" charset="0"/>
                <a:ea typeface="楷体_GB2312" pitchFamily="49" charset="-122"/>
              </a:rPr>
              <a:t>个供应地，每个供应地提供</a:t>
            </a:r>
            <a:r>
              <a:rPr kumimoji="1" lang="en-US" altLang="zh-CN" sz="2800" b="1" dirty="0">
                <a:latin typeface="Times New Roman" panose="02020603050405020304" pitchFamily="18" charset="0"/>
                <a:ea typeface="楷体_GB2312" pitchFamily="49" charset="-122"/>
              </a:rPr>
              <a:t>k</a:t>
            </a:r>
            <a:r>
              <a:rPr kumimoji="1" lang="zh-CN" altLang="en-US" sz="2800" b="1" dirty="0">
                <a:latin typeface="Times New Roman" panose="02020603050405020304" pitchFamily="18" charset="0"/>
                <a:ea typeface="楷体_GB2312" pitchFamily="49" charset="-122"/>
              </a:rPr>
              <a:t>种不同商品。一旦经销商订购商品，就应该安排各供应地为经销商供货并且尽可能降低总运输成本。</a:t>
            </a:r>
          </a:p>
          <a:p>
            <a:pPr algn="just">
              <a:buFontTx/>
              <a:buNone/>
            </a:pPr>
            <a:r>
              <a:rPr kumimoji="1" lang="zh-CN" altLang="en-US" sz="2800" b="1" dirty="0">
                <a:latin typeface="Times New Roman" panose="02020603050405020304" pitchFamily="18" charset="0"/>
                <a:ea typeface="楷体_GB2312" pitchFamily="49" charset="-122"/>
              </a:rPr>
              <a:t>          来自不同地点供给不同经销商的不同商品的运输成本可能不同。已知</a:t>
            </a:r>
            <a:r>
              <a:rPr kumimoji="1" lang="en-US" altLang="zh-CN" sz="2800" b="1" dirty="0">
                <a:latin typeface="Times New Roman" panose="02020603050405020304" pitchFamily="18" charset="0"/>
                <a:ea typeface="楷体_GB2312" pitchFamily="49" charset="-122"/>
              </a:rPr>
              <a:t>K</a:t>
            </a:r>
            <a:r>
              <a:rPr kumimoji="1" lang="zh-CN" altLang="en-US" sz="2800" b="1" dirty="0">
                <a:latin typeface="Times New Roman" panose="02020603050405020304" pitchFamily="18" charset="0"/>
                <a:ea typeface="楷体_GB2312" pitchFamily="49" charset="-122"/>
              </a:rPr>
              <a:t>种商品的每种供应地，</a:t>
            </a:r>
            <a:r>
              <a:rPr kumimoji="1" lang="en-US" altLang="zh-CN" sz="2800" b="1" dirty="0">
                <a:latin typeface="Times New Roman" panose="02020603050405020304" pitchFamily="18" charset="0"/>
                <a:ea typeface="楷体_GB2312" pitchFamily="49" charset="-122"/>
              </a:rPr>
              <a:t>N</a:t>
            </a:r>
            <a:r>
              <a:rPr kumimoji="1" lang="zh-CN" altLang="en-US" sz="2800" b="1" dirty="0">
                <a:latin typeface="Times New Roman" panose="02020603050405020304" pitchFamily="18" charset="0"/>
                <a:ea typeface="楷体_GB2312" pitchFamily="49" charset="-122"/>
              </a:rPr>
              <a:t>个经销商订单情况以及相应的运输成本，该如何安排商品运输使运输费用最小。</a:t>
            </a:r>
            <a:endParaRPr kumimoji="1" lang="en-US" altLang="zh-CN" sz="2800" b="1" dirty="0">
              <a:latin typeface="Times New Roman" panose="02020603050405020304" pitchFamily="18" charset="0"/>
              <a:ea typeface="楷体_GB2312" pitchFamily="49" charset="-122"/>
            </a:endParaRPr>
          </a:p>
        </p:txBody>
      </p:sp>
      <p:sp>
        <p:nvSpPr>
          <p:cNvPr id="6" name="灯片编号占位符 5"/>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272</a:t>
            </a:fld>
            <a:endParaRPr lang="en-GB" dirty="0"/>
          </a:p>
        </p:txBody>
      </p:sp>
    </p:spTree>
    <p:extLst>
      <p:ext uri="{BB962C8B-B14F-4D97-AF65-F5344CB8AC3E}">
        <p14:creationId xmlns:p14="http://schemas.microsoft.com/office/powerpoint/2010/main" val="487558715"/>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a:xfrm>
            <a:off x="611560" y="352425"/>
            <a:ext cx="6870700" cy="700088"/>
          </a:xfrm>
        </p:spPr>
        <p:txBody>
          <a:bodyPr/>
          <a:lstStyle/>
          <a:p>
            <a:r>
              <a:rPr lang="zh-CN" altLang="en-US" sz="3200" b="1" dirty="0">
                <a:solidFill>
                  <a:schemeClr val="tx2"/>
                </a:solidFill>
                <a:latin typeface="华文中宋" panose="02010600040101010101" pitchFamily="2" charset="-122"/>
                <a:ea typeface="华文中宋" panose="02010600040101010101" pitchFamily="2" charset="-122"/>
              </a:rPr>
              <a:t>最小费用最大流 应用</a:t>
            </a:r>
          </a:p>
        </p:txBody>
      </p:sp>
      <p:sp>
        <p:nvSpPr>
          <p:cNvPr id="830468" name="Text Box 4"/>
          <p:cNvSpPr txBox="1">
            <a:spLocks noGrp="1" noChangeArrowheads="1"/>
          </p:cNvSpPr>
          <p:nvPr>
            <p:ph type="body" idx="1"/>
          </p:nvPr>
        </p:nvSpPr>
        <p:spPr>
          <a:xfrm>
            <a:off x="395288" y="1052513"/>
            <a:ext cx="8497192" cy="5329237"/>
          </a:xfrm>
          <a:solidFill>
            <a:schemeClr val="bg1"/>
          </a:solid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None/>
            </a:pPr>
            <a:r>
              <a:rPr kumimoji="1" lang="zh-CN" altLang="en-US" b="1" dirty="0">
                <a:latin typeface="华文楷体" panose="02010600040101010101" pitchFamily="2" charset="-122"/>
                <a:ea typeface="华文楷体" panose="02010600040101010101" pitchFamily="2" charset="-122"/>
              </a:rPr>
              <a:t>   </a:t>
            </a:r>
            <a:r>
              <a:rPr kumimoji="1" lang="zh-CN" altLang="en-US" b="1" dirty="0">
                <a:solidFill>
                  <a:schemeClr val="tx2"/>
                </a:solidFill>
                <a:latin typeface="华文楷体" panose="02010600040101010101" pitchFamily="2" charset="-122"/>
                <a:ea typeface="华文楷体" panose="02010600040101010101" pitchFamily="2" charset="-122"/>
              </a:rPr>
              <a:t>问题</a:t>
            </a:r>
            <a:r>
              <a:rPr kumimoji="1" lang="en-US" altLang="zh-CN" b="1" dirty="0">
                <a:solidFill>
                  <a:schemeClr val="tx2"/>
                </a:solidFill>
                <a:latin typeface="华文楷体" panose="02010600040101010101" pitchFamily="2" charset="-122"/>
                <a:ea typeface="华文楷体" panose="02010600040101010101" pitchFamily="2" charset="-122"/>
              </a:rPr>
              <a:t>2-</a:t>
            </a:r>
            <a:r>
              <a:rPr kumimoji="1" lang="zh-CN" altLang="en-US" b="1" dirty="0">
                <a:solidFill>
                  <a:schemeClr val="tx2"/>
                </a:solidFill>
                <a:latin typeface="华文楷体" panose="02010600040101010101" pitchFamily="2" charset="-122"/>
                <a:ea typeface="华文楷体" panose="02010600040101010101" pitchFamily="2" charset="-122"/>
              </a:rPr>
              <a:t>小人与房子：</a:t>
            </a:r>
          </a:p>
          <a:p>
            <a:pPr>
              <a:buFontTx/>
              <a:buNone/>
            </a:pPr>
            <a:r>
              <a:rPr kumimoji="1" lang="zh-CN" altLang="en-US" b="1" dirty="0">
                <a:latin typeface="华文楷体" panose="02010600040101010101" pitchFamily="2" charset="-122"/>
                <a:ea typeface="华文楷体" panose="02010600040101010101" pitchFamily="2" charset="-122"/>
              </a:rPr>
              <a:t>          网格图</a:t>
            </a:r>
            <a:r>
              <a:rPr kumimoji="1" lang="zh-CN" altLang="en-US" b="1" dirty="0" smtClean="0">
                <a:latin typeface="华文楷体" panose="02010600040101010101" pitchFamily="2" charset="-122"/>
                <a:ea typeface="华文楷体" panose="02010600040101010101" pitchFamily="2" charset="-122"/>
              </a:rPr>
              <a:t>上</a:t>
            </a:r>
            <a:r>
              <a:rPr kumimoji="1" lang="zh-CN" altLang="en-US" b="1" dirty="0">
                <a:latin typeface="华文楷体" panose="02010600040101010101" pitchFamily="2" charset="-122"/>
                <a:ea typeface="华文楷体" panose="02010600040101010101" pitchFamily="2" charset="-122"/>
              </a:rPr>
              <a:t>有</a:t>
            </a:r>
            <a:r>
              <a:rPr kumimoji="1" lang="en-US" altLang="zh-CN" b="1" dirty="0" smtClean="0">
                <a:latin typeface="华文楷体" panose="02010600040101010101" pitchFamily="2" charset="-122"/>
                <a:ea typeface="华文楷体" panose="02010600040101010101" pitchFamily="2" charset="-122"/>
              </a:rPr>
              <a:t>n</a:t>
            </a:r>
            <a:r>
              <a:rPr kumimoji="1" lang="zh-CN" altLang="en-US" b="1" dirty="0">
                <a:latin typeface="华文楷体" panose="02010600040101010101" pitchFamily="2" charset="-122"/>
                <a:ea typeface="华文楷体" panose="02010600040101010101" pitchFamily="2" charset="-122"/>
              </a:rPr>
              <a:t>个小人和</a:t>
            </a:r>
            <a:r>
              <a:rPr kumimoji="1" lang="en-US" altLang="zh-CN" b="1" dirty="0">
                <a:latin typeface="华文楷体" panose="02010600040101010101" pitchFamily="2" charset="-122"/>
                <a:ea typeface="华文楷体" panose="02010600040101010101" pitchFamily="2" charset="-122"/>
              </a:rPr>
              <a:t>n</a:t>
            </a:r>
            <a:r>
              <a:rPr kumimoji="1" lang="zh-CN" altLang="en-US" b="1" dirty="0">
                <a:latin typeface="华文楷体" panose="02010600040101010101" pitchFamily="2" charset="-122"/>
                <a:ea typeface="华文楷体" panose="02010600040101010101" pitchFamily="2" charset="-122"/>
              </a:rPr>
              <a:t>个房子。在单位时间内，每个小人可沿横向或纵向移动一步到达相邻点。对每一个小人，他每移动一步需要你支付</a:t>
            </a:r>
            <a:r>
              <a:rPr kumimoji="1" lang="en-US" altLang="zh-CN" b="1" dirty="0">
                <a:latin typeface="华文楷体" panose="02010600040101010101" pitchFamily="2" charset="-122"/>
                <a:ea typeface="华文楷体" panose="02010600040101010101" pitchFamily="2" charset="-122"/>
              </a:rPr>
              <a:t>1</a:t>
            </a:r>
            <a:r>
              <a:rPr kumimoji="1" lang="zh-CN" altLang="en-US" b="1" dirty="0">
                <a:latin typeface="华文楷体" panose="02010600040101010101" pitchFamily="2" charset="-122"/>
                <a:ea typeface="华文楷体" panose="02010600040101010101" pitchFamily="2" charset="-122"/>
              </a:rPr>
              <a:t>美元的费用，直到他进入一所</a:t>
            </a:r>
            <a:r>
              <a:rPr kumimoji="1" lang="zh-CN" altLang="en-US" b="1" dirty="0" smtClean="0">
                <a:latin typeface="华文楷体" panose="02010600040101010101" pitchFamily="2" charset="-122"/>
                <a:ea typeface="华文楷体" panose="02010600040101010101" pitchFamily="2" charset="-122"/>
              </a:rPr>
              <a:t>房子，每个</a:t>
            </a:r>
            <a:r>
              <a:rPr kumimoji="1" lang="zh-CN" altLang="en-US" b="1" dirty="0">
                <a:latin typeface="华文楷体" panose="02010600040101010101" pitchFamily="2" charset="-122"/>
                <a:ea typeface="华文楷体" panose="02010600040101010101" pitchFamily="2" charset="-122"/>
              </a:rPr>
              <a:t>房子只可容纳一个小人。 </a:t>
            </a:r>
          </a:p>
          <a:p>
            <a:pPr>
              <a:buFontTx/>
              <a:buNone/>
            </a:pPr>
            <a:r>
              <a:rPr kumimoji="1" lang="zh-CN" altLang="en-US" b="1" dirty="0">
                <a:latin typeface="Times New Roman" panose="02020603050405020304" pitchFamily="18" charset="0"/>
                <a:ea typeface="华文楷体" panose="02010600040101010101" pitchFamily="2" charset="-122"/>
              </a:rPr>
              <a:t>            计算将</a:t>
            </a:r>
            <a:r>
              <a:rPr kumimoji="1" lang="en-US" altLang="zh-CN" b="1" dirty="0">
                <a:latin typeface="Times New Roman" panose="02020603050405020304" pitchFamily="18" charset="0"/>
                <a:ea typeface="华文楷体" panose="02010600040101010101" pitchFamily="2" charset="-122"/>
              </a:rPr>
              <a:t>n</a:t>
            </a:r>
            <a:r>
              <a:rPr kumimoji="1" lang="zh-CN" altLang="en-US" b="1" dirty="0">
                <a:latin typeface="Times New Roman" panose="02020603050405020304" pitchFamily="18" charset="0"/>
                <a:ea typeface="华文楷体" panose="02010600040101010101" pitchFamily="2" charset="-122"/>
              </a:rPr>
              <a:t>个小人移到</a:t>
            </a:r>
            <a:r>
              <a:rPr kumimoji="1" lang="en-US" altLang="zh-CN" b="1" dirty="0">
                <a:latin typeface="Times New Roman" panose="02020603050405020304" pitchFamily="18" charset="0"/>
                <a:ea typeface="华文楷体" panose="02010600040101010101" pitchFamily="2" charset="-122"/>
              </a:rPr>
              <a:t>n</a:t>
            </a:r>
            <a:r>
              <a:rPr kumimoji="1" lang="zh-CN" altLang="en-US" b="1" dirty="0">
                <a:latin typeface="Times New Roman" panose="02020603050405020304" pitchFamily="18" charset="0"/>
                <a:ea typeface="华文楷体" panose="02010600040101010101" pitchFamily="2" charset="-122"/>
              </a:rPr>
              <a:t>个房间所需的最低费用</a:t>
            </a:r>
            <a:r>
              <a:rPr kumimoji="1" lang="zh-CN" altLang="en-US" b="1" dirty="0"/>
              <a:t>。</a:t>
            </a:r>
            <a:r>
              <a:rPr kumimoji="1" lang="zh-CN" altLang="en-US" dirty="0"/>
              <a:t> </a:t>
            </a:r>
          </a:p>
          <a:p>
            <a:pPr>
              <a:buFontTx/>
              <a:buNone/>
            </a:pPr>
            <a:r>
              <a:rPr kumimoji="1" lang="en-US" altLang="zh-CN" dirty="0"/>
              <a:t>               </a:t>
            </a:r>
            <a:r>
              <a:rPr kumimoji="1" lang="zh-CN" altLang="en-US" b="1" dirty="0">
                <a:solidFill>
                  <a:srgbClr val="FF0000"/>
                </a:solidFill>
                <a:ea typeface="楷体_GB2312" pitchFamily="49" charset="-122"/>
              </a:rPr>
              <a:t>实际是二部图匹配问题</a:t>
            </a:r>
          </a:p>
        </p:txBody>
      </p:sp>
      <p:sp>
        <p:nvSpPr>
          <p:cNvPr id="6" name="灯片编号占位符 5"/>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273</a:t>
            </a:fld>
            <a:endParaRPr lang="en-GB" dirty="0"/>
          </a:p>
        </p:txBody>
      </p:sp>
    </p:spTree>
    <p:extLst>
      <p:ext uri="{BB962C8B-B14F-4D97-AF65-F5344CB8AC3E}">
        <p14:creationId xmlns:p14="http://schemas.microsoft.com/office/powerpoint/2010/main" val="121422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0468">
                                            <p:txEl>
                                              <p:pRg st="3" end="3"/>
                                            </p:txEl>
                                          </p:spTgt>
                                        </p:tgtEl>
                                        <p:attrNameLst>
                                          <p:attrName>style.visibility</p:attrName>
                                        </p:attrNameLst>
                                      </p:cBhvr>
                                      <p:to>
                                        <p:strVal val="visible"/>
                                      </p:to>
                                    </p:set>
                                    <p:anim calcmode="lin" valueType="num">
                                      <p:cBhvr additive="base">
                                        <p:cTn id="7" dur="500" fill="hold"/>
                                        <p:tgtEl>
                                          <p:spTgt spid="83046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046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a:xfrm>
            <a:off x="1042988" y="260350"/>
            <a:ext cx="6870700" cy="771525"/>
          </a:xfrm>
        </p:spPr>
        <p:txBody>
          <a:bodyPr/>
          <a:lstStyle/>
          <a:p>
            <a:r>
              <a:rPr lang="zh-CN" altLang="en-US" sz="4000" b="1">
                <a:ea typeface="华文新魏" panose="02010800040101010101" pitchFamily="2" charset="-122"/>
              </a:rPr>
              <a:t>最大获益</a:t>
            </a:r>
          </a:p>
        </p:txBody>
      </p:sp>
      <p:sp>
        <p:nvSpPr>
          <p:cNvPr id="816131" name="Rectangle 3"/>
          <p:cNvSpPr>
            <a:spLocks noGrp="1" noChangeArrowheads="1"/>
          </p:cNvSpPr>
          <p:nvPr>
            <p:ph type="body" idx="1"/>
          </p:nvPr>
        </p:nvSpPr>
        <p:spPr>
          <a:xfrm>
            <a:off x="-1" y="1100444"/>
            <a:ext cx="9144001" cy="5400675"/>
          </a:xfrm>
        </p:spPr>
        <p:txBody>
          <a:bodyPr/>
          <a:lstStyle/>
          <a:p>
            <a:pPr>
              <a:lnSpc>
                <a:spcPct val="120000"/>
              </a:lnSpc>
            </a:pPr>
            <a:r>
              <a:rPr lang="en-US" altLang="zh-CN" sz="2400" b="1" dirty="0">
                <a:latin typeface="华文新魏" panose="02010800040101010101" pitchFamily="2" charset="-122"/>
                <a:ea typeface="华文新魏" panose="02010800040101010101" pitchFamily="2" charset="-122"/>
              </a:rPr>
              <a:t>    CS&amp;T</a:t>
            </a:r>
            <a:r>
              <a:rPr lang="zh-CN" altLang="en-US" sz="2400" b="1" dirty="0">
                <a:latin typeface="华文新魏" panose="02010800040101010101" pitchFamily="2" charset="-122"/>
                <a:ea typeface="华文新魏" panose="02010800040101010101" pitchFamily="2" charset="-122"/>
              </a:rPr>
              <a:t>公司在前期市场调查和站址勘测之后，公司得到了一共 </a:t>
            </a:r>
            <a:r>
              <a:rPr lang="en-US" altLang="zh-CN" sz="2400" b="1" dirty="0">
                <a:solidFill>
                  <a:srgbClr val="FF0000"/>
                </a:solidFill>
                <a:latin typeface="华文新魏" panose="02010800040101010101" pitchFamily="2" charset="-122"/>
                <a:ea typeface="华文新魏" panose="02010800040101010101" pitchFamily="2" charset="-122"/>
              </a:rPr>
              <a:t>N</a:t>
            </a:r>
            <a:r>
              <a:rPr lang="zh-CN" altLang="en-US" sz="2400" b="1" dirty="0">
                <a:latin typeface="华文新魏" panose="02010800040101010101" pitchFamily="2" charset="-122"/>
                <a:ea typeface="华文新魏" panose="02010800040101010101" pitchFamily="2" charset="-122"/>
              </a:rPr>
              <a:t>个可以作为通讯信号</a:t>
            </a:r>
            <a:r>
              <a:rPr lang="zh-CN" altLang="en-US" sz="2400" b="1" dirty="0">
                <a:solidFill>
                  <a:srgbClr val="FF0000"/>
                </a:solidFill>
                <a:latin typeface="华文新魏" panose="02010800040101010101" pitchFamily="2" charset="-122"/>
                <a:ea typeface="华文新魏" panose="02010800040101010101" pitchFamily="2" charset="-122"/>
              </a:rPr>
              <a:t>中转站</a:t>
            </a:r>
            <a:r>
              <a:rPr lang="zh-CN" altLang="en-US" sz="2400" b="1" dirty="0">
                <a:latin typeface="华文新魏" panose="02010800040101010101" pitchFamily="2" charset="-122"/>
                <a:ea typeface="华文新魏" panose="02010800040101010101" pitchFamily="2" charset="-122"/>
              </a:rPr>
              <a:t>的地址，而由于这些地址的地理位置差异，在不同的地方建造通讯中转站需要</a:t>
            </a:r>
            <a:r>
              <a:rPr lang="zh-CN" altLang="en-US" sz="2400" b="1" dirty="0">
                <a:solidFill>
                  <a:schemeClr val="tx2"/>
                </a:solidFill>
                <a:latin typeface="华文新魏" panose="02010800040101010101" pitchFamily="2" charset="-122"/>
                <a:ea typeface="华文新魏" panose="02010800040101010101" pitchFamily="2" charset="-122"/>
              </a:rPr>
              <a:t>投入的成本也是不一样的</a:t>
            </a:r>
            <a:r>
              <a:rPr lang="zh-CN" altLang="en-US" sz="2400" b="1" dirty="0">
                <a:latin typeface="华文新魏" panose="02010800040101010101" pitchFamily="2" charset="-122"/>
                <a:ea typeface="华文新魏" panose="02010800040101010101" pitchFamily="2" charset="-122"/>
              </a:rPr>
              <a:t>：建立第 </a:t>
            </a:r>
            <a:r>
              <a:rPr lang="en-US" altLang="zh-CN" sz="2400" b="1" dirty="0" err="1">
                <a:latin typeface="华文新魏" panose="02010800040101010101" pitchFamily="2" charset="-122"/>
                <a:ea typeface="华文新魏" panose="02010800040101010101" pitchFamily="2" charset="-122"/>
              </a:rPr>
              <a:t>i</a:t>
            </a:r>
            <a:r>
              <a:rPr lang="zh-CN" altLang="en-US" sz="2400" b="1" dirty="0">
                <a:latin typeface="华文新魏" panose="02010800040101010101" pitchFamily="2" charset="-122"/>
                <a:ea typeface="华文新魏" panose="02010800040101010101" pitchFamily="2" charset="-122"/>
              </a:rPr>
              <a:t>个通讯中转站需要的成本为</a:t>
            </a:r>
            <a:r>
              <a:rPr lang="zh-CN" altLang="en-US" sz="2400" b="1" dirty="0">
                <a:solidFill>
                  <a:srgbClr val="FF0000"/>
                </a:solidFill>
                <a:latin typeface="华文新魏" panose="02010800040101010101" pitchFamily="2" charset="-122"/>
                <a:ea typeface="华文新魏" panose="02010800040101010101" pitchFamily="2" charset="-122"/>
              </a:rPr>
              <a:t> </a:t>
            </a:r>
            <a:r>
              <a:rPr lang="en-US" altLang="zh-CN" sz="2400" b="1" dirty="0">
                <a:solidFill>
                  <a:srgbClr val="FF0000"/>
                </a:solidFill>
                <a:latin typeface="华文新魏" panose="02010800040101010101" pitchFamily="2" charset="-122"/>
                <a:ea typeface="华文新魏" panose="02010800040101010101" pitchFamily="2" charset="-122"/>
              </a:rPr>
              <a:t>Pi</a:t>
            </a:r>
            <a:r>
              <a:rPr lang="zh-CN" altLang="en-US" sz="2400" b="1" dirty="0">
                <a:latin typeface="华文新魏" panose="02010800040101010101" pitchFamily="2" charset="-122"/>
                <a:ea typeface="华文新魏" panose="02010800040101010101" pitchFamily="2" charset="-122"/>
              </a:rPr>
              <a:t>（</a:t>
            </a:r>
            <a:r>
              <a:rPr lang="en-US" altLang="zh-CN" sz="2400" b="1" dirty="0">
                <a:latin typeface="华文新魏" panose="02010800040101010101" pitchFamily="2" charset="-122"/>
                <a:ea typeface="华文新魏" panose="02010800040101010101" pitchFamily="2" charset="-122"/>
              </a:rPr>
              <a:t>1≤i≤N</a:t>
            </a:r>
            <a:r>
              <a:rPr lang="zh-CN" altLang="en-US" sz="2400" b="1" dirty="0">
                <a:latin typeface="华文新魏" panose="02010800040101010101" pitchFamily="2" charset="-122"/>
                <a:ea typeface="华文新魏" panose="02010800040101010101" pitchFamily="2" charset="-122"/>
              </a:rPr>
              <a:t>）</a:t>
            </a:r>
            <a:r>
              <a:rPr lang="zh-CN" altLang="en-US" sz="2400" b="1" dirty="0" smtClean="0">
                <a:latin typeface="华文新魏" panose="02010800040101010101" pitchFamily="2" charset="-122"/>
                <a:ea typeface="华文新魏" panose="02010800040101010101" pitchFamily="2" charset="-122"/>
              </a:rPr>
              <a:t>。</a:t>
            </a:r>
            <a:endParaRPr lang="en-US" altLang="zh-CN" sz="2400" b="1" dirty="0" smtClean="0">
              <a:latin typeface="华文新魏" panose="02010800040101010101" pitchFamily="2" charset="-122"/>
              <a:ea typeface="华文新魏" panose="02010800040101010101" pitchFamily="2" charset="-122"/>
            </a:endParaRPr>
          </a:p>
          <a:p>
            <a:pPr>
              <a:lnSpc>
                <a:spcPct val="120000"/>
              </a:lnSpc>
            </a:pPr>
            <a:r>
              <a:rPr lang="zh-CN" altLang="en-US" sz="2400" b="1" dirty="0">
                <a:latin typeface="华文新魏" panose="02010800040101010101" pitchFamily="2" charset="-122"/>
                <a:ea typeface="华文新魏" panose="02010800040101010101" pitchFamily="2" charset="-122"/>
              </a:rPr>
              <a:t>所有期望中的用户群，一共</a:t>
            </a:r>
            <a:r>
              <a:rPr lang="zh-CN" altLang="en-US" sz="2400" b="1" dirty="0">
                <a:solidFill>
                  <a:srgbClr val="FF0000"/>
                </a:solidFill>
                <a:latin typeface="华文新魏" panose="02010800040101010101" pitchFamily="2" charset="-122"/>
                <a:ea typeface="华文新魏" panose="02010800040101010101" pitchFamily="2" charset="-122"/>
              </a:rPr>
              <a:t> </a:t>
            </a:r>
            <a:r>
              <a:rPr lang="en-US" altLang="zh-CN" sz="2400" b="1" dirty="0">
                <a:solidFill>
                  <a:srgbClr val="FF0000"/>
                </a:solidFill>
                <a:latin typeface="华文新魏" panose="02010800040101010101" pitchFamily="2" charset="-122"/>
                <a:ea typeface="华文新魏" panose="02010800040101010101" pitchFamily="2" charset="-122"/>
              </a:rPr>
              <a:t>M</a:t>
            </a:r>
            <a:r>
              <a:rPr lang="zh-CN" altLang="en-US" sz="2400" b="1" dirty="0">
                <a:latin typeface="华文新魏" panose="02010800040101010101" pitchFamily="2" charset="-122"/>
                <a:ea typeface="华文新魏" panose="02010800040101010101" pitchFamily="2" charset="-122"/>
              </a:rPr>
              <a:t>个。关于第 </a:t>
            </a:r>
            <a:r>
              <a:rPr lang="en-US" altLang="zh-CN" sz="2400" b="1" dirty="0" err="1">
                <a:latin typeface="华文新魏" panose="02010800040101010101" pitchFamily="2" charset="-122"/>
                <a:ea typeface="华文新魏" panose="02010800040101010101" pitchFamily="2" charset="-122"/>
              </a:rPr>
              <a:t>i</a:t>
            </a:r>
            <a:r>
              <a:rPr lang="zh-CN" altLang="en-US" sz="2400" b="1" dirty="0">
                <a:latin typeface="华文新魏" panose="02010800040101010101" pitchFamily="2" charset="-122"/>
                <a:ea typeface="华文新魏" panose="02010800040101010101" pitchFamily="2" charset="-122"/>
              </a:rPr>
              <a:t>个用户群的信息概括为 </a:t>
            </a:r>
            <a:r>
              <a:rPr lang="en-US" altLang="zh-CN" sz="2400" b="1" dirty="0">
                <a:solidFill>
                  <a:srgbClr val="FF0000"/>
                </a:solidFill>
                <a:latin typeface="华文新魏" panose="02010800040101010101" pitchFamily="2" charset="-122"/>
                <a:ea typeface="华文新魏" panose="02010800040101010101" pitchFamily="2" charset="-122"/>
              </a:rPr>
              <a:t>Ai, Bi</a:t>
            </a:r>
            <a:r>
              <a:rPr lang="zh-CN" altLang="en-US" sz="2400" b="1" dirty="0">
                <a:solidFill>
                  <a:srgbClr val="FF0000"/>
                </a:solidFill>
                <a:latin typeface="华文新魏" panose="02010800040101010101" pitchFamily="2" charset="-122"/>
                <a:ea typeface="华文新魏" panose="02010800040101010101" pitchFamily="2" charset="-122"/>
              </a:rPr>
              <a:t>和 </a:t>
            </a:r>
            <a:r>
              <a:rPr lang="en-US" altLang="zh-CN" sz="2400" b="1" dirty="0">
                <a:solidFill>
                  <a:srgbClr val="FF0000"/>
                </a:solidFill>
                <a:latin typeface="华文新魏" panose="02010800040101010101" pitchFamily="2" charset="-122"/>
                <a:ea typeface="华文新魏" panose="02010800040101010101" pitchFamily="2" charset="-122"/>
              </a:rPr>
              <a:t>Ci</a:t>
            </a:r>
            <a:r>
              <a:rPr lang="zh-CN" altLang="en-US" sz="2400" b="1" dirty="0">
                <a:latin typeface="华文新魏" panose="02010800040101010101" pitchFamily="2" charset="-122"/>
                <a:ea typeface="华文新魏" panose="02010800040101010101" pitchFamily="2" charset="-122"/>
              </a:rPr>
              <a:t>：这些用户会使用中转站 </a:t>
            </a:r>
            <a:r>
              <a:rPr lang="en-US" altLang="zh-CN" sz="2400" b="1" dirty="0">
                <a:latin typeface="华文新魏" panose="02010800040101010101" pitchFamily="2" charset="-122"/>
                <a:ea typeface="华文新魏" panose="02010800040101010101" pitchFamily="2" charset="-122"/>
              </a:rPr>
              <a:t>Ai</a:t>
            </a:r>
            <a:r>
              <a:rPr lang="zh-CN" altLang="en-US" sz="2400" b="1" dirty="0">
                <a:latin typeface="华文新魏" panose="02010800040101010101" pitchFamily="2" charset="-122"/>
                <a:ea typeface="华文新魏" panose="02010800040101010101" pitchFamily="2" charset="-122"/>
              </a:rPr>
              <a:t>和中转站 </a:t>
            </a:r>
            <a:r>
              <a:rPr lang="en-US" altLang="zh-CN" sz="2400" b="1" dirty="0">
                <a:latin typeface="华文新魏" panose="02010800040101010101" pitchFamily="2" charset="-122"/>
                <a:ea typeface="华文新魏" panose="02010800040101010101" pitchFamily="2" charset="-122"/>
              </a:rPr>
              <a:t>Bi</a:t>
            </a:r>
            <a:r>
              <a:rPr lang="zh-CN" altLang="en-US" sz="2400" b="1" dirty="0">
                <a:latin typeface="华文新魏" panose="02010800040101010101" pitchFamily="2" charset="-122"/>
                <a:ea typeface="华文新魏" panose="02010800040101010101" pitchFamily="2" charset="-122"/>
              </a:rPr>
              <a:t>进行通讯，公司可以获益 </a:t>
            </a:r>
            <a:r>
              <a:rPr lang="en-US" altLang="zh-CN" sz="2400" b="1" dirty="0">
                <a:latin typeface="华文新魏" panose="02010800040101010101" pitchFamily="2" charset="-122"/>
                <a:ea typeface="华文新魏" panose="02010800040101010101" pitchFamily="2" charset="-122"/>
              </a:rPr>
              <a:t>Ci</a:t>
            </a:r>
            <a:r>
              <a:rPr lang="zh-CN" altLang="en-US" sz="2400" b="1" dirty="0">
                <a:latin typeface="华文新魏" panose="02010800040101010101" pitchFamily="2" charset="-122"/>
                <a:ea typeface="华文新魏" panose="02010800040101010101" pitchFamily="2" charset="-122"/>
              </a:rPr>
              <a:t>。（</a:t>
            </a:r>
            <a:r>
              <a:rPr lang="en-US" altLang="zh-CN" sz="2400" b="1" dirty="0">
                <a:latin typeface="华文新魏" panose="02010800040101010101" pitchFamily="2" charset="-122"/>
                <a:ea typeface="华文新魏" panose="02010800040101010101" pitchFamily="2" charset="-122"/>
              </a:rPr>
              <a:t>1≤i≤M, 1≤Ai, </a:t>
            </a:r>
            <a:r>
              <a:rPr lang="en-US" altLang="zh-CN" sz="2400" b="1" dirty="0" err="1">
                <a:latin typeface="华文新魏" panose="02010800040101010101" pitchFamily="2" charset="-122"/>
                <a:ea typeface="华文新魏" panose="02010800040101010101" pitchFamily="2" charset="-122"/>
              </a:rPr>
              <a:t>Bi≤N</a:t>
            </a:r>
            <a:r>
              <a:rPr lang="zh-CN" altLang="en-US" sz="2400" b="1" dirty="0">
                <a:latin typeface="华文新魏" panose="02010800040101010101" pitchFamily="2" charset="-122"/>
                <a:ea typeface="华文新魏" panose="02010800040101010101" pitchFamily="2" charset="-122"/>
              </a:rPr>
              <a:t>）</a:t>
            </a:r>
            <a:br>
              <a:rPr lang="zh-CN" altLang="en-US" sz="2400" b="1" dirty="0">
                <a:latin typeface="华文新魏" panose="02010800040101010101" pitchFamily="2" charset="-122"/>
                <a:ea typeface="华文新魏" panose="02010800040101010101" pitchFamily="2" charset="-122"/>
              </a:rPr>
            </a:br>
            <a:r>
              <a:rPr lang="zh-CN" altLang="en-US" sz="2400" b="1" dirty="0">
                <a:latin typeface="华文新魏" panose="02010800040101010101" pitchFamily="2" charset="-122"/>
                <a:ea typeface="华文新魏" panose="02010800040101010101" pitchFamily="2" charset="-122"/>
              </a:rPr>
              <a:t>         </a:t>
            </a:r>
            <a:r>
              <a:rPr lang="en-US" altLang="zh-CN" sz="2400" b="1" dirty="0">
                <a:latin typeface="华文新魏" panose="02010800040101010101" pitchFamily="2" charset="-122"/>
                <a:ea typeface="华文新魏" panose="02010800040101010101" pitchFamily="2" charset="-122"/>
              </a:rPr>
              <a:t>CS&amp;T </a:t>
            </a:r>
            <a:r>
              <a:rPr lang="zh-CN" altLang="en-US" sz="2400" b="1" dirty="0">
                <a:latin typeface="华文新魏" panose="02010800040101010101" pitchFamily="2" charset="-122"/>
                <a:ea typeface="华文新魏" panose="02010800040101010101" pitchFamily="2" charset="-122"/>
              </a:rPr>
              <a:t>公司可以有选择的建立一些中转站（投入成本），为一些用户提供服务并获得收益（获益之和）。那么如何选择最终建立的中转站才能让公司的净获利最大呢？（</a:t>
            </a:r>
            <a:r>
              <a:rPr lang="zh-CN" altLang="en-US" sz="2400" b="1" dirty="0">
                <a:solidFill>
                  <a:srgbClr val="FF0000"/>
                </a:solidFill>
                <a:latin typeface="华文新魏" panose="02010800040101010101" pitchFamily="2" charset="-122"/>
                <a:ea typeface="华文新魏" panose="02010800040101010101" pitchFamily="2" charset="-122"/>
              </a:rPr>
              <a:t>净获利 </a:t>
            </a:r>
            <a:r>
              <a:rPr lang="en-US" altLang="zh-CN" sz="2400" b="1" dirty="0">
                <a:solidFill>
                  <a:srgbClr val="FF0000"/>
                </a:solidFill>
                <a:latin typeface="华文新魏" panose="02010800040101010101" pitchFamily="2" charset="-122"/>
                <a:ea typeface="华文新魏" panose="02010800040101010101" pitchFamily="2" charset="-122"/>
              </a:rPr>
              <a:t>= </a:t>
            </a:r>
            <a:r>
              <a:rPr lang="zh-CN" altLang="en-US" sz="2400" b="1" dirty="0">
                <a:solidFill>
                  <a:srgbClr val="FF0000"/>
                </a:solidFill>
                <a:latin typeface="华文新魏" panose="02010800040101010101" pitchFamily="2" charset="-122"/>
                <a:ea typeface="华文新魏" panose="02010800040101010101" pitchFamily="2" charset="-122"/>
              </a:rPr>
              <a:t>获益之和 </a:t>
            </a:r>
            <a:r>
              <a:rPr lang="en-US" altLang="zh-CN" sz="2400" b="1" dirty="0">
                <a:solidFill>
                  <a:srgbClr val="FF0000"/>
                </a:solidFill>
                <a:latin typeface="Arial" panose="020B0604020202020204" pitchFamily="34" charset="0"/>
                <a:ea typeface="华文新魏" panose="02010800040101010101" pitchFamily="2" charset="-122"/>
              </a:rPr>
              <a:t>–</a:t>
            </a:r>
            <a:r>
              <a:rPr lang="en-US" altLang="zh-CN" sz="2400" b="1" dirty="0">
                <a:solidFill>
                  <a:srgbClr val="FF0000"/>
                </a:solidFill>
                <a:latin typeface="华文新魏" panose="02010800040101010101" pitchFamily="2" charset="-122"/>
                <a:ea typeface="华文新魏" panose="02010800040101010101" pitchFamily="2" charset="-122"/>
              </a:rPr>
              <a:t> </a:t>
            </a:r>
            <a:r>
              <a:rPr lang="zh-CN" altLang="en-US" sz="2400" b="1" dirty="0">
                <a:solidFill>
                  <a:srgbClr val="FF0000"/>
                </a:solidFill>
                <a:latin typeface="华文新魏" panose="02010800040101010101" pitchFamily="2" charset="-122"/>
                <a:ea typeface="华文新魏" panose="02010800040101010101" pitchFamily="2" charset="-122"/>
              </a:rPr>
              <a:t>投入成本之和</a:t>
            </a:r>
            <a:r>
              <a:rPr lang="zh-CN" altLang="en-US" sz="2400" b="1" dirty="0">
                <a:latin typeface="华文新魏" panose="02010800040101010101" pitchFamily="2" charset="-122"/>
                <a:ea typeface="华文新魏" panose="02010800040101010101" pitchFamily="2" charset="-122"/>
              </a:rPr>
              <a:t>）</a:t>
            </a:r>
          </a:p>
          <a:p>
            <a:pPr>
              <a:lnSpc>
                <a:spcPct val="120000"/>
              </a:lnSpc>
            </a:pPr>
            <a:endParaRPr lang="zh-CN" altLang="en-US" sz="2400" b="1" dirty="0">
              <a:latin typeface="华文新魏" panose="02010800040101010101" pitchFamily="2" charset="-122"/>
              <a:ea typeface="华文新魏" panose="02010800040101010101" pitchFamily="2" charset="-122"/>
            </a:endParaRPr>
          </a:p>
        </p:txBody>
      </p:sp>
      <p:sp>
        <p:nvSpPr>
          <p:cNvPr id="6" name="灯片编号占位符 5"/>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274</a:t>
            </a:fld>
            <a:endParaRPr lang="en-GB" dirty="0"/>
          </a:p>
        </p:txBody>
      </p:sp>
    </p:spTree>
    <p:extLst>
      <p:ext uri="{BB962C8B-B14F-4D97-AF65-F5344CB8AC3E}">
        <p14:creationId xmlns:p14="http://schemas.microsoft.com/office/powerpoint/2010/main" val="161918901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body" idx="1"/>
          </p:nvPr>
        </p:nvSpPr>
        <p:spPr>
          <a:xfrm>
            <a:off x="250825" y="1052736"/>
            <a:ext cx="8569325" cy="5805264"/>
          </a:xfrm>
        </p:spPr>
        <p:txBody>
          <a:bodyPr/>
          <a:lstStyle/>
          <a:p>
            <a:r>
              <a:rPr lang="zh-CN" altLang="en-US" sz="2800" dirty="0">
                <a:latin typeface="华文新魏" panose="02010800040101010101" pitchFamily="2" charset="-122"/>
                <a:ea typeface="华文新魏" panose="02010800040101010101" pitchFamily="2" charset="-122"/>
              </a:rPr>
              <a:t>思路：</a:t>
            </a:r>
          </a:p>
          <a:p>
            <a:pPr>
              <a:buFontTx/>
              <a:buNone/>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选择客户群的集合</a:t>
            </a:r>
            <a:r>
              <a:rPr lang="en-US" altLang="zh-CN" sz="2800" dirty="0">
                <a:latin typeface="华文新魏" panose="02010800040101010101" pitchFamily="2" charset="-122"/>
                <a:ea typeface="华文新魏" panose="02010800040101010101" pitchFamily="2" charset="-122"/>
              </a:rPr>
              <a:t>Y</a:t>
            </a:r>
            <a:r>
              <a:rPr lang="zh-CN" altLang="en-US" sz="2800" dirty="0">
                <a:latin typeface="华文新魏" panose="02010800040101010101" pitchFamily="2" charset="-122"/>
                <a:ea typeface="华文新魏" panose="02010800040101010101" pitchFamily="2" charset="-122"/>
              </a:rPr>
              <a:t>，需建立的中转站的集合</a:t>
            </a:r>
            <a:r>
              <a:rPr lang="en-US" altLang="zh-CN" sz="2800" dirty="0">
                <a:latin typeface="华文新魏" panose="02010800040101010101" pitchFamily="2" charset="-122"/>
                <a:ea typeface="华文新魏" panose="02010800040101010101" pitchFamily="2" charset="-122"/>
              </a:rPr>
              <a:t>X</a:t>
            </a:r>
            <a:r>
              <a:rPr lang="zh-CN" altLang="en-US" sz="2800" dirty="0">
                <a:latin typeface="华文新魏" panose="02010800040101010101" pitchFamily="2" charset="-122"/>
                <a:ea typeface="华文新魏" panose="02010800040101010101" pitchFamily="2" charset="-122"/>
              </a:rPr>
              <a:t>。净收益为</a:t>
            </a:r>
            <a:r>
              <a:rPr lang="en-US" altLang="zh-CN" sz="2800" dirty="0">
                <a:latin typeface="华文新魏" panose="02010800040101010101" pitchFamily="2" charset="-122"/>
                <a:ea typeface="华文新魏" panose="02010800040101010101" pitchFamily="2" charset="-122"/>
              </a:rPr>
              <a:t>A</a:t>
            </a:r>
            <a:r>
              <a:rPr lang="zh-CN" altLang="en-US" sz="2800" dirty="0">
                <a:latin typeface="华文新魏" panose="02010800040101010101" pitchFamily="2" charset="-122"/>
                <a:ea typeface="华文新魏" panose="02010800040101010101" pitchFamily="2" charset="-122"/>
              </a:rPr>
              <a:t>中客户群的收益减去</a:t>
            </a:r>
            <a:r>
              <a:rPr lang="en-US" altLang="zh-CN" sz="2800" dirty="0">
                <a:latin typeface="华文新魏" panose="02010800040101010101" pitchFamily="2" charset="-122"/>
                <a:ea typeface="华文新魏" panose="02010800040101010101" pitchFamily="2" charset="-122"/>
              </a:rPr>
              <a:t>B</a:t>
            </a:r>
            <a:r>
              <a:rPr lang="zh-CN" altLang="en-US" sz="2800" dirty="0">
                <a:latin typeface="华文新魏" panose="02010800040101010101" pitchFamily="2" charset="-122"/>
                <a:ea typeface="华文新魏" panose="02010800040101010101" pitchFamily="2" charset="-122"/>
              </a:rPr>
              <a:t>中所建中转站的费用和。</a:t>
            </a:r>
          </a:p>
          <a:p>
            <a:pPr>
              <a:buFontTx/>
              <a:buNone/>
            </a:pPr>
            <a:r>
              <a:rPr lang="zh-CN" altLang="en-US" sz="2800" dirty="0">
                <a:latin typeface="华文新魏" panose="02010800040101010101" pitchFamily="2" charset="-122"/>
                <a:ea typeface="华文新魏" panose="02010800040101010101" pitchFamily="2" charset="-122"/>
              </a:rPr>
              <a:t>            建立二分图</a:t>
            </a:r>
            <a:r>
              <a:rPr lang="en-US" altLang="zh-CN" sz="2800" dirty="0">
                <a:latin typeface="华文新魏" panose="02010800040101010101" pitchFamily="2" charset="-122"/>
                <a:ea typeface="华文新魏" panose="02010800040101010101" pitchFamily="2" charset="-122"/>
              </a:rPr>
              <a:t>G=</a:t>
            </a:r>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X</a:t>
            </a:r>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Y</a:t>
            </a:r>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X</a:t>
            </a:r>
            <a:r>
              <a:rPr lang="zh-CN" altLang="en-US" sz="2800" dirty="0">
                <a:latin typeface="华文新魏" panose="02010800040101010101" pitchFamily="2" charset="-122"/>
                <a:ea typeface="华文新魏" panose="02010800040101010101" pitchFamily="2" charset="-122"/>
              </a:rPr>
              <a:t>节点为所有中转站，每个中转站</a:t>
            </a:r>
            <a:r>
              <a:rPr lang="en-US" altLang="zh-CN" sz="2800" dirty="0" err="1">
                <a:latin typeface="华文新魏" panose="02010800040101010101" pitchFamily="2" charset="-122"/>
                <a:ea typeface="华文新魏" panose="02010800040101010101" pitchFamily="2" charset="-122"/>
              </a:rPr>
              <a:t>i</a:t>
            </a:r>
            <a:r>
              <a:rPr lang="zh-CN" altLang="en-US" sz="2800" dirty="0">
                <a:latin typeface="华文新魏" panose="02010800040101010101" pitchFamily="2" charset="-122"/>
                <a:ea typeface="华文新魏" panose="02010800040101010101" pitchFamily="2" charset="-122"/>
              </a:rPr>
              <a:t>用</a:t>
            </a:r>
            <a:r>
              <a:rPr lang="en-US" altLang="zh-CN" sz="2800" dirty="0">
                <a:latin typeface="华文新魏" panose="02010800040101010101" pitchFamily="2" charset="-122"/>
                <a:ea typeface="华文新魏" panose="02010800040101010101" pitchFamily="2" charset="-122"/>
              </a:rPr>
              <a:t>Xi</a:t>
            </a:r>
            <a:r>
              <a:rPr lang="zh-CN" altLang="en-US" sz="2800" dirty="0">
                <a:latin typeface="华文新魏" panose="02010800040101010101" pitchFamily="2" charset="-122"/>
                <a:ea typeface="华文新魏" panose="02010800040101010101" pitchFamily="2" charset="-122"/>
              </a:rPr>
              <a:t>表示，连接容量为</a:t>
            </a:r>
            <a:r>
              <a:rPr lang="en-US" altLang="zh-CN" sz="2800" dirty="0">
                <a:solidFill>
                  <a:schemeClr val="tx2"/>
                </a:solidFill>
                <a:latin typeface="华文新魏" panose="02010800040101010101" pitchFamily="2" charset="-122"/>
                <a:ea typeface="华文新魏" panose="02010800040101010101" pitchFamily="2" charset="-122"/>
              </a:rPr>
              <a:t>Pi</a:t>
            </a:r>
            <a:r>
              <a:rPr lang="zh-CN" altLang="en-US" sz="2800" dirty="0">
                <a:latin typeface="华文新魏" panose="02010800040101010101" pitchFamily="2" charset="-122"/>
                <a:ea typeface="华文新魏" panose="02010800040101010101" pitchFamily="2" charset="-122"/>
              </a:rPr>
              <a:t>的弧</a:t>
            </a:r>
            <a:r>
              <a:rPr lang="en-US" altLang="zh-CN" sz="2800" dirty="0" err="1">
                <a:latin typeface="华文新魏" panose="02010800040101010101" pitchFamily="2" charset="-122"/>
                <a:ea typeface="华文新魏" panose="02010800040101010101" pitchFamily="2" charset="-122"/>
              </a:rPr>
              <a:t>s→Xi</a:t>
            </a:r>
            <a:r>
              <a:rPr lang="zh-CN" altLang="en-US" sz="2800" dirty="0">
                <a:latin typeface="华文新魏" panose="02010800040101010101" pitchFamily="2" charset="-122"/>
                <a:ea typeface="华文新魏" panose="02010800040101010101" pitchFamily="2" charset="-122"/>
              </a:rPr>
              <a:t>。</a:t>
            </a:r>
          </a:p>
          <a:p>
            <a:pPr>
              <a:buFontTx/>
              <a:buNone/>
            </a:pPr>
            <a:r>
              <a:rPr lang="en-US" altLang="zh-CN" sz="2800" dirty="0">
                <a:latin typeface="华文新魏" panose="02010800040101010101" pitchFamily="2" charset="-122"/>
                <a:ea typeface="华文新魏" panose="02010800040101010101" pitchFamily="2" charset="-122"/>
              </a:rPr>
              <a:t>           Y</a:t>
            </a:r>
            <a:r>
              <a:rPr lang="zh-CN" altLang="en-US" sz="2800" dirty="0">
                <a:latin typeface="华文新魏" panose="02010800040101010101" pitchFamily="2" charset="-122"/>
                <a:ea typeface="华文新魏" panose="02010800040101010101" pitchFamily="2" charset="-122"/>
              </a:rPr>
              <a:t>节点为所有客户群，每个客户群</a:t>
            </a:r>
            <a:r>
              <a:rPr lang="en-US" altLang="zh-CN" sz="2800" dirty="0" err="1">
                <a:latin typeface="华文新魏" panose="02010800040101010101" pitchFamily="2" charset="-122"/>
                <a:ea typeface="华文新魏" panose="02010800040101010101" pitchFamily="2" charset="-122"/>
              </a:rPr>
              <a:t>i</a:t>
            </a:r>
            <a:r>
              <a:rPr lang="zh-CN" altLang="en-US" sz="2800" dirty="0">
                <a:latin typeface="华文新魏" panose="02010800040101010101" pitchFamily="2" charset="-122"/>
                <a:ea typeface="华文新魏" panose="02010800040101010101" pitchFamily="2" charset="-122"/>
              </a:rPr>
              <a:t>用</a:t>
            </a:r>
            <a:r>
              <a:rPr lang="en-US" altLang="zh-CN" sz="2800" dirty="0">
                <a:latin typeface="华文新魏" panose="02010800040101010101" pitchFamily="2" charset="-122"/>
                <a:ea typeface="华文新魏" panose="02010800040101010101" pitchFamily="2" charset="-122"/>
              </a:rPr>
              <a:t>Yi</a:t>
            </a:r>
            <a:r>
              <a:rPr lang="zh-CN" altLang="en-US" sz="2800" dirty="0">
                <a:latin typeface="华文新魏" panose="02010800040101010101" pitchFamily="2" charset="-122"/>
                <a:ea typeface="华文新魏" panose="02010800040101010101" pitchFamily="2" charset="-122"/>
              </a:rPr>
              <a:t>表示，连接一条容量为</a:t>
            </a:r>
            <a:r>
              <a:rPr lang="en-US" altLang="zh-CN" sz="2800" dirty="0">
                <a:solidFill>
                  <a:schemeClr val="tx2"/>
                </a:solidFill>
                <a:latin typeface="华文新魏" panose="02010800040101010101" pitchFamily="2" charset="-122"/>
                <a:ea typeface="华文新魏" panose="02010800040101010101" pitchFamily="2" charset="-122"/>
              </a:rPr>
              <a:t>Ci</a:t>
            </a:r>
            <a:r>
              <a:rPr lang="zh-CN" altLang="en-US" sz="2800" dirty="0">
                <a:latin typeface="华文新魏" panose="02010800040101010101" pitchFamily="2" charset="-122"/>
                <a:ea typeface="华文新魏" panose="02010800040101010101" pitchFamily="2" charset="-122"/>
              </a:rPr>
              <a:t>的弧</a:t>
            </a:r>
            <a:r>
              <a:rPr lang="en-US" altLang="zh-CN" sz="2800" dirty="0">
                <a:latin typeface="华文新魏" panose="02010800040101010101" pitchFamily="2" charset="-122"/>
                <a:ea typeface="华文新魏" panose="02010800040101010101" pitchFamily="2" charset="-122"/>
              </a:rPr>
              <a:t>Yi→ t</a:t>
            </a:r>
            <a:r>
              <a:rPr lang="zh-CN" altLang="en-US" sz="2800" dirty="0">
                <a:latin typeface="华文新魏" panose="02010800040101010101" pitchFamily="2" charset="-122"/>
                <a:ea typeface="华文新魏" panose="02010800040101010101" pitchFamily="2" charset="-122"/>
              </a:rPr>
              <a:t>。</a:t>
            </a:r>
          </a:p>
          <a:p>
            <a:pPr>
              <a:buFontTx/>
              <a:buNone/>
            </a:pPr>
            <a:r>
              <a:rPr lang="zh-CN" altLang="en-US" sz="2800" dirty="0">
                <a:latin typeface="华文新魏" panose="02010800040101010101" pitchFamily="2" charset="-122"/>
                <a:ea typeface="华文新魏" panose="02010800040101010101" pitchFamily="2" charset="-122"/>
              </a:rPr>
              <a:t>           如果客户</a:t>
            </a:r>
            <a:r>
              <a:rPr lang="en-US" altLang="zh-CN" sz="2800" dirty="0" err="1">
                <a:latin typeface="华文新魏" panose="02010800040101010101" pitchFamily="2" charset="-122"/>
                <a:ea typeface="华文新魏" panose="02010800040101010101" pitchFamily="2" charset="-122"/>
              </a:rPr>
              <a:t>i</a:t>
            </a:r>
            <a:r>
              <a:rPr lang="zh-CN" altLang="en-US" sz="2800" dirty="0">
                <a:latin typeface="华文新魏" panose="02010800040101010101" pitchFamily="2" charset="-122"/>
                <a:ea typeface="华文新魏" panose="02010800040101010101" pitchFamily="2" charset="-122"/>
              </a:rPr>
              <a:t>要用到中转站</a:t>
            </a:r>
            <a:r>
              <a:rPr lang="en-US" altLang="zh-CN" sz="2800" dirty="0">
                <a:latin typeface="华文新魏" panose="02010800040101010101" pitchFamily="2" charset="-122"/>
                <a:ea typeface="华文新魏" panose="02010800040101010101" pitchFamily="2" charset="-122"/>
              </a:rPr>
              <a:t>j,</a:t>
            </a:r>
            <a:r>
              <a:rPr lang="zh-CN" altLang="en-US" sz="2800" dirty="0">
                <a:latin typeface="华文新魏" panose="02010800040101010101" pitchFamily="2" charset="-122"/>
                <a:ea typeface="华文新魏" panose="02010800040101010101" pitchFamily="2" charset="-122"/>
              </a:rPr>
              <a:t>则连接一条容量   </a:t>
            </a:r>
          </a:p>
          <a:p>
            <a:pPr>
              <a:buFontTx/>
              <a:buNone/>
            </a:pPr>
            <a:r>
              <a:rPr lang="zh-CN" altLang="en-US" sz="2800" dirty="0">
                <a:latin typeface="华文新魏" panose="02010800040101010101" pitchFamily="2" charset="-122"/>
                <a:ea typeface="华文新魏" panose="02010800040101010101" pitchFamily="2" charset="-122"/>
              </a:rPr>
              <a:t>                  为无穷大的弧</a:t>
            </a:r>
            <a:r>
              <a:rPr lang="en-US" altLang="zh-CN" sz="2800" dirty="0" err="1">
                <a:latin typeface="华文新魏" panose="02010800040101010101" pitchFamily="2" charset="-122"/>
                <a:ea typeface="华文新魏" panose="02010800040101010101" pitchFamily="2" charset="-122"/>
              </a:rPr>
              <a:t>Xj</a:t>
            </a:r>
            <a:r>
              <a:rPr lang="en-US" altLang="zh-CN" sz="2800" dirty="0">
                <a:latin typeface="华文新魏" panose="02010800040101010101" pitchFamily="2" charset="-122"/>
                <a:ea typeface="华文新魏" panose="02010800040101010101" pitchFamily="2" charset="-122"/>
              </a:rPr>
              <a:t> →Yi</a:t>
            </a:r>
            <a:r>
              <a:rPr lang="zh-CN" altLang="en-US" sz="2800" dirty="0">
                <a:latin typeface="华文新魏" panose="02010800040101010101" pitchFamily="2" charset="-122"/>
                <a:ea typeface="华文新魏" panose="02010800040101010101" pitchFamily="2" charset="-122"/>
              </a:rPr>
              <a:t>。</a:t>
            </a:r>
          </a:p>
          <a:p>
            <a:pPr>
              <a:buFontTx/>
              <a:buNone/>
            </a:pPr>
            <a:r>
              <a:rPr lang="zh-CN" altLang="en-US" sz="2800" dirty="0">
                <a:latin typeface="华文新魏" panose="02010800040101010101" pitchFamily="2" charset="-122"/>
                <a:ea typeface="华文新魏" panose="02010800040101010101" pitchFamily="2" charset="-122"/>
              </a:rPr>
              <a:t>                   该网络的最大流可求。</a:t>
            </a:r>
          </a:p>
        </p:txBody>
      </p:sp>
      <p:sp>
        <p:nvSpPr>
          <p:cNvPr id="6" name="灯片编号占位符 5"/>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275</a:t>
            </a:fld>
            <a:endParaRPr lang="en-GB" dirty="0"/>
          </a:p>
        </p:txBody>
      </p:sp>
    </p:spTree>
    <p:extLst>
      <p:ext uri="{BB962C8B-B14F-4D97-AF65-F5344CB8AC3E}">
        <p14:creationId xmlns:p14="http://schemas.microsoft.com/office/powerpoint/2010/main" val="3781069182"/>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403648" y="190500"/>
            <a:ext cx="6337102" cy="1143000"/>
          </a:xfrm>
          <a:noFill/>
          <a:ln/>
        </p:spPr>
        <p:txBody>
          <a:bodyPr/>
          <a:lstStyle/>
          <a:p>
            <a:pPr marL="889000" indent="-889000" defTabSz="731838"/>
            <a:r>
              <a:rPr lang="en-US" altLang="zh-CN" sz="4000" dirty="0" smtClean="0">
                <a:latin typeface="楷体_GB2312" pitchFamily="49" charset="-122"/>
                <a:ea typeface="楷体_GB2312" pitchFamily="49" charset="-122"/>
              </a:rPr>
              <a:t>9.5 </a:t>
            </a:r>
            <a:r>
              <a:rPr lang="zh-CN" altLang="en-US" sz="4000" dirty="0" smtClean="0">
                <a:latin typeface="楷体_GB2312" pitchFamily="49" charset="-122"/>
                <a:ea typeface="楷体_GB2312" pitchFamily="49" charset="-122"/>
              </a:rPr>
              <a:t>图</a:t>
            </a:r>
            <a:r>
              <a:rPr lang="zh-CN" altLang="en-US" sz="4000" dirty="0">
                <a:latin typeface="楷体_GB2312" pitchFamily="49" charset="-122"/>
                <a:ea typeface="楷体_GB2312" pitchFamily="49" charset="-122"/>
              </a:rPr>
              <a:t>的着色</a:t>
            </a:r>
            <a:r>
              <a:rPr lang="zh-CN" altLang="en-US" sz="4000" dirty="0" smtClean="0">
                <a:latin typeface="楷体_GB2312" pitchFamily="49" charset="-122"/>
                <a:ea typeface="楷体_GB2312" pitchFamily="49" charset="-122"/>
              </a:rPr>
              <a:t>问题</a:t>
            </a:r>
            <a:endParaRPr lang="zh-CN" altLang="en-US" sz="4000" b="0" dirty="0">
              <a:latin typeface="Basemic Symbol" pitchFamily="2" charset="0"/>
              <a:ea typeface="楷体_GB2312" pitchFamily="49" charset="-122"/>
            </a:endParaRPr>
          </a:p>
        </p:txBody>
      </p:sp>
      <p:sp>
        <p:nvSpPr>
          <p:cNvPr id="4099" name="Rectangle 3"/>
          <p:cNvSpPr>
            <a:spLocks noGrp="1" noChangeArrowheads="1"/>
          </p:cNvSpPr>
          <p:nvPr>
            <p:ph type="body" idx="1"/>
          </p:nvPr>
        </p:nvSpPr>
        <p:spPr>
          <a:xfrm>
            <a:off x="792163" y="1166018"/>
            <a:ext cx="7894637" cy="4525963"/>
          </a:xfrm>
          <a:noFill/>
          <a:ln/>
        </p:spPr>
        <p:txBody>
          <a:bodyPr/>
          <a:lstStyle/>
          <a:p>
            <a:pPr>
              <a:buFontTx/>
              <a:buNone/>
            </a:pPr>
            <a:r>
              <a:rPr lang="zh-CN" altLang="en-US" sz="2400" dirty="0" smtClean="0">
                <a:latin typeface="楷体_GB2312" pitchFamily="49" charset="-122"/>
                <a:ea typeface="楷体_GB2312" pitchFamily="49" charset="-122"/>
              </a:rPr>
              <a:t> </a:t>
            </a:r>
            <a:r>
              <a:rPr lang="zh-CN" altLang="en-US" sz="2400" dirty="0" smtClean="0">
                <a:solidFill>
                  <a:srgbClr val="00B0F0"/>
                </a:solidFill>
                <a:latin typeface="楷体_GB2312" pitchFamily="49" charset="-122"/>
                <a:ea typeface="楷体_GB2312" pitchFamily="49" charset="-122"/>
              </a:rPr>
              <a:t>图</a:t>
            </a:r>
            <a:r>
              <a:rPr lang="zh-CN" altLang="en-US" sz="2400" dirty="0">
                <a:solidFill>
                  <a:srgbClr val="00B0F0"/>
                </a:solidFill>
                <a:latin typeface="楷体_GB2312" pitchFamily="49" charset="-122"/>
                <a:ea typeface="楷体_GB2312" pitchFamily="49" charset="-122"/>
              </a:rPr>
              <a:t>的着色问题是由地图的着色问题引申而来的：用</a:t>
            </a:r>
            <a:r>
              <a:rPr lang="en-US" altLang="zh-CN" sz="2400" dirty="0">
                <a:solidFill>
                  <a:srgbClr val="00B0F0"/>
                </a:solidFill>
                <a:latin typeface="楷体_GB2312" pitchFamily="49" charset="-122"/>
                <a:ea typeface="楷体_GB2312" pitchFamily="49" charset="-122"/>
              </a:rPr>
              <a:t>m</a:t>
            </a:r>
            <a:r>
              <a:rPr lang="zh-CN" altLang="en-US" sz="2400" dirty="0">
                <a:solidFill>
                  <a:srgbClr val="00B0F0"/>
                </a:solidFill>
                <a:latin typeface="楷体_GB2312" pitchFamily="49" charset="-122"/>
                <a:ea typeface="楷体_GB2312" pitchFamily="49" charset="-122"/>
              </a:rPr>
              <a:t>种颜色为地图着色，使得地图上的每一个区域着一种颜色，且相邻区域颜色不同。</a:t>
            </a:r>
          </a:p>
          <a:p>
            <a:pPr>
              <a:buFontTx/>
              <a:buNone/>
            </a:pPr>
            <a:r>
              <a:rPr lang="zh-CN" altLang="en-US" sz="2400" dirty="0">
                <a:solidFill>
                  <a:srgbClr val="00B050"/>
                </a:solidFill>
                <a:latin typeface="楷体_GB2312" pitchFamily="49" charset="-122"/>
                <a:ea typeface="楷体_GB2312" pitchFamily="49" charset="-122"/>
              </a:rPr>
              <a:t>问题处理：</a:t>
            </a:r>
            <a:r>
              <a:rPr lang="zh-CN" altLang="en-US" sz="2400" dirty="0">
                <a:latin typeface="楷体_GB2312" pitchFamily="49" charset="-122"/>
                <a:ea typeface="楷体_GB2312" pitchFamily="49" charset="-122"/>
              </a:rPr>
              <a:t>如果把每一个区域收缩为一个顶点，把相邻两个区域用一条边相连接，就可以把一个区域图抽象为一个平面图。</a:t>
            </a:r>
          </a:p>
          <a:p>
            <a:pPr>
              <a:buFontTx/>
              <a:buNone/>
            </a:pPr>
            <a:r>
              <a:rPr lang="zh-CN" altLang="en-US" sz="2400" dirty="0" smtClean="0">
                <a:latin typeface="楷体_GB2312" pitchFamily="49" charset="-122"/>
                <a:ea typeface="楷体_GB2312" pitchFamily="49" charset="-122"/>
              </a:rPr>
              <a:t>  例如</a:t>
            </a:r>
            <a:r>
              <a:rPr lang="zh-CN" altLang="en-US" sz="2400" dirty="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图（</a:t>
            </a:r>
            <a:r>
              <a:rPr lang="en-US" altLang="zh-CN" sz="2400" dirty="0">
                <a:latin typeface="楷体_GB2312" pitchFamily="49" charset="-122"/>
                <a:ea typeface="楷体_GB2312" pitchFamily="49" charset="-122"/>
              </a:rPr>
              <a:t>a</a:t>
            </a:r>
            <a:r>
              <a:rPr lang="zh-CN" altLang="en-US" sz="2400" dirty="0">
                <a:latin typeface="楷体_GB2312" pitchFamily="49" charset="-122"/>
                <a:ea typeface="楷体_GB2312" pitchFamily="49" charset="-122"/>
              </a:rPr>
              <a:t>）所示的区域图可抽象</a:t>
            </a:r>
            <a:r>
              <a:rPr lang="zh-CN" altLang="en-US" sz="2400" dirty="0" smtClean="0">
                <a:latin typeface="楷体_GB2312" pitchFamily="49" charset="-122"/>
                <a:ea typeface="楷体_GB2312" pitchFamily="49" charset="-122"/>
              </a:rPr>
              <a:t>为（</a:t>
            </a:r>
            <a:r>
              <a:rPr lang="en-US" altLang="zh-CN" sz="2400" dirty="0">
                <a:latin typeface="楷体_GB2312" pitchFamily="49" charset="-122"/>
                <a:ea typeface="楷体_GB2312" pitchFamily="49" charset="-122"/>
              </a:rPr>
              <a:t>b</a:t>
            </a:r>
            <a:r>
              <a:rPr lang="zh-CN" altLang="en-US" sz="2400" dirty="0">
                <a:latin typeface="楷体_GB2312" pitchFamily="49" charset="-122"/>
                <a:ea typeface="楷体_GB2312" pitchFamily="49" charset="-122"/>
              </a:rPr>
              <a:t>）所表示的平面图。</a:t>
            </a:r>
            <a:r>
              <a:rPr lang="en-US" altLang="zh-CN" sz="2400" dirty="0">
                <a:latin typeface="楷体_GB2312" pitchFamily="49" charset="-122"/>
                <a:ea typeface="楷体_GB2312" pitchFamily="49" charset="-122"/>
              </a:rPr>
              <a:t>19</a:t>
            </a:r>
            <a:r>
              <a:rPr lang="zh-CN" altLang="en-US" sz="2400" dirty="0">
                <a:latin typeface="楷体_GB2312" pitchFamily="49" charset="-122"/>
                <a:ea typeface="楷体_GB2312" pitchFamily="49" charset="-122"/>
              </a:rPr>
              <a:t>世纪</a:t>
            </a:r>
            <a:r>
              <a:rPr lang="en-US" altLang="zh-CN" sz="2400" dirty="0">
                <a:latin typeface="楷体_GB2312" pitchFamily="49" charset="-122"/>
                <a:ea typeface="楷体_GB2312" pitchFamily="49" charset="-122"/>
              </a:rPr>
              <a:t>50</a:t>
            </a:r>
            <a:r>
              <a:rPr lang="zh-CN" altLang="en-US" sz="2400" dirty="0">
                <a:latin typeface="楷体_GB2312" pitchFamily="49" charset="-122"/>
                <a:ea typeface="楷体_GB2312" pitchFamily="49" charset="-122"/>
              </a:rPr>
              <a:t>年代，英国学者提出了任何地图都可以</a:t>
            </a:r>
            <a:r>
              <a:rPr lang="en-US" altLang="zh-CN" sz="2400" dirty="0" smtClean="0">
                <a:latin typeface="楷体_GB2312" pitchFamily="49" charset="-122"/>
                <a:ea typeface="楷体_GB2312" pitchFamily="49" charset="-122"/>
              </a:rPr>
              <a:t>4</a:t>
            </a:r>
            <a:r>
              <a:rPr lang="zh-CN" altLang="en-US" sz="2400" dirty="0" smtClean="0">
                <a:latin typeface="楷体_GB2312" pitchFamily="49" charset="-122"/>
                <a:ea typeface="楷体_GB2312" pitchFamily="49" charset="-122"/>
              </a:rPr>
              <a:t>种颜色</a:t>
            </a:r>
            <a:r>
              <a:rPr lang="zh-CN" altLang="en-US" sz="2400" dirty="0">
                <a:latin typeface="楷体_GB2312" pitchFamily="49" charset="-122"/>
                <a:ea typeface="楷体_GB2312" pitchFamily="49" charset="-122"/>
              </a:rPr>
              <a:t>来着色的</a:t>
            </a:r>
            <a:r>
              <a:rPr lang="en-US" altLang="zh-CN" sz="2400" dirty="0">
                <a:latin typeface="楷体_GB2312" pitchFamily="49" charset="-122"/>
                <a:ea typeface="楷体_GB2312" pitchFamily="49" charset="-122"/>
              </a:rPr>
              <a:t>4</a:t>
            </a:r>
            <a:r>
              <a:rPr lang="zh-CN" altLang="en-US" sz="2400" dirty="0">
                <a:latin typeface="楷体_GB2312" pitchFamily="49" charset="-122"/>
                <a:ea typeface="楷体_GB2312" pitchFamily="49" charset="-122"/>
              </a:rPr>
              <a:t>色猜想问题。过了</a:t>
            </a:r>
            <a:r>
              <a:rPr lang="en-US" altLang="zh-CN" sz="2400" dirty="0">
                <a:latin typeface="楷体_GB2312" pitchFamily="49" charset="-122"/>
                <a:ea typeface="楷体_GB2312" pitchFamily="49" charset="-122"/>
              </a:rPr>
              <a:t>100</a:t>
            </a:r>
            <a:r>
              <a:rPr lang="zh-CN" altLang="en-US" sz="2400" dirty="0">
                <a:latin typeface="楷体_GB2312" pitchFamily="49" charset="-122"/>
                <a:ea typeface="楷体_GB2312" pitchFamily="49" charset="-122"/>
              </a:rPr>
              <a:t>多年，这个问题才由美国学者在计算机上予以证明，这就是著名的四色定理。例如，在</a:t>
            </a:r>
            <a:r>
              <a:rPr lang="zh-CN" altLang="en-US" sz="2400" dirty="0" smtClean="0">
                <a:latin typeface="楷体_GB2312" pitchFamily="49" charset="-122"/>
                <a:ea typeface="楷体_GB2312" pitchFamily="49" charset="-122"/>
              </a:rPr>
              <a:t>图中</a:t>
            </a:r>
            <a:r>
              <a:rPr lang="zh-CN" altLang="en-US" sz="2400" dirty="0">
                <a:latin typeface="楷体_GB2312" pitchFamily="49" charset="-122"/>
                <a:ea typeface="楷体_GB2312" pitchFamily="49" charset="-122"/>
              </a:rPr>
              <a:t>，区域用城市名表示，颜色用数字表示，则图中表示了不同区域的不同着色问题 。</a:t>
            </a:r>
          </a:p>
          <a:p>
            <a:pPr>
              <a:buFontTx/>
              <a:buNone/>
            </a:pPr>
            <a:endParaRPr lang="en-US" altLang="zh-CN" sz="2400" dirty="0">
              <a:latin typeface="楷体_GB2312" pitchFamily="49" charset="-122"/>
              <a:ea typeface="楷体_GB2312" pitchFamily="49" charset="-122"/>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276</a:t>
            </a:fld>
            <a:endParaRPr lang="en-GB" dirty="0"/>
          </a:p>
        </p:txBody>
      </p:sp>
    </p:spTree>
    <p:extLst>
      <p:ext uri="{BB962C8B-B14F-4D97-AF65-F5344CB8AC3E}">
        <p14:creationId xmlns:p14="http://schemas.microsoft.com/office/powerpoint/2010/main" val="20398130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 calcmode="lin" valueType="num">
                                      <p:cBhvr additive="base">
                                        <p:cTn id="7"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 calcmode="lin" valueType="num">
                                      <p:cBhvr additive="base">
                                        <p:cTn id="13"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02444" y="197644"/>
            <a:ext cx="8231187" cy="1143000"/>
          </a:xfrm>
          <a:noFill/>
          <a:ln/>
        </p:spPr>
        <p:txBody>
          <a:bodyPr/>
          <a:lstStyle/>
          <a:p>
            <a:pPr marL="889000" indent="-889000" defTabSz="731838"/>
            <a:r>
              <a:rPr lang="zh-CN" altLang="en-US" sz="4000" b="0" dirty="0">
                <a:latin typeface="Basemic Symbol" pitchFamily="2" charset="0"/>
                <a:ea typeface="楷体_GB2312" pitchFamily="49" charset="-122"/>
              </a:rPr>
              <a:t>问题来源</a:t>
            </a:r>
          </a:p>
        </p:txBody>
      </p:sp>
      <p:sp>
        <p:nvSpPr>
          <p:cNvPr id="5123" name="Text Box 3"/>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5124" name="Rectangle 4"/>
          <p:cNvSpPr>
            <a:spLocks noGrp="1" noChangeArrowheads="1"/>
          </p:cNvSpPr>
          <p:nvPr>
            <p:ph type="body" idx="1"/>
          </p:nvPr>
        </p:nvSpPr>
        <p:spPr>
          <a:ln/>
        </p:spPr>
        <p:txBody>
          <a:bodyPr/>
          <a:lstStyle/>
          <a:p>
            <a:endParaRPr lang="zh-CN" altLang="zh-CN"/>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628775"/>
            <a:ext cx="8013700" cy="4435475"/>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277</a:t>
            </a:fld>
            <a:endParaRPr lang="en-GB" dirty="0"/>
          </a:p>
        </p:txBody>
      </p:sp>
    </p:spTree>
    <p:extLst>
      <p:ext uri="{BB962C8B-B14F-4D97-AF65-F5344CB8AC3E}">
        <p14:creationId xmlns:p14="http://schemas.microsoft.com/office/powerpoint/2010/main" val="27937344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additive="base">
                                        <p:cTn id="7" dur="500" fill="hold"/>
                                        <p:tgtEl>
                                          <p:spTgt spid="5125"/>
                                        </p:tgtEl>
                                        <p:attrNameLst>
                                          <p:attrName>ppt_x</p:attrName>
                                        </p:attrNameLst>
                                      </p:cBhvr>
                                      <p:tavLst>
                                        <p:tav tm="0">
                                          <p:val>
                                            <p:strVal val="#ppt_x"/>
                                          </p:val>
                                        </p:tav>
                                        <p:tav tm="100000">
                                          <p:val>
                                            <p:strVal val="#ppt_x"/>
                                          </p:val>
                                        </p:tav>
                                      </p:tavLst>
                                    </p:anim>
                                    <p:anim calcmode="lin" valueType="num">
                                      <p:cBhvr additive="base">
                                        <p:cTn id="8"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12813" y="188640"/>
            <a:ext cx="8231187" cy="1143000"/>
          </a:xfrm>
          <a:noFill/>
          <a:ln/>
        </p:spPr>
        <p:txBody>
          <a:bodyPr/>
          <a:lstStyle/>
          <a:p>
            <a:pPr marL="889000" indent="-889000" defTabSz="731838"/>
            <a:r>
              <a:rPr lang="zh-CN" altLang="en-US" sz="4000" b="0">
                <a:latin typeface="Basemic Symbol" pitchFamily="2" charset="0"/>
                <a:ea typeface="楷体_GB2312" pitchFamily="49" charset="-122"/>
              </a:rPr>
              <a:t>图的着色</a:t>
            </a:r>
          </a:p>
        </p:txBody>
      </p:sp>
      <p:sp>
        <p:nvSpPr>
          <p:cNvPr id="6147" name="Rectangle 3"/>
          <p:cNvSpPr>
            <a:spLocks noGrp="1" noChangeArrowheads="1"/>
          </p:cNvSpPr>
          <p:nvPr>
            <p:ph type="body" idx="1"/>
          </p:nvPr>
        </p:nvSpPr>
        <p:spPr>
          <a:xfrm>
            <a:off x="589145" y="1356927"/>
            <a:ext cx="8065268" cy="4525963"/>
          </a:xfrm>
          <a:noFill/>
          <a:ln/>
        </p:spPr>
        <p:txBody>
          <a:bodyPr/>
          <a:lstStyle/>
          <a:p>
            <a:r>
              <a:rPr lang="zh-CN" altLang="en-US" sz="3000" dirty="0">
                <a:latin typeface="楷体_GB2312" pitchFamily="49" charset="-122"/>
                <a:ea typeface="楷体_GB2312" pitchFamily="49" charset="-122"/>
              </a:rPr>
              <a:t>通常所说的着色问题是指下述两类问题：</a:t>
            </a:r>
          </a:p>
          <a:p>
            <a:r>
              <a:rPr lang="en-US" altLang="zh-CN" sz="3000" dirty="0">
                <a:latin typeface="楷体_GB2312" pitchFamily="49" charset="-122"/>
                <a:ea typeface="楷体_GB2312" pitchFamily="49" charset="-122"/>
              </a:rPr>
              <a:t>1</a:t>
            </a:r>
            <a:r>
              <a:rPr lang="zh-CN" altLang="en-US" sz="3000" dirty="0">
                <a:latin typeface="楷体_GB2312" pitchFamily="49" charset="-122"/>
                <a:ea typeface="楷体_GB2312" pitchFamily="49" charset="-122"/>
              </a:rPr>
              <a:t>．给定无环图</a:t>
            </a:r>
            <a:r>
              <a:rPr lang="en-US" altLang="zh-CN" sz="3000" i="1" dirty="0">
                <a:latin typeface="楷体_GB2312" pitchFamily="49" charset="-122"/>
                <a:ea typeface="楷体_GB2312" pitchFamily="49" charset="-122"/>
              </a:rPr>
              <a:t>G</a:t>
            </a:r>
            <a:r>
              <a:rPr lang="en-US" altLang="zh-CN" sz="3000" dirty="0">
                <a:latin typeface="楷体_GB2312" pitchFamily="49" charset="-122"/>
                <a:ea typeface="楷体_GB2312" pitchFamily="49" charset="-122"/>
              </a:rPr>
              <a:t>=(</a:t>
            </a:r>
            <a:r>
              <a:rPr lang="en-US" altLang="zh-CN" sz="3000" i="1" dirty="0">
                <a:latin typeface="楷体_GB2312" pitchFamily="49" charset="-122"/>
                <a:ea typeface="楷体_GB2312" pitchFamily="49" charset="-122"/>
              </a:rPr>
              <a:t>V</a:t>
            </a:r>
            <a:r>
              <a:rPr lang="en-US" altLang="zh-CN" sz="3000" dirty="0">
                <a:latin typeface="楷体_GB2312" pitchFamily="49" charset="-122"/>
                <a:ea typeface="楷体_GB2312" pitchFamily="49" charset="-122"/>
              </a:rPr>
              <a:t>,</a:t>
            </a:r>
            <a:r>
              <a:rPr lang="en-US" altLang="zh-CN" sz="3000" i="1" dirty="0">
                <a:latin typeface="楷体_GB2312" pitchFamily="49" charset="-122"/>
                <a:ea typeface="楷体_GB2312" pitchFamily="49" charset="-122"/>
              </a:rPr>
              <a:t>E</a:t>
            </a:r>
            <a:r>
              <a:rPr lang="en-US" altLang="zh-CN" sz="3000" dirty="0">
                <a:latin typeface="楷体_GB2312" pitchFamily="49" charset="-122"/>
                <a:ea typeface="楷体_GB2312" pitchFamily="49" charset="-122"/>
              </a:rPr>
              <a:t>)</a:t>
            </a:r>
            <a:r>
              <a:rPr lang="zh-CN" altLang="en-US" sz="3000" dirty="0">
                <a:latin typeface="楷体_GB2312" pitchFamily="49" charset="-122"/>
                <a:ea typeface="楷体_GB2312" pitchFamily="49" charset="-122"/>
              </a:rPr>
              <a:t>，用</a:t>
            </a:r>
            <a:r>
              <a:rPr lang="en-US" altLang="zh-CN" sz="3000" dirty="0">
                <a:latin typeface="楷体_GB2312" pitchFamily="49" charset="-122"/>
                <a:ea typeface="楷体_GB2312" pitchFamily="49" charset="-122"/>
              </a:rPr>
              <a:t>m</a:t>
            </a:r>
            <a:r>
              <a:rPr lang="zh-CN" altLang="en-US" sz="3000" dirty="0">
                <a:latin typeface="楷体_GB2312" pitchFamily="49" charset="-122"/>
                <a:ea typeface="楷体_GB2312" pitchFamily="49" charset="-122"/>
              </a:rPr>
              <a:t>种颜色为图中的每条边着色，要求每条边着一种颜色，并使相邻两条边有着不同的颜色，这个问题称为图的边着色问题。</a:t>
            </a:r>
          </a:p>
          <a:p>
            <a:r>
              <a:rPr lang="en-US" altLang="zh-CN" sz="3000" dirty="0">
                <a:latin typeface="楷体_GB2312" pitchFamily="49" charset="-122"/>
                <a:ea typeface="楷体_GB2312" pitchFamily="49" charset="-122"/>
              </a:rPr>
              <a:t>2</a:t>
            </a:r>
            <a:r>
              <a:rPr lang="zh-CN" altLang="en-US" sz="3000" dirty="0">
                <a:latin typeface="楷体_GB2312" pitchFamily="49" charset="-122"/>
                <a:ea typeface="楷体_GB2312" pitchFamily="49" charset="-122"/>
              </a:rPr>
              <a:t>．给定无向图</a:t>
            </a:r>
            <a:r>
              <a:rPr lang="en-US" altLang="zh-CN" sz="3000" i="1" dirty="0">
                <a:latin typeface="楷体_GB2312" pitchFamily="49" charset="-122"/>
                <a:ea typeface="楷体_GB2312" pitchFamily="49" charset="-122"/>
              </a:rPr>
              <a:t>G</a:t>
            </a:r>
            <a:r>
              <a:rPr lang="en-US" altLang="zh-CN" sz="3000" dirty="0">
                <a:latin typeface="楷体_GB2312" pitchFamily="49" charset="-122"/>
                <a:ea typeface="楷体_GB2312" pitchFamily="49" charset="-122"/>
              </a:rPr>
              <a:t>=(</a:t>
            </a:r>
            <a:r>
              <a:rPr lang="en-US" altLang="zh-CN" sz="3000" i="1" dirty="0">
                <a:latin typeface="楷体_GB2312" pitchFamily="49" charset="-122"/>
                <a:ea typeface="楷体_GB2312" pitchFamily="49" charset="-122"/>
              </a:rPr>
              <a:t>V</a:t>
            </a:r>
            <a:r>
              <a:rPr lang="en-US" altLang="zh-CN" sz="3000" dirty="0">
                <a:latin typeface="楷体_GB2312" pitchFamily="49" charset="-122"/>
                <a:ea typeface="楷体_GB2312" pitchFamily="49" charset="-122"/>
              </a:rPr>
              <a:t>,</a:t>
            </a:r>
            <a:r>
              <a:rPr lang="en-US" altLang="zh-CN" sz="3000" i="1" dirty="0">
                <a:latin typeface="楷体_GB2312" pitchFamily="49" charset="-122"/>
                <a:ea typeface="楷体_GB2312" pitchFamily="49" charset="-122"/>
              </a:rPr>
              <a:t>E</a:t>
            </a:r>
            <a:r>
              <a:rPr lang="en-US" altLang="zh-CN" sz="3000" dirty="0">
                <a:latin typeface="楷体_GB2312" pitchFamily="49" charset="-122"/>
                <a:ea typeface="楷体_GB2312" pitchFamily="49" charset="-122"/>
              </a:rPr>
              <a:t>)</a:t>
            </a:r>
            <a:r>
              <a:rPr lang="zh-CN" altLang="en-US" sz="3000" dirty="0">
                <a:latin typeface="楷体_GB2312" pitchFamily="49" charset="-122"/>
                <a:ea typeface="楷体_GB2312" pitchFamily="49" charset="-122"/>
              </a:rPr>
              <a:t>，用</a:t>
            </a:r>
            <a:r>
              <a:rPr lang="en-US" altLang="zh-CN" sz="3000" dirty="0">
                <a:latin typeface="楷体_GB2312" pitchFamily="49" charset="-122"/>
                <a:ea typeface="楷体_GB2312" pitchFamily="49" charset="-122"/>
              </a:rPr>
              <a:t>m</a:t>
            </a:r>
            <a:r>
              <a:rPr lang="zh-CN" altLang="en-US" sz="3000" dirty="0">
                <a:latin typeface="楷体_GB2312" pitchFamily="49" charset="-122"/>
                <a:ea typeface="楷体_GB2312" pitchFamily="49" charset="-122"/>
              </a:rPr>
              <a:t>种颜色为图中的每个顶点着色，要求每个顶点着一种颜色，并使相邻两顶点之间有着不同的颜色，这个问题称为图的顶着色问题。</a:t>
            </a:r>
          </a:p>
        </p:txBody>
      </p:sp>
      <p:sp>
        <p:nvSpPr>
          <p:cNvPr id="6148" name="Text Box 4"/>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278</a:t>
            </a:fld>
            <a:endParaRPr lang="en-GB" dirty="0"/>
          </a:p>
        </p:txBody>
      </p:sp>
    </p:spTree>
    <p:extLst>
      <p:ext uri="{BB962C8B-B14F-4D97-AF65-F5344CB8AC3E}">
        <p14:creationId xmlns:p14="http://schemas.microsoft.com/office/powerpoint/2010/main" val="28440209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 calcmode="lin" valueType="num">
                                      <p:cBhvr additive="base">
                                        <p:cTn id="7"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 calcmode="lin" valueType="num">
                                      <p:cBhvr additive="base">
                                        <p:cTn id="13"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92163" y="188913"/>
            <a:ext cx="8231187" cy="1143000"/>
          </a:xfrm>
          <a:noFill/>
          <a:ln/>
        </p:spPr>
        <p:txBody>
          <a:bodyPr/>
          <a:lstStyle/>
          <a:p>
            <a:pPr marL="889000" indent="-889000" defTabSz="731838"/>
            <a:r>
              <a:rPr lang="zh-CN" altLang="en-US" sz="4000" b="0">
                <a:latin typeface="Basemic Symbol" pitchFamily="2" charset="0"/>
                <a:ea typeface="楷体_GB2312" pitchFamily="49" charset="-122"/>
              </a:rPr>
              <a:t>顶点着色－基本概念</a:t>
            </a:r>
          </a:p>
        </p:txBody>
      </p:sp>
      <p:sp>
        <p:nvSpPr>
          <p:cNvPr id="7171" name="Rectangle 3"/>
          <p:cNvSpPr>
            <a:spLocks noGrp="1" noChangeArrowheads="1"/>
          </p:cNvSpPr>
          <p:nvPr>
            <p:ph type="body" idx="1"/>
          </p:nvPr>
        </p:nvSpPr>
        <p:spPr>
          <a:xfrm>
            <a:off x="623887" y="2564904"/>
            <a:ext cx="7896225" cy="3586163"/>
          </a:xfrm>
          <a:noFill/>
          <a:ln/>
        </p:spPr>
        <p:txBody>
          <a:bodyPr/>
          <a:lstStyle/>
          <a:p>
            <a:pPr>
              <a:lnSpc>
                <a:spcPct val="80000"/>
              </a:lnSpc>
            </a:pPr>
            <a:r>
              <a:rPr lang="zh-CN" altLang="en-US" sz="2400" dirty="0">
                <a:solidFill>
                  <a:srgbClr val="0000FF"/>
                </a:solidFill>
              </a:rPr>
              <a:t>独立集</a:t>
            </a:r>
            <a:r>
              <a:rPr lang="zh-CN" altLang="en-US" sz="2400" dirty="0"/>
              <a:t>：对图</a:t>
            </a:r>
            <a:r>
              <a:rPr lang="en-US" altLang="zh-CN" sz="2400" i="1" dirty="0"/>
              <a:t>G</a:t>
            </a:r>
            <a:r>
              <a:rPr lang="en-US" altLang="zh-CN" sz="2400" dirty="0"/>
              <a:t>=(</a:t>
            </a:r>
            <a:r>
              <a:rPr lang="en-US" altLang="zh-CN" sz="2400" i="1" dirty="0"/>
              <a:t>V</a:t>
            </a:r>
            <a:r>
              <a:rPr lang="en-US" altLang="zh-CN" sz="2400" dirty="0"/>
              <a:t>,</a:t>
            </a:r>
            <a:r>
              <a:rPr lang="en-US" altLang="zh-CN" sz="2400" i="1" dirty="0"/>
              <a:t>E</a:t>
            </a:r>
            <a:r>
              <a:rPr lang="en-US" altLang="zh-CN" sz="2400" dirty="0"/>
              <a:t>)</a:t>
            </a:r>
            <a:r>
              <a:rPr lang="zh-CN" altLang="en-US" sz="2400" dirty="0"/>
              <a:t>，设</a:t>
            </a:r>
            <a:r>
              <a:rPr lang="en-US" altLang="zh-CN" sz="2400" i="1" dirty="0"/>
              <a:t>S</a:t>
            </a:r>
            <a:r>
              <a:rPr lang="zh-CN" altLang="en-US" sz="2400" dirty="0"/>
              <a:t>是</a:t>
            </a:r>
            <a:r>
              <a:rPr lang="en-US" altLang="zh-CN" sz="2400" i="1" dirty="0"/>
              <a:t>V</a:t>
            </a:r>
            <a:r>
              <a:rPr lang="zh-CN" altLang="en-US" sz="2400" dirty="0"/>
              <a:t>的一个子集，若中任意两个顶点在</a:t>
            </a:r>
            <a:r>
              <a:rPr lang="en-US" altLang="zh-CN" sz="2400" i="1" dirty="0"/>
              <a:t>G</a:t>
            </a:r>
            <a:r>
              <a:rPr lang="zh-CN" altLang="en-US" sz="2400" dirty="0"/>
              <a:t>中均不相邻，则称</a:t>
            </a:r>
            <a:r>
              <a:rPr lang="en-US" altLang="zh-CN" sz="2400" i="1" dirty="0"/>
              <a:t>S</a:t>
            </a:r>
            <a:r>
              <a:rPr lang="zh-CN" altLang="en-US" sz="2400" dirty="0"/>
              <a:t>为</a:t>
            </a:r>
            <a:r>
              <a:rPr lang="en-US" altLang="zh-CN" sz="2400" i="1" dirty="0"/>
              <a:t>G</a:t>
            </a:r>
            <a:r>
              <a:rPr lang="zh-CN" altLang="en-US" sz="2400" dirty="0"/>
              <a:t>的一个独立集。</a:t>
            </a:r>
          </a:p>
          <a:p>
            <a:pPr>
              <a:lnSpc>
                <a:spcPct val="80000"/>
              </a:lnSpc>
            </a:pPr>
            <a:r>
              <a:rPr lang="zh-CN" altLang="en-US" sz="2400" dirty="0">
                <a:solidFill>
                  <a:srgbClr val="0000FF"/>
                </a:solidFill>
              </a:rPr>
              <a:t>最大独立集</a:t>
            </a:r>
            <a:r>
              <a:rPr lang="zh-CN" altLang="en-US" sz="2400" dirty="0"/>
              <a:t>：如果</a:t>
            </a:r>
            <a:r>
              <a:rPr lang="en-US" altLang="zh-CN" sz="2400" i="1" dirty="0"/>
              <a:t>G</a:t>
            </a:r>
            <a:r>
              <a:rPr lang="zh-CN" altLang="en-US" sz="2400" dirty="0"/>
              <a:t>不包含适合</a:t>
            </a:r>
            <a:r>
              <a:rPr lang="en-US" altLang="zh-CN" sz="2400" dirty="0"/>
              <a:t>|</a:t>
            </a:r>
            <a:r>
              <a:rPr lang="en-US" altLang="zh-CN" sz="2400" i="1" dirty="0"/>
              <a:t>S'</a:t>
            </a:r>
            <a:r>
              <a:rPr lang="en-US" altLang="zh-CN" sz="2400" dirty="0"/>
              <a:t>|</a:t>
            </a:r>
            <a:r>
              <a:rPr lang="zh-CN" altLang="en-US" sz="2400" dirty="0"/>
              <a:t>＞</a:t>
            </a:r>
            <a:r>
              <a:rPr lang="en-US" altLang="zh-CN" sz="2400" dirty="0"/>
              <a:t>|</a:t>
            </a:r>
            <a:r>
              <a:rPr lang="en-US" altLang="zh-CN" sz="2400" i="1" dirty="0"/>
              <a:t>S</a:t>
            </a:r>
            <a:r>
              <a:rPr lang="en-US" altLang="zh-CN" sz="2400" dirty="0"/>
              <a:t>|</a:t>
            </a:r>
            <a:r>
              <a:rPr lang="zh-CN" altLang="en-US" sz="2400" dirty="0"/>
              <a:t>的独立集</a:t>
            </a:r>
            <a:r>
              <a:rPr lang="en-US" altLang="zh-CN" sz="2400" i="1" dirty="0"/>
              <a:t>S'</a:t>
            </a:r>
            <a:r>
              <a:rPr lang="zh-CN" altLang="en-US" sz="2400" dirty="0"/>
              <a:t>，则称</a:t>
            </a:r>
            <a:r>
              <a:rPr lang="en-US" altLang="zh-CN" sz="2400" i="1" dirty="0"/>
              <a:t>S</a:t>
            </a:r>
            <a:r>
              <a:rPr lang="zh-CN" altLang="en-US" sz="2400" dirty="0"/>
              <a:t>为</a:t>
            </a:r>
            <a:r>
              <a:rPr lang="en-US" altLang="zh-CN" sz="2400" i="1" dirty="0"/>
              <a:t>G</a:t>
            </a:r>
            <a:r>
              <a:rPr lang="zh-CN" altLang="en-US" sz="2400" dirty="0"/>
              <a:t>的最大独立集。</a:t>
            </a:r>
          </a:p>
          <a:p>
            <a:pPr>
              <a:lnSpc>
                <a:spcPct val="80000"/>
              </a:lnSpc>
            </a:pPr>
            <a:r>
              <a:rPr lang="zh-CN" altLang="en-US" sz="2400" dirty="0">
                <a:solidFill>
                  <a:srgbClr val="0000FF"/>
                </a:solidFill>
              </a:rPr>
              <a:t>极大覆盖</a:t>
            </a:r>
            <a:r>
              <a:rPr lang="zh-CN" altLang="en-US" sz="2400" dirty="0"/>
              <a:t>：设</a:t>
            </a:r>
            <a:r>
              <a:rPr lang="en-US" altLang="zh-CN" sz="2400" dirty="0"/>
              <a:t>K</a:t>
            </a:r>
            <a:r>
              <a:rPr lang="zh-CN" altLang="en-US" sz="2400" dirty="0"/>
              <a:t>是</a:t>
            </a:r>
            <a:r>
              <a:rPr lang="en-US" altLang="zh-CN" sz="2400" dirty="0"/>
              <a:t>G</a:t>
            </a:r>
            <a:r>
              <a:rPr lang="zh-CN" altLang="en-US" sz="2400" dirty="0"/>
              <a:t>的一个独立集，并且对于</a:t>
            </a:r>
            <a:r>
              <a:rPr lang="en-US" altLang="zh-CN" sz="2400" dirty="0"/>
              <a:t>V-K</a:t>
            </a:r>
            <a:r>
              <a:rPr lang="zh-CN" altLang="en-US" sz="2400" dirty="0"/>
              <a:t>的任一顶点</a:t>
            </a:r>
            <a:r>
              <a:rPr lang="en-US" altLang="zh-CN" sz="2400" dirty="0"/>
              <a:t>v</a:t>
            </a:r>
            <a:r>
              <a:rPr lang="zh-CN" altLang="en-US" sz="2400" dirty="0"/>
              <a:t>，</a:t>
            </a:r>
            <a:r>
              <a:rPr lang="en-US" altLang="zh-CN" sz="2400" dirty="0" err="1"/>
              <a:t>K+v</a:t>
            </a:r>
            <a:r>
              <a:rPr lang="zh-CN" altLang="en-US" sz="2400" dirty="0"/>
              <a:t>都不是</a:t>
            </a:r>
            <a:r>
              <a:rPr lang="en-US" altLang="zh-CN" sz="2400" dirty="0"/>
              <a:t>G</a:t>
            </a:r>
            <a:r>
              <a:rPr lang="zh-CN" altLang="en-US" sz="2400" dirty="0"/>
              <a:t>的独立集，则称</a:t>
            </a:r>
            <a:r>
              <a:rPr lang="en-US" altLang="zh-CN" sz="2400" dirty="0"/>
              <a:t>K</a:t>
            </a:r>
            <a:r>
              <a:rPr lang="zh-CN" altLang="en-US" sz="2400" dirty="0"/>
              <a:t>是</a:t>
            </a:r>
            <a:r>
              <a:rPr lang="en-US" altLang="zh-CN" sz="2400" dirty="0"/>
              <a:t>G</a:t>
            </a:r>
            <a:r>
              <a:rPr lang="zh-CN" altLang="en-US" sz="2400" dirty="0"/>
              <a:t>的一个极大覆盖。</a:t>
            </a:r>
          </a:p>
          <a:p>
            <a:pPr>
              <a:lnSpc>
                <a:spcPct val="80000"/>
              </a:lnSpc>
            </a:pPr>
            <a:r>
              <a:rPr lang="zh-CN" altLang="en-US" sz="2400" dirty="0">
                <a:solidFill>
                  <a:srgbClr val="0000FF"/>
                </a:solidFill>
              </a:rPr>
              <a:t>极小覆盖</a:t>
            </a:r>
            <a:r>
              <a:rPr lang="zh-CN" altLang="en-US" sz="2400" dirty="0"/>
              <a:t>：极大独立集的补集称为极小覆盖。</a:t>
            </a:r>
          </a:p>
          <a:p>
            <a:pPr>
              <a:lnSpc>
                <a:spcPct val="80000"/>
              </a:lnSpc>
              <a:buFontTx/>
              <a:buNone/>
            </a:pPr>
            <a:r>
              <a:rPr lang="zh-CN" altLang="en-US" sz="2400" dirty="0"/>
              <a:t>    </a:t>
            </a:r>
            <a:r>
              <a:rPr lang="en-US" altLang="zh-CN" sz="2400" dirty="0"/>
              <a:t>V</a:t>
            </a:r>
            <a:r>
              <a:rPr lang="zh-CN" altLang="en-US" sz="2400" dirty="0"/>
              <a:t>的子集</a:t>
            </a:r>
            <a:r>
              <a:rPr lang="en-US" altLang="zh-CN" sz="2400" dirty="0"/>
              <a:t>K</a:t>
            </a:r>
            <a:r>
              <a:rPr lang="zh-CN" altLang="en-US" sz="2400" dirty="0"/>
              <a:t>是</a:t>
            </a:r>
            <a:r>
              <a:rPr lang="en-US" altLang="zh-CN" sz="2400" dirty="0"/>
              <a:t>G</a:t>
            </a:r>
            <a:r>
              <a:rPr lang="zh-CN" altLang="en-US" sz="2400" dirty="0"/>
              <a:t>的极小覆盖当且仅当：对于每个顶点</a:t>
            </a:r>
            <a:r>
              <a:rPr lang="en-US" altLang="zh-CN" sz="2400" dirty="0" smtClean="0"/>
              <a:t>v</a:t>
            </a:r>
            <a:r>
              <a:rPr lang="zh-CN" altLang="en-US" sz="2400" dirty="0" smtClean="0"/>
              <a:t>，或者</a:t>
            </a:r>
            <a:r>
              <a:rPr lang="en-US" altLang="zh-CN" sz="2400" dirty="0"/>
              <a:t>v</a:t>
            </a:r>
            <a:r>
              <a:rPr lang="zh-CN" altLang="en-US" sz="2400" dirty="0"/>
              <a:t>属于</a:t>
            </a:r>
            <a:r>
              <a:rPr lang="en-US" altLang="zh-CN" sz="2400" dirty="0"/>
              <a:t>K</a:t>
            </a:r>
            <a:r>
              <a:rPr lang="zh-CN" altLang="en-US" sz="2400" dirty="0"/>
              <a:t>，或者</a:t>
            </a:r>
            <a:r>
              <a:rPr lang="en-US" altLang="zh-CN" sz="2400" dirty="0"/>
              <a:t>v</a:t>
            </a:r>
            <a:r>
              <a:rPr lang="zh-CN" altLang="en-US" sz="2400" dirty="0"/>
              <a:t>的所有邻点属于</a:t>
            </a:r>
            <a:r>
              <a:rPr lang="en-US" altLang="zh-CN" sz="2400" dirty="0"/>
              <a:t>K</a:t>
            </a:r>
            <a:r>
              <a:rPr lang="zh-CN" altLang="en-US" sz="2400" dirty="0"/>
              <a:t>（但两者不同时成立）</a:t>
            </a:r>
            <a:r>
              <a:rPr lang="zh-CN" altLang="en-US" sz="1800" dirty="0"/>
              <a:t>。</a:t>
            </a:r>
          </a:p>
        </p:txBody>
      </p:sp>
      <p:sp>
        <p:nvSpPr>
          <p:cNvPr id="7172" name="Text Box 4"/>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pic>
        <p:nvPicPr>
          <p:cNvPr id="3" name="图片 2"/>
          <p:cNvPicPr>
            <a:picLocks noChangeAspect="1"/>
          </p:cNvPicPr>
          <p:nvPr/>
        </p:nvPicPr>
        <p:blipFill>
          <a:blip r:embed="rId2"/>
          <a:stretch>
            <a:fillRect/>
          </a:stretch>
        </p:blipFill>
        <p:spPr>
          <a:xfrm>
            <a:off x="1459875" y="1121075"/>
            <a:ext cx="6407050" cy="1271811"/>
          </a:xfrm>
          <a:prstGeom prst="rect">
            <a:avLst/>
          </a:prstGeom>
        </p:spPr>
      </p:pic>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279</a:t>
            </a:fld>
            <a:endParaRPr lang="en-GB" dirty="0"/>
          </a:p>
        </p:txBody>
      </p:sp>
    </p:spTree>
    <p:extLst>
      <p:ext uri="{BB962C8B-B14F-4D97-AF65-F5344CB8AC3E}">
        <p14:creationId xmlns:p14="http://schemas.microsoft.com/office/powerpoint/2010/main" val="22209487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xEl>
                                              <p:pRg st="0" end="0"/>
                                            </p:txEl>
                                          </p:spTgt>
                                        </p:tgtEl>
                                        <p:attrNameLst>
                                          <p:attrName>style.visibility</p:attrName>
                                        </p:attrNameLst>
                                      </p:cBhvr>
                                      <p:to>
                                        <p:strVal val="visible"/>
                                      </p:to>
                                    </p:set>
                                    <p:anim calcmode="lin" valueType="num">
                                      <p:cBhvr additive="base">
                                        <p:cTn id="13"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171">
                                            <p:txEl>
                                              <p:pRg st="1" end="1"/>
                                            </p:txEl>
                                          </p:spTgt>
                                        </p:tgtEl>
                                        <p:attrNameLst>
                                          <p:attrName>style.visibility</p:attrName>
                                        </p:attrNameLst>
                                      </p:cBhvr>
                                      <p:to>
                                        <p:strVal val="visible"/>
                                      </p:to>
                                    </p:set>
                                    <p:anim calcmode="lin" valueType="num">
                                      <p:cBhvr additive="base">
                                        <p:cTn id="17" dur="500" fill="hold"/>
                                        <p:tgtEl>
                                          <p:spTgt spid="717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17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171">
                                            <p:txEl>
                                              <p:pRg st="2" end="2"/>
                                            </p:txEl>
                                          </p:spTgt>
                                        </p:tgtEl>
                                        <p:attrNameLst>
                                          <p:attrName>style.visibility</p:attrName>
                                        </p:attrNameLst>
                                      </p:cBhvr>
                                      <p:to>
                                        <p:strVal val="visible"/>
                                      </p:to>
                                    </p:set>
                                    <p:anim calcmode="lin" valueType="num">
                                      <p:cBhvr additive="base">
                                        <p:cTn id="21"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17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171">
                                            <p:txEl>
                                              <p:pRg st="3" end="3"/>
                                            </p:txEl>
                                          </p:spTgt>
                                        </p:tgtEl>
                                        <p:attrNameLst>
                                          <p:attrName>style.visibility</p:attrName>
                                        </p:attrNameLst>
                                      </p:cBhvr>
                                      <p:to>
                                        <p:strVal val="visible"/>
                                      </p:to>
                                    </p:set>
                                    <p:anim calcmode="lin" valueType="num">
                                      <p:cBhvr additive="base">
                                        <p:cTn id="25" dur="500" fill="hold"/>
                                        <p:tgtEl>
                                          <p:spTgt spid="71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7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171">
                                            <p:txEl>
                                              <p:pRg st="4" end="4"/>
                                            </p:txEl>
                                          </p:spTgt>
                                        </p:tgtEl>
                                        <p:attrNameLst>
                                          <p:attrName>style.visibility</p:attrName>
                                        </p:attrNameLst>
                                      </p:cBhvr>
                                      <p:to>
                                        <p:strVal val="visible"/>
                                      </p:to>
                                    </p:set>
                                    <p:anim calcmode="lin" valueType="num">
                                      <p:cBhvr additive="base">
                                        <p:cTn id="29" dur="500" fill="hold"/>
                                        <p:tgtEl>
                                          <p:spTgt spid="717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7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3" name="Rectangle 2"/>
          <p:cNvSpPr>
            <a:spLocks noGrp="1" noChangeArrowheads="1"/>
          </p:cNvSpPr>
          <p:nvPr>
            <p:ph type="title"/>
          </p:nvPr>
        </p:nvSpPr>
        <p:spPr/>
        <p:txBody>
          <a:bodyPr/>
          <a:lstStyle/>
          <a:p>
            <a:r>
              <a:rPr lang="en-US" altLang="zh-CN" dirty="0" smtClean="0">
                <a:ea typeface="宋体" charset="-122"/>
              </a:rPr>
              <a:t>Running of SCC Algorithm</a:t>
            </a:r>
          </a:p>
        </p:txBody>
      </p:sp>
      <p:sp>
        <p:nvSpPr>
          <p:cNvPr id="143364" name="Rectangle 3"/>
          <p:cNvSpPr>
            <a:spLocks noGrp="1" noChangeArrowheads="1"/>
          </p:cNvSpPr>
          <p:nvPr>
            <p:ph type="body" idx="1"/>
          </p:nvPr>
        </p:nvSpPr>
        <p:spPr/>
        <p:txBody>
          <a:bodyPr/>
          <a:lstStyle/>
          <a:p>
            <a:pPr>
              <a:buNone/>
            </a:pPr>
            <a:r>
              <a:rPr lang="zh-CN" altLang="en-US" dirty="0"/>
              <a:t>返回节点</a:t>
            </a:r>
            <a:r>
              <a:rPr lang="en-US" altLang="zh-CN" dirty="0"/>
              <a:t>5</a:t>
            </a:r>
            <a:r>
              <a:rPr lang="zh-CN" altLang="en-US" dirty="0"/>
              <a:t>，发现</a:t>
            </a:r>
            <a:r>
              <a:rPr lang="en-US" altLang="zh-CN" dirty="0"/>
              <a:t>DFN[5]=LOW[5]</a:t>
            </a:r>
            <a:r>
              <a:rPr lang="zh-CN" altLang="en-US" dirty="0"/>
              <a:t>，退栈后</a:t>
            </a:r>
            <a:r>
              <a:rPr lang="en-US" altLang="zh-CN" dirty="0"/>
              <a:t>{5}</a:t>
            </a:r>
            <a:r>
              <a:rPr lang="zh-CN" altLang="en-US" dirty="0"/>
              <a:t>为一个强连通分量。</a:t>
            </a:r>
          </a:p>
          <a:p>
            <a:pPr>
              <a:buFont typeface="Wingdings" pitchFamily="2" charset="2"/>
              <a:buNone/>
            </a:pPr>
            <a:endParaRPr lang="en-US" altLang="zh-CN" dirty="0" smtClean="0"/>
          </a:p>
        </p:txBody>
      </p:sp>
      <p:pic>
        <p:nvPicPr>
          <p:cNvPr id="1053698" name="Picture 2" descr="https://www.byvoid.com/upload/wp/2009/04/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234" y="2348880"/>
            <a:ext cx="4981575" cy="3190876"/>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a:t>
            </a:fld>
            <a:endParaRPr lang="en-GB" dirty="0"/>
          </a:p>
        </p:txBody>
      </p:sp>
    </p:spTree>
    <p:extLst>
      <p:ext uri="{BB962C8B-B14F-4D97-AF65-F5344CB8AC3E}">
        <p14:creationId xmlns:p14="http://schemas.microsoft.com/office/powerpoint/2010/main" val="32775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12813" y="188913"/>
            <a:ext cx="8231187" cy="1143000"/>
          </a:xfrm>
          <a:noFill/>
          <a:ln/>
        </p:spPr>
        <p:txBody>
          <a:bodyPr/>
          <a:lstStyle/>
          <a:p>
            <a:pPr marL="889000" indent="-889000" defTabSz="731838"/>
            <a:r>
              <a:rPr lang="zh-CN" altLang="en-US" sz="4000" b="0">
                <a:latin typeface="Basemic Symbol" pitchFamily="2" charset="0"/>
                <a:ea typeface="楷体_GB2312" pitchFamily="49" charset="-122"/>
              </a:rPr>
              <a:t>顶点着色－基本概念</a:t>
            </a:r>
          </a:p>
        </p:txBody>
      </p:sp>
      <p:sp>
        <p:nvSpPr>
          <p:cNvPr id="8195" name="Rectangle 3"/>
          <p:cNvSpPr>
            <a:spLocks noGrp="1" noChangeArrowheads="1"/>
          </p:cNvSpPr>
          <p:nvPr>
            <p:ph type="body" idx="1"/>
          </p:nvPr>
        </p:nvSpPr>
        <p:spPr>
          <a:xfrm>
            <a:off x="792163" y="1268413"/>
            <a:ext cx="7896225" cy="5221287"/>
          </a:xfrm>
          <a:noFill/>
          <a:ln/>
        </p:spPr>
        <p:txBody>
          <a:bodyPr/>
          <a:lstStyle/>
          <a:p>
            <a:r>
              <a:rPr lang="en-US" altLang="zh-CN" sz="2000" dirty="0">
                <a:solidFill>
                  <a:srgbClr val="0000FF"/>
                </a:solidFill>
                <a:latin typeface="楷体_GB2312" pitchFamily="49" charset="-122"/>
                <a:ea typeface="楷体_GB2312" pitchFamily="49" charset="-122"/>
              </a:rPr>
              <a:t>K</a:t>
            </a:r>
            <a:r>
              <a:rPr lang="zh-CN" altLang="en-US" sz="2000" dirty="0">
                <a:solidFill>
                  <a:srgbClr val="0000FF"/>
                </a:solidFill>
                <a:latin typeface="楷体_GB2312" pitchFamily="49" charset="-122"/>
                <a:ea typeface="楷体_GB2312" pitchFamily="49" charset="-122"/>
              </a:rPr>
              <a:t>可着色</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的一个</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顶点着色是指</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种颜色</a:t>
            </a:r>
            <a:r>
              <a:rPr lang="en-US" altLang="zh-CN" sz="2000" dirty="0">
                <a:latin typeface="楷体_GB2312" pitchFamily="49" charset="-122"/>
                <a:ea typeface="楷体_GB2312" pitchFamily="49" charset="-122"/>
              </a:rPr>
              <a:t>1,2,</a:t>
            </a:r>
            <a:r>
              <a:rPr lang="en-US" altLang="zh-CN" sz="2000" dirty="0">
                <a:latin typeface="宋体"/>
                <a:ea typeface="楷体_GB2312" pitchFamily="49" charset="-122"/>
              </a:rPr>
              <a:t>…</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对于</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各顶点的一个分配，如果任意两个相邻顶点都分配到不同的颜色，则称着色是正常的。换句话说，无环图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的一个正常</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顶点着色是把</a:t>
            </a:r>
            <a:r>
              <a:rPr lang="en-US" altLang="zh-CN" sz="2000" dirty="0">
                <a:latin typeface="楷体_GB2312" pitchFamily="49" charset="-122"/>
                <a:ea typeface="楷体_GB2312" pitchFamily="49" charset="-122"/>
              </a:rPr>
              <a:t>V</a:t>
            </a:r>
            <a:r>
              <a:rPr lang="zh-CN" altLang="en-US" sz="2000" dirty="0">
                <a:latin typeface="楷体_GB2312" pitchFamily="49" charset="-122"/>
                <a:ea typeface="楷体_GB2312" pitchFamily="49" charset="-122"/>
              </a:rPr>
              <a:t>分成</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个（可能有空的）独立集的一个分类</a:t>
            </a:r>
            <a:r>
              <a:rPr lang="en-US" altLang="zh-CN" sz="2000" dirty="0">
                <a:latin typeface="楷体_GB2312" pitchFamily="49" charset="-122"/>
                <a:ea typeface="楷体_GB2312" pitchFamily="49" charset="-122"/>
              </a:rPr>
              <a:t>(</a:t>
            </a:r>
            <a:r>
              <a:rPr lang="en-US" altLang="zh-CN" sz="2000" i="1" dirty="0">
                <a:latin typeface="楷体_GB2312" pitchFamily="49" charset="-122"/>
                <a:ea typeface="楷体_GB2312" pitchFamily="49" charset="-122"/>
              </a:rPr>
              <a:t>V</a:t>
            </a:r>
            <a:r>
              <a:rPr lang="en-US" altLang="zh-CN" sz="2000" dirty="0">
                <a:latin typeface="楷体_GB2312" pitchFamily="49" charset="-122"/>
                <a:ea typeface="楷体_GB2312" pitchFamily="49" charset="-122"/>
              </a:rPr>
              <a:t>1,</a:t>
            </a:r>
            <a:r>
              <a:rPr lang="en-US" altLang="zh-CN" sz="2000" i="1" dirty="0">
                <a:latin typeface="楷体_GB2312" pitchFamily="49" charset="-122"/>
                <a:ea typeface="楷体_GB2312" pitchFamily="49" charset="-122"/>
              </a:rPr>
              <a:t>V</a:t>
            </a:r>
            <a:r>
              <a:rPr lang="en-US" altLang="zh-CN" sz="2000" dirty="0">
                <a:latin typeface="楷体_GB2312" pitchFamily="49" charset="-122"/>
                <a:ea typeface="楷体_GB2312" pitchFamily="49" charset="-122"/>
              </a:rPr>
              <a:t>2,</a:t>
            </a:r>
            <a:r>
              <a:rPr lang="en-US" altLang="zh-CN" sz="2000" dirty="0">
                <a:latin typeface="宋体"/>
                <a:ea typeface="楷体_GB2312" pitchFamily="49" charset="-122"/>
              </a:rPr>
              <a:t>…</a:t>
            </a:r>
            <a:r>
              <a:rPr lang="en-US" altLang="zh-CN" sz="2000" dirty="0">
                <a:latin typeface="楷体_GB2312" pitchFamily="49" charset="-122"/>
                <a:ea typeface="楷体_GB2312" pitchFamily="49" charset="-122"/>
              </a:rPr>
              <a:t>,</a:t>
            </a:r>
            <a:r>
              <a:rPr lang="en-US" altLang="zh-CN" sz="2000" i="1" dirty="0" err="1">
                <a:latin typeface="楷体_GB2312" pitchFamily="49" charset="-122"/>
                <a:ea typeface="楷体_GB2312" pitchFamily="49" charset="-122"/>
              </a:rPr>
              <a:t>Vk</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。当</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有一个正常</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顶点着色时，就成</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是</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顶点可着色的。</a:t>
            </a:r>
          </a:p>
          <a:p>
            <a:r>
              <a:rPr lang="en-US" altLang="zh-CN" sz="2000" dirty="0">
                <a:solidFill>
                  <a:srgbClr val="00B050"/>
                </a:solidFill>
                <a:latin typeface="楷体_GB2312" pitchFamily="49" charset="-122"/>
                <a:ea typeface="楷体_GB2312" pitchFamily="49" charset="-122"/>
              </a:rPr>
              <a:t>G</a:t>
            </a:r>
            <a:r>
              <a:rPr lang="zh-CN" altLang="en-US" sz="2000" dirty="0">
                <a:solidFill>
                  <a:srgbClr val="00B050"/>
                </a:solidFill>
                <a:latin typeface="楷体_GB2312" pitchFamily="49" charset="-122"/>
                <a:ea typeface="楷体_GB2312" pitchFamily="49" charset="-122"/>
              </a:rPr>
              <a:t>的色数</a:t>
            </a:r>
            <a:r>
              <a:rPr lang="en-US" altLang="zh-CN" sz="2000" dirty="0">
                <a:solidFill>
                  <a:srgbClr val="00B050"/>
                </a:solidFill>
                <a:latin typeface="楷体_GB2312" pitchFamily="49" charset="-122"/>
                <a:ea typeface="楷体_GB2312" pitchFamily="49" charset="-122"/>
              </a:rPr>
              <a:t>X</a:t>
            </a:r>
            <a:r>
              <a:rPr lang="zh-CN" altLang="en-US" sz="2000" dirty="0">
                <a:solidFill>
                  <a:srgbClr val="00B050"/>
                </a:solidFill>
                <a:latin typeface="楷体_GB2312" pitchFamily="49" charset="-122"/>
                <a:ea typeface="楷体_GB2312" pitchFamily="49" charset="-122"/>
              </a:rPr>
              <a:t>（</a:t>
            </a:r>
            <a:r>
              <a:rPr lang="en-US" altLang="zh-CN" sz="2000" dirty="0">
                <a:solidFill>
                  <a:srgbClr val="00B050"/>
                </a:solidFill>
                <a:latin typeface="楷体_GB2312" pitchFamily="49" charset="-122"/>
                <a:ea typeface="楷体_GB2312" pitchFamily="49" charset="-122"/>
              </a:rPr>
              <a:t>G</a:t>
            </a:r>
            <a:r>
              <a:rPr lang="zh-CN" altLang="en-US" sz="2000" dirty="0">
                <a:solidFill>
                  <a:srgbClr val="00B050"/>
                </a:solidFill>
                <a:latin typeface="楷体_GB2312" pitchFamily="49" charset="-122"/>
                <a:ea typeface="楷体_GB2312" pitchFamily="49" charset="-122"/>
              </a:rPr>
              <a:t>）是指</a:t>
            </a:r>
            <a:r>
              <a:rPr lang="en-US" altLang="zh-CN" sz="2000" dirty="0">
                <a:solidFill>
                  <a:srgbClr val="00B050"/>
                </a:solidFill>
                <a:latin typeface="楷体_GB2312" pitchFamily="49" charset="-122"/>
                <a:ea typeface="楷体_GB2312" pitchFamily="49" charset="-122"/>
              </a:rPr>
              <a:t>G</a:t>
            </a:r>
            <a:r>
              <a:rPr lang="zh-CN" altLang="en-US" sz="2000" dirty="0">
                <a:solidFill>
                  <a:srgbClr val="00B050"/>
                </a:solidFill>
                <a:latin typeface="楷体_GB2312" pitchFamily="49" charset="-122"/>
                <a:ea typeface="楷体_GB2312" pitchFamily="49" charset="-122"/>
              </a:rPr>
              <a:t>为</a:t>
            </a:r>
            <a:r>
              <a:rPr lang="en-US" altLang="zh-CN" sz="2000" dirty="0">
                <a:solidFill>
                  <a:srgbClr val="00B050"/>
                </a:solidFill>
                <a:latin typeface="楷体_GB2312" pitchFamily="49" charset="-122"/>
                <a:ea typeface="楷体_GB2312" pitchFamily="49" charset="-122"/>
              </a:rPr>
              <a:t>k</a:t>
            </a:r>
            <a:r>
              <a:rPr lang="zh-CN" altLang="en-US" sz="2000" dirty="0">
                <a:solidFill>
                  <a:srgbClr val="00B050"/>
                </a:solidFill>
                <a:latin typeface="楷体_GB2312" pitchFamily="49" charset="-122"/>
                <a:ea typeface="楷体_GB2312" pitchFamily="49" charset="-122"/>
              </a:rPr>
              <a:t>可着色的</a:t>
            </a:r>
            <a:r>
              <a:rPr lang="en-US" altLang="zh-CN" sz="2000" dirty="0">
                <a:solidFill>
                  <a:srgbClr val="00B050"/>
                </a:solidFill>
                <a:latin typeface="楷体_GB2312" pitchFamily="49" charset="-122"/>
                <a:ea typeface="楷体_GB2312" pitchFamily="49" charset="-122"/>
              </a:rPr>
              <a:t>k</a:t>
            </a:r>
            <a:r>
              <a:rPr lang="zh-CN" altLang="en-US" sz="2000" dirty="0">
                <a:solidFill>
                  <a:srgbClr val="00B050"/>
                </a:solidFill>
                <a:latin typeface="楷体_GB2312" pitchFamily="49" charset="-122"/>
                <a:ea typeface="楷体_GB2312" pitchFamily="49" charset="-122"/>
              </a:rPr>
              <a:t>的最小值</a:t>
            </a:r>
            <a:r>
              <a:rPr lang="zh-CN" altLang="en-US" sz="2000" dirty="0">
                <a:latin typeface="楷体_GB2312" pitchFamily="49" charset="-122"/>
                <a:ea typeface="楷体_GB2312" pitchFamily="49" charset="-122"/>
              </a:rPr>
              <a:t>，若</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，则称</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是</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色的。</a:t>
            </a:r>
          </a:p>
          <a:p>
            <a:r>
              <a:rPr lang="zh-CN" altLang="en-US" sz="2000" dirty="0">
                <a:latin typeface="楷体_GB2312" pitchFamily="49" charset="-122"/>
                <a:ea typeface="楷体_GB2312" pitchFamily="49" charset="-122"/>
              </a:rPr>
              <a:t>事实上，如果我们将同色的顶点列入一个顶点子集，那么求</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）就转为求满足下列条件的最少子集数</a:t>
            </a:r>
            <a:r>
              <a:rPr lang="en-US" altLang="zh-CN" sz="20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a:t>
            </a:r>
          </a:p>
          <a:p>
            <a:pPr lvl="1">
              <a:buFontTx/>
              <a:buNone/>
            </a:pPr>
            <a:r>
              <a:rPr lang="zh-CN" altLang="en-US" sz="1500" dirty="0">
                <a:latin typeface="楷体_GB2312" pitchFamily="49" charset="-122"/>
                <a:ea typeface="楷体_GB2312" pitchFamily="49" charset="-122"/>
              </a:rPr>
              <a:t>（</a:t>
            </a:r>
            <a:r>
              <a:rPr lang="en-US" altLang="zh-CN" sz="1500" dirty="0">
                <a:latin typeface="楷体_GB2312" pitchFamily="49" charset="-122"/>
                <a:ea typeface="楷体_GB2312" pitchFamily="49" charset="-122"/>
              </a:rPr>
              <a:t>1</a:t>
            </a:r>
            <a:r>
              <a:rPr lang="zh-CN" altLang="en-US" sz="1500" dirty="0">
                <a:latin typeface="楷体_GB2312" pitchFamily="49" charset="-122"/>
                <a:ea typeface="楷体_GB2312" pitchFamily="49" charset="-122"/>
              </a:rPr>
              <a:t>）两两子集中的顶点不同；</a:t>
            </a:r>
          </a:p>
          <a:p>
            <a:pPr lvl="1">
              <a:buFontTx/>
              <a:buNone/>
            </a:pPr>
            <a:r>
              <a:rPr lang="zh-CN" altLang="en-US" sz="1500" dirty="0">
                <a:latin typeface="楷体_GB2312" pitchFamily="49" charset="-122"/>
                <a:ea typeface="楷体_GB2312" pitchFamily="49" charset="-122"/>
              </a:rPr>
              <a:t>（</a:t>
            </a:r>
            <a:r>
              <a:rPr lang="en-US" altLang="zh-CN" sz="1500" dirty="0">
                <a:latin typeface="楷体_GB2312" pitchFamily="49" charset="-122"/>
                <a:ea typeface="楷体_GB2312" pitchFamily="49" charset="-122"/>
              </a:rPr>
              <a:t>2</a:t>
            </a:r>
            <a:r>
              <a:rPr lang="zh-CN" altLang="en-US" sz="1500" dirty="0">
                <a:latin typeface="楷体_GB2312" pitchFamily="49" charset="-122"/>
                <a:ea typeface="楷体_GB2312" pitchFamily="49" charset="-122"/>
              </a:rPr>
              <a:t>）子集中的两两顶点不相邻。</a:t>
            </a:r>
          </a:p>
          <a:p>
            <a:pPr>
              <a:buFontTx/>
              <a:buNone/>
            </a:pPr>
            <a:r>
              <a:rPr lang="zh-CN" altLang="en-US" sz="2000" dirty="0" smtClean="0">
                <a:latin typeface="楷体_GB2312" pitchFamily="49" charset="-122"/>
                <a:ea typeface="楷体_GB2312" pitchFamily="49" charset="-122"/>
              </a:rPr>
              <a:t>显然：    （</a:t>
            </a:r>
            <a:r>
              <a:rPr lang="en-US" altLang="zh-CN" sz="2000" dirty="0">
                <a:latin typeface="楷体_GB2312" pitchFamily="49" charset="-122"/>
                <a:ea typeface="楷体_GB2312" pitchFamily="49" charset="-122"/>
              </a:rPr>
              <a:t>i</a:t>
            </a:r>
            <a:r>
              <a:rPr lang="zh-CN" altLang="en-US" sz="2000" dirty="0">
                <a:latin typeface="楷体_GB2312" pitchFamily="49" charset="-122"/>
                <a:ea typeface="楷体_GB2312" pitchFamily="49" charset="-122"/>
              </a:rPr>
              <a:t>）若</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为平凡</a:t>
            </a:r>
            <a:r>
              <a:rPr lang="zh-CN" altLang="en-US" sz="2000" dirty="0" smtClean="0">
                <a:latin typeface="楷体_GB2312" pitchFamily="49" charset="-122"/>
                <a:ea typeface="楷体_GB2312" pitchFamily="49" charset="-122"/>
              </a:rPr>
              <a:t>图（仅有一个结点），</a:t>
            </a:r>
            <a:r>
              <a:rPr lang="zh-CN" altLang="en-US" sz="2000" dirty="0">
                <a:latin typeface="楷体_GB2312" pitchFamily="49" charset="-122"/>
                <a:ea typeface="楷体_GB2312" pitchFamily="49" charset="-122"/>
              </a:rPr>
              <a:t>则</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=1</a:t>
            </a:r>
            <a:r>
              <a:rPr lang="zh-CN" altLang="en-US" sz="2000" dirty="0">
                <a:latin typeface="楷体_GB2312" pitchFamily="49" charset="-122"/>
                <a:ea typeface="楷体_GB2312" pitchFamily="49" charset="-122"/>
              </a:rPr>
              <a:t>； </a:t>
            </a:r>
          </a:p>
          <a:p>
            <a:pPr>
              <a:buFontTx/>
              <a:buNone/>
            </a:pPr>
            <a:r>
              <a:rPr lang="zh-CN" altLang="en-US" sz="2000" dirty="0">
                <a:latin typeface="楷体_GB2312" pitchFamily="49" charset="-122"/>
                <a:ea typeface="楷体_GB2312" pitchFamily="49" charset="-122"/>
              </a:rPr>
              <a:t>         （</a:t>
            </a:r>
            <a:r>
              <a:rPr lang="en-US" altLang="zh-CN" sz="2000" dirty="0">
                <a:latin typeface="楷体_GB2312" pitchFamily="49" charset="-122"/>
                <a:ea typeface="楷体_GB2312" pitchFamily="49" charset="-122"/>
              </a:rPr>
              <a:t>ii</a:t>
            </a:r>
            <a:r>
              <a:rPr lang="zh-CN" altLang="en-US" sz="2000" dirty="0">
                <a:latin typeface="楷体_GB2312" pitchFamily="49" charset="-122"/>
                <a:ea typeface="楷体_GB2312" pitchFamily="49" charset="-122"/>
              </a:rPr>
              <a:t>）若</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为偶图，则</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=2</a:t>
            </a:r>
          </a:p>
          <a:p>
            <a:pPr>
              <a:buFontTx/>
              <a:buNone/>
            </a:pPr>
            <a:r>
              <a:rPr lang="en-US" altLang="zh-CN" sz="2000" dirty="0">
                <a:latin typeface="楷体_GB2312" pitchFamily="49" charset="-122"/>
                <a:ea typeface="楷体_GB2312" pitchFamily="49" charset="-122"/>
              </a:rPr>
              <a:t>         </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iii</a:t>
            </a:r>
            <a:r>
              <a:rPr lang="zh-CN" altLang="en-US" sz="2000" dirty="0">
                <a:latin typeface="楷体_GB2312" pitchFamily="49" charset="-122"/>
                <a:ea typeface="楷体_GB2312" pitchFamily="49" charset="-122"/>
              </a:rPr>
              <a:t>）对任意图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，有</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Δ+1</a:t>
            </a:r>
            <a:r>
              <a:rPr lang="zh-CN" altLang="en-US" sz="2000" dirty="0" smtClean="0">
                <a:latin typeface="楷体_GB2312" pitchFamily="49" charset="-122"/>
                <a:ea typeface="楷体_GB2312" pitchFamily="49" charset="-122"/>
              </a:rPr>
              <a:t>（</a:t>
            </a:r>
            <a:r>
              <a:rPr lang="en-US" altLang="zh-CN" sz="2000" dirty="0" smtClean="0">
                <a:latin typeface="楷体_GB2312" pitchFamily="49" charset="-122"/>
                <a:ea typeface="楷体_GB2312" pitchFamily="49" charset="-122"/>
              </a:rPr>
              <a:t>Δ</a:t>
            </a:r>
            <a:r>
              <a:rPr lang="zh-CN" altLang="en-US" sz="2000" dirty="0" smtClean="0">
                <a:latin typeface="楷体_GB2312" pitchFamily="49" charset="-122"/>
                <a:ea typeface="楷体_GB2312" pitchFamily="49" charset="-122"/>
              </a:rPr>
              <a:t>顶点数</a:t>
            </a:r>
            <a:r>
              <a:rPr lang="zh-CN" altLang="en-US" sz="2000" dirty="0">
                <a:latin typeface="楷体_GB2312" pitchFamily="49" charset="-122"/>
                <a:ea typeface="楷体_GB2312" pitchFamily="49" charset="-122"/>
              </a:rPr>
              <a:t>最大值）</a:t>
            </a:r>
          </a:p>
          <a:p>
            <a:pPr>
              <a:buFontTx/>
              <a:buNone/>
            </a:pPr>
            <a:endParaRPr lang="en-US" altLang="zh-CN" sz="2000" dirty="0">
              <a:latin typeface="楷体_GB2312" pitchFamily="49" charset="-122"/>
              <a:ea typeface="楷体_GB2312" pitchFamily="49" charset="-122"/>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280</a:t>
            </a:fld>
            <a:endParaRPr lang="en-GB" dirty="0"/>
          </a:p>
        </p:txBody>
      </p:sp>
    </p:spTree>
    <p:extLst>
      <p:ext uri="{BB962C8B-B14F-4D97-AF65-F5344CB8AC3E}">
        <p14:creationId xmlns:p14="http://schemas.microsoft.com/office/powerpoint/2010/main" val="13377890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195">
                                            <p:txEl>
                                              <p:pRg st="3" end="3"/>
                                            </p:txEl>
                                          </p:spTgt>
                                        </p:tgtEl>
                                        <p:attrNameLst>
                                          <p:attrName>style.visibility</p:attrName>
                                        </p:attrNameLst>
                                      </p:cBhvr>
                                      <p:to>
                                        <p:strVal val="visible"/>
                                      </p:to>
                                    </p:set>
                                    <p:anim calcmode="lin" valueType="num">
                                      <p:cBhvr additive="base">
                                        <p:cTn id="23"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19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195">
                                            <p:txEl>
                                              <p:pRg st="4" end="4"/>
                                            </p:txEl>
                                          </p:spTgt>
                                        </p:tgtEl>
                                        <p:attrNameLst>
                                          <p:attrName>style.visibility</p:attrName>
                                        </p:attrNameLst>
                                      </p:cBhvr>
                                      <p:to>
                                        <p:strVal val="visible"/>
                                      </p:to>
                                    </p:set>
                                    <p:anim calcmode="lin" valueType="num">
                                      <p:cBhvr additive="base">
                                        <p:cTn id="27"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195">
                                            <p:txEl>
                                              <p:pRg st="5" end="5"/>
                                            </p:txEl>
                                          </p:spTgt>
                                        </p:tgtEl>
                                        <p:attrNameLst>
                                          <p:attrName>style.visibility</p:attrName>
                                        </p:attrNameLst>
                                      </p:cBhvr>
                                      <p:to>
                                        <p:strVal val="visible"/>
                                      </p:to>
                                    </p:set>
                                    <p:anim calcmode="lin" valueType="num">
                                      <p:cBhvr additive="base">
                                        <p:cTn id="33"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195">
                                            <p:txEl>
                                              <p:pRg st="6" end="6"/>
                                            </p:txEl>
                                          </p:spTgt>
                                        </p:tgtEl>
                                        <p:attrNameLst>
                                          <p:attrName>style.visibility</p:attrName>
                                        </p:attrNameLst>
                                      </p:cBhvr>
                                      <p:to>
                                        <p:strVal val="visible"/>
                                      </p:to>
                                    </p:set>
                                    <p:anim calcmode="lin" valueType="num">
                                      <p:cBhvr additive="base">
                                        <p:cTn id="39"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195">
                                            <p:txEl>
                                              <p:pRg st="7" end="7"/>
                                            </p:txEl>
                                          </p:spTgt>
                                        </p:tgtEl>
                                        <p:attrNameLst>
                                          <p:attrName>style.visibility</p:attrName>
                                        </p:attrNameLst>
                                      </p:cBhvr>
                                      <p:to>
                                        <p:strVal val="visible"/>
                                      </p:to>
                                    </p:set>
                                    <p:anim calcmode="lin" valueType="num">
                                      <p:cBhvr additive="base">
                                        <p:cTn id="45"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19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9512" y="260648"/>
            <a:ext cx="8231187" cy="1143000"/>
          </a:xfrm>
          <a:noFill/>
          <a:ln/>
        </p:spPr>
        <p:txBody>
          <a:bodyPr/>
          <a:lstStyle/>
          <a:p>
            <a:pPr marL="889000" indent="-889000" defTabSz="731838"/>
            <a:r>
              <a:rPr lang="zh-CN" altLang="en-US" sz="4000" dirty="0">
                <a:latin typeface="Basemic Symbol" pitchFamily="2" charset="0"/>
                <a:ea typeface="楷体_GB2312" pitchFamily="49" charset="-122"/>
              </a:rPr>
              <a:t>顶点着色－</a:t>
            </a:r>
            <a:r>
              <a:rPr lang="zh-CN" altLang="en-US" sz="4000" dirty="0"/>
              <a:t>求顶色数的算法设计</a:t>
            </a:r>
            <a:endParaRPr lang="zh-CN" altLang="en-US" sz="4000" dirty="0">
              <a:latin typeface="Basemic Symbol" pitchFamily="2" charset="0"/>
              <a:ea typeface="楷体_GB2312" pitchFamily="49" charset="-122"/>
            </a:endParaRPr>
          </a:p>
        </p:txBody>
      </p:sp>
      <p:sp>
        <p:nvSpPr>
          <p:cNvPr id="9219" name="Rectangle 3"/>
          <p:cNvSpPr>
            <a:spLocks noGrp="1" noChangeArrowheads="1"/>
          </p:cNvSpPr>
          <p:nvPr>
            <p:ph type="body" idx="1"/>
          </p:nvPr>
        </p:nvSpPr>
        <p:spPr>
          <a:xfrm>
            <a:off x="277858" y="1249275"/>
            <a:ext cx="8588284" cy="5221287"/>
          </a:xfrm>
          <a:noFill/>
          <a:ln/>
        </p:spPr>
        <p:txBody>
          <a:bodyPr/>
          <a:lstStyle/>
          <a:p>
            <a:pPr>
              <a:buFontTx/>
              <a:buNone/>
            </a:pPr>
            <a:r>
              <a:rPr lang="zh-CN" altLang="en-US" sz="2000" dirty="0" smtClean="0">
                <a:latin typeface="楷体_GB2312" pitchFamily="49" charset="-122"/>
                <a:ea typeface="楷体_GB2312" pitchFamily="49" charset="-122"/>
              </a:rPr>
              <a:t>   由</a:t>
            </a:r>
            <a:r>
              <a:rPr lang="zh-CN" altLang="en-US" sz="2000" dirty="0">
                <a:latin typeface="Arial"/>
                <a:ea typeface="楷体_GB2312" pitchFamily="49" charset="-122"/>
              </a:rPr>
              <a:t>“</a:t>
            </a:r>
            <a:r>
              <a:rPr lang="zh-CN" altLang="en-US" sz="2000" dirty="0">
                <a:latin typeface="楷体_GB2312" pitchFamily="49" charset="-122"/>
                <a:ea typeface="楷体_GB2312" pitchFamily="49" charset="-122"/>
              </a:rPr>
              <a:t>每个同色顶点集合中的两两顶点不相邻</a:t>
            </a:r>
            <a:r>
              <a:rPr lang="zh-CN" altLang="en-US" sz="2000" dirty="0">
                <a:latin typeface="Arial"/>
                <a:ea typeface="楷体_GB2312" pitchFamily="49" charset="-122"/>
              </a:rPr>
              <a:t>”</a:t>
            </a:r>
            <a:r>
              <a:rPr lang="zh-CN" altLang="en-US" sz="2000" dirty="0">
                <a:latin typeface="楷体_GB2312" pitchFamily="49" charset="-122"/>
                <a:ea typeface="楷体_GB2312" pitchFamily="49" charset="-122"/>
              </a:rPr>
              <a:t>可以看出，同色顶点集实际上是一个独立集，</a:t>
            </a:r>
            <a:r>
              <a:rPr lang="zh-CN" altLang="en-US" sz="2000" dirty="0" smtClean="0">
                <a:latin typeface="楷体_GB2312" pitchFamily="49" charset="-122"/>
                <a:ea typeface="楷体_GB2312" pitchFamily="49" charset="-122"/>
              </a:rPr>
              <a:t>当用</a:t>
            </a:r>
            <a:r>
              <a:rPr lang="zh-CN" altLang="en-US" sz="2000" dirty="0">
                <a:latin typeface="楷体_GB2312" pitchFamily="49" charset="-122"/>
                <a:ea typeface="楷体_GB2312" pitchFamily="49" charset="-122"/>
              </a:rPr>
              <a:t>第</a:t>
            </a:r>
            <a:r>
              <a:rPr lang="en-US" altLang="zh-CN" sz="2000" dirty="0">
                <a:latin typeface="楷体_GB2312" pitchFamily="49" charset="-122"/>
                <a:ea typeface="楷体_GB2312" pitchFamily="49" charset="-122"/>
              </a:rPr>
              <a:t>1</a:t>
            </a:r>
            <a:r>
              <a:rPr lang="zh-CN" altLang="en-US" sz="2000" dirty="0">
                <a:latin typeface="楷体_GB2312" pitchFamily="49" charset="-122"/>
                <a:ea typeface="楷体_GB2312" pitchFamily="49" charset="-122"/>
              </a:rPr>
              <a:t>种颜色上色时，为了尽可能扩大颜色</a:t>
            </a:r>
            <a:r>
              <a:rPr lang="en-US" altLang="zh-CN" sz="2000" dirty="0">
                <a:latin typeface="楷体_GB2312" pitchFamily="49" charset="-122"/>
                <a:ea typeface="楷体_GB2312" pitchFamily="49" charset="-122"/>
              </a:rPr>
              <a:t>1</a:t>
            </a:r>
            <a:r>
              <a:rPr lang="zh-CN" altLang="en-US" sz="2000" dirty="0">
                <a:latin typeface="楷体_GB2312" pitchFamily="49" charset="-122"/>
                <a:ea typeface="楷体_GB2312" pitchFamily="49" charset="-122"/>
              </a:rPr>
              <a:t>的顶点个数</a:t>
            </a:r>
            <a:r>
              <a:rPr lang="zh-CN" altLang="en-US" sz="2000" dirty="0" smtClean="0">
                <a:latin typeface="楷体_GB2312" pitchFamily="49" charset="-122"/>
                <a:ea typeface="楷体_GB2312" pitchFamily="49" charset="-122"/>
              </a:rPr>
              <a:t>，就要找出</a:t>
            </a:r>
            <a:r>
              <a:rPr lang="zh-CN" altLang="en-US" sz="2000" dirty="0">
                <a:latin typeface="楷体_GB2312" pitchFamily="49" charset="-122"/>
                <a:ea typeface="楷体_GB2312" pitchFamily="49" charset="-122"/>
              </a:rPr>
              <a:t>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的一个极大独立集并给它</a:t>
            </a:r>
            <a:r>
              <a:rPr lang="zh-CN" altLang="en-US" sz="2000" dirty="0" smtClean="0">
                <a:latin typeface="楷体_GB2312" pitchFamily="49" charset="-122"/>
                <a:ea typeface="楷体_GB2312" pitchFamily="49" charset="-122"/>
              </a:rPr>
              <a:t>涂色</a:t>
            </a:r>
            <a:r>
              <a:rPr lang="en-US" altLang="zh-CN" sz="2000" dirty="0">
                <a:latin typeface="楷体_GB2312" pitchFamily="49" charset="-122"/>
                <a:ea typeface="楷体_GB2312" pitchFamily="49" charset="-122"/>
              </a:rPr>
              <a:t>1</a:t>
            </a:r>
            <a:r>
              <a:rPr lang="zh-CN" altLang="en-US" sz="2000" dirty="0">
                <a:latin typeface="楷体_GB2312" pitchFamily="49" charset="-122"/>
                <a:ea typeface="楷体_GB2312" pitchFamily="49" charset="-122"/>
              </a:rPr>
              <a:t>。用第</a:t>
            </a:r>
            <a:r>
              <a:rPr lang="en-US" altLang="zh-CN" sz="2000" dirty="0">
                <a:latin typeface="楷体_GB2312" pitchFamily="49" charset="-122"/>
                <a:ea typeface="楷体_GB2312" pitchFamily="49" charset="-122"/>
              </a:rPr>
              <a:t>2</a:t>
            </a:r>
            <a:r>
              <a:rPr lang="zh-CN" altLang="en-US" sz="2000" dirty="0">
                <a:latin typeface="楷体_GB2312" pitchFamily="49" charset="-122"/>
                <a:ea typeface="楷体_GB2312" pitchFamily="49" charset="-122"/>
              </a:rPr>
              <a:t>种颜色上色时，同样选择另一个极大独立集涂色，</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，当所有顶点涂色完毕，所用的颜色数即为所</a:t>
            </a:r>
            <a:r>
              <a:rPr lang="zh-CN" altLang="en-US" sz="2000" dirty="0" smtClean="0">
                <a:latin typeface="楷体_GB2312" pitchFamily="49" charset="-122"/>
                <a:ea typeface="楷体_GB2312" pitchFamily="49" charset="-122"/>
              </a:rPr>
              <a:t>选极大独立集</a:t>
            </a:r>
            <a:r>
              <a:rPr lang="zh-CN" altLang="en-US" sz="2000" dirty="0">
                <a:latin typeface="楷体_GB2312" pitchFamily="49" charset="-122"/>
                <a:ea typeface="楷体_GB2312" pitchFamily="49" charset="-122"/>
              </a:rPr>
              <a:t>的个数。</a:t>
            </a:r>
          </a:p>
          <a:p>
            <a:pPr>
              <a:buFontTx/>
              <a:buNone/>
            </a:pPr>
            <a:r>
              <a:rPr lang="zh-CN" altLang="en-US" sz="2000" dirty="0" smtClean="0">
                <a:latin typeface="楷体_GB2312" pitchFamily="49" charset="-122"/>
                <a:ea typeface="楷体_GB2312" pitchFamily="49" charset="-122"/>
              </a:rPr>
              <a:t>   上述</a:t>
            </a:r>
            <a:r>
              <a:rPr lang="zh-CN" altLang="en-US" sz="2000" dirty="0">
                <a:latin typeface="楷体_GB2312" pitchFamily="49" charset="-122"/>
                <a:ea typeface="楷体_GB2312" pitchFamily="49" charset="-122"/>
              </a:rPr>
              <a:t>颜色数未必就是</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），而且其和能够含所有顶点的极大独立集个数未必唯一。</a:t>
            </a:r>
            <a:r>
              <a:rPr lang="zh-CN" altLang="en-US" sz="2000" dirty="0" smtClean="0">
                <a:latin typeface="楷体_GB2312" pitchFamily="49" charset="-122"/>
                <a:ea typeface="楷体_GB2312" pitchFamily="49" charset="-122"/>
              </a:rPr>
              <a:t>于是须</a:t>
            </a:r>
            <a:r>
              <a:rPr lang="zh-CN" altLang="en-US" sz="2000" dirty="0">
                <a:latin typeface="楷体_GB2312" pitchFamily="49" charset="-122"/>
                <a:ea typeface="楷体_GB2312" pitchFamily="49" charset="-122"/>
              </a:rPr>
              <a:t>从一切若干极大独立集的和含所有顶点的子集中，挑选所用极大独立集个数最小者，其个数即为所</a:t>
            </a:r>
            <a:r>
              <a:rPr lang="zh-CN" altLang="en-US" sz="2000" dirty="0" smtClean="0">
                <a:latin typeface="楷体_GB2312" pitchFamily="49" charset="-122"/>
                <a:ea typeface="楷体_GB2312" pitchFamily="49" charset="-122"/>
              </a:rPr>
              <a:t>用颜色</a:t>
            </a:r>
            <a:r>
              <a:rPr lang="zh-CN" altLang="en-US" sz="2000" dirty="0">
                <a:latin typeface="楷体_GB2312" pitchFamily="49" charset="-122"/>
                <a:ea typeface="楷体_GB2312" pitchFamily="49" charset="-122"/>
              </a:rPr>
              <a:t>数</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a:t>
            </a:r>
          </a:p>
          <a:p>
            <a:pPr>
              <a:buFontTx/>
              <a:buNone/>
            </a:pPr>
            <a:r>
              <a:rPr lang="zh-CN" altLang="en-US" sz="2000" dirty="0">
                <a:solidFill>
                  <a:srgbClr val="00B050"/>
                </a:solidFill>
                <a:latin typeface="楷体_GB2312" pitchFamily="49" charset="-122"/>
                <a:ea typeface="楷体_GB2312" pitchFamily="49" charset="-122"/>
              </a:rPr>
              <a:t>由此可以得算法步骤：</a:t>
            </a:r>
          </a:p>
          <a:p>
            <a:pPr>
              <a:buFontTx/>
              <a:buNone/>
            </a:pPr>
            <a:r>
              <a:rPr lang="zh-CN" altLang="en-US" sz="2000" dirty="0">
                <a:latin typeface="楷体_GB2312" pitchFamily="49" charset="-122"/>
                <a:ea typeface="楷体_GB2312" pitchFamily="49" charset="-122"/>
              </a:rPr>
              <a:t>   </a:t>
            </a:r>
            <a:r>
              <a:rPr lang="en-US" altLang="zh-CN" sz="2000" dirty="0">
                <a:latin typeface="楷体_GB2312" pitchFamily="49" charset="-122"/>
                <a:ea typeface="楷体_GB2312" pitchFamily="49" charset="-122"/>
              </a:rPr>
              <a:t>Step1</a:t>
            </a:r>
            <a:r>
              <a:rPr lang="zh-CN" altLang="en-US" sz="2000" dirty="0">
                <a:latin typeface="楷体_GB2312" pitchFamily="49" charset="-122"/>
                <a:ea typeface="楷体_GB2312" pitchFamily="49" charset="-122"/>
              </a:rPr>
              <a:t>：求</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图的所有极大独立集；</a:t>
            </a:r>
          </a:p>
          <a:p>
            <a:pPr>
              <a:buFontTx/>
              <a:buNone/>
            </a:pPr>
            <a:r>
              <a:rPr lang="zh-CN" altLang="en-US" sz="2000" dirty="0">
                <a:latin typeface="楷体_GB2312" pitchFamily="49" charset="-122"/>
                <a:ea typeface="楷体_GB2312" pitchFamily="49" charset="-122"/>
              </a:rPr>
              <a:t>   </a:t>
            </a:r>
            <a:r>
              <a:rPr lang="en-US" altLang="zh-CN" sz="2000" dirty="0">
                <a:latin typeface="楷体_GB2312" pitchFamily="49" charset="-122"/>
                <a:ea typeface="楷体_GB2312" pitchFamily="49" charset="-122"/>
              </a:rPr>
              <a:t>Step2</a:t>
            </a:r>
            <a:r>
              <a:rPr lang="zh-CN" altLang="en-US" sz="2000" dirty="0">
                <a:latin typeface="楷体_GB2312" pitchFamily="49" charset="-122"/>
                <a:ea typeface="楷体_GB2312" pitchFamily="49" charset="-122"/>
              </a:rPr>
              <a:t>：求出一切若干极大独立集的和含所有顶点的子集；</a:t>
            </a:r>
          </a:p>
          <a:p>
            <a:pPr>
              <a:buFontTx/>
              <a:buNone/>
            </a:pPr>
            <a:r>
              <a:rPr lang="zh-CN" altLang="en-US" sz="2000" dirty="0">
                <a:latin typeface="楷体_GB2312" pitchFamily="49" charset="-122"/>
                <a:ea typeface="楷体_GB2312" pitchFamily="49" charset="-122"/>
              </a:rPr>
              <a:t>   </a:t>
            </a:r>
            <a:r>
              <a:rPr lang="en-US" altLang="zh-CN" sz="2000" dirty="0">
                <a:latin typeface="楷体_GB2312" pitchFamily="49" charset="-122"/>
                <a:ea typeface="楷体_GB2312" pitchFamily="49" charset="-122"/>
              </a:rPr>
              <a:t>Step3</a:t>
            </a:r>
            <a:r>
              <a:rPr lang="zh-CN" altLang="en-US" sz="2000" dirty="0">
                <a:latin typeface="楷体_GB2312" pitchFamily="49" charset="-122"/>
                <a:ea typeface="楷体_GB2312" pitchFamily="49" charset="-122"/>
              </a:rPr>
              <a:t>：从中挑选所用极大独立集个数最小值，即为</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281</a:t>
            </a:fld>
            <a:endParaRPr lang="en-GB" dirty="0"/>
          </a:p>
        </p:txBody>
      </p:sp>
    </p:spTree>
    <p:extLst>
      <p:ext uri="{BB962C8B-B14F-4D97-AF65-F5344CB8AC3E}">
        <p14:creationId xmlns:p14="http://schemas.microsoft.com/office/powerpoint/2010/main" val="6260908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19">
                                            <p:txEl>
                                              <p:pRg st="2" end="2"/>
                                            </p:txEl>
                                          </p:spTgt>
                                        </p:tgtEl>
                                        <p:attrNameLst>
                                          <p:attrName>style.visibility</p:attrName>
                                        </p:attrNameLst>
                                      </p:cBhvr>
                                      <p:to>
                                        <p:strVal val="visible"/>
                                      </p:to>
                                    </p:set>
                                    <p:anim calcmode="lin" valueType="num">
                                      <p:cBhvr additive="base">
                                        <p:cTn id="19"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19">
                                            <p:txEl>
                                              <p:pRg st="3" end="3"/>
                                            </p:txEl>
                                          </p:spTgt>
                                        </p:tgtEl>
                                        <p:attrNameLst>
                                          <p:attrName>style.visibility</p:attrName>
                                        </p:attrNameLst>
                                      </p:cBhvr>
                                      <p:to>
                                        <p:strVal val="visible"/>
                                      </p:to>
                                    </p:set>
                                    <p:anim calcmode="lin" valueType="num">
                                      <p:cBhvr additive="base">
                                        <p:cTn id="23"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21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 calcmode="lin" valueType="num">
                                      <p:cBhvr additive="base">
                                        <p:cTn id="27" dur="500" fill="hold"/>
                                        <p:tgtEl>
                                          <p:spTgt spid="921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21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219">
                                            <p:txEl>
                                              <p:pRg st="5" end="5"/>
                                            </p:txEl>
                                          </p:spTgt>
                                        </p:tgtEl>
                                        <p:attrNameLst>
                                          <p:attrName>style.visibility</p:attrName>
                                        </p:attrNameLst>
                                      </p:cBhvr>
                                      <p:to>
                                        <p:strVal val="visible"/>
                                      </p:to>
                                    </p:set>
                                    <p:anim calcmode="lin" valueType="num">
                                      <p:cBhvr additive="base">
                                        <p:cTn id="31" dur="500" fill="hold"/>
                                        <p:tgtEl>
                                          <p:spTgt spid="921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2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260648"/>
            <a:ext cx="8231187" cy="1143000"/>
          </a:xfrm>
          <a:noFill/>
          <a:ln/>
        </p:spPr>
        <p:txBody>
          <a:bodyPr/>
          <a:lstStyle/>
          <a:p>
            <a:pPr marL="889000" indent="-889000" defTabSz="731838"/>
            <a:r>
              <a:rPr lang="zh-CN" altLang="en-US" sz="4000" dirty="0">
                <a:latin typeface="Basemic Symbol" pitchFamily="2" charset="0"/>
                <a:ea typeface="楷体_GB2312" pitchFamily="49" charset="-122"/>
              </a:rPr>
              <a:t>求极小覆盖法－布尔代数法</a:t>
            </a:r>
          </a:p>
        </p:txBody>
      </p:sp>
      <p:sp>
        <p:nvSpPr>
          <p:cNvPr id="10243" name="Rectangle 3"/>
          <p:cNvSpPr>
            <a:spLocks noGrp="1" noChangeArrowheads="1"/>
          </p:cNvSpPr>
          <p:nvPr>
            <p:ph type="body" idx="1"/>
          </p:nvPr>
        </p:nvSpPr>
        <p:spPr>
          <a:xfrm>
            <a:off x="389731" y="1135063"/>
            <a:ext cx="7896225" cy="5221287"/>
          </a:xfrm>
          <a:noFill/>
          <a:ln/>
        </p:spPr>
        <p:txBody>
          <a:bodyPr/>
          <a:lstStyle/>
          <a:p>
            <a:pPr>
              <a:buFontTx/>
              <a:buNone/>
            </a:pPr>
            <a:r>
              <a:rPr lang="zh-CN" altLang="en-US" sz="2400" dirty="0">
                <a:solidFill>
                  <a:srgbClr val="0000FF"/>
                </a:solidFill>
              </a:rPr>
              <a:t>求极小覆盖的方法</a:t>
            </a:r>
            <a:r>
              <a:rPr lang="en-US" altLang="zh-CN" sz="2400" dirty="0">
                <a:solidFill>
                  <a:srgbClr val="0000FF"/>
                </a:solidFill>
              </a:rPr>
              <a:t>-</a:t>
            </a:r>
            <a:r>
              <a:rPr lang="zh-CN" altLang="en-US" sz="2400" dirty="0">
                <a:solidFill>
                  <a:srgbClr val="0000FF"/>
                </a:solidFill>
              </a:rPr>
              <a:t>布尔代数法</a:t>
            </a:r>
            <a:r>
              <a:rPr lang="zh-CN" altLang="en-US" sz="2400" dirty="0"/>
              <a:t>：</a:t>
            </a:r>
          </a:p>
          <a:p>
            <a:pPr>
              <a:buFontTx/>
              <a:buNone/>
            </a:pPr>
            <a:r>
              <a:rPr lang="zh-CN" altLang="en-US" sz="2400" b="1" dirty="0">
                <a:solidFill>
                  <a:srgbClr val="00B050"/>
                </a:solidFill>
              </a:rPr>
              <a:t>      </a:t>
            </a:r>
            <a:r>
              <a:rPr lang="zh-CN" altLang="en-US" sz="2400" b="1" dirty="0" smtClean="0">
                <a:solidFill>
                  <a:srgbClr val="00B050"/>
                </a:solidFill>
              </a:rPr>
              <a:t>对于</a:t>
            </a:r>
            <a:r>
              <a:rPr lang="zh-CN" altLang="en-US" sz="2400" b="1" dirty="0">
                <a:solidFill>
                  <a:srgbClr val="00B050"/>
                </a:solidFill>
              </a:rPr>
              <a:t>每个顶点</a:t>
            </a:r>
            <a:r>
              <a:rPr lang="en-US" altLang="zh-CN" sz="2400" b="1" dirty="0">
                <a:solidFill>
                  <a:srgbClr val="00B050"/>
                </a:solidFill>
              </a:rPr>
              <a:t>v</a:t>
            </a:r>
            <a:r>
              <a:rPr lang="zh-CN" altLang="en-US" sz="2400" b="1" dirty="0">
                <a:solidFill>
                  <a:srgbClr val="00B050"/>
                </a:solidFill>
              </a:rPr>
              <a:t>，选择</a:t>
            </a:r>
            <a:r>
              <a:rPr lang="en-US" altLang="zh-CN" sz="2400" b="1" dirty="0">
                <a:solidFill>
                  <a:srgbClr val="00B050"/>
                </a:solidFill>
              </a:rPr>
              <a:t>v</a:t>
            </a:r>
            <a:r>
              <a:rPr lang="zh-CN" altLang="en-US" sz="2400" b="1" dirty="0">
                <a:solidFill>
                  <a:srgbClr val="00B050"/>
                </a:solidFill>
              </a:rPr>
              <a:t>或者选择</a:t>
            </a:r>
            <a:r>
              <a:rPr lang="en-US" altLang="zh-CN" sz="2400" b="1" dirty="0">
                <a:solidFill>
                  <a:srgbClr val="00B050"/>
                </a:solidFill>
              </a:rPr>
              <a:t>v</a:t>
            </a:r>
            <a:r>
              <a:rPr lang="zh-CN" altLang="en-US" sz="2400" b="1" dirty="0">
                <a:solidFill>
                  <a:srgbClr val="00B050"/>
                </a:solidFill>
              </a:rPr>
              <a:t>的所有邻点。首先把“选择顶点</a:t>
            </a:r>
            <a:r>
              <a:rPr lang="en-US" altLang="zh-CN" sz="2400" b="1" dirty="0">
                <a:solidFill>
                  <a:srgbClr val="00B050"/>
                </a:solidFill>
              </a:rPr>
              <a:t>v”</a:t>
            </a:r>
            <a:r>
              <a:rPr lang="zh-CN" altLang="en-US" sz="2400" b="1" dirty="0">
                <a:solidFill>
                  <a:srgbClr val="00B050"/>
                </a:solidFill>
              </a:rPr>
              <a:t>这个指令记为符号</a:t>
            </a:r>
            <a:r>
              <a:rPr lang="en-US" altLang="zh-CN" sz="2400" b="1" dirty="0">
                <a:solidFill>
                  <a:srgbClr val="00B050"/>
                </a:solidFill>
              </a:rPr>
              <a:t>v</a:t>
            </a:r>
            <a:r>
              <a:rPr lang="zh-CN" altLang="en-US" sz="2400" b="1" dirty="0">
                <a:solidFill>
                  <a:srgbClr val="00B050"/>
                </a:solidFill>
              </a:rPr>
              <a:t>，然后对给定的指令</a:t>
            </a:r>
            <a:r>
              <a:rPr lang="en-US" altLang="zh-CN" sz="2400" b="1" dirty="0">
                <a:solidFill>
                  <a:srgbClr val="00B050"/>
                </a:solidFill>
              </a:rPr>
              <a:t>x</a:t>
            </a:r>
            <a:r>
              <a:rPr lang="zh-CN" altLang="en-US" sz="2400" b="1" dirty="0">
                <a:solidFill>
                  <a:srgbClr val="00B050"/>
                </a:solidFill>
              </a:rPr>
              <a:t>和</a:t>
            </a:r>
            <a:r>
              <a:rPr lang="en-US" altLang="zh-CN" sz="2400" b="1" dirty="0">
                <a:solidFill>
                  <a:srgbClr val="00B050"/>
                </a:solidFill>
              </a:rPr>
              <a:t>y</a:t>
            </a:r>
            <a:r>
              <a:rPr lang="zh-CN" altLang="en-US" sz="2400" b="1" dirty="0">
                <a:solidFill>
                  <a:srgbClr val="00B050"/>
                </a:solidFill>
              </a:rPr>
              <a:t>，指令“</a:t>
            </a:r>
            <a:r>
              <a:rPr lang="en-US" altLang="zh-CN" sz="2400" b="1" dirty="0">
                <a:solidFill>
                  <a:srgbClr val="00B050"/>
                </a:solidFill>
              </a:rPr>
              <a:t>x</a:t>
            </a:r>
            <a:r>
              <a:rPr lang="zh-CN" altLang="en-US" sz="2400" b="1" dirty="0">
                <a:solidFill>
                  <a:srgbClr val="00B050"/>
                </a:solidFill>
              </a:rPr>
              <a:t>或</a:t>
            </a:r>
            <a:r>
              <a:rPr lang="en-US" altLang="zh-CN" sz="2400" b="1" dirty="0">
                <a:solidFill>
                  <a:srgbClr val="00B050"/>
                </a:solidFill>
              </a:rPr>
              <a:t>y”</a:t>
            </a:r>
            <a:r>
              <a:rPr lang="zh-CN" altLang="en-US" sz="2400" b="1" dirty="0">
                <a:solidFill>
                  <a:srgbClr val="00B050"/>
                </a:solidFill>
              </a:rPr>
              <a:t>和“</a:t>
            </a:r>
            <a:r>
              <a:rPr lang="en-US" altLang="zh-CN" sz="2400" b="1" dirty="0">
                <a:solidFill>
                  <a:srgbClr val="00B050"/>
                </a:solidFill>
              </a:rPr>
              <a:t>x</a:t>
            </a:r>
            <a:r>
              <a:rPr lang="zh-CN" altLang="en-US" sz="2400" b="1" dirty="0">
                <a:solidFill>
                  <a:srgbClr val="00B050"/>
                </a:solidFill>
              </a:rPr>
              <a:t>与</a:t>
            </a:r>
            <a:r>
              <a:rPr lang="en-US" altLang="zh-CN" sz="2400" b="1" dirty="0">
                <a:solidFill>
                  <a:srgbClr val="00B050"/>
                </a:solidFill>
              </a:rPr>
              <a:t>y”</a:t>
            </a:r>
            <a:r>
              <a:rPr lang="zh-CN" altLang="en-US" sz="2400" b="1" dirty="0">
                <a:solidFill>
                  <a:srgbClr val="00B050"/>
                </a:solidFill>
              </a:rPr>
              <a:t>分别记为</a:t>
            </a:r>
            <a:r>
              <a:rPr lang="en-US" altLang="zh-CN" sz="2400" b="1" dirty="0" err="1">
                <a:solidFill>
                  <a:srgbClr val="00B050"/>
                </a:solidFill>
              </a:rPr>
              <a:t>x+y</a:t>
            </a:r>
            <a:r>
              <a:rPr lang="zh-CN" altLang="en-US" sz="2400" b="1" dirty="0">
                <a:solidFill>
                  <a:srgbClr val="00B050"/>
                </a:solidFill>
              </a:rPr>
              <a:t>（逻辑和）和</a:t>
            </a:r>
            <a:r>
              <a:rPr lang="en-US" altLang="zh-CN" sz="2400" b="1" dirty="0" err="1">
                <a:solidFill>
                  <a:srgbClr val="00B050"/>
                </a:solidFill>
              </a:rPr>
              <a:t>x.y</a:t>
            </a:r>
            <a:r>
              <a:rPr lang="zh-CN" altLang="en-US" sz="2400" b="1" dirty="0">
                <a:solidFill>
                  <a:srgbClr val="00B050"/>
                </a:solidFill>
              </a:rPr>
              <a:t>（逻辑积）。</a:t>
            </a:r>
          </a:p>
          <a:p>
            <a:pPr algn="just"/>
            <a:r>
              <a:rPr lang="zh-CN" altLang="en-US" sz="2400" dirty="0"/>
              <a:t>例如，指令“选择</a:t>
            </a:r>
            <a:r>
              <a:rPr lang="en-US" altLang="zh-CN" sz="2400" dirty="0"/>
              <a:t>a</a:t>
            </a:r>
            <a:r>
              <a:rPr lang="zh-CN" altLang="en-US" sz="2400" dirty="0"/>
              <a:t>与</a:t>
            </a:r>
            <a:r>
              <a:rPr lang="en-US" altLang="zh-CN" sz="2400" dirty="0"/>
              <a:t>b</a:t>
            </a:r>
            <a:r>
              <a:rPr lang="zh-CN" altLang="en-US" sz="2400" dirty="0"/>
              <a:t>，或者选择</a:t>
            </a:r>
            <a:r>
              <a:rPr lang="en-US" altLang="zh-CN" sz="2400" dirty="0"/>
              <a:t>b</a:t>
            </a:r>
            <a:r>
              <a:rPr lang="zh-CN" altLang="en-US" sz="2400" dirty="0"/>
              <a:t>与</a:t>
            </a:r>
            <a:r>
              <a:rPr lang="en-US" altLang="zh-CN" sz="2400" dirty="0"/>
              <a:t>c”</a:t>
            </a:r>
            <a:r>
              <a:rPr lang="zh-CN" altLang="en-US" sz="2400" dirty="0"/>
              <a:t>记为</a:t>
            </a:r>
            <a:r>
              <a:rPr lang="en-US" altLang="zh-CN" sz="2400" dirty="0" err="1"/>
              <a:t>ab+bc</a:t>
            </a:r>
            <a:r>
              <a:rPr lang="zh-CN" altLang="en-US" sz="2400" dirty="0"/>
              <a:t>。从形式上看，逻辑和与逻辑积类似与集合的∪和∩，而且关于∪和∩成立的代数法则对于这两个运算也成立。</a:t>
            </a:r>
          </a:p>
          <a:p>
            <a:r>
              <a:rPr lang="zh-CN" altLang="en-US" sz="2400" dirty="0"/>
              <a:t>布尔恒等式  </a:t>
            </a:r>
            <a:r>
              <a:rPr lang="zh-CN" altLang="en-US" sz="2400" dirty="0" smtClean="0"/>
              <a:t> </a:t>
            </a:r>
            <a:r>
              <a:rPr lang="en-US" altLang="zh-CN" sz="2400" dirty="0" err="1" smtClean="0"/>
              <a:t>aa</a:t>
            </a:r>
            <a:r>
              <a:rPr lang="en-US" altLang="zh-CN" sz="2400" dirty="0" smtClean="0"/>
              <a:t>=a   </a:t>
            </a:r>
            <a:r>
              <a:rPr lang="en-US" altLang="zh-CN" sz="2400" dirty="0" err="1" smtClean="0"/>
              <a:t>a+a</a:t>
            </a:r>
            <a:r>
              <a:rPr lang="en-US" altLang="zh-CN" sz="2400" dirty="0" smtClean="0"/>
              <a:t>=a      </a:t>
            </a:r>
            <a:r>
              <a:rPr lang="en-US" altLang="zh-CN" sz="2400" dirty="0" err="1" smtClean="0"/>
              <a:t>a+ab</a:t>
            </a:r>
            <a:r>
              <a:rPr lang="en-US" altLang="zh-CN" sz="2400" dirty="0" smtClean="0"/>
              <a:t>=a</a:t>
            </a:r>
            <a:endParaRPr lang="en-US" altLang="zh-CN" sz="2400" dirty="0"/>
          </a:p>
          <a:p>
            <a:r>
              <a:rPr lang="zh-CN" altLang="en-US" sz="2400" dirty="0"/>
              <a:t>如：</a:t>
            </a:r>
          </a:p>
        </p:txBody>
      </p:sp>
      <p:sp>
        <p:nvSpPr>
          <p:cNvPr id="10245" name="Rectangle 5"/>
          <p:cNvSpPr>
            <a:spLocks noChangeArrowheads="1"/>
          </p:cNvSpPr>
          <p:nvPr/>
        </p:nvSpPr>
        <p:spPr bwMode="auto">
          <a:xfrm>
            <a:off x="0" y="3089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246" name="Object 6"/>
          <p:cNvGraphicFramePr>
            <a:graphicFrameLocks noChangeAspect="1"/>
          </p:cNvGraphicFramePr>
          <p:nvPr>
            <p:extLst>
              <p:ext uri="{D42A27DB-BD31-4B8C-83A1-F6EECF244321}">
                <p14:modId xmlns:p14="http://schemas.microsoft.com/office/powerpoint/2010/main" val="2992287341"/>
              </p:ext>
            </p:extLst>
          </p:nvPr>
        </p:nvGraphicFramePr>
        <p:xfrm>
          <a:off x="1907704" y="5070331"/>
          <a:ext cx="4057650" cy="925513"/>
        </p:xfrm>
        <a:graphic>
          <a:graphicData uri="http://schemas.openxmlformats.org/presentationml/2006/ole">
            <mc:AlternateContent xmlns:mc="http://schemas.openxmlformats.org/markup-compatibility/2006">
              <mc:Choice xmlns:v="urn:schemas-microsoft-com:vml" Requires="v">
                <p:oleObj spid="_x0000_s1079419" name="公式" r:id="rId3" imgW="2806700" imgH="635000" progId="Equation.3">
                  <p:embed/>
                </p:oleObj>
              </mc:Choice>
              <mc:Fallback>
                <p:oleObj name="公式" r:id="rId3" imgW="2806700" imgH="635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5070331"/>
                        <a:ext cx="4057650"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282</a:t>
            </a:fld>
            <a:endParaRPr lang="en-GB" dirty="0"/>
          </a:p>
        </p:txBody>
      </p:sp>
    </p:spTree>
    <p:extLst>
      <p:ext uri="{BB962C8B-B14F-4D97-AF65-F5344CB8AC3E}">
        <p14:creationId xmlns:p14="http://schemas.microsoft.com/office/powerpoint/2010/main" val="2033385388"/>
      </p:ext>
    </p:extLst>
  </p:cSld>
  <p:clrMapOvr>
    <a:masterClrMapping/>
  </p:clrMapOvr>
  <p:transition spd="med">
    <p:pull/>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12813" y="188913"/>
            <a:ext cx="8231187" cy="1143000"/>
          </a:xfrm>
          <a:noFill/>
          <a:ln/>
        </p:spPr>
        <p:txBody>
          <a:bodyPr/>
          <a:lstStyle/>
          <a:p>
            <a:pPr marL="889000" indent="-889000" defTabSz="731838"/>
            <a:r>
              <a:rPr lang="zh-CN" altLang="en-US" sz="4000">
                <a:latin typeface="Basemic Symbol" pitchFamily="2" charset="0"/>
                <a:ea typeface="楷体_GB2312" pitchFamily="49" charset="-122"/>
              </a:rPr>
              <a:t>求极小覆盖法－布尔代数法</a:t>
            </a:r>
          </a:p>
        </p:txBody>
      </p:sp>
      <p:sp>
        <p:nvSpPr>
          <p:cNvPr id="11267" name="Rectangle 3"/>
          <p:cNvSpPr>
            <a:spLocks noGrp="1" noChangeArrowheads="1"/>
          </p:cNvSpPr>
          <p:nvPr>
            <p:ph type="body" idx="1"/>
          </p:nvPr>
        </p:nvSpPr>
        <p:spPr>
          <a:xfrm>
            <a:off x="623887" y="1169988"/>
            <a:ext cx="7896225" cy="5221287"/>
          </a:xfrm>
          <a:noFill/>
          <a:ln/>
        </p:spPr>
        <p:txBody>
          <a:bodyPr/>
          <a:lstStyle/>
          <a:p>
            <a:r>
              <a:rPr lang="zh-CN" altLang="en-US" sz="1800" dirty="0">
                <a:latin typeface="楷体_GB2312" pitchFamily="49" charset="-122"/>
                <a:ea typeface="楷体_GB2312" pitchFamily="49" charset="-122"/>
              </a:rPr>
              <a:t>例</a:t>
            </a:r>
            <a:r>
              <a:rPr lang="en-US" altLang="zh-CN" sz="1800" dirty="0">
                <a:latin typeface="楷体_GB2312" pitchFamily="49" charset="-122"/>
                <a:ea typeface="楷体_GB2312" pitchFamily="49" charset="-122"/>
              </a:rPr>
              <a:t>1</a:t>
            </a:r>
            <a:r>
              <a:rPr lang="zh-CN" altLang="en-US" sz="1800" dirty="0">
                <a:latin typeface="楷体_GB2312" pitchFamily="49" charset="-122"/>
                <a:ea typeface="楷体_GB2312" pitchFamily="49" charset="-122"/>
              </a:rPr>
              <a:t>：求</a:t>
            </a:r>
            <a:r>
              <a:rPr lang="zh-CN" altLang="en-US" sz="1800" dirty="0" smtClean="0">
                <a:latin typeface="楷体_GB2312" pitchFamily="49" charset="-122"/>
                <a:ea typeface="楷体_GB2312" pitchFamily="49" charset="-122"/>
              </a:rPr>
              <a:t>图</a:t>
            </a:r>
            <a:r>
              <a:rPr lang="en-US" altLang="zh-CN" sz="1800" dirty="0" smtClean="0">
                <a:latin typeface="楷体_GB2312" pitchFamily="49" charset="-122"/>
                <a:ea typeface="楷体_GB2312" pitchFamily="49" charset="-122"/>
              </a:rPr>
              <a:t>G</a:t>
            </a:r>
            <a:r>
              <a:rPr lang="zh-CN" altLang="en-US" sz="1800" dirty="0">
                <a:latin typeface="楷体_GB2312" pitchFamily="49" charset="-122"/>
                <a:ea typeface="楷体_GB2312" pitchFamily="49" charset="-122"/>
              </a:rPr>
              <a:t>的顶色数        </a:t>
            </a:r>
          </a:p>
          <a:p>
            <a:pPr>
              <a:buFontTx/>
              <a:buNone/>
            </a:pPr>
            <a:r>
              <a:rPr lang="zh-CN" altLang="en-US" sz="1800" dirty="0">
                <a:latin typeface="楷体_GB2312" pitchFamily="49" charset="-122"/>
                <a:ea typeface="楷体_GB2312" pitchFamily="49" charset="-122"/>
              </a:rPr>
              <a:t>解： </a:t>
            </a:r>
          </a:p>
          <a:p>
            <a:r>
              <a:rPr lang="en-US" altLang="zh-CN" sz="1800" dirty="0">
                <a:latin typeface="楷体_GB2312" pitchFamily="49" charset="-122"/>
                <a:ea typeface="楷体_GB2312" pitchFamily="49" charset="-122"/>
              </a:rPr>
              <a:t>Step1</a:t>
            </a:r>
            <a:r>
              <a:rPr lang="zh-CN" altLang="en-US" sz="1800" dirty="0">
                <a:latin typeface="楷体_GB2312" pitchFamily="49" charset="-122"/>
                <a:ea typeface="楷体_GB2312" pitchFamily="49" charset="-122"/>
              </a:rPr>
              <a:t>：求极大独立集</a:t>
            </a:r>
          </a:p>
          <a:p>
            <a:pPr>
              <a:buFontTx/>
              <a:buNone/>
            </a:pPr>
            <a:r>
              <a:rPr lang="zh-CN" altLang="en-US" sz="1800" dirty="0">
                <a:latin typeface="楷体_GB2312" pitchFamily="49" charset="-122"/>
                <a:ea typeface="楷体_GB2312" pitchFamily="49" charset="-122"/>
              </a:rPr>
              <a:t>    先求图</a:t>
            </a:r>
            <a:r>
              <a:rPr lang="en-US" altLang="zh-CN" sz="1800" dirty="0">
                <a:latin typeface="楷体_GB2312" pitchFamily="49" charset="-122"/>
                <a:ea typeface="楷体_GB2312" pitchFamily="49" charset="-122"/>
              </a:rPr>
              <a:t>G</a:t>
            </a:r>
            <a:r>
              <a:rPr lang="zh-CN" altLang="en-US" sz="1800" dirty="0">
                <a:latin typeface="楷体_GB2312" pitchFamily="49" charset="-122"/>
                <a:ea typeface="楷体_GB2312" pitchFamily="49" charset="-122"/>
              </a:rPr>
              <a:t>的极小覆盖，</a:t>
            </a:r>
          </a:p>
          <a:p>
            <a:pPr>
              <a:buFontTx/>
              <a:buNone/>
            </a:pPr>
            <a:endParaRPr lang="zh-CN" altLang="en-US" sz="1800" dirty="0">
              <a:latin typeface="楷体_GB2312" pitchFamily="49" charset="-122"/>
              <a:ea typeface="楷体_GB2312" pitchFamily="49" charset="-122"/>
            </a:endParaRPr>
          </a:p>
          <a:p>
            <a:pPr>
              <a:buFontTx/>
              <a:buNone/>
            </a:pPr>
            <a:r>
              <a:rPr lang="zh-CN" altLang="en-US" sz="1800" dirty="0">
                <a:latin typeface="楷体_GB2312" pitchFamily="49" charset="-122"/>
                <a:ea typeface="楷体_GB2312" pitchFamily="49" charset="-122"/>
              </a:rPr>
              <a:t>化简得</a:t>
            </a:r>
          </a:p>
          <a:p>
            <a:pPr>
              <a:buFontTx/>
              <a:buNone/>
            </a:pPr>
            <a:endParaRPr lang="zh-CN" altLang="en-US" sz="1800" dirty="0">
              <a:latin typeface="楷体_GB2312" pitchFamily="49" charset="-122"/>
              <a:ea typeface="楷体_GB2312" pitchFamily="49" charset="-122"/>
            </a:endParaRPr>
          </a:p>
          <a:p>
            <a:pPr>
              <a:buFontTx/>
              <a:buNone/>
            </a:pPr>
            <a:r>
              <a:rPr lang="zh-CN" altLang="en-US" sz="1800" dirty="0">
                <a:latin typeface="楷体_GB2312" pitchFamily="49" charset="-122"/>
                <a:ea typeface="楷体_GB2312" pitchFamily="49" charset="-122"/>
              </a:rPr>
              <a:t>故</a:t>
            </a:r>
            <a:r>
              <a:rPr lang="en-US" altLang="zh-CN" sz="1800" dirty="0">
                <a:latin typeface="楷体_GB2312" pitchFamily="49" charset="-122"/>
                <a:ea typeface="楷体_GB2312" pitchFamily="49" charset="-122"/>
              </a:rPr>
              <a:t>G</a:t>
            </a:r>
            <a:r>
              <a:rPr lang="zh-CN" altLang="en-US" sz="1800" dirty="0">
                <a:latin typeface="楷体_GB2312" pitchFamily="49" charset="-122"/>
                <a:ea typeface="楷体_GB2312" pitchFamily="49" charset="-122"/>
              </a:rPr>
              <a:t>的极小覆盖为</a:t>
            </a:r>
          </a:p>
          <a:p>
            <a:pPr>
              <a:buFontTx/>
              <a:buNone/>
            </a:pPr>
            <a:r>
              <a:rPr lang="zh-CN" altLang="en-US" sz="1800" dirty="0">
                <a:latin typeface="楷体_GB2312" pitchFamily="49" charset="-122"/>
                <a:ea typeface="楷体_GB2312" pitchFamily="49" charset="-122"/>
              </a:rPr>
              <a:t>取其补集，得到</a:t>
            </a:r>
            <a:r>
              <a:rPr lang="en-US" altLang="zh-CN" sz="1800" dirty="0">
                <a:latin typeface="楷体_GB2312" pitchFamily="49" charset="-122"/>
                <a:ea typeface="楷体_GB2312" pitchFamily="49" charset="-122"/>
              </a:rPr>
              <a:t>G</a:t>
            </a:r>
            <a:r>
              <a:rPr lang="zh-CN" altLang="en-US" sz="1800" dirty="0">
                <a:latin typeface="楷体_GB2312" pitchFamily="49" charset="-122"/>
                <a:ea typeface="楷体_GB2312" pitchFamily="49" charset="-122"/>
              </a:rPr>
              <a:t>的所有 极大独立集：</a:t>
            </a:r>
          </a:p>
          <a:p>
            <a:endParaRPr lang="en-US" altLang="zh-CN" sz="1800" dirty="0" smtClean="0">
              <a:latin typeface="楷体_GB2312" pitchFamily="49" charset="-122"/>
              <a:ea typeface="楷体_GB2312" pitchFamily="49" charset="-122"/>
            </a:endParaRPr>
          </a:p>
          <a:p>
            <a:r>
              <a:rPr lang="en-US" altLang="zh-CN" sz="1800" dirty="0" smtClean="0">
                <a:latin typeface="楷体_GB2312" pitchFamily="49" charset="-122"/>
                <a:ea typeface="楷体_GB2312" pitchFamily="49" charset="-122"/>
              </a:rPr>
              <a:t>Step2</a:t>
            </a:r>
            <a:r>
              <a:rPr lang="zh-CN" altLang="en-US" sz="1800" dirty="0">
                <a:latin typeface="楷体_GB2312" pitchFamily="49" charset="-122"/>
                <a:ea typeface="楷体_GB2312" pitchFamily="49" charset="-122"/>
              </a:rPr>
              <a:t>：求出一切若干极大独立集和所有顶点的子集</a:t>
            </a:r>
          </a:p>
          <a:p>
            <a:pPr>
              <a:buFontTx/>
              <a:buNone/>
            </a:pPr>
            <a:r>
              <a:rPr lang="zh-CN" altLang="en-US" sz="1800" dirty="0">
                <a:latin typeface="楷体_GB2312" pitchFamily="49" charset="-122"/>
                <a:ea typeface="楷体_GB2312" pitchFamily="49" charset="-122"/>
              </a:rPr>
              <a:t>     显然我们可以选用</a:t>
            </a:r>
            <a:r>
              <a:rPr lang="en-US" altLang="zh-CN" sz="1800" dirty="0">
                <a:latin typeface="楷体_GB2312" pitchFamily="49" charset="-122"/>
                <a:ea typeface="楷体_GB2312" pitchFamily="49" charset="-122"/>
              </a:rPr>
              <a:t>4</a:t>
            </a:r>
            <a:r>
              <a:rPr lang="zh-CN" altLang="en-US" sz="1800" dirty="0">
                <a:latin typeface="楷体_GB2312" pitchFamily="49" charset="-122"/>
                <a:ea typeface="楷体_GB2312" pitchFamily="49" charset="-122"/>
              </a:rPr>
              <a:t>种颜色给每个顶点涂色，或者选</a:t>
            </a:r>
          </a:p>
          <a:p>
            <a:pPr>
              <a:buFontTx/>
              <a:buNone/>
            </a:pPr>
            <a:r>
              <a:rPr lang="zh-CN" altLang="en-US" sz="1800" dirty="0">
                <a:latin typeface="楷体_GB2312" pitchFamily="49" charset="-122"/>
                <a:ea typeface="楷体_GB2312" pitchFamily="49" charset="-122"/>
              </a:rPr>
              <a:t>用</a:t>
            </a:r>
            <a:r>
              <a:rPr lang="en-US" altLang="zh-CN" sz="1800" dirty="0">
                <a:latin typeface="楷体_GB2312" pitchFamily="49" charset="-122"/>
                <a:ea typeface="楷体_GB2312" pitchFamily="49" charset="-122"/>
              </a:rPr>
              <a:t>3</a:t>
            </a:r>
            <a:r>
              <a:rPr lang="zh-CN" altLang="en-US" sz="1800" dirty="0">
                <a:latin typeface="楷体_GB2312" pitchFamily="49" charset="-122"/>
                <a:ea typeface="楷体_GB2312" pitchFamily="49" charset="-122"/>
              </a:rPr>
              <a:t>种颜色分别给</a:t>
            </a:r>
            <a:r>
              <a:rPr lang="en-US" altLang="zh-CN" sz="1800" dirty="0">
                <a:latin typeface="楷体_GB2312" pitchFamily="49" charset="-122"/>
                <a:ea typeface="楷体_GB2312" pitchFamily="49" charset="-122"/>
              </a:rPr>
              <a:t>3</a:t>
            </a:r>
            <a:r>
              <a:rPr lang="zh-CN" altLang="en-US" sz="1800" dirty="0">
                <a:latin typeface="楷体_GB2312" pitchFamily="49" charset="-122"/>
                <a:ea typeface="楷体_GB2312" pitchFamily="49" charset="-122"/>
              </a:rPr>
              <a:t>个极大独立集涂色，例如为</a:t>
            </a:r>
            <a:r>
              <a:rPr lang="en-US" altLang="zh-CN" sz="1800" dirty="0">
                <a:latin typeface="楷体_GB2312" pitchFamily="49" charset="-122"/>
                <a:ea typeface="楷体_GB2312" pitchFamily="49" charset="-122"/>
              </a:rPr>
              <a:t>{</a:t>
            </a:r>
            <a:r>
              <a:rPr lang="en-US" altLang="zh-CN" sz="1800" dirty="0" err="1">
                <a:latin typeface="楷体_GB2312" pitchFamily="49" charset="-122"/>
                <a:ea typeface="楷体_GB2312" pitchFamily="49" charset="-122"/>
              </a:rPr>
              <a:t>b,d,f</a:t>
            </a:r>
            <a:r>
              <a:rPr lang="en-US" altLang="zh-CN" sz="1800" dirty="0">
                <a:latin typeface="楷体_GB2312" pitchFamily="49" charset="-122"/>
                <a:ea typeface="楷体_GB2312" pitchFamily="49" charset="-122"/>
              </a:rPr>
              <a:t>}</a:t>
            </a:r>
            <a:r>
              <a:rPr lang="zh-CN" altLang="en-US" sz="1800" dirty="0">
                <a:latin typeface="楷体_GB2312" pitchFamily="49" charset="-122"/>
                <a:ea typeface="楷体_GB2312" pitchFamily="49" charset="-122"/>
              </a:rPr>
              <a:t>中</a:t>
            </a:r>
          </a:p>
          <a:p>
            <a:pPr>
              <a:buFontTx/>
              <a:buNone/>
            </a:pPr>
            <a:r>
              <a:rPr lang="zh-CN" altLang="en-US" sz="1800" dirty="0">
                <a:latin typeface="楷体_GB2312" pitchFamily="49" charset="-122"/>
                <a:ea typeface="楷体_GB2312" pitchFamily="49" charset="-122"/>
              </a:rPr>
              <a:t>的</a:t>
            </a:r>
            <a:r>
              <a:rPr lang="en-US" altLang="zh-CN" sz="1800" dirty="0">
                <a:latin typeface="楷体_GB2312" pitchFamily="49" charset="-122"/>
                <a:ea typeface="楷体_GB2312" pitchFamily="49" charset="-122"/>
              </a:rPr>
              <a:t>b</a:t>
            </a:r>
            <a:r>
              <a:rPr lang="zh-CN" altLang="en-US" sz="1800" dirty="0">
                <a:latin typeface="楷体_GB2312" pitchFamily="49" charset="-122"/>
                <a:ea typeface="楷体_GB2312" pitchFamily="49" charset="-122"/>
              </a:rPr>
              <a:t>、</a:t>
            </a:r>
            <a:r>
              <a:rPr lang="en-US" altLang="zh-CN" sz="1800" dirty="0">
                <a:latin typeface="楷体_GB2312" pitchFamily="49" charset="-122"/>
                <a:ea typeface="楷体_GB2312" pitchFamily="49" charset="-122"/>
              </a:rPr>
              <a:t>d</a:t>
            </a:r>
            <a:r>
              <a:rPr lang="zh-CN" altLang="en-US" sz="1800" dirty="0">
                <a:latin typeface="楷体_GB2312" pitchFamily="49" charset="-122"/>
                <a:ea typeface="楷体_GB2312" pitchFamily="49" charset="-122"/>
              </a:rPr>
              <a:t>、</a:t>
            </a:r>
            <a:r>
              <a:rPr lang="en-US" altLang="zh-CN" sz="1800" dirty="0">
                <a:latin typeface="楷体_GB2312" pitchFamily="49" charset="-122"/>
                <a:ea typeface="楷体_GB2312" pitchFamily="49" charset="-122"/>
              </a:rPr>
              <a:t>f</a:t>
            </a:r>
            <a:r>
              <a:rPr lang="zh-CN" altLang="en-US" sz="1800" dirty="0">
                <a:latin typeface="楷体_GB2312" pitchFamily="49" charset="-122"/>
                <a:ea typeface="楷体_GB2312" pitchFamily="49" charset="-122"/>
              </a:rPr>
              <a:t>涂颜色</a:t>
            </a:r>
            <a:r>
              <a:rPr lang="en-US" altLang="zh-CN" sz="1800" dirty="0">
                <a:latin typeface="楷体_GB2312" pitchFamily="49" charset="-122"/>
                <a:ea typeface="楷体_GB2312" pitchFamily="49" charset="-122"/>
              </a:rPr>
              <a:t>1</a:t>
            </a:r>
            <a:r>
              <a:rPr lang="zh-CN" altLang="en-US" sz="1800" dirty="0">
                <a:latin typeface="楷体_GB2312" pitchFamily="49" charset="-122"/>
                <a:ea typeface="楷体_GB2312" pitchFamily="49" charset="-122"/>
              </a:rPr>
              <a:t>，为</a:t>
            </a:r>
            <a:r>
              <a:rPr lang="en-US" altLang="zh-CN" sz="1800" dirty="0">
                <a:latin typeface="楷体_GB2312" pitchFamily="49" charset="-122"/>
                <a:ea typeface="楷体_GB2312" pitchFamily="49" charset="-122"/>
              </a:rPr>
              <a:t>{</a:t>
            </a:r>
            <a:r>
              <a:rPr lang="en-US" altLang="zh-CN" sz="1800" dirty="0" err="1">
                <a:latin typeface="楷体_GB2312" pitchFamily="49" charset="-122"/>
                <a:ea typeface="楷体_GB2312" pitchFamily="49" charset="-122"/>
              </a:rPr>
              <a:t>a,f</a:t>
            </a:r>
            <a:r>
              <a:rPr lang="en-US" altLang="zh-CN" sz="1800" dirty="0">
                <a:latin typeface="楷体_GB2312" pitchFamily="49" charset="-122"/>
                <a:ea typeface="楷体_GB2312" pitchFamily="49" charset="-122"/>
              </a:rPr>
              <a:t>}</a:t>
            </a:r>
            <a:r>
              <a:rPr lang="zh-CN" altLang="en-US" sz="1800" dirty="0">
                <a:latin typeface="楷体_GB2312" pitchFamily="49" charset="-122"/>
                <a:ea typeface="楷体_GB2312" pitchFamily="49" charset="-122"/>
              </a:rPr>
              <a:t>中的</a:t>
            </a:r>
            <a:r>
              <a:rPr lang="en-US" altLang="zh-CN" sz="1800" dirty="0">
                <a:latin typeface="楷体_GB2312" pitchFamily="49" charset="-122"/>
                <a:ea typeface="楷体_GB2312" pitchFamily="49" charset="-122"/>
              </a:rPr>
              <a:t>a</a:t>
            </a:r>
            <a:r>
              <a:rPr lang="zh-CN" altLang="en-US" sz="1800" dirty="0">
                <a:latin typeface="楷体_GB2312" pitchFamily="49" charset="-122"/>
                <a:ea typeface="楷体_GB2312" pitchFamily="49" charset="-122"/>
              </a:rPr>
              <a:t>涂颜色</a:t>
            </a:r>
            <a:r>
              <a:rPr lang="en-US" altLang="zh-CN" sz="1800" dirty="0">
                <a:latin typeface="楷体_GB2312" pitchFamily="49" charset="-122"/>
                <a:ea typeface="楷体_GB2312" pitchFamily="49" charset="-122"/>
              </a:rPr>
              <a:t>2</a:t>
            </a:r>
            <a:r>
              <a:rPr lang="zh-CN" altLang="en-US" sz="1800" dirty="0">
                <a:latin typeface="楷体_GB2312" pitchFamily="49" charset="-122"/>
                <a:ea typeface="楷体_GB2312" pitchFamily="49" charset="-122"/>
              </a:rPr>
              <a:t>，为</a:t>
            </a:r>
            <a:r>
              <a:rPr lang="en-US" altLang="zh-CN" sz="1800" dirty="0">
                <a:latin typeface="楷体_GB2312" pitchFamily="49" charset="-122"/>
                <a:ea typeface="楷体_GB2312" pitchFamily="49" charset="-122"/>
              </a:rPr>
              <a:t>{</a:t>
            </a:r>
            <a:r>
              <a:rPr lang="en-US" altLang="zh-CN" sz="1800" dirty="0" err="1">
                <a:latin typeface="楷体_GB2312" pitchFamily="49" charset="-122"/>
                <a:ea typeface="楷体_GB2312" pitchFamily="49" charset="-122"/>
              </a:rPr>
              <a:t>a,c,g</a:t>
            </a:r>
            <a:r>
              <a:rPr lang="en-US" altLang="zh-CN" sz="1800" dirty="0">
                <a:latin typeface="楷体_GB2312" pitchFamily="49" charset="-122"/>
                <a:ea typeface="楷体_GB2312" pitchFamily="49" charset="-122"/>
              </a:rPr>
              <a:t>} </a:t>
            </a:r>
            <a:r>
              <a:rPr lang="zh-CN" altLang="en-US" sz="1800" dirty="0">
                <a:latin typeface="楷体_GB2312" pitchFamily="49" charset="-122"/>
                <a:ea typeface="楷体_GB2312" pitchFamily="49" charset="-122"/>
              </a:rPr>
              <a:t>中</a:t>
            </a:r>
          </a:p>
          <a:p>
            <a:pPr>
              <a:buFontTx/>
              <a:buNone/>
            </a:pPr>
            <a:r>
              <a:rPr lang="zh-CN" altLang="en-US" sz="1800" dirty="0">
                <a:latin typeface="楷体_GB2312" pitchFamily="49" charset="-122"/>
                <a:ea typeface="楷体_GB2312" pitchFamily="49" charset="-122"/>
              </a:rPr>
              <a:t>的</a:t>
            </a:r>
            <a:r>
              <a:rPr lang="en-US" altLang="zh-CN" sz="1800" dirty="0">
                <a:latin typeface="楷体_GB2312" pitchFamily="49" charset="-122"/>
                <a:ea typeface="楷体_GB2312" pitchFamily="49" charset="-122"/>
              </a:rPr>
              <a:t>c</a:t>
            </a:r>
            <a:r>
              <a:rPr lang="zh-CN" altLang="en-US" sz="1800" dirty="0">
                <a:latin typeface="楷体_GB2312" pitchFamily="49" charset="-122"/>
                <a:ea typeface="楷体_GB2312" pitchFamily="49" charset="-122"/>
              </a:rPr>
              <a:t>和</a:t>
            </a:r>
            <a:r>
              <a:rPr lang="en-US" altLang="zh-CN" sz="1800" dirty="0">
                <a:latin typeface="楷体_GB2312" pitchFamily="49" charset="-122"/>
                <a:ea typeface="楷体_GB2312" pitchFamily="49" charset="-122"/>
              </a:rPr>
              <a:t>g</a:t>
            </a:r>
            <a:r>
              <a:rPr lang="zh-CN" altLang="en-US" sz="1800" dirty="0">
                <a:latin typeface="楷体_GB2312" pitchFamily="49" charset="-122"/>
                <a:ea typeface="楷体_GB2312" pitchFamily="49" charset="-122"/>
              </a:rPr>
              <a:t>涂颜色</a:t>
            </a:r>
            <a:r>
              <a:rPr lang="en-US" altLang="zh-CN" sz="1800" dirty="0">
                <a:latin typeface="楷体_GB2312" pitchFamily="49" charset="-122"/>
                <a:ea typeface="楷体_GB2312" pitchFamily="49" charset="-122"/>
              </a:rPr>
              <a:t>3</a:t>
            </a:r>
            <a:r>
              <a:rPr lang="zh-CN" altLang="en-US" sz="1800" dirty="0">
                <a:latin typeface="楷体_GB2312" pitchFamily="49" charset="-122"/>
                <a:ea typeface="楷体_GB2312" pitchFamily="49" charset="-122"/>
              </a:rPr>
              <a:t>，为</a:t>
            </a:r>
            <a:r>
              <a:rPr lang="en-US" altLang="zh-CN" sz="1800" dirty="0">
                <a:latin typeface="楷体_GB2312" pitchFamily="49" charset="-122"/>
                <a:ea typeface="楷体_GB2312" pitchFamily="49" charset="-122"/>
              </a:rPr>
              <a:t>{a</a:t>
            </a:r>
            <a:r>
              <a:rPr lang="zh-CN" altLang="en-US" sz="1800" dirty="0">
                <a:latin typeface="楷体_GB2312" pitchFamily="49" charset="-122"/>
                <a:ea typeface="楷体_GB2312" pitchFamily="49" charset="-122"/>
              </a:rPr>
              <a:t>，</a:t>
            </a:r>
            <a:r>
              <a:rPr lang="en-US" altLang="zh-CN" sz="1800" dirty="0">
                <a:latin typeface="楷体_GB2312" pitchFamily="49" charset="-122"/>
                <a:ea typeface="楷体_GB2312" pitchFamily="49" charset="-122"/>
              </a:rPr>
              <a:t>e</a:t>
            </a:r>
            <a:r>
              <a:rPr lang="zh-CN" altLang="en-US" sz="1800" dirty="0">
                <a:latin typeface="楷体_GB2312" pitchFamily="49" charset="-122"/>
                <a:ea typeface="楷体_GB2312" pitchFamily="49" charset="-122"/>
              </a:rPr>
              <a:t>，</a:t>
            </a:r>
            <a:r>
              <a:rPr lang="en-US" altLang="zh-CN" sz="1800" dirty="0">
                <a:latin typeface="楷体_GB2312" pitchFamily="49" charset="-122"/>
                <a:ea typeface="楷体_GB2312" pitchFamily="49" charset="-122"/>
              </a:rPr>
              <a:t>g}</a:t>
            </a:r>
            <a:r>
              <a:rPr lang="zh-CN" altLang="en-US" sz="1800" dirty="0">
                <a:latin typeface="楷体_GB2312" pitchFamily="49" charset="-122"/>
                <a:ea typeface="楷体_GB2312" pitchFamily="49" charset="-122"/>
              </a:rPr>
              <a:t>中的</a:t>
            </a:r>
            <a:r>
              <a:rPr lang="en-US" altLang="zh-CN" sz="1800" dirty="0">
                <a:latin typeface="楷体_GB2312" pitchFamily="49" charset="-122"/>
                <a:ea typeface="楷体_GB2312" pitchFamily="49" charset="-122"/>
              </a:rPr>
              <a:t>e</a:t>
            </a:r>
            <a:r>
              <a:rPr lang="zh-CN" altLang="en-US" sz="1800" dirty="0">
                <a:latin typeface="楷体_GB2312" pitchFamily="49" charset="-122"/>
                <a:ea typeface="楷体_GB2312" pitchFamily="49" charset="-122"/>
              </a:rPr>
              <a:t>涂颜色</a:t>
            </a:r>
            <a:r>
              <a:rPr lang="en-US" altLang="zh-CN" sz="1800" dirty="0">
                <a:latin typeface="楷体_GB2312" pitchFamily="49" charset="-122"/>
                <a:ea typeface="楷体_GB2312" pitchFamily="49" charset="-122"/>
              </a:rPr>
              <a:t>4</a:t>
            </a:r>
            <a:r>
              <a:rPr lang="zh-CN" altLang="en-US" sz="1800" dirty="0">
                <a:latin typeface="楷体_GB2312" pitchFamily="49" charset="-122"/>
                <a:ea typeface="楷体_GB2312" pitchFamily="49" charset="-122"/>
              </a:rPr>
              <a:t>。</a:t>
            </a:r>
          </a:p>
        </p:txBody>
      </p:sp>
      <p:sp>
        <p:nvSpPr>
          <p:cNvPr id="11269" name="Rectangle 5"/>
          <p:cNvSpPr>
            <a:spLocks noChangeArrowheads="1"/>
          </p:cNvSpPr>
          <p:nvPr/>
        </p:nvSpPr>
        <p:spPr bwMode="auto">
          <a:xfrm>
            <a:off x="0" y="3316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1270" name="Object 6"/>
          <p:cNvGraphicFramePr>
            <a:graphicFrameLocks noChangeAspect="1"/>
          </p:cNvGraphicFramePr>
          <p:nvPr>
            <p:extLst>
              <p:ext uri="{D42A27DB-BD31-4B8C-83A1-F6EECF244321}">
                <p14:modId xmlns:p14="http://schemas.microsoft.com/office/powerpoint/2010/main" val="2470245621"/>
              </p:ext>
            </p:extLst>
          </p:nvPr>
        </p:nvGraphicFramePr>
        <p:xfrm>
          <a:off x="1740693" y="2555875"/>
          <a:ext cx="5662612" cy="269875"/>
        </p:xfrm>
        <a:graphic>
          <a:graphicData uri="http://schemas.openxmlformats.org/presentationml/2006/ole">
            <mc:AlternateContent xmlns:mc="http://schemas.openxmlformats.org/markup-compatibility/2006">
              <mc:Choice xmlns:v="urn:schemas-microsoft-com:vml" Requires="v">
                <p:oleObj spid="_x0000_s1080806" name="公式" r:id="rId3" imgW="4178300" imgH="203200" progId="Equation.3">
                  <p:embed/>
                </p:oleObj>
              </mc:Choice>
              <mc:Fallback>
                <p:oleObj name="公式" r:id="rId3" imgW="41783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693" y="2555875"/>
                        <a:ext cx="5662612" cy="26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Rectangle 7"/>
          <p:cNvSpPr>
            <a:spLocks noChangeArrowheads="1"/>
          </p:cNvSpPr>
          <p:nvPr/>
        </p:nvSpPr>
        <p:spPr bwMode="auto">
          <a:xfrm>
            <a:off x="0" y="33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1272" name="Object 8"/>
          <p:cNvGraphicFramePr>
            <a:graphicFrameLocks noChangeAspect="1"/>
          </p:cNvGraphicFramePr>
          <p:nvPr>
            <p:extLst>
              <p:ext uri="{D42A27DB-BD31-4B8C-83A1-F6EECF244321}">
                <p14:modId xmlns:p14="http://schemas.microsoft.com/office/powerpoint/2010/main" val="2561249019"/>
              </p:ext>
            </p:extLst>
          </p:nvPr>
        </p:nvGraphicFramePr>
        <p:xfrm>
          <a:off x="1970088" y="2955374"/>
          <a:ext cx="3151187" cy="292100"/>
        </p:xfrm>
        <a:graphic>
          <a:graphicData uri="http://schemas.openxmlformats.org/presentationml/2006/ole">
            <mc:AlternateContent xmlns:mc="http://schemas.openxmlformats.org/markup-compatibility/2006">
              <mc:Choice xmlns:v="urn:schemas-microsoft-com:vml" Requires="v">
                <p:oleObj spid="_x0000_s1080807" name="公式" r:id="rId5" imgW="2159000" imgH="203200" progId="Equation.3">
                  <p:embed/>
                </p:oleObj>
              </mc:Choice>
              <mc:Fallback>
                <p:oleObj name="公式" r:id="rId5" imgW="21590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0088" y="2955374"/>
                        <a:ext cx="3151187"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3" name="Rectangle 9"/>
          <p:cNvSpPr>
            <a:spLocks noChangeArrowheads="1"/>
          </p:cNvSpPr>
          <p:nvPr/>
        </p:nvSpPr>
        <p:spPr bwMode="auto">
          <a:xfrm>
            <a:off x="0" y="332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1274" name="Object 10"/>
          <p:cNvGraphicFramePr>
            <a:graphicFrameLocks noChangeAspect="1"/>
          </p:cNvGraphicFramePr>
          <p:nvPr>
            <p:extLst>
              <p:ext uri="{D42A27DB-BD31-4B8C-83A1-F6EECF244321}">
                <p14:modId xmlns:p14="http://schemas.microsoft.com/office/powerpoint/2010/main" val="1228631243"/>
              </p:ext>
            </p:extLst>
          </p:nvPr>
        </p:nvGraphicFramePr>
        <p:xfrm>
          <a:off x="2853448" y="3482181"/>
          <a:ext cx="4159250" cy="298450"/>
        </p:xfrm>
        <a:graphic>
          <a:graphicData uri="http://schemas.openxmlformats.org/presentationml/2006/ole">
            <mc:AlternateContent xmlns:mc="http://schemas.openxmlformats.org/markup-compatibility/2006">
              <mc:Choice xmlns:v="urn:schemas-microsoft-com:vml" Requires="v">
                <p:oleObj spid="_x0000_s1080808" name="公式" r:id="rId7" imgW="2794000" imgH="203200" progId="Equation.3">
                  <p:embed/>
                </p:oleObj>
              </mc:Choice>
              <mc:Fallback>
                <p:oleObj name="公式" r:id="rId7" imgW="27940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3448" y="3482181"/>
                        <a:ext cx="41592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5" name="Rectangle 11"/>
          <p:cNvSpPr>
            <a:spLocks noChangeArrowheads="1"/>
          </p:cNvSpPr>
          <p:nvPr/>
        </p:nvSpPr>
        <p:spPr bwMode="auto">
          <a:xfrm>
            <a:off x="0" y="332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1276" name="Object 12"/>
          <p:cNvGraphicFramePr>
            <a:graphicFrameLocks noChangeAspect="1"/>
          </p:cNvGraphicFramePr>
          <p:nvPr>
            <p:extLst>
              <p:ext uri="{D42A27DB-BD31-4B8C-83A1-F6EECF244321}">
                <p14:modId xmlns:p14="http://schemas.microsoft.com/office/powerpoint/2010/main" val="4262857236"/>
              </p:ext>
            </p:extLst>
          </p:nvPr>
        </p:nvGraphicFramePr>
        <p:xfrm>
          <a:off x="2915816" y="4142582"/>
          <a:ext cx="2922588" cy="284163"/>
        </p:xfrm>
        <a:graphic>
          <a:graphicData uri="http://schemas.openxmlformats.org/presentationml/2006/ole">
            <mc:AlternateContent xmlns:mc="http://schemas.openxmlformats.org/markup-compatibility/2006">
              <mc:Choice xmlns:v="urn:schemas-microsoft-com:vml" Requires="v">
                <p:oleObj spid="_x0000_s1080809" name="公式" r:id="rId9" imgW="2019300" imgH="203200" progId="Equation.3">
                  <p:embed/>
                </p:oleObj>
              </mc:Choice>
              <mc:Fallback>
                <p:oleObj name="公式" r:id="rId9" imgW="2019300" imgH="20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4142582"/>
                        <a:ext cx="2922588" cy="284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277"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2100" y="3879850"/>
            <a:ext cx="2130425" cy="2511425"/>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283</a:t>
            </a:fld>
            <a:endParaRPr lang="en-GB" dirty="0"/>
          </a:p>
        </p:txBody>
      </p:sp>
    </p:spTree>
    <p:extLst>
      <p:ext uri="{BB962C8B-B14F-4D97-AF65-F5344CB8AC3E}">
        <p14:creationId xmlns:p14="http://schemas.microsoft.com/office/powerpoint/2010/main" val="4245923900"/>
      </p:ext>
    </p:extLst>
  </p:cSld>
  <p:clrMapOvr>
    <a:masterClrMapping/>
  </p:clrMapOvr>
  <p:transition spd="med">
    <p:pull/>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81063" y="188913"/>
            <a:ext cx="8231187" cy="1143000"/>
          </a:xfrm>
          <a:noFill/>
          <a:ln/>
        </p:spPr>
        <p:txBody>
          <a:bodyPr/>
          <a:lstStyle/>
          <a:p>
            <a:pPr marL="889000" indent="-889000" defTabSz="731838"/>
            <a:r>
              <a:rPr lang="zh-CN" altLang="en-US" sz="4000">
                <a:latin typeface="Basemic Symbol" pitchFamily="2" charset="0"/>
                <a:ea typeface="楷体_GB2312" pitchFamily="49" charset="-122"/>
              </a:rPr>
              <a:t>求极小覆盖法－布尔代数法</a:t>
            </a:r>
          </a:p>
        </p:txBody>
      </p:sp>
      <p:sp>
        <p:nvSpPr>
          <p:cNvPr id="12291" name="Rectangle 3"/>
          <p:cNvSpPr>
            <a:spLocks noGrp="1" noChangeArrowheads="1"/>
          </p:cNvSpPr>
          <p:nvPr>
            <p:ph type="body" idx="1"/>
          </p:nvPr>
        </p:nvSpPr>
        <p:spPr>
          <a:xfrm>
            <a:off x="395537" y="1268413"/>
            <a:ext cx="8292852" cy="5221287"/>
          </a:xfrm>
          <a:noFill/>
          <a:ln/>
        </p:spPr>
        <p:txBody>
          <a:bodyPr/>
          <a:lstStyle/>
          <a:p>
            <a:pPr>
              <a:buFontTx/>
              <a:buNone/>
            </a:pPr>
            <a:r>
              <a:rPr lang="en-US" altLang="zh-CN" sz="2800" dirty="0">
                <a:latin typeface="楷体_GB2312" pitchFamily="49" charset="-122"/>
                <a:ea typeface="楷体_GB2312" pitchFamily="49" charset="-122"/>
              </a:rPr>
              <a:t>Step3</a:t>
            </a:r>
            <a:r>
              <a:rPr lang="zh-CN" altLang="en-US" sz="2800" dirty="0">
                <a:latin typeface="楷体_GB2312" pitchFamily="49" charset="-122"/>
                <a:ea typeface="楷体_GB2312" pitchFamily="49" charset="-122"/>
              </a:rPr>
              <a:t>：从中挑选所用极大独立集个数最小者，即为</a:t>
            </a:r>
            <a:r>
              <a:rPr lang="en-US" altLang="zh-CN" sz="2800" dirty="0">
                <a:latin typeface="楷体_GB2312" pitchFamily="49" charset="-122"/>
                <a:ea typeface="楷体_GB2312" pitchFamily="49" charset="-122"/>
              </a:rPr>
              <a:t>X</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G</a:t>
            </a:r>
            <a:r>
              <a:rPr lang="zh-CN" altLang="en-US" sz="2800" dirty="0">
                <a:latin typeface="楷体_GB2312" pitchFamily="49" charset="-122"/>
                <a:ea typeface="楷体_GB2312" pitchFamily="49" charset="-122"/>
              </a:rPr>
              <a:t>）</a:t>
            </a:r>
          </a:p>
          <a:p>
            <a:pPr>
              <a:buFontTx/>
              <a:buNone/>
            </a:pPr>
            <a:r>
              <a:rPr lang="zh-CN" altLang="en-US" sz="2800" dirty="0" smtClean="0">
                <a:latin typeface="楷体_GB2312" pitchFamily="49" charset="-122"/>
                <a:ea typeface="楷体_GB2312" pitchFamily="49" charset="-122"/>
              </a:rPr>
              <a:t>  但</a:t>
            </a:r>
            <a:r>
              <a:rPr lang="zh-CN" altLang="en-US" sz="2800" dirty="0">
                <a:latin typeface="楷体_GB2312" pitchFamily="49" charset="-122"/>
                <a:ea typeface="楷体_GB2312" pitchFamily="49" charset="-122"/>
              </a:rPr>
              <a:t>上述子集的颜色数都不是</a:t>
            </a:r>
            <a:r>
              <a:rPr lang="en-US" altLang="zh-CN" sz="2800" dirty="0">
                <a:latin typeface="楷体_GB2312" pitchFamily="49" charset="-122"/>
                <a:ea typeface="楷体_GB2312" pitchFamily="49" charset="-122"/>
              </a:rPr>
              <a:t>X</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G</a:t>
            </a:r>
            <a:r>
              <a:rPr lang="zh-CN" altLang="en-US" sz="2800" dirty="0">
                <a:latin typeface="楷体_GB2312" pitchFamily="49" charset="-122"/>
                <a:ea typeface="楷体_GB2312" pitchFamily="49" charset="-122"/>
              </a:rPr>
              <a:t>），正确的应该是</a:t>
            </a:r>
            <a:r>
              <a:rPr lang="en-US" altLang="zh-CN" sz="2800" dirty="0">
                <a:latin typeface="楷体_GB2312" pitchFamily="49" charset="-122"/>
                <a:ea typeface="楷体_GB2312" pitchFamily="49" charset="-122"/>
              </a:rPr>
              <a:t>X</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G</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，该子集为：给</a:t>
            </a:r>
            <a:r>
              <a:rPr lang="en-US" altLang="zh-CN" sz="2800" dirty="0">
                <a:latin typeface="楷体_GB2312" pitchFamily="49" charset="-122"/>
                <a:ea typeface="楷体_GB2312" pitchFamily="49" charset="-122"/>
              </a:rPr>
              <a:t>{</a:t>
            </a:r>
            <a:r>
              <a:rPr lang="en-US" altLang="zh-CN" sz="2800" dirty="0" err="1">
                <a:latin typeface="楷体_GB2312" pitchFamily="49" charset="-122"/>
                <a:ea typeface="楷体_GB2312" pitchFamily="49" charset="-122"/>
              </a:rPr>
              <a:t>b,d,f</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中的</a:t>
            </a:r>
            <a:r>
              <a:rPr lang="en-US" altLang="zh-CN" sz="2800" dirty="0" err="1">
                <a:latin typeface="楷体_GB2312" pitchFamily="49" charset="-122"/>
                <a:ea typeface="楷体_GB2312" pitchFamily="49" charset="-122"/>
              </a:rPr>
              <a:t>b,d,f</a:t>
            </a:r>
            <a:r>
              <a:rPr lang="zh-CN" altLang="en-US" sz="2800" dirty="0">
                <a:latin typeface="楷体_GB2312" pitchFamily="49" charset="-122"/>
                <a:ea typeface="楷体_GB2312" pitchFamily="49" charset="-122"/>
              </a:rPr>
              <a:t>涂颜色</a:t>
            </a: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，为</a:t>
            </a:r>
            <a:r>
              <a:rPr lang="en-US" altLang="zh-CN" sz="2800" dirty="0">
                <a:latin typeface="楷体_GB2312" pitchFamily="49" charset="-122"/>
                <a:ea typeface="楷体_GB2312" pitchFamily="49" charset="-122"/>
              </a:rPr>
              <a:t>{</a:t>
            </a:r>
            <a:r>
              <a:rPr lang="en-US" altLang="zh-CN" sz="2800" dirty="0" err="1">
                <a:latin typeface="楷体_GB2312" pitchFamily="49" charset="-122"/>
                <a:ea typeface="楷体_GB2312" pitchFamily="49" charset="-122"/>
              </a:rPr>
              <a:t>a,e,g</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中</a:t>
            </a:r>
            <a:r>
              <a:rPr lang="en-US" altLang="zh-CN" sz="2800" dirty="0" err="1">
                <a:latin typeface="楷体_GB2312" pitchFamily="49" charset="-122"/>
                <a:ea typeface="楷体_GB2312" pitchFamily="49" charset="-122"/>
              </a:rPr>
              <a:t>a,e,g</a:t>
            </a:r>
            <a:r>
              <a:rPr lang="zh-CN" altLang="en-US" sz="2800" dirty="0">
                <a:latin typeface="楷体_GB2312" pitchFamily="49" charset="-122"/>
                <a:ea typeface="楷体_GB2312" pitchFamily="49" charset="-122"/>
              </a:rPr>
              <a:t>涂颜色</a:t>
            </a:r>
            <a:r>
              <a:rPr lang="en-US" altLang="zh-CN" sz="2800" dirty="0" smtClean="0">
                <a:latin typeface="楷体_GB2312" pitchFamily="49" charset="-122"/>
                <a:ea typeface="楷体_GB2312" pitchFamily="49" charset="-122"/>
              </a:rPr>
              <a:t>2,</a:t>
            </a:r>
            <a:r>
              <a:rPr lang="zh-CN" altLang="en-US" sz="2800" dirty="0" smtClean="0">
                <a:latin typeface="楷体_GB2312" pitchFamily="49" charset="-122"/>
                <a:ea typeface="楷体_GB2312" pitchFamily="49" charset="-122"/>
              </a:rPr>
              <a:t>为</a:t>
            </a:r>
            <a:r>
              <a:rPr lang="en-US" altLang="zh-CN" sz="2800" dirty="0">
                <a:latin typeface="楷体_GB2312" pitchFamily="49" charset="-122"/>
                <a:ea typeface="楷体_GB2312" pitchFamily="49" charset="-122"/>
              </a:rPr>
              <a:t>{</a:t>
            </a:r>
            <a:r>
              <a:rPr lang="en-US" altLang="zh-CN" sz="2800" dirty="0" err="1">
                <a:latin typeface="楷体_GB2312" pitchFamily="49" charset="-122"/>
                <a:ea typeface="楷体_GB2312" pitchFamily="49" charset="-122"/>
              </a:rPr>
              <a:t>a,c,g</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中的</a:t>
            </a:r>
            <a:r>
              <a:rPr lang="en-US" altLang="zh-CN" sz="2800" dirty="0">
                <a:latin typeface="楷体_GB2312" pitchFamily="49" charset="-122"/>
                <a:ea typeface="楷体_GB2312" pitchFamily="49" charset="-122"/>
              </a:rPr>
              <a:t>c</a:t>
            </a:r>
            <a:r>
              <a:rPr lang="zh-CN" altLang="en-US" sz="2800" dirty="0">
                <a:latin typeface="楷体_GB2312" pitchFamily="49" charset="-122"/>
                <a:ea typeface="楷体_GB2312" pitchFamily="49" charset="-122"/>
              </a:rPr>
              <a:t>涂颜色</a:t>
            </a: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a:t>
            </a:r>
          </a:p>
          <a:p>
            <a:pPr>
              <a:buFontTx/>
              <a:buNone/>
            </a:pPr>
            <a:r>
              <a:rPr lang="zh-CN" altLang="en-US" sz="2800" dirty="0">
                <a:latin typeface="楷体_GB2312" pitchFamily="49" charset="-122"/>
                <a:ea typeface="楷体_GB2312" pitchFamily="49" charset="-122"/>
              </a:rPr>
              <a:t>  </a:t>
            </a:r>
            <a:r>
              <a:rPr lang="zh-CN" altLang="en-US" sz="2800" dirty="0" smtClean="0">
                <a:latin typeface="楷体_GB2312" pitchFamily="49" charset="-122"/>
                <a:ea typeface="楷体_GB2312" pitchFamily="49" charset="-122"/>
              </a:rPr>
              <a:t>由此可见</a:t>
            </a:r>
            <a:r>
              <a:rPr lang="zh-CN" altLang="en-US" sz="2800" dirty="0">
                <a:latin typeface="楷体_GB2312" pitchFamily="49" charset="-122"/>
                <a:ea typeface="楷体_GB2312" pitchFamily="49" charset="-122"/>
              </a:rPr>
              <a:t>，求色数其需要求极大独立集以及一切若干极大独立集的和含所有顶点的子集，对于大图，因为图计算量过大而成为实际上难以凑效的算法，所以不是一个好算法，一般我们采用贪心法等近似算法来求解 。</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284</a:t>
            </a:fld>
            <a:endParaRPr lang="en-GB" dirty="0"/>
          </a:p>
        </p:txBody>
      </p:sp>
    </p:spTree>
    <p:extLst>
      <p:ext uri="{BB962C8B-B14F-4D97-AF65-F5344CB8AC3E}">
        <p14:creationId xmlns:p14="http://schemas.microsoft.com/office/powerpoint/2010/main" val="37231179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1">
                                            <p:txEl>
                                              <p:pRg st="1" end="1"/>
                                            </p:txEl>
                                          </p:spTgt>
                                        </p:tgtEl>
                                        <p:attrNameLst>
                                          <p:attrName>style.visibility</p:attrName>
                                        </p:attrNameLst>
                                      </p:cBhvr>
                                      <p:to>
                                        <p:strVal val="visible"/>
                                      </p:to>
                                    </p:set>
                                    <p:anim calcmode="lin" valueType="num">
                                      <p:cBhvr additive="base">
                                        <p:cTn id="13"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anim calcmode="lin" valueType="num">
                                      <p:cBhvr additive="base">
                                        <p:cTn id="19"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12813" y="188913"/>
            <a:ext cx="8231187" cy="1143000"/>
          </a:xfrm>
          <a:noFill/>
          <a:ln/>
        </p:spPr>
        <p:txBody>
          <a:bodyPr/>
          <a:lstStyle/>
          <a:p>
            <a:pPr marL="889000" indent="-889000" defTabSz="731838"/>
            <a:r>
              <a:rPr lang="zh-CN" altLang="en-US" sz="4000" b="0">
                <a:latin typeface="Basemic Symbol" pitchFamily="2" charset="0"/>
                <a:ea typeface="楷体_GB2312" pitchFamily="49" charset="-122"/>
              </a:rPr>
              <a:t>穷举法－</a:t>
            </a:r>
            <a:r>
              <a:rPr lang="en-US" altLang="zh-CN" b="0"/>
              <a:t>Welch Powell</a:t>
            </a:r>
            <a:r>
              <a:rPr lang="zh-CN" altLang="en-US" b="0"/>
              <a:t>着色法</a:t>
            </a:r>
            <a:r>
              <a:rPr lang="zh-CN" altLang="en-US"/>
              <a:t> </a:t>
            </a:r>
          </a:p>
        </p:txBody>
      </p:sp>
      <p:sp>
        <p:nvSpPr>
          <p:cNvPr id="13315" name="Rectangle 3"/>
          <p:cNvSpPr>
            <a:spLocks noGrp="1" noChangeArrowheads="1"/>
          </p:cNvSpPr>
          <p:nvPr>
            <p:ph type="body" idx="1"/>
          </p:nvPr>
        </p:nvSpPr>
        <p:spPr>
          <a:xfrm>
            <a:off x="792163" y="1268413"/>
            <a:ext cx="7896225" cy="5221287"/>
          </a:xfrm>
          <a:noFill/>
          <a:ln/>
        </p:spPr>
        <p:txBody>
          <a:bodyPr/>
          <a:lstStyle/>
          <a:p>
            <a:r>
              <a:rPr lang="en-US" altLang="zh-CN" sz="2700">
                <a:latin typeface="楷体_GB2312" pitchFamily="49" charset="-122"/>
                <a:ea typeface="楷体_GB2312" pitchFamily="49" charset="-122"/>
              </a:rPr>
              <a:t>I</a:t>
            </a:r>
            <a:r>
              <a:rPr lang="zh-CN" altLang="en-US" sz="2700">
                <a:latin typeface="楷体_GB2312" pitchFamily="49" charset="-122"/>
                <a:ea typeface="楷体_GB2312" pitchFamily="49" charset="-122"/>
              </a:rPr>
              <a:t>．将图</a:t>
            </a:r>
            <a:r>
              <a:rPr lang="en-US" altLang="zh-CN" sz="2700" i="1">
                <a:latin typeface="楷体_GB2312" pitchFamily="49" charset="-122"/>
                <a:ea typeface="楷体_GB2312" pitchFamily="49" charset="-122"/>
              </a:rPr>
              <a:t>G</a:t>
            </a:r>
            <a:r>
              <a:rPr lang="zh-CN" altLang="en-US" sz="2700">
                <a:latin typeface="楷体_GB2312" pitchFamily="49" charset="-122"/>
                <a:ea typeface="楷体_GB2312" pitchFamily="49" charset="-122"/>
              </a:rPr>
              <a:t>中的结点按度数的递减顺序进行排列</a:t>
            </a:r>
            <a:r>
              <a:rPr lang="en-US" altLang="zh-CN" sz="2700">
                <a:latin typeface="楷体_GB2312" pitchFamily="49" charset="-122"/>
                <a:ea typeface="楷体_GB2312" pitchFamily="49" charset="-122"/>
              </a:rPr>
              <a:t>(</a:t>
            </a:r>
            <a:r>
              <a:rPr lang="zh-CN" altLang="en-US" sz="2700">
                <a:latin typeface="楷体_GB2312" pitchFamily="49" charset="-122"/>
                <a:ea typeface="楷体_GB2312" pitchFamily="49" charset="-122"/>
              </a:rPr>
              <a:t>这种排列可能不是唯一的，因为有些结点的度数相同</a:t>
            </a:r>
            <a:r>
              <a:rPr lang="en-US" altLang="zh-CN" sz="2700">
                <a:latin typeface="楷体_GB2312" pitchFamily="49" charset="-122"/>
                <a:ea typeface="楷体_GB2312" pitchFamily="49" charset="-122"/>
              </a:rPr>
              <a:t>)</a:t>
            </a:r>
            <a:r>
              <a:rPr lang="zh-CN" altLang="en-US" sz="2700">
                <a:latin typeface="楷体_GB2312" pitchFamily="49" charset="-122"/>
                <a:ea typeface="楷体_GB2312" pitchFamily="49" charset="-122"/>
              </a:rPr>
              <a:t>。</a:t>
            </a:r>
          </a:p>
          <a:p>
            <a:r>
              <a:rPr lang="en-US" altLang="zh-CN" sz="2700">
                <a:latin typeface="楷体_GB2312" pitchFamily="49" charset="-122"/>
                <a:ea typeface="楷体_GB2312" pitchFamily="49" charset="-122"/>
              </a:rPr>
              <a:t>II</a:t>
            </a:r>
            <a:r>
              <a:rPr lang="zh-CN" altLang="en-US" sz="2700">
                <a:latin typeface="楷体_GB2312" pitchFamily="49" charset="-122"/>
                <a:ea typeface="楷体_GB2312" pitchFamily="49" charset="-122"/>
              </a:rPr>
              <a:t>．用第一种颜色对第一结点着色，并按排列顺序对与前面着色结点不邻接的每一结点着上同样的颜色。</a:t>
            </a:r>
          </a:p>
          <a:p>
            <a:r>
              <a:rPr lang="en-US" altLang="zh-CN" sz="2700">
                <a:latin typeface="楷体_GB2312" pitchFamily="49" charset="-122"/>
                <a:ea typeface="楷体_GB2312" pitchFamily="49" charset="-122"/>
              </a:rPr>
              <a:t>III</a:t>
            </a:r>
            <a:r>
              <a:rPr lang="zh-CN" altLang="en-US" sz="2700">
                <a:latin typeface="楷体_GB2312" pitchFamily="49" charset="-122"/>
                <a:ea typeface="楷体_GB2312" pitchFamily="49" charset="-122"/>
              </a:rPr>
              <a:t>．用第二种颜色对尚未着色的结点重复</a:t>
            </a:r>
            <a:r>
              <a:rPr lang="en-US" altLang="zh-CN" sz="2700">
                <a:latin typeface="楷体_GB2312" pitchFamily="49" charset="-122"/>
                <a:ea typeface="楷体_GB2312" pitchFamily="49" charset="-122"/>
              </a:rPr>
              <a:t>II</a:t>
            </a:r>
            <a:r>
              <a:rPr lang="zh-CN" altLang="en-US" sz="2700">
                <a:latin typeface="楷体_GB2312" pitchFamily="49" charset="-122"/>
                <a:ea typeface="楷体_GB2312" pitchFamily="49" charset="-122"/>
              </a:rPr>
              <a:t>，用第三种颜色继续这种做法，直到所有的结点全部着上色为止。</a:t>
            </a:r>
          </a:p>
        </p:txBody>
      </p:sp>
      <p:sp>
        <p:nvSpPr>
          <p:cNvPr id="13316" name="Text Box 4"/>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285</a:t>
            </a:fld>
            <a:endParaRPr lang="en-GB" dirty="0"/>
          </a:p>
        </p:txBody>
      </p:sp>
    </p:spTree>
    <p:extLst>
      <p:ext uri="{BB962C8B-B14F-4D97-AF65-F5344CB8AC3E}">
        <p14:creationId xmlns:p14="http://schemas.microsoft.com/office/powerpoint/2010/main" val="695969576"/>
      </p:ext>
    </p:extLst>
  </p:cSld>
  <p:clrMapOvr>
    <a:masterClrMapping/>
  </p:clrMapOvr>
  <p:transition spd="med">
    <p:pull/>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6406" y="188640"/>
            <a:ext cx="8231187" cy="1143000"/>
          </a:xfrm>
          <a:noFill/>
          <a:ln/>
        </p:spPr>
        <p:txBody>
          <a:bodyPr/>
          <a:lstStyle/>
          <a:p>
            <a:pPr marL="889000" indent="-889000" defTabSz="731838"/>
            <a:r>
              <a:rPr lang="zh-CN" altLang="en-US" sz="4000" b="0" dirty="0">
                <a:latin typeface="Basemic Symbol" pitchFamily="2" charset="0"/>
                <a:ea typeface="楷体_GB2312" pitchFamily="49" charset="-122"/>
              </a:rPr>
              <a:t>穷举法－</a:t>
            </a:r>
            <a:r>
              <a:rPr lang="en-US" altLang="zh-CN" b="0" dirty="0"/>
              <a:t>Welch Powell</a:t>
            </a:r>
            <a:r>
              <a:rPr lang="zh-CN" altLang="en-US" b="0" dirty="0"/>
              <a:t>着色法</a:t>
            </a:r>
            <a:r>
              <a:rPr lang="zh-CN" altLang="en-US" dirty="0"/>
              <a:t> </a:t>
            </a:r>
          </a:p>
        </p:txBody>
      </p:sp>
      <p:sp>
        <p:nvSpPr>
          <p:cNvPr id="15363" name="Rectangle 3"/>
          <p:cNvSpPr>
            <a:spLocks noGrp="1" noChangeArrowheads="1"/>
          </p:cNvSpPr>
          <p:nvPr>
            <p:ph type="body" idx="1"/>
          </p:nvPr>
        </p:nvSpPr>
        <p:spPr>
          <a:xfrm>
            <a:off x="360117" y="3657348"/>
            <a:ext cx="8148836" cy="5221287"/>
          </a:xfrm>
          <a:noFill/>
          <a:ln/>
        </p:spPr>
        <p:txBody>
          <a:bodyPr/>
          <a:lstStyle/>
          <a:p>
            <a:r>
              <a:rPr lang="zh-CN" altLang="en-US" sz="1800" dirty="0">
                <a:latin typeface="楷体_GB2312" pitchFamily="49" charset="-122"/>
                <a:ea typeface="楷体_GB2312" pitchFamily="49" charset="-122"/>
              </a:rPr>
              <a:t>第一步：将图</a:t>
            </a:r>
            <a:r>
              <a:rPr lang="en-US" altLang="zh-CN" sz="1800" i="1" dirty="0">
                <a:latin typeface="楷体_GB2312" pitchFamily="49" charset="-122"/>
                <a:ea typeface="楷体_GB2312" pitchFamily="49" charset="-122"/>
              </a:rPr>
              <a:t>G</a:t>
            </a:r>
            <a:r>
              <a:rPr lang="zh-CN" altLang="en-US" sz="1800" dirty="0">
                <a:latin typeface="楷体_GB2312" pitchFamily="49" charset="-122"/>
                <a:ea typeface="楷体_GB2312" pitchFamily="49" charset="-122"/>
              </a:rPr>
              <a:t>中的结点按度数的递减顺序排列：</a:t>
            </a:r>
          </a:p>
          <a:p>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第二</a:t>
            </a:r>
            <a:r>
              <a:rPr lang="zh-CN" altLang="en-US" sz="1800" dirty="0">
                <a:latin typeface="楷体_GB2312" pitchFamily="49" charset="-122"/>
                <a:ea typeface="楷体_GB2312" pitchFamily="49" charset="-122"/>
              </a:rPr>
              <a:t>步：用第一种颜色对</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5</a:t>
            </a:r>
            <a:r>
              <a:rPr lang="zh-CN" altLang="en-US" sz="1800" dirty="0">
                <a:latin typeface="楷体_GB2312" pitchFamily="49" charset="-122"/>
                <a:ea typeface="楷体_GB2312" pitchFamily="49" charset="-122"/>
              </a:rPr>
              <a:t>着第一种颜色，并对与</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5</a:t>
            </a:r>
            <a:r>
              <a:rPr lang="zh-CN" altLang="en-US" sz="1800" dirty="0">
                <a:latin typeface="楷体_GB2312" pitchFamily="49" charset="-122"/>
                <a:ea typeface="楷体_GB2312" pitchFamily="49" charset="-122"/>
              </a:rPr>
              <a:t>不邻接的结点</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1</a:t>
            </a:r>
            <a:r>
              <a:rPr lang="zh-CN" altLang="en-US" sz="1800" dirty="0">
                <a:latin typeface="楷体_GB2312" pitchFamily="49" charset="-122"/>
                <a:ea typeface="楷体_GB2312" pitchFamily="49" charset="-122"/>
              </a:rPr>
              <a:t>也着第一种颜色。</a:t>
            </a:r>
          </a:p>
          <a:p>
            <a:r>
              <a:rPr lang="zh-CN" altLang="en-US" sz="1800" dirty="0">
                <a:latin typeface="楷体_GB2312" pitchFamily="49" charset="-122"/>
                <a:ea typeface="楷体_GB2312" pitchFamily="49" charset="-122"/>
              </a:rPr>
              <a:t>第三步：对结点</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3</a:t>
            </a:r>
            <a:r>
              <a:rPr lang="zh-CN" altLang="en-US" sz="1800" dirty="0">
                <a:latin typeface="楷体_GB2312" pitchFamily="49" charset="-122"/>
                <a:ea typeface="楷体_GB2312" pitchFamily="49" charset="-122"/>
              </a:rPr>
              <a:t>及与</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3</a:t>
            </a:r>
            <a:r>
              <a:rPr lang="zh-CN" altLang="en-US" sz="1800" dirty="0">
                <a:latin typeface="楷体_GB2312" pitchFamily="49" charset="-122"/>
                <a:ea typeface="楷体_GB2312" pitchFamily="49" charset="-122"/>
              </a:rPr>
              <a:t>不邻接的结点</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4</a:t>
            </a:r>
            <a:r>
              <a:rPr lang="zh-CN" altLang="en-US" sz="1800" dirty="0">
                <a:latin typeface="楷体_GB2312" pitchFamily="49" charset="-122"/>
                <a:ea typeface="楷体_GB2312" pitchFamily="49" charset="-122"/>
              </a:rPr>
              <a:t>、</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8</a:t>
            </a:r>
            <a:r>
              <a:rPr lang="zh-CN" altLang="en-US" sz="1800" dirty="0">
                <a:latin typeface="楷体_GB2312" pitchFamily="49" charset="-122"/>
                <a:ea typeface="楷体_GB2312" pitchFamily="49" charset="-122"/>
              </a:rPr>
              <a:t>着第二种颜色。</a:t>
            </a:r>
          </a:p>
          <a:p>
            <a:r>
              <a:rPr lang="zh-CN" altLang="en-US" sz="1800" dirty="0">
                <a:latin typeface="楷体_GB2312" pitchFamily="49" charset="-122"/>
                <a:ea typeface="楷体_GB2312" pitchFamily="49" charset="-122"/>
              </a:rPr>
              <a:t>第四步：对结点</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7</a:t>
            </a:r>
            <a:r>
              <a:rPr lang="zh-CN" altLang="en-US" sz="1800" dirty="0">
                <a:latin typeface="楷体_GB2312" pitchFamily="49" charset="-122"/>
                <a:ea typeface="楷体_GB2312" pitchFamily="49" charset="-122"/>
              </a:rPr>
              <a:t>及与</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7</a:t>
            </a:r>
            <a:r>
              <a:rPr lang="zh-CN" altLang="en-US" sz="1800" dirty="0">
                <a:latin typeface="楷体_GB2312" pitchFamily="49" charset="-122"/>
                <a:ea typeface="楷体_GB2312" pitchFamily="49" charset="-122"/>
              </a:rPr>
              <a:t>不邻接的结点</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2</a:t>
            </a:r>
            <a:r>
              <a:rPr lang="zh-CN" altLang="en-US" sz="1800" dirty="0">
                <a:latin typeface="楷体_GB2312" pitchFamily="49" charset="-122"/>
                <a:ea typeface="楷体_GB2312" pitchFamily="49" charset="-122"/>
              </a:rPr>
              <a:t>、</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6</a:t>
            </a:r>
            <a:r>
              <a:rPr lang="zh-CN" altLang="en-US" sz="1800" dirty="0">
                <a:latin typeface="楷体_GB2312" pitchFamily="49" charset="-122"/>
                <a:ea typeface="楷体_GB2312" pitchFamily="49" charset="-122"/>
              </a:rPr>
              <a:t>着第三种颜色。</a:t>
            </a:r>
          </a:p>
          <a:p>
            <a:pPr>
              <a:buFontTx/>
              <a:buNone/>
            </a:pPr>
            <a:r>
              <a:rPr lang="zh-CN" altLang="en-US" sz="1800" dirty="0">
                <a:latin typeface="楷体_GB2312" pitchFamily="49" charset="-122"/>
                <a:ea typeface="楷体_GB2312" pitchFamily="49" charset="-122"/>
              </a:rPr>
              <a:t>    可见，图</a:t>
            </a:r>
            <a:r>
              <a:rPr lang="en-US" altLang="zh-CN" sz="1800" i="1" dirty="0">
                <a:latin typeface="楷体_GB2312" pitchFamily="49" charset="-122"/>
                <a:ea typeface="楷体_GB2312" pitchFamily="49" charset="-122"/>
              </a:rPr>
              <a:t>G</a:t>
            </a:r>
            <a:r>
              <a:rPr lang="zh-CN" altLang="en-US" sz="1800" dirty="0">
                <a:latin typeface="楷体_GB2312" pitchFamily="49" charset="-122"/>
                <a:ea typeface="楷体_GB2312" pitchFamily="49" charset="-122"/>
              </a:rPr>
              <a:t>是三色的。但图</a:t>
            </a:r>
            <a:r>
              <a:rPr lang="en-US" altLang="zh-CN" sz="1800" i="1" dirty="0">
                <a:latin typeface="楷体_GB2312" pitchFamily="49" charset="-122"/>
                <a:ea typeface="楷体_GB2312" pitchFamily="49" charset="-122"/>
              </a:rPr>
              <a:t>G</a:t>
            </a:r>
            <a:r>
              <a:rPr lang="zh-CN" altLang="en-US" sz="1800" dirty="0">
                <a:latin typeface="楷体_GB2312" pitchFamily="49" charset="-122"/>
                <a:ea typeface="楷体_GB2312" pitchFamily="49" charset="-122"/>
              </a:rPr>
              <a:t>不可能是二色的，因为</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1,</a:t>
            </a:r>
            <a:r>
              <a:rPr lang="en-US" altLang="zh-CN" sz="1800" i="1" dirty="0">
                <a:latin typeface="楷体_GB2312" pitchFamily="49" charset="-122"/>
                <a:ea typeface="楷体_GB2312" pitchFamily="49" charset="-122"/>
              </a:rPr>
              <a:t> A</a:t>
            </a:r>
            <a:r>
              <a:rPr lang="en-US" altLang="zh-CN" sz="1800" dirty="0">
                <a:latin typeface="楷体_GB2312" pitchFamily="49" charset="-122"/>
                <a:ea typeface="楷体_GB2312" pitchFamily="49" charset="-122"/>
              </a:rPr>
              <a:t>2, </a:t>
            </a:r>
            <a:r>
              <a:rPr lang="en-US" altLang="zh-CN" sz="1800" i="1" dirty="0">
                <a:latin typeface="楷体_GB2312" pitchFamily="49" charset="-122"/>
                <a:ea typeface="楷体_GB2312" pitchFamily="49" charset="-122"/>
              </a:rPr>
              <a:t>A</a:t>
            </a:r>
            <a:r>
              <a:rPr lang="en-US" altLang="zh-CN" sz="1800" dirty="0">
                <a:latin typeface="楷体_GB2312" pitchFamily="49" charset="-122"/>
                <a:ea typeface="楷体_GB2312" pitchFamily="49" charset="-122"/>
              </a:rPr>
              <a:t>3</a:t>
            </a:r>
            <a:r>
              <a:rPr lang="zh-CN" altLang="en-US" sz="1800" dirty="0">
                <a:latin typeface="楷体_GB2312" pitchFamily="49" charset="-122"/>
                <a:ea typeface="楷体_GB2312" pitchFamily="49" charset="-122"/>
              </a:rPr>
              <a:t>相互邻接，故必须着三种颜色。所以</a:t>
            </a:r>
            <a:r>
              <a:rPr lang="en-US" altLang="zh-CN" sz="1800" i="1" dirty="0">
                <a:latin typeface="楷体_GB2312" pitchFamily="49" charset="-122"/>
                <a:ea typeface="楷体_GB2312" pitchFamily="49" charset="-122"/>
              </a:rPr>
              <a:t>x</a:t>
            </a:r>
            <a:r>
              <a:rPr lang="en-US" altLang="zh-CN" sz="1800" dirty="0">
                <a:latin typeface="楷体_GB2312" pitchFamily="49" charset="-122"/>
                <a:ea typeface="楷体_GB2312" pitchFamily="49" charset="-122"/>
              </a:rPr>
              <a:t>(</a:t>
            </a:r>
            <a:r>
              <a:rPr lang="en-US" altLang="zh-CN" sz="1800" i="1" dirty="0">
                <a:latin typeface="楷体_GB2312" pitchFamily="49" charset="-122"/>
                <a:ea typeface="楷体_GB2312" pitchFamily="49" charset="-122"/>
              </a:rPr>
              <a:t>G</a:t>
            </a:r>
            <a:r>
              <a:rPr lang="en-US" altLang="zh-CN" sz="1800" dirty="0">
                <a:latin typeface="楷体_GB2312" pitchFamily="49" charset="-122"/>
                <a:ea typeface="楷体_GB2312" pitchFamily="49" charset="-122"/>
              </a:rPr>
              <a:t>)=3</a:t>
            </a:r>
            <a:r>
              <a:rPr lang="zh-CN" altLang="en-US" sz="1800" dirty="0">
                <a:latin typeface="楷体_GB2312" pitchFamily="49" charset="-122"/>
                <a:ea typeface="楷体_GB2312" pitchFamily="49" charset="-122"/>
              </a:rPr>
              <a:t>。 </a:t>
            </a:r>
          </a:p>
        </p:txBody>
      </p:sp>
      <p:sp>
        <p:nvSpPr>
          <p:cNvPr id="15364" name="Text Box 4"/>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15365" name="Rectangle 5"/>
          <p:cNvSpPr>
            <a:spLocks noChangeArrowheads="1"/>
          </p:cNvSpPr>
          <p:nvPr/>
        </p:nvSpPr>
        <p:spPr bwMode="auto">
          <a:xfrm>
            <a:off x="0" y="3298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366" name="Object 6"/>
          <p:cNvGraphicFramePr>
            <a:graphicFrameLocks noChangeAspect="1"/>
          </p:cNvGraphicFramePr>
          <p:nvPr>
            <p:extLst>
              <p:ext uri="{D42A27DB-BD31-4B8C-83A1-F6EECF244321}">
                <p14:modId xmlns:p14="http://schemas.microsoft.com/office/powerpoint/2010/main" val="2691598165"/>
              </p:ext>
            </p:extLst>
          </p:nvPr>
        </p:nvGraphicFramePr>
        <p:xfrm>
          <a:off x="1490125" y="3978159"/>
          <a:ext cx="2968625" cy="390525"/>
        </p:xfrm>
        <a:graphic>
          <a:graphicData uri="http://schemas.openxmlformats.org/presentationml/2006/ole">
            <mc:AlternateContent xmlns:mc="http://schemas.openxmlformats.org/markup-compatibility/2006">
              <mc:Choice xmlns:v="urn:schemas-microsoft-com:vml" Requires="v">
                <p:oleObj spid="_x0000_s1081468" name="公式" r:id="rId3" imgW="1714500" imgH="228600" progId="Equation.3">
                  <p:embed/>
                </p:oleObj>
              </mc:Choice>
              <mc:Fallback>
                <p:oleObj name="公式" r:id="rId3" imgW="1714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125" y="3978159"/>
                        <a:ext cx="2968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Freeform 4"/>
          <p:cNvSpPr>
            <a:spLocks/>
          </p:cNvSpPr>
          <p:nvPr/>
        </p:nvSpPr>
        <p:spPr bwMode="auto">
          <a:xfrm>
            <a:off x="3186422" y="1477659"/>
            <a:ext cx="2173439" cy="1759249"/>
          </a:xfrm>
          <a:custGeom>
            <a:avLst/>
            <a:gdLst>
              <a:gd name="T0" fmla="*/ 0 w 1514"/>
              <a:gd name="T1" fmla="*/ 1445 h 1445"/>
              <a:gd name="T2" fmla="*/ 689 w 1514"/>
              <a:gd name="T3" fmla="*/ 1197 h 1445"/>
              <a:gd name="T4" fmla="*/ 1276 w 1514"/>
              <a:gd name="T5" fmla="*/ 689 h 1445"/>
              <a:gd name="T6" fmla="*/ 1514 w 1514"/>
              <a:gd name="T7" fmla="*/ 0 h 1445"/>
            </a:gdLst>
            <a:ahLst/>
            <a:cxnLst>
              <a:cxn ang="0">
                <a:pos x="T0" y="T1"/>
              </a:cxn>
              <a:cxn ang="0">
                <a:pos x="T2" y="T3"/>
              </a:cxn>
              <a:cxn ang="0">
                <a:pos x="T4" y="T5"/>
              </a:cxn>
              <a:cxn ang="0">
                <a:pos x="T6" y="T7"/>
              </a:cxn>
            </a:cxnLst>
            <a:rect l="0" t="0" r="r" b="b"/>
            <a:pathLst>
              <a:path w="1514" h="1445">
                <a:moveTo>
                  <a:pt x="0" y="1445"/>
                </a:moveTo>
                <a:cubicBezTo>
                  <a:pt x="238" y="1384"/>
                  <a:pt x="476" y="1323"/>
                  <a:pt x="689" y="1197"/>
                </a:cubicBezTo>
                <a:cubicBezTo>
                  <a:pt x="902" y="1071"/>
                  <a:pt x="1138" y="889"/>
                  <a:pt x="1276" y="689"/>
                </a:cubicBezTo>
                <a:cubicBezTo>
                  <a:pt x="1414" y="489"/>
                  <a:pt x="1464" y="244"/>
                  <a:pt x="1514"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5"/>
          <p:cNvSpPr>
            <a:spLocks/>
          </p:cNvSpPr>
          <p:nvPr/>
        </p:nvSpPr>
        <p:spPr bwMode="auto">
          <a:xfrm>
            <a:off x="2442424" y="1477659"/>
            <a:ext cx="772701" cy="1759249"/>
          </a:xfrm>
          <a:custGeom>
            <a:avLst/>
            <a:gdLst>
              <a:gd name="T0" fmla="*/ 0 w 539"/>
              <a:gd name="T1" fmla="*/ 0 h 1445"/>
              <a:gd name="T2" fmla="*/ 248 w 539"/>
              <a:gd name="T3" fmla="*/ 282 h 1445"/>
              <a:gd name="T4" fmla="*/ 463 w 539"/>
              <a:gd name="T5" fmla="*/ 609 h 1445"/>
              <a:gd name="T6" fmla="*/ 530 w 539"/>
              <a:gd name="T7" fmla="*/ 1118 h 1445"/>
              <a:gd name="T8" fmla="*/ 519 w 539"/>
              <a:gd name="T9" fmla="*/ 1445 h 1445"/>
            </a:gdLst>
            <a:ahLst/>
            <a:cxnLst>
              <a:cxn ang="0">
                <a:pos x="T0" y="T1"/>
              </a:cxn>
              <a:cxn ang="0">
                <a:pos x="T2" y="T3"/>
              </a:cxn>
              <a:cxn ang="0">
                <a:pos x="T4" y="T5"/>
              </a:cxn>
              <a:cxn ang="0">
                <a:pos x="T6" y="T7"/>
              </a:cxn>
              <a:cxn ang="0">
                <a:pos x="T8" y="T9"/>
              </a:cxn>
            </a:cxnLst>
            <a:rect l="0" t="0" r="r" b="b"/>
            <a:pathLst>
              <a:path w="539" h="1445">
                <a:moveTo>
                  <a:pt x="0" y="0"/>
                </a:moveTo>
                <a:cubicBezTo>
                  <a:pt x="85" y="90"/>
                  <a:pt x="171" y="181"/>
                  <a:pt x="248" y="282"/>
                </a:cubicBezTo>
                <a:cubicBezTo>
                  <a:pt x="325" y="383"/>
                  <a:pt x="416" y="470"/>
                  <a:pt x="463" y="609"/>
                </a:cubicBezTo>
                <a:cubicBezTo>
                  <a:pt x="510" y="748"/>
                  <a:pt x="521" y="979"/>
                  <a:pt x="530" y="1118"/>
                </a:cubicBezTo>
                <a:cubicBezTo>
                  <a:pt x="539" y="1257"/>
                  <a:pt x="529" y="1351"/>
                  <a:pt x="519" y="144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Rectangle 6"/>
          <p:cNvSpPr>
            <a:spLocks noChangeArrowheads="1"/>
          </p:cNvSpPr>
          <p:nvPr/>
        </p:nvSpPr>
        <p:spPr bwMode="auto">
          <a:xfrm>
            <a:off x="2433239" y="1477659"/>
            <a:ext cx="2933511" cy="10724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7"/>
          <p:cNvSpPr>
            <a:spLocks noChangeShapeType="1"/>
          </p:cNvSpPr>
          <p:nvPr/>
        </p:nvSpPr>
        <p:spPr bwMode="auto">
          <a:xfrm>
            <a:off x="3900569" y="1477659"/>
            <a:ext cx="0" cy="1072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AutoShape 8"/>
          <p:cNvSpPr>
            <a:spLocks noChangeArrowheads="1"/>
          </p:cNvSpPr>
          <p:nvPr/>
        </p:nvSpPr>
        <p:spPr bwMode="auto">
          <a:xfrm>
            <a:off x="2442424" y="2550158"/>
            <a:ext cx="2917437" cy="70136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smtClean="0"/>
              <a:t>                                  </a:t>
            </a:r>
          </a:p>
          <a:p>
            <a:endParaRPr lang="en-US" altLang="zh-CN" dirty="0"/>
          </a:p>
          <a:p>
            <a:endParaRPr lang="en-US" altLang="zh-CN" dirty="0" smtClean="0"/>
          </a:p>
          <a:p>
            <a:r>
              <a:rPr lang="en-US" altLang="zh-CN" sz="3200" dirty="0" smtClean="0"/>
              <a:t>A7         A8</a:t>
            </a:r>
            <a:endParaRPr lang="zh-CN" altLang="en-US" sz="3200" dirty="0"/>
          </a:p>
        </p:txBody>
      </p:sp>
      <p:sp>
        <p:nvSpPr>
          <p:cNvPr id="14" name="Line 9"/>
          <p:cNvSpPr>
            <a:spLocks noChangeShapeType="1"/>
          </p:cNvSpPr>
          <p:nvPr/>
        </p:nvSpPr>
        <p:spPr bwMode="auto">
          <a:xfrm flipV="1">
            <a:off x="2442424" y="1477659"/>
            <a:ext cx="1458145" cy="1072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0"/>
          <p:cNvSpPr>
            <a:spLocks noChangeShapeType="1"/>
          </p:cNvSpPr>
          <p:nvPr/>
        </p:nvSpPr>
        <p:spPr bwMode="auto">
          <a:xfrm flipV="1">
            <a:off x="3901717" y="1477659"/>
            <a:ext cx="1458145" cy="1072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1"/>
          <p:cNvSpPr>
            <a:spLocks noChangeShapeType="1"/>
          </p:cNvSpPr>
          <p:nvPr/>
        </p:nvSpPr>
        <p:spPr bwMode="auto">
          <a:xfrm flipH="1">
            <a:off x="3155422" y="2550158"/>
            <a:ext cx="745147" cy="701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2"/>
          <p:cNvSpPr>
            <a:spLocks noChangeShapeType="1"/>
          </p:cNvSpPr>
          <p:nvPr/>
        </p:nvSpPr>
        <p:spPr bwMode="auto">
          <a:xfrm>
            <a:off x="3900569" y="2550158"/>
            <a:ext cx="743998" cy="701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Oval 13"/>
          <p:cNvSpPr>
            <a:spLocks noChangeArrowheads="1"/>
          </p:cNvSpPr>
          <p:nvPr/>
        </p:nvSpPr>
        <p:spPr bwMode="auto">
          <a:xfrm>
            <a:off x="2409128" y="1435772"/>
            <a:ext cx="80370" cy="681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14"/>
          <p:cNvSpPr>
            <a:spLocks noChangeArrowheads="1"/>
          </p:cNvSpPr>
          <p:nvPr/>
        </p:nvSpPr>
        <p:spPr bwMode="auto">
          <a:xfrm>
            <a:off x="2409128" y="2508272"/>
            <a:ext cx="80370" cy="681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5"/>
          <p:cNvSpPr>
            <a:spLocks noChangeArrowheads="1"/>
          </p:cNvSpPr>
          <p:nvPr/>
        </p:nvSpPr>
        <p:spPr bwMode="auto">
          <a:xfrm>
            <a:off x="3851198" y="1449410"/>
            <a:ext cx="80370" cy="681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6"/>
          <p:cNvSpPr>
            <a:spLocks noChangeArrowheads="1"/>
          </p:cNvSpPr>
          <p:nvPr/>
        </p:nvSpPr>
        <p:spPr bwMode="auto">
          <a:xfrm>
            <a:off x="3851198" y="2508272"/>
            <a:ext cx="80370" cy="681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17"/>
          <p:cNvSpPr>
            <a:spLocks noChangeArrowheads="1"/>
          </p:cNvSpPr>
          <p:nvPr/>
        </p:nvSpPr>
        <p:spPr bwMode="auto">
          <a:xfrm>
            <a:off x="5326565" y="1449410"/>
            <a:ext cx="80370" cy="681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18"/>
          <p:cNvSpPr>
            <a:spLocks noChangeArrowheads="1"/>
          </p:cNvSpPr>
          <p:nvPr/>
        </p:nvSpPr>
        <p:spPr bwMode="auto">
          <a:xfrm>
            <a:off x="5326565" y="2521909"/>
            <a:ext cx="80370" cy="681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19"/>
          <p:cNvSpPr>
            <a:spLocks noChangeArrowheads="1"/>
          </p:cNvSpPr>
          <p:nvPr/>
        </p:nvSpPr>
        <p:spPr bwMode="auto">
          <a:xfrm>
            <a:off x="3138200" y="3209633"/>
            <a:ext cx="80370" cy="681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20"/>
          <p:cNvSpPr>
            <a:spLocks noChangeArrowheads="1"/>
          </p:cNvSpPr>
          <p:nvPr/>
        </p:nvSpPr>
        <p:spPr bwMode="auto">
          <a:xfrm>
            <a:off x="4597493" y="3209633"/>
            <a:ext cx="80370" cy="681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21"/>
          <p:cNvSpPr txBox="1">
            <a:spLocks noChangeArrowheads="1"/>
          </p:cNvSpPr>
          <p:nvPr/>
        </p:nvSpPr>
        <p:spPr bwMode="auto">
          <a:xfrm>
            <a:off x="2024499" y="2327086"/>
            <a:ext cx="471887" cy="39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r>
              <a:rPr kumimoji="1" lang="en-US" altLang="zh-CN" sz="3500" b="0" i="1">
                <a:latin typeface="Times New Roman" pitchFamily="18" charset="0"/>
              </a:rPr>
              <a:t>A</a:t>
            </a:r>
            <a:r>
              <a:rPr kumimoji="1" lang="en-US" altLang="zh-CN" sz="3500" b="0" baseline="-25000">
                <a:latin typeface="Times New Roman" pitchFamily="18" charset="0"/>
              </a:rPr>
              <a:t>4</a:t>
            </a:r>
            <a:endParaRPr kumimoji="1" lang="en-US" altLang="zh-CN" sz="3500" b="0" i="1" baseline="-25000">
              <a:latin typeface="Times New Roman" pitchFamily="18" charset="0"/>
            </a:endParaRPr>
          </a:p>
        </p:txBody>
      </p:sp>
      <p:sp>
        <p:nvSpPr>
          <p:cNvPr id="27" name="Text Box 22"/>
          <p:cNvSpPr txBox="1">
            <a:spLocks noChangeArrowheads="1"/>
          </p:cNvSpPr>
          <p:nvPr/>
        </p:nvSpPr>
        <p:spPr bwMode="auto">
          <a:xfrm>
            <a:off x="3661755" y="1078273"/>
            <a:ext cx="471887" cy="3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r>
              <a:rPr kumimoji="1" lang="en-US" altLang="zh-CN" sz="3500" b="0" i="1">
                <a:latin typeface="Times New Roman" pitchFamily="18" charset="0"/>
              </a:rPr>
              <a:t>A</a:t>
            </a:r>
            <a:r>
              <a:rPr kumimoji="1" lang="en-US" altLang="zh-CN" sz="3500" b="0" baseline="-25000">
                <a:latin typeface="Times New Roman" pitchFamily="18" charset="0"/>
              </a:rPr>
              <a:t>2</a:t>
            </a:r>
            <a:endParaRPr kumimoji="1" lang="en-US" altLang="zh-CN" sz="3500" b="0" i="1" baseline="-25000">
              <a:latin typeface="Times New Roman" pitchFamily="18" charset="0"/>
            </a:endParaRPr>
          </a:p>
        </p:txBody>
      </p:sp>
      <p:sp>
        <p:nvSpPr>
          <p:cNvPr id="28" name="Text Box 23"/>
          <p:cNvSpPr txBox="1">
            <a:spLocks noChangeArrowheads="1"/>
          </p:cNvSpPr>
          <p:nvPr/>
        </p:nvSpPr>
        <p:spPr bwMode="auto">
          <a:xfrm>
            <a:off x="5394306" y="1255562"/>
            <a:ext cx="471888" cy="39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r>
              <a:rPr kumimoji="1" lang="en-US" altLang="zh-CN" sz="3500" b="0" i="1">
                <a:latin typeface="Times New Roman" pitchFamily="18" charset="0"/>
              </a:rPr>
              <a:t>A</a:t>
            </a:r>
            <a:r>
              <a:rPr kumimoji="1" lang="en-US" altLang="zh-CN" sz="3500" b="0" baseline="-25000">
                <a:latin typeface="Times New Roman" pitchFamily="18" charset="0"/>
              </a:rPr>
              <a:t>3</a:t>
            </a:r>
            <a:endParaRPr kumimoji="1" lang="en-US" altLang="zh-CN" sz="3500" b="0" i="1" baseline="-25000">
              <a:latin typeface="Times New Roman" pitchFamily="18" charset="0"/>
            </a:endParaRPr>
          </a:p>
        </p:txBody>
      </p:sp>
      <p:sp>
        <p:nvSpPr>
          <p:cNvPr id="29" name="Text Box 24"/>
          <p:cNvSpPr txBox="1">
            <a:spLocks noChangeArrowheads="1"/>
          </p:cNvSpPr>
          <p:nvPr/>
        </p:nvSpPr>
        <p:spPr bwMode="auto">
          <a:xfrm>
            <a:off x="5394306" y="2369947"/>
            <a:ext cx="471888" cy="39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r>
              <a:rPr kumimoji="1" lang="en-US" altLang="zh-CN" sz="3500" b="0" i="1" dirty="0">
                <a:latin typeface="Times New Roman" pitchFamily="18" charset="0"/>
              </a:rPr>
              <a:t>A</a:t>
            </a:r>
            <a:r>
              <a:rPr kumimoji="1" lang="en-US" altLang="zh-CN" sz="3500" b="0" baseline="-25000" dirty="0">
                <a:latin typeface="Times New Roman" pitchFamily="18" charset="0"/>
              </a:rPr>
              <a:t>6</a:t>
            </a:r>
            <a:endParaRPr kumimoji="1" lang="en-US" altLang="zh-CN" sz="3500" b="0" i="1" baseline="-25000" dirty="0">
              <a:latin typeface="Times New Roman" pitchFamily="18" charset="0"/>
            </a:endParaRPr>
          </a:p>
        </p:txBody>
      </p:sp>
      <p:sp>
        <p:nvSpPr>
          <p:cNvPr id="30" name="Text Box 25"/>
          <p:cNvSpPr txBox="1">
            <a:spLocks noChangeArrowheads="1"/>
          </p:cNvSpPr>
          <p:nvPr/>
        </p:nvSpPr>
        <p:spPr bwMode="auto">
          <a:xfrm>
            <a:off x="3464274" y="2150772"/>
            <a:ext cx="471887" cy="39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r>
              <a:rPr kumimoji="1" lang="en-US" altLang="zh-CN" sz="3500" b="0" i="1">
                <a:latin typeface="Times New Roman" pitchFamily="18" charset="0"/>
              </a:rPr>
              <a:t>A</a:t>
            </a:r>
            <a:r>
              <a:rPr kumimoji="1" lang="en-US" altLang="zh-CN" sz="3500" b="0" baseline="-25000">
                <a:latin typeface="Times New Roman" pitchFamily="18" charset="0"/>
              </a:rPr>
              <a:t>5</a:t>
            </a:r>
            <a:endParaRPr kumimoji="1" lang="en-US" altLang="zh-CN" sz="3500" b="0" i="1" baseline="-25000">
              <a:latin typeface="Times New Roman" pitchFamily="18" charset="0"/>
            </a:endParaRPr>
          </a:p>
        </p:txBody>
      </p:sp>
      <p:sp>
        <p:nvSpPr>
          <p:cNvPr id="31" name="Oval 26"/>
          <p:cNvSpPr>
            <a:spLocks noChangeArrowheads="1"/>
          </p:cNvSpPr>
          <p:nvPr/>
        </p:nvSpPr>
        <p:spPr bwMode="auto">
          <a:xfrm>
            <a:off x="4096901" y="1114315"/>
            <a:ext cx="398407" cy="3389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nchor="ctr"/>
          <a:lstStyle/>
          <a:p>
            <a:pPr algn="ctr" defTabSz="1143000"/>
            <a:r>
              <a:rPr kumimoji="1" lang="en-US" altLang="zh-CN" sz="3000" b="0">
                <a:latin typeface="宋体" pitchFamily="2" charset="-122"/>
              </a:rPr>
              <a:t>3</a:t>
            </a:r>
          </a:p>
        </p:txBody>
      </p:sp>
      <p:sp>
        <p:nvSpPr>
          <p:cNvPr id="32" name="Oval 27"/>
          <p:cNvSpPr>
            <a:spLocks noChangeArrowheads="1"/>
          </p:cNvSpPr>
          <p:nvPr/>
        </p:nvSpPr>
        <p:spPr bwMode="auto">
          <a:xfrm>
            <a:off x="5303603" y="1039308"/>
            <a:ext cx="399555" cy="33801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nchor="ctr"/>
          <a:lstStyle/>
          <a:p>
            <a:pPr algn="ctr" defTabSz="1143000"/>
            <a:r>
              <a:rPr kumimoji="1" lang="en-US" altLang="zh-CN" sz="3000" b="0" dirty="0">
                <a:latin typeface="宋体" pitchFamily="2" charset="-122"/>
              </a:rPr>
              <a:t>2</a:t>
            </a:r>
          </a:p>
        </p:txBody>
      </p:sp>
      <p:sp>
        <p:nvSpPr>
          <p:cNvPr id="33" name="Oval 28"/>
          <p:cNvSpPr>
            <a:spLocks noChangeArrowheads="1"/>
          </p:cNvSpPr>
          <p:nvPr/>
        </p:nvSpPr>
        <p:spPr bwMode="auto">
          <a:xfrm>
            <a:off x="2233462" y="1013007"/>
            <a:ext cx="399555" cy="3389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nchor="ctr"/>
          <a:lstStyle/>
          <a:p>
            <a:pPr algn="ctr" defTabSz="1143000"/>
            <a:r>
              <a:rPr kumimoji="1" lang="en-US" altLang="zh-CN" sz="3000" b="0" dirty="0">
                <a:latin typeface="宋体" pitchFamily="2" charset="-122"/>
              </a:rPr>
              <a:t>1</a:t>
            </a:r>
          </a:p>
        </p:txBody>
      </p:sp>
      <p:sp>
        <p:nvSpPr>
          <p:cNvPr id="34" name="Oval 29"/>
          <p:cNvSpPr>
            <a:spLocks noChangeArrowheads="1"/>
          </p:cNvSpPr>
          <p:nvPr/>
        </p:nvSpPr>
        <p:spPr bwMode="auto">
          <a:xfrm>
            <a:off x="3504458" y="1940363"/>
            <a:ext cx="398407" cy="33801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nchor="ctr"/>
          <a:lstStyle/>
          <a:p>
            <a:pPr algn="ctr" defTabSz="1143000"/>
            <a:r>
              <a:rPr kumimoji="1" lang="en-US" altLang="zh-CN" sz="3000" b="0" dirty="0">
                <a:latin typeface="宋体" pitchFamily="2" charset="-122"/>
              </a:rPr>
              <a:t>1</a:t>
            </a:r>
          </a:p>
        </p:txBody>
      </p:sp>
      <p:sp>
        <p:nvSpPr>
          <p:cNvPr id="35" name="Oval 30"/>
          <p:cNvSpPr>
            <a:spLocks noChangeArrowheads="1"/>
          </p:cNvSpPr>
          <p:nvPr/>
        </p:nvSpPr>
        <p:spPr bwMode="auto">
          <a:xfrm>
            <a:off x="5777786" y="2316371"/>
            <a:ext cx="398407" cy="33801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nchor="ctr"/>
          <a:lstStyle/>
          <a:p>
            <a:pPr algn="ctr" defTabSz="1143000"/>
            <a:r>
              <a:rPr kumimoji="1" lang="en-US" altLang="zh-CN" sz="3000" b="0">
                <a:latin typeface="宋体" pitchFamily="2" charset="-122"/>
              </a:rPr>
              <a:t>3</a:t>
            </a:r>
          </a:p>
        </p:txBody>
      </p:sp>
      <p:sp>
        <p:nvSpPr>
          <p:cNvPr id="36" name="Oval 27"/>
          <p:cNvSpPr>
            <a:spLocks noChangeArrowheads="1"/>
          </p:cNvSpPr>
          <p:nvPr/>
        </p:nvSpPr>
        <p:spPr bwMode="auto">
          <a:xfrm>
            <a:off x="1714500" y="2636590"/>
            <a:ext cx="399555" cy="33801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nchor="ctr"/>
          <a:lstStyle/>
          <a:p>
            <a:pPr algn="ctr" defTabSz="1143000"/>
            <a:r>
              <a:rPr kumimoji="1" lang="en-US" altLang="zh-CN" sz="3000" b="0" dirty="0">
                <a:latin typeface="宋体" pitchFamily="2" charset="-122"/>
              </a:rPr>
              <a:t>2</a:t>
            </a:r>
          </a:p>
        </p:txBody>
      </p:sp>
      <p:sp>
        <p:nvSpPr>
          <p:cNvPr id="37" name="Oval 27"/>
          <p:cNvSpPr>
            <a:spLocks noChangeArrowheads="1"/>
          </p:cNvSpPr>
          <p:nvPr/>
        </p:nvSpPr>
        <p:spPr bwMode="auto">
          <a:xfrm>
            <a:off x="5185068" y="3082511"/>
            <a:ext cx="399555" cy="33801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nchor="ctr"/>
          <a:lstStyle/>
          <a:p>
            <a:pPr algn="ctr" defTabSz="1143000"/>
            <a:r>
              <a:rPr kumimoji="1" lang="en-US" altLang="zh-CN" sz="3000" b="0" dirty="0">
                <a:latin typeface="宋体" pitchFamily="2" charset="-122"/>
              </a:rPr>
              <a:t>2</a:t>
            </a:r>
          </a:p>
        </p:txBody>
      </p:sp>
      <p:sp>
        <p:nvSpPr>
          <p:cNvPr id="38" name="Oval 30"/>
          <p:cNvSpPr>
            <a:spLocks noChangeArrowheads="1"/>
          </p:cNvSpPr>
          <p:nvPr/>
        </p:nvSpPr>
        <p:spPr bwMode="auto">
          <a:xfrm>
            <a:off x="2840830" y="3248597"/>
            <a:ext cx="398407" cy="33801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4300" tIns="57150" rIns="114300" bIns="57150" anchor="ctr"/>
          <a:lstStyle/>
          <a:p>
            <a:pPr algn="ctr" defTabSz="1143000"/>
            <a:r>
              <a:rPr kumimoji="1" lang="en-US" altLang="zh-CN" sz="3000" b="0" dirty="0">
                <a:latin typeface="宋体" pitchFamily="2" charset="-122"/>
              </a:rPr>
              <a:t>3</a:t>
            </a:r>
          </a:p>
        </p:txBody>
      </p:sp>
      <p:sp>
        <p:nvSpPr>
          <p:cNvPr id="39" name="灯片编号占位符 3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286</a:t>
            </a:fld>
            <a:endParaRPr lang="en-GB" dirty="0"/>
          </a:p>
        </p:txBody>
      </p:sp>
    </p:spTree>
    <p:extLst>
      <p:ext uri="{BB962C8B-B14F-4D97-AF65-F5344CB8AC3E}">
        <p14:creationId xmlns:p14="http://schemas.microsoft.com/office/powerpoint/2010/main" val="33818366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6"/>
                                        </p:tgtEl>
                                        <p:attrNameLst>
                                          <p:attrName>style.visibility</p:attrName>
                                        </p:attrNameLst>
                                      </p:cBhvr>
                                      <p:to>
                                        <p:strVal val="visible"/>
                                      </p:to>
                                    </p:set>
                                    <p:anim calcmode="lin" valueType="num">
                                      <p:cBhvr additive="base">
                                        <p:cTn id="11" dur="500" fill="hold"/>
                                        <p:tgtEl>
                                          <p:spTgt spid="15366"/>
                                        </p:tgtEl>
                                        <p:attrNameLst>
                                          <p:attrName>ppt_x</p:attrName>
                                        </p:attrNameLst>
                                      </p:cBhvr>
                                      <p:tavLst>
                                        <p:tav tm="0">
                                          <p:val>
                                            <p:strVal val="#ppt_x"/>
                                          </p:val>
                                        </p:tav>
                                        <p:tav tm="100000">
                                          <p:val>
                                            <p:strVal val="#ppt_x"/>
                                          </p:val>
                                        </p:tav>
                                      </p:tavLst>
                                    </p:anim>
                                    <p:anim calcmode="lin" valueType="num">
                                      <p:cBhvr additive="base">
                                        <p:cTn id="12"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 calcmode="lin" valueType="num">
                                      <p:cBhvr additive="base">
                                        <p:cTn id="17"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363">
                                            <p:txEl>
                                              <p:pRg st="3" end="3"/>
                                            </p:txEl>
                                          </p:spTgt>
                                        </p:tgtEl>
                                        <p:attrNameLst>
                                          <p:attrName>style.visibility</p:attrName>
                                        </p:attrNameLst>
                                      </p:cBhvr>
                                      <p:to>
                                        <p:strVal val="visible"/>
                                      </p:to>
                                    </p:set>
                                    <p:anim calcmode="lin" valueType="num">
                                      <p:cBhvr additive="base">
                                        <p:cTn id="33" dur="500" fill="hold"/>
                                        <p:tgtEl>
                                          <p:spTgt spid="1536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3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363">
                                            <p:txEl>
                                              <p:pRg st="4" end="4"/>
                                            </p:txEl>
                                          </p:spTgt>
                                        </p:tgtEl>
                                        <p:attrNameLst>
                                          <p:attrName>style.visibility</p:attrName>
                                        </p:attrNameLst>
                                      </p:cBhvr>
                                      <p:to>
                                        <p:strVal val="visible"/>
                                      </p:to>
                                    </p:set>
                                    <p:anim calcmode="lin" valueType="num">
                                      <p:cBhvr additive="base">
                                        <p:cTn id="53" dur="5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3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5363">
                                            <p:txEl>
                                              <p:pRg st="5" end="5"/>
                                            </p:txEl>
                                          </p:spTgt>
                                        </p:tgtEl>
                                        <p:attrNameLst>
                                          <p:attrName>style.visibility</p:attrName>
                                        </p:attrNameLst>
                                      </p:cBhvr>
                                      <p:to>
                                        <p:strVal val="visible"/>
                                      </p:to>
                                    </p:set>
                                    <p:anim calcmode="lin" valueType="num">
                                      <p:cBhvr additive="base">
                                        <p:cTn id="73" dur="500" fill="hold"/>
                                        <p:tgtEl>
                                          <p:spTgt spid="15363">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536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92163" y="100013"/>
            <a:ext cx="8231187" cy="1143000"/>
          </a:xfrm>
          <a:noFill/>
          <a:ln/>
        </p:spPr>
        <p:txBody>
          <a:bodyPr/>
          <a:lstStyle/>
          <a:p>
            <a:pPr marL="889000" indent="-889000" defTabSz="731838"/>
            <a:r>
              <a:rPr lang="zh-CN" altLang="en-US" b="0"/>
              <a:t>回溯法</a:t>
            </a:r>
            <a:r>
              <a:rPr lang="zh-CN" altLang="en-US"/>
              <a:t> </a:t>
            </a:r>
          </a:p>
        </p:txBody>
      </p:sp>
      <p:sp>
        <p:nvSpPr>
          <p:cNvPr id="16387" name="Rectangle 3"/>
          <p:cNvSpPr>
            <a:spLocks noGrp="1" noChangeArrowheads="1"/>
          </p:cNvSpPr>
          <p:nvPr>
            <p:ph type="body" idx="1"/>
          </p:nvPr>
        </p:nvSpPr>
        <p:spPr>
          <a:xfrm>
            <a:off x="395537" y="1124744"/>
            <a:ext cx="8064896" cy="5400675"/>
          </a:xfrm>
          <a:noFill/>
          <a:ln/>
        </p:spPr>
        <p:txBody>
          <a:bodyPr/>
          <a:lstStyle/>
          <a:p>
            <a:r>
              <a:rPr lang="zh-CN" altLang="en-US" sz="2800" dirty="0">
                <a:latin typeface="楷体_GB2312" pitchFamily="49" charset="-122"/>
                <a:ea typeface="楷体_GB2312" pitchFamily="49" charset="-122"/>
              </a:rPr>
              <a:t>由于用</a:t>
            </a:r>
            <a:r>
              <a:rPr lang="en-US" altLang="zh-CN" sz="2800" i="1" dirty="0">
                <a:latin typeface="楷体_GB2312" pitchFamily="49" charset="-122"/>
                <a:ea typeface="楷体_GB2312" pitchFamily="49" charset="-122"/>
              </a:rPr>
              <a:t>m</a:t>
            </a:r>
            <a:r>
              <a:rPr lang="zh-CN" altLang="en-US" sz="2800" dirty="0">
                <a:latin typeface="楷体_GB2312" pitchFamily="49" charset="-122"/>
                <a:ea typeface="楷体_GB2312" pitchFamily="49" charset="-122"/>
              </a:rPr>
              <a:t>种颜色为无向图</a:t>
            </a:r>
            <a:r>
              <a:rPr lang="en-US" altLang="zh-CN" sz="2800" i="1" dirty="0">
                <a:latin typeface="楷体_GB2312" pitchFamily="49" charset="-122"/>
                <a:ea typeface="楷体_GB2312" pitchFamily="49" charset="-122"/>
              </a:rPr>
              <a:t>G</a:t>
            </a:r>
            <a:r>
              <a:rPr lang="en-US" altLang="zh-CN" sz="2800" dirty="0">
                <a:latin typeface="楷体_GB2312" pitchFamily="49" charset="-122"/>
                <a:ea typeface="楷体_GB2312" pitchFamily="49" charset="-122"/>
              </a:rPr>
              <a:t>=(</a:t>
            </a:r>
            <a:r>
              <a:rPr lang="en-US" altLang="zh-CN" sz="2800" i="1" dirty="0">
                <a:latin typeface="楷体_GB2312" pitchFamily="49" charset="-122"/>
                <a:ea typeface="楷体_GB2312" pitchFamily="49" charset="-122"/>
              </a:rPr>
              <a:t>V</a:t>
            </a:r>
            <a:r>
              <a:rPr lang="en-US" altLang="zh-CN" sz="2800" dirty="0">
                <a:latin typeface="楷体_GB2312" pitchFamily="49" charset="-122"/>
                <a:ea typeface="楷体_GB2312" pitchFamily="49" charset="-122"/>
              </a:rPr>
              <a:t>,</a:t>
            </a:r>
            <a:r>
              <a:rPr lang="en-US" altLang="zh-CN" sz="2800" i="1" dirty="0">
                <a:latin typeface="楷体_GB2312" pitchFamily="49" charset="-122"/>
                <a:ea typeface="楷体_GB2312" pitchFamily="49" charset="-122"/>
              </a:rPr>
              <a:t>E</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着色，其中，</a:t>
            </a:r>
            <a:r>
              <a:rPr lang="en-US" altLang="zh-CN" sz="2800" i="1" dirty="0">
                <a:latin typeface="楷体_GB2312" pitchFamily="49" charset="-122"/>
                <a:ea typeface="楷体_GB2312" pitchFamily="49" charset="-122"/>
              </a:rPr>
              <a:t>V</a:t>
            </a:r>
            <a:r>
              <a:rPr lang="zh-CN" altLang="en-US" sz="2800" dirty="0">
                <a:latin typeface="楷体_GB2312" pitchFamily="49" charset="-122"/>
                <a:ea typeface="楷体_GB2312" pitchFamily="49" charset="-122"/>
              </a:rPr>
              <a:t>的顶点个数为</a:t>
            </a:r>
            <a:r>
              <a:rPr lang="en-US" altLang="zh-CN" sz="2800" i="1" dirty="0">
                <a:latin typeface="楷体_GB2312" pitchFamily="49" charset="-122"/>
                <a:ea typeface="楷体_GB2312" pitchFamily="49" charset="-122"/>
              </a:rPr>
              <a:t>n</a:t>
            </a:r>
            <a:r>
              <a:rPr lang="zh-CN" altLang="en-US" sz="2800" dirty="0">
                <a:latin typeface="楷体_GB2312" pitchFamily="49" charset="-122"/>
                <a:ea typeface="楷体_GB2312" pitchFamily="49" charset="-122"/>
              </a:rPr>
              <a:t>，可以用一个</a:t>
            </a:r>
            <a:r>
              <a:rPr lang="en-US" altLang="zh-CN" sz="2800" i="1" dirty="0">
                <a:latin typeface="楷体_GB2312" pitchFamily="49" charset="-122"/>
                <a:ea typeface="楷体_GB2312" pitchFamily="49" charset="-122"/>
              </a:rPr>
              <a:t>n</a:t>
            </a:r>
            <a:r>
              <a:rPr lang="zh-CN" altLang="en-US" sz="2800" dirty="0">
                <a:latin typeface="楷体_GB2312" pitchFamily="49" charset="-122"/>
                <a:ea typeface="楷体_GB2312" pitchFamily="49" charset="-122"/>
              </a:rPr>
              <a:t>元组</a:t>
            </a:r>
            <a:r>
              <a:rPr lang="en-US" altLang="zh-CN" sz="2800" i="1" dirty="0">
                <a:latin typeface="楷体_GB2312" pitchFamily="49" charset="-122"/>
                <a:ea typeface="楷体_GB2312" pitchFamily="49" charset="-122"/>
              </a:rPr>
              <a:t>C</a:t>
            </a:r>
            <a:r>
              <a:rPr lang="en-US" altLang="zh-CN" sz="2800" dirty="0">
                <a:latin typeface="楷体_GB2312" pitchFamily="49" charset="-122"/>
                <a:ea typeface="楷体_GB2312" pitchFamily="49" charset="-122"/>
              </a:rPr>
              <a:t>=</a:t>
            </a:r>
            <a:r>
              <a:rPr lang="en-US" altLang="zh-CN" sz="2800" i="1" dirty="0">
                <a:latin typeface="楷体_GB2312" pitchFamily="49" charset="-122"/>
                <a:ea typeface="楷体_GB2312" pitchFamily="49" charset="-122"/>
              </a:rPr>
              <a:t>(c</a:t>
            </a:r>
            <a:r>
              <a:rPr lang="en-US" altLang="zh-CN" sz="2800" dirty="0">
                <a:latin typeface="楷体_GB2312" pitchFamily="49" charset="-122"/>
                <a:ea typeface="楷体_GB2312" pitchFamily="49" charset="-122"/>
              </a:rPr>
              <a:t>1,</a:t>
            </a:r>
            <a:r>
              <a:rPr lang="en-US" altLang="zh-CN" sz="2800" i="1" dirty="0">
                <a:latin typeface="楷体_GB2312" pitchFamily="49" charset="-122"/>
                <a:ea typeface="楷体_GB2312" pitchFamily="49" charset="-122"/>
              </a:rPr>
              <a:t>c</a:t>
            </a:r>
            <a:r>
              <a:rPr lang="en-US" altLang="zh-CN" sz="2800" dirty="0">
                <a:latin typeface="楷体_GB2312" pitchFamily="49" charset="-122"/>
                <a:ea typeface="楷体_GB2312" pitchFamily="49" charset="-122"/>
              </a:rPr>
              <a:t>2,</a:t>
            </a:r>
            <a:r>
              <a:rPr lang="en-US" altLang="zh-CN" sz="2800" i="1" dirty="0">
                <a:latin typeface="Arial"/>
                <a:ea typeface="楷体_GB2312" pitchFamily="49" charset="-122"/>
              </a:rPr>
              <a:t>…</a:t>
            </a:r>
            <a:r>
              <a:rPr lang="en-US" altLang="zh-CN" sz="2800" dirty="0">
                <a:latin typeface="楷体_GB2312" pitchFamily="49" charset="-122"/>
                <a:ea typeface="楷体_GB2312" pitchFamily="49" charset="-122"/>
              </a:rPr>
              <a:t>,</a:t>
            </a:r>
            <a:r>
              <a:rPr lang="en-US" altLang="zh-CN" sz="2800" i="1" dirty="0" err="1">
                <a:latin typeface="楷体_GB2312" pitchFamily="49" charset="-122"/>
                <a:ea typeface="楷体_GB2312" pitchFamily="49" charset="-122"/>
              </a:rPr>
              <a:t>c</a:t>
            </a:r>
            <a:r>
              <a:rPr lang="en-US" altLang="zh-CN" sz="2800" dirty="0" err="1">
                <a:latin typeface="楷体_GB2312" pitchFamily="49" charset="-122"/>
                <a:ea typeface="楷体_GB2312" pitchFamily="49" charset="-122"/>
              </a:rPr>
              <a:t>n</a:t>
            </a:r>
            <a:r>
              <a:rPr lang="en-US" altLang="zh-CN" sz="2800" i="1"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来描述图的一种可能着色，其中，</a:t>
            </a:r>
            <a:r>
              <a:rPr lang="en-US" altLang="zh-CN" sz="2800" i="1" dirty="0">
                <a:latin typeface="楷体_GB2312" pitchFamily="49" charset="-122"/>
                <a:ea typeface="楷体_GB2312" pitchFamily="49" charset="-122"/>
              </a:rPr>
              <a:t>ci</a:t>
            </a:r>
            <a:r>
              <a:rPr lang="en-US" altLang="zh-CN" sz="2800" dirty="0">
                <a:latin typeface="楷体_GB2312" pitchFamily="49" charset="-122"/>
                <a:ea typeface="楷体_GB2312" pitchFamily="49" charset="-122"/>
              </a:rPr>
              <a:t>∈{1, 2, </a:t>
            </a:r>
            <a:r>
              <a:rPr lang="en-US" altLang="zh-CN" sz="2800" dirty="0">
                <a:latin typeface="Arial"/>
                <a:ea typeface="楷体_GB2312" pitchFamily="49" charset="-122"/>
              </a:rPr>
              <a:t>…</a:t>
            </a:r>
            <a:r>
              <a:rPr lang="en-US" altLang="zh-CN" sz="2800" dirty="0">
                <a:latin typeface="楷体_GB2312" pitchFamily="49" charset="-122"/>
                <a:ea typeface="楷体_GB2312" pitchFamily="49" charset="-122"/>
              </a:rPr>
              <a:t>, </a:t>
            </a:r>
            <a:r>
              <a:rPr lang="en-US" altLang="zh-CN" sz="2800" i="1" dirty="0">
                <a:latin typeface="楷体_GB2312" pitchFamily="49" charset="-122"/>
                <a:ea typeface="楷体_GB2312" pitchFamily="49" charset="-122"/>
              </a:rPr>
              <a:t>m</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(1≤</a:t>
            </a:r>
            <a:r>
              <a:rPr lang="en-US" altLang="zh-CN" sz="2800" i="1" dirty="0">
                <a:latin typeface="楷体_GB2312" pitchFamily="49" charset="-122"/>
                <a:ea typeface="楷体_GB2312" pitchFamily="49" charset="-122"/>
              </a:rPr>
              <a:t>i</a:t>
            </a:r>
            <a:r>
              <a:rPr lang="en-US" altLang="zh-CN" sz="2800" dirty="0">
                <a:latin typeface="楷体_GB2312" pitchFamily="49" charset="-122"/>
                <a:ea typeface="楷体_GB2312" pitchFamily="49" charset="-122"/>
              </a:rPr>
              <a:t>≤</a:t>
            </a:r>
            <a:r>
              <a:rPr lang="en-US" altLang="zh-CN" sz="2800" i="1" dirty="0">
                <a:latin typeface="楷体_GB2312" pitchFamily="49" charset="-122"/>
                <a:ea typeface="楷体_GB2312" pitchFamily="49" charset="-122"/>
              </a:rPr>
              <a:t>n</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表示赋予顶点</a:t>
            </a:r>
            <a:r>
              <a:rPr lang="en-US" altLang="zh-CN" sz="2800" i="1" dirty="0">
                <a:latin typeface="楷体_GB2312" pitchFamily="49" charset="-122"/>
                <a:ea typeface="楷体_GB2312" pitchFamily="49" charset="-122"/>
              </a:rPr>
              <a:t>i</a:t>
            </a:r>
            <a:r>
              <a:rPr lang="zh-CN" altLang="en-US" sz="2800" dirty="0">
                <a:latin typeface="楷体_GB2312" pitchFamily="49" charset="-122"/>
                <a:ea typeface="楷体_GB2312" pitchFamily="49" charset="-122"/>
              </a:rPr>
              <a:t>的颜色。</a:t>
            </a:r>
          </a:p>
          <a:p>
            <a:pPr>
              <a:buFontTx/>
              <a:buNone/>
            </a:pPr>
            <a:r>
              <a:rPr lang="zh-CN" altLang="en-US" sz="2800" dirty="0">
                <a:latin typeface="楷体_GB2312" pitchFamily="49" charset="-122"/>
                <a:ea typeface="楷体_GB2312" pitchFamily="49" charset="-122"/>
              </a:rPr>
              <a:t>    </a:t>
            </a:r>
            <a:r>
              <a:rPr lang="zh-CN" altLang="en-US" sz="2800" dirty="0" smtClean="0">
                <a:latin typeface="楷体_GB2312" pitchFamily="49" charset="-122"/>
                <a:ea typeface="楷体_GB2312" pitchFamily="49" charset="-122"/>
              </a:rPr>
              <a:t>如</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5</a:t>
            </a:r>
            <a:r>
              <a:rPr lang="zh-CN" altLang="en-US" sz="2800" dirty="0">
                <a:latin typeface="楷体_GB2312" pitchFamily="49" charset="-122"/>
                <a:ea typeface="楷体_GB2312" pitchFamily="49" charset="-122"/>
              </a:rPr>
              <a:t>元组</a:t>
            </a:r>
            <a:r>
              <a:rPr lang="en-US" altLang="zh-CN" sz="2800" dirty="0">
                <a:latin typeface="楷体_GB2312" pitchFamily="49" charset="-122"/>
                <a:ea typeface="楷体_GB2312" pitchFamily="49" charset="-122"/>
              </a:rPr>
              <a:t>(1, 2, 2, 3, 1)</a:t>
            </a:r>
            <a:r>
              <a:rPr lang="zh-CN" altLang="en-US" sz="2800" dirty="0">
                <a:latin typeface="楷体_GB2312" pitchFamily="49" charset="-122"/>
                <a:ea typeface="楷体_GB2312" pitchFamily="49" charset="-122"/>
              </a:rPr>
              <a:t>表示对具有</a:t>
            </a:r>
            <a:r>
              <a:rPr lang="en-US" altLang="zh-CN" sz="2800" dirty="0">
                <a:latin typeface="楷体_GB2312" pitchFamily="49" charset="-122"/>
                <a:ea typeface="楷体_GB2312" pitchFamily="49" charset="-122"/>
              </a:rPr>
              <a:t>5</a:t>
            </a:r>
            <a:r>
              <a:rPr lang="zh-CN" altLang="en-US" sz="2800" dirty="0">
                <a:latin typeface="楷体_GB2312" pitchFamily="49" charset="-122"/>
                <a:ea typeface="楷体_GB2312" pitchFamily="49" charset="-122"/>
              </a:rPr>
              <a:t>个顶点的无向图</a:t>
            </a:r>
            <a:r>
              <a:rPr lang="en-US" altLang="zh-CN" sz="2800" dirty="0">
                <a:latin typeface="楷体_GB2312" pitchFamily="49" charset="-122"/>
                <a:ea typeface="楷体_GB2312" pitchFamily="49" charset="-122"/>
              </a:rPr>
              <a:t>12.3</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a</a:t>
            </a:r>
            <a:r>
              <a:rPr lang="zh-CN" altLang="en-US" sz="2800" dirty="0">
                <a:latin typeface="楷体_GB2312" pitchFamily="49" charset="-122"/>
                <a:ea typeface="楷体_GB2312" pitchFamily="49" charset="-122"/>
              </a:rPr>
              <a:t>）的一种着色，顶点</a:t>
            </a: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着颜色</a:t>
            </a: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，顶点</a:t>
            </a: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着颜色</a:t>
            </a: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，顶点</a:t>
            </a: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着颜色</a:t>
            </a: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，如此等等。</a:t>
            </a:r>
          </a:p>
          <a:p>
            <a:r>
              <a:rPr lang="zh-CN" altLang="en-US" sz="2800" dirty="0">
                <a:latin typeface="楷体_GB2312" pitchFamily="49" charset="-122"/>
                <a:ea typeface="楷体_GB2312" pitchFamily="49" charset="-122"/>
              </a:rPr>
              <a:t>如果在</a:t>
            </a:r>
            <a:r>
              <a:rPr lang="en-US" altLang="zh-CN" sz="2800" i="1" dirty="0">
                <a:latin typeface="楷体_GB2312" pitchFamily="49" charset="-122"/>
                <a:ea typeface="楷体_GB2312" pitchFamily="49" charset="-122"/>
              </a:rPr>
              <a:t>n</a:t>
            </a:r>
            <a:r>
              <a:rPr lang="zh-CN" altLang="en-US" sz="2800" dirty="0">
                <a:latin typeface="楷体_GB2312" pitchFamily="49" charset="-122"/>
                <a:ea typeface="楷体_GB2312" pitchFamily="49" charset="-122"/>
              </a:rPr>
              <a:t>元组</a:t>
            </a:r>
            <a:r>
              <a:rPr lang="en-US" altLang="zh-CN" sz="2800" i="1" dirty="0">
                <a:latin typeface="楷体_GB2312" pitchFamily="49" charset="-122"/>
                <a:ea typeface="楷体_GB2312" pitchFamily="49" charset="-122"/>
              </a:rPr>
              <a:t>C</a:t>
            </a:r>
            <a:r>
              <a:rPr lang="zh-CN" altLang="en-US" sz="2800" dirty="0">
                <a:latin typeface="楷体_GB2312" pitchFamily="49" charset="-122"/>
                <a:ea typeface="楷体_GB2312" pitchFamily="49" charset="-122"/>
              </a:rPr>
              <a:t>中，所有相邻顶点都不会着相同颜色，就称此</a:t>
            </a:r>
            <a:r>
              <a:rPr lang="en-US" altLang="zh-CN" sz="2800" i="1" dirty="0">
                <a:latin typeface="楷体_GB2312" pitchFamily="49" charset="-122"/>
                <a:ea typeface="楷体_GB2312" pitchFamily="49" charset="-122"/>
              </a:rPr>
              <a:t>n</a:t>
            </a:r>
            <a:r>
              <a:rPr lang="zh-CN" altLang="en-US" sz="2800" dirty="0">
                <a:latin typeface="楷体_GB2312" pitchFamily="49" charset="-122"/>
                <a:ea typeface="楷体_GB2312" pitchFamily="49" charset="-122"/>
              </a:rPr>
              <a:t>元组为可行解，否则为无效解</a:t>
            </a:r>
            <a:r>
              <a:rPr lang="zh-CN" altLang="en-US" sz="2800" dirty="0" smtClean="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287</a:t>
            </a:fld>
            <a:endParaRPr lang="en-GB" dirty="0"/>
          </a:p>
        </p:txBody>
      </p:sp>
    </p:spTree>
    <p:extLst>
      <p:ext uri="{BB962C8B-B14F-4D97-AF65-F5344CB8AC3E}">
        <p14:creationId xmlns:p14="http://schemas.microsoft.com/office/powerpoint/2010/main" val="1597769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7">
                                            <p:txEl>
                                              <p:pRg st="1" end="1"/>
                                            </p:txEl>
                                          </p:spTgt>
                                        </p:tgtEl>
                                        <p:attrNameLst>
                                          <p:attrName>style.visibility</p:attrName>
                                        </p:attrNameLst>
                                      </p:cBhvr>
                                      <p:to>
                                        <p:strVal val="visible"/>
                                      </p:to>
                                    </p:set>
                                    <p:anim calcmode="lin" valueType="num">
                                      <p:cBhvr additive="base">
                                        <p:cTn id="13" dur="5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7">
                                            <p:txEl>
                                              <p:pRg st="2" end="2"/>
                                            </p:txEl>
                                          </p:spTgt>
                                        </p:tgtEl>
                                        <p:attrNameLst>
                                          <p:attrName>style.visibility</p:attrName>
                                        </p:attrNameLst>
                                      </p:cBhvr>
                                      <p:to>
                                        <p:strVal val="visible"/>
                                      </p:to>
                                    </p:set>
                                    <p:anim calcmode="lin" valueType="num">
                                      <p:cBhvr additive="base">
                                        <p:cTn id="19" dur="5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1560" y="17312"/>
            <a:ext cx="8231187" cy="1143001"/>
          </a:xfrm>
          <a:noFill/>
          <a:ln/>
        </p:spPr>
        <p:txBody>
          <a:bodyPr/>
          <a:lstStyle/>
          <a:p>
            <a:pPr marL="889000" indent="-889000" defTabSz="731838"/>
            <a:r>
              <a:rPr lang="zh-CN" altLang="en-US" b="0" dirty="0"/>
              <a:t>回溯</a:t>
            </a:r>
            <a:r>
              <a:rPr lang="zh-CN" altLang="en-US" b="0" dirty="0" smtClean="0"/>
              <a:t>法</a:t>
            </a:r>
            <a:r>
              <a:rPr lang="zh-CN" altLang="en-US" sz="4000" dirty="0">
                <a:latin typeface="楷体_GB2312" pitchFamily="49" charset="-122"/>
                <a:ea typeface="楷体_GB2312" pitchFamily="49" charset="-122"/>
              </a:rPr>
              <a:t>求解图着色问题</a:t>
            </a:r>
            <a:endParaRPr lang="zh-CN" altLang="en-US" dirty="0"/>
          </a:p>
        </p:txBody>
      </p:sp>
      <p:sp>
        <p:nvSpPr>
          <p:cNvPr id="17411" name="Rectangle 3"/>
          <p:cNvSpPr>
            <a:spLocks noGrp="1" noChangeArrowheads="1"/>
          </p:cNvSpPr>
          <p:nvPr>
            <p:ph type="body" idx="1"/>
          </p:nvPr>
        </p:nvSpPr>
        <p:spPr>
          <a:xfrm>
            <a:off x="179512" y="1089025"/>
            <a:ext cx="8507287" cy="5400675"/>
          </a:xfrm>
          <a:noFill/>
          <a:ln/>
        </p:spPr>
        <p:txBody>
          <a:bodyPr/>
          <a:lstStyle/>
          <a:p>
            <a:pPr>
              <a:spcBef>
                <a:spcPct val="0"/>
              </a:spcBef>
              <a:buNone/>
            </a:pPr>
            <a:r>
              <a:rPr lang="zh-CN" altLang="en-US" sz="2400" b="1" dirty="0" smtClean="0">
                <a:latin typeface="楷体_GB2312" pitchFamily="49" charset="-122"/>
                <a:ea typeface="楷体_GB2312" pitchFamily="49" charset="-122"/>
              </a:rPr>
              <a:t>  </a:t>
            </a:r>
            <a:r>
              <a:rPr lang="zh-CN" altLang="en-US" sz="2400" b="1" dirty="0" smtClean="0">
                <a:solidFill>
                  <a:srgbClr val="00B050"/>
                </a:solidFill>
                <a:latin typeface="楷体_GB2312" pitchFamily="49" charset="-122"/>
                <a:ea typeface="楷体_GB2312" pitchFamily="49" charset="-122"/>
              </a:rPr>
              <a:t>首先</a:t>
            </a:r>
            <a:r>
              <a:rPr lang="zh-CN" altLang="en-US" sz="2400" b="1" dirty="0">
                <a:solidFill>
                  <a:srgbClr val="00B050"/>
                </a:solidFill>
                <a:latin typeface="楷体_GB2312" pitchFamily="49" charset="-122"/>
                <a:ea typeface="楷体_GB2312" pitchFamily="49" charset="-122"/>
              </a:rPr>
              <a:t>把所有顶点的颜色初始化为</a:t>
            </a:r>
            <a:r>
              <a:rPr lang="en-US" altLang="zh-CN" sz="2400" b="1" dirty="0">
                <a:solidFill>
                  <a:srgbClr val="00B050"/>
                </a:solidFill>
                <a:latin typeface="楷体_GB2312" pitchFamily="49" charset="-122"/>
                <a:ea typeface="楷体_GB2312" pitchFamily="49" charset="-122"/>
              </a:rPr>
              <a:t>0</a:t>
            </a:r>
            <a:r>
              <a:rPr lang="zh-CN" altLang="en-US" sz="2400" b="1" dirty="0">
                <a:solidFill>
                  <a:srgbClr val="00B050"/>
                </a:solidFill>
                <a:latin typeface="楷体_GB2312" pitchFamily="49" charset="-122"/>
                <a:ea typeface="楷体_GB2312" pitchFamily="49" charset="-122"/>
              </a:rPr>
              <a:t>，然后依次为每个顶点着色。如果其中</a:t>
            </a:r>
            <a:r>
              <a:rPr lang="en-US" altLang="zh-CN" sz="2400" b="1" dirty="0" err="1">
                <a:solidFill>
                  <a:srgbClr val="00B050"/>
                </a:solidFill>
                <a:latin typeface="楷体_GB2312" pitchFamily="49" charset="-122"/>
                <a:ea typeface="楷体_GB2312" pitchFamily="49" charset="-122"/>
              </a:rPr>
              <a:t>i</a:t>
            </a:r>
            <a:r>
              <a:rPr lang="zh-CN" altLang="en-US" sz="2400" b="1" dirty="0">
                <a:solidFill>
                  <a:srgbClr val="00B050"/>
                </a:solidFill>
                <a:latin typeface="楷体_GB2312" pitchFamily="49" charset="-122"/>
                <a:ea typeface="楷体_GB2312" pitchFamily="49" charset="-122"/>
              </a:rPr>
              <a:t>个顶点已经着色，并且相邻两个顶点的颜色都不一样，就称当前的着色是有效的局部着色；否则，就称为无效的着色。如果由根节点到当前节点路径上的着色，对应于一个有效着色，并且路径的长度小于</a:t>
            </a:r>
            <a:r>
              <a:rPr lang="en-US" altLang="zh-CN" sz="2400" b="1" dirty="0">
                <a:solidFill>
                  <a:srgbClr val="00B050"/>
                </a:solidFill>
                <a:latin typeface="楷体_GB2312" pitchFamily="49" charset="-122"/>
                <a:ea typeface="楷体_GB2312" pitchFamily="49" charset="-122"/>
              </a:rPr>
              <a:t>n</a:t>
            </a:r>
            <a:r>
              <a:rPr lang="zh-CN" altLang="en-US" sz="2400" b="1" dirty="0">
                <a:solidFill>
                  <a:srgbClr val="00B050"/>
                </a:solidFill>
                <a:latin typeface="楷体_GB2312" pitchFamily="49" charset="-122"/>
                <a:ea typeface="楷体_GB2312" pitchFamily="49" charset="-122"/>
              </a:rPr>
              <a:t>，那么相应的着色是有效的局部着色。这时，就从当前节点出发，继续探索它的儿子节点，并把儿子结点标记为当前结点。</a:t>
            </a:r>
          </a:p>
          <a:p>
            <a:pPr>
              <a:spcBef>
                <a:spcPct val="0"/>
              </a:spcBef>
              <a:buFontTx/>
              <a:buNone/>
            </a:pPr>
            <a:r>
              <a:rPr lang="zh-CN" altLang="en-US" sz="2400" b="1" dirty="0" smtClean="0">
                <a:solidFill>
                  <a:srgbClr val="00B0F0"/>
                </a:solidFill>
                <a:latin typeface="楷体_GB2312" pitchFamily="49" charset="-122"/>
                <a:ea typeface="楷体_GB2312" pitchFamily="49" charset="-122"/>
              </a:rPr>
              <a:t>   如果</a:t>
            </a:r>
            <a:r>
              <a:rPr lang="zh-CN" altLang="en-US" sz="2400" b="1" dirty="0">
                <a:solidFill>
                  <a:srgbClr val="00B0F0"/>
                </a:solidFill>
                <a:latin typeface="楷体_GB2312" pitchFamily="49" charset="-122"/>
                <a:ea typeface="楷体_GB2312" pitchFamily="49" charset="-122"/>
              </a:rPr>
              <a:t>在相应路径上搜索不到有效的着色，就把当前结点标记为</a:t>
            </a:r>
            <a:r>
              <a:rPr lang="en-US" altLang="zh-CN" sz="2400" b="1" dirty="0">
                <a:solidFill>
                  <a:srgbClr val="00B0F0"/>
                </a:solidFill>
                <a:latin typeface="楷体_GB2312" pitchFamily="49" charset="-122"/>
                <a:ea typeface="楷体_GB2312" pitchFamily="49" charset="-122"/>
              </a:rPr>
              <a:t>d_</a:t>
            </a:r>
            <a:r>
              <a:rPr lang="zh-CN" altLang="en-US" sz="2400" b="1" dirty="0">
                <a:solidFill>
                  <a:srgbClr val="00B0F0"/>
                </a:solidFill>
                <a:latin typeface="楷体_GB2312" pitchFamily="49" charset="-122"/>
                <a:ea typeface="楷体_GB2312" pitchFamily="49" charset="-122"/>
              </a:rPr>
              <a:t>结点，并把控制转移去搜索对应于另一种颜色的兄弟结点。如果对所有</a:t>
            </a:r>
            <a:r>
              <a:rPr lang="en-US" altLang="zh-CN" sz="2400" b="1" dirty="0">
                <a:solidFill>
                  <a:srgbClr val="00B0F0"/>
                </a:solidFill>
                <a:latin typeface="楷体_GB2312" pitchFamily="49" charset="-122"/>
                <a:ea typeface="楷体_GB2312" pitchFamily="49" charset="-122"/>
              </a:rPr>
              <a:t>m</a:t>
            </a:r>
            <a:r>
              <a:rPr lang="zh-CN" altLang="en-US" sz="2400" b="1" dirty="0">
                <a:solidFill>
                  <a:srgbClr val="00B0F0"/>
                </a:solidFill>
                <a:latin typeface="楷体_GB2312" pitchFamily="49" charset="-122"/>
                <a:ea typeface="楷体_GB2312" pitchFamily="49" charset="-122"/>
              </a:rPr>
              <a:t>个兄弟结点，都搜索不到一种有效的着色，就回溯到它的父亲结点，并把父亲结点标记为</a:t>
            </a:r>
            <a:r>
              <a:rPr lang="en-US" altLang="zh-CN" sz="2400" b="1" dirty="0">
                <a:solidFill>
                  <a:srgbClr val="00B0F0"/>
                </a:solidFill>
                <a:latin typeface="楷体_GB2312" pitchFamily="49" charset="-122"/>
                <a:ea typeface="楷体_GB2312" pitchFamily="49" charset="-122"/>
              </a:rPr>
              <a:t>d_</a:t>
            </a:r>
            <a:r>
              <a:rPr lang="zh-CN" altLang="en-US" sz="2400" b="1" dirty="0">
                <a:solidFill>
                  <a:srgbClr val="00B0F0"/>
                </a:solidFill>
                <a:latin typeface="楷体_GB2312" pitchFamily="49" charset="-122"/>
                <a:ea typeface="楷体_GB2312" pitchFamily="49" charset="-122"/>
              </a:rPr>
              <a:t>结点，转移去搜索父亲结点的兄弟结点。这种搜索过程一直进行，直到根结点变为</a:t>
            </a:r>
            <a:r>
              <a:rPr lang="en-US" altLang="zh-CN" sz="2400" b="1" dirty="0">
                <a:solidFill>
                  <a:srgbClr val="00B0F0"/>
                </a:solidFill>
                <a:latin typeface="楷体_GB2312" pitchFamily="49" charset="-122"/>
                <a:ea typeface="楷体_GB2312" pitchFamily="49" charset="-122"/>
              </a:rPr>
              <a:t>d_</a:t>
            </a:r>
            <a:r>
              <a:rPr lang="zh-CN" altLang="en-US" sz="2400" b="1" dirty="0">
                <a:solidFill>
                  <a:srgbClr val="00B0F0"/>
                </a:solidFill>
                <a:latin typeface="楷体_GB2312" pitchFamily="49" charset="-122"/>
                <a:ea typeface="楷体_GB2312" pitchFamily="49" charset="-122"/>
              </a:rPr>
              <a:t>结点，或者搜索路径长度等于</a:t>
            </a:r>
            <a:r>
              <a:rPr lang="en-US" altLang="zh-CN" sz="2400" b="1" dirty="0">
                <a:solidFill>
                  <a:srgbClr val="00B0F0"/>
                </a:solidFill>
                <a:latin typeface="楷体_GB2312" pitchFamily="49" charset="-122"/>
                <a:ea typeface="楷体_GB2312" pitchFamily="49" charset="-122"/>
              </a:rPr>
              <a:t>n</a:t>
            </a:r>
            <a:r>
              <a:rPr lang="zh-CN" altLang="en-US" sz="2400" b="1" dirty="0">
                <a:solidFill>
                  <a:srgbClr val="00B0F0"/>
                </a:solidFill>
                <a:latin typeface="楷体_GB2312" pitchFamily="49" charset="-122"/>
                <a:ea typeface="楷体_GB2312" pitchFamily="49" charset="-122"/>
              </a:rPr>
              <a:t>，并找到了一个有效的着色为止</a:t>
            </a:r>
            <a:r>
              <a:rPr lang="zh-CN" altLang="en-US" sz="2400" b="1" dirty="0" smtClean="0">
                <a:solidFill>
                  <a:srgbClr val="00B0F0"/>
                </a:solidFill>
                <a:latin typeface="楷体_GB2312" pitchFamily="49" charset="-122"/>
                <a:ea typeface="楷体_GB2312" pitchFamily="49" charset="-122"/>
              </a:rPr>
              <a:t>。</a:t>
            </a:r>
            <a:endParaRPr lang="zh-CN" altLang="en-US" sz="2400" b="1" dirty="0">
              <a:solidFill>
                <a:srgbClr val="00B0F0"/>
              </a:solidFill>
              <a:latin typeface="楷体_GB2312" pitchFamily="49" charset="-122"/>
              <a:ea typeface="楷体_GB2312" pitchFamily="49" charset="-122"/>
            </a:endParaRPr>
          </a:p>
        </p:txBody>
      </p:sp>
      <p:pic>
        <p:nvPicPr>
          <p:cNvPr id="1092610" name="Picture 2" descr="https://wkretype.bdimg.com/retype/zoom/afa8936b783e0912a2162a95?pn=14&amp;o=jpg_6&amp;md5sum=3cc16a546b4e4f1db444b64c0bef98cd&amp;sign=7ee9b36355&amp;png=433777-450874&amp;jpg=1620031-17174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725" y="1089025"/>
            <a:ext cx="6834856" cy="5126143"/>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288</a:t>
            </a:fld>
            <a:endParaRPr lang="en-GB" dirty="0"/>
          </a:p>
        </p:txBody>
      </p:sp>
    </p:spTree>
    <p:extLst>
      <p:ext uri="{BB962C8B-B14F-4D97-AF65-F5344CB8AC3E}">
        <p14:creationId xmlns:p14="http://schemas.microsoft.com/office/powerpoint/2010/main" val="33714815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92610"/>
                                        </p:tgtEl>
                                        <p:attrNameLst>
                                          <p:attrName>style.visibility</p:attrName>
                                        </p:attrNameLst>
                                      </p:cBhvr>
                                      <p:to>
                                        <p:strVal val="visible"/>
                                      </p:to>
                                    </p:set>
                                    <p:anim calcmode="lin" valueType="num">
                                      <p:cBhvr additive="base">
                                        <p:cTn id="19" dur="500" fill="hold"/>
                                        <p:tgtEl>
                                          <p:spTgt spid="1092610"/>
                                        </p:tgtEl>
                                        <p:attrNameLst>
                                          <p:attrName>ppt_x</p:attrName>
                                        </p:attrNameLst>
                                      </p:cBhvr>
                                      <p:tavLst>
                                        <p:tav tm="0">
                                          <p:val>
                                            <p:strVal val="#ppt_x"/>
                                          </p:val>
                                        </p:tav>
                                        <p:tav tm="100000">
                                          <p:val>
                                            <p:strVal val="#ppt_x"/>
                                          </p:val>
                                        </p:tav>
                                      </p:tavLst>
                                    </p:anim>
                                    <p:anim calcmode="lin" valueType="num">
                                      <p:cBhvr additive="base">
                                        <p:cTn id="20" dur="500" fill="hold"/>
                                        <p:tgtEl>
                                          <p:spTgt spid="10926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912813" y="369888"/>
            <a:ext cx="5278437" cy="692150"/>
          </a:xfrm>
          <a:noFill/>
          <a:ln/>
        </p:spPr>
        <p:txBody>
          <a:bodyPr/>
          <a:lstStyle/>
          <a:p>
            <a:pPr marL="889000" indent="-889000" defTabSz="731838"/>
            <a:r>
              <a:rPr lang="zh-CN" altLang="en-US" sz="4000" b="0"/>
              <a:t>贪心法</a:t>
            </a:r>
            <a:endParaRPr lang="zh-CN" altLang="en-US" sz="4000"/>
          </a:p>
        </p:txBody>
      </p:sp>
      <p:sp>
        <p:nvSpPr>
          <p:cNvPr id="24579" name="Rectangle 3"/>
          <p:cNvSpPr>
            <a:spLocks noGrp="1" noChangeArrowheads="1"/>
          </p:cNvSpPr>
          <p:nvPr>
            <p:ph type="body" idx="1"/>
          </p:nvPr>
        </p:nvSpPr>
        <p:spPr>
          <a:xfrm>
            <a:off x="792163" y="1268413"/>
            <a:ext cx="7896225" cy="5221287"/>
          </a:xfrm>
          <a:noFill/>
          <a:ln/>
        </p:spPr>
        <p:txBody>
          <a:bodyPr/>
          <a:lstStyle/>
          <a:p>
            <a:pPr>
              <a:lnSpc>
                <a:spcPct val="90000"/>
              </a:lnSpc>
            </a:pPr>
            <a:r>
              <a:rPr lang="zh-CN" altLang="en-US" sz="3000" b="0" dirty="0">
                <a:solidFill>
                  <a:srgbClr val="FF3300"/>
                </a:solidFill>
                <a:latin typeface="楷体_GB2312" pitchFamily="49" charset="-122"/>
                <a:ea typeface="楷体_GB2312" pitchFamily="49" charset="-122"/>
              </a:rPr>
              <a:t>贪心策略</a:t>
            </a:r>
            <a:r>
              <a:rPr lang="zh-CN" altLang="en-US" sz="3000" b="0" dirty="0">
                <a:latin typeface="楷体_GB2312" pitchFamily="49" charset="-122"/>
                <a:ea typeface="楷体_GB2312" pitchFamily="49" charset="-122"/>
              </a:rPr>
              <a:t>：</a:t>
            </a:r>
            <a:r>
              <a:rPr lang="zh-CN" altLang="en-US" sz="3000" dirty="0">
                <a:latin typeface="楷体_GB2312" pitchFamily="49" charset="-122"/>
                <a:ea typeface="楷体_GB2312" pitchFamily="49" charset="-122"/>
              </a:rPr>
              <a:t>选择一种颜色，以任意顶点作为开始顶点，依次考察图中的未被着色的每个顶点，如果一个顶点可以用颜色</a:t>
            </a:r>
            <a:r>
              <a:rPr lang="en-US" altLang="zh-CN" sz="3000" dirty="0">
                <a:latin typeface="楷体_GB2312" pitchFamily="49" charset="-122"/>
                <a:ea typeface="楷体_GB2312" pitchFamily="49" charset="-122"/>
              </a:rPr>
              <a:t>1</a:t>
            </a:r>
            <a:r>
              <a:rPr lang="zh-CN" altLang="en-US" sz="3000" dirty="0">
                <a:latin typeface="楷体_GB2312" pitchFamily="49" charset="-122"/>
                <a:ea typeface="楷体_GB2312" pitchFamily="49" charset="-122"/>
              </a:rPr>
              <a:t>着色，换言之，该顶点的邻接点都还未被着色，则用颜色</a:t>
            </a:r>
            <a:r>
              <a:rPr lang="en-US" altLang="zh-CN" sz="3000" dirty="0">
                <a:latin typeface="楷体_GB2312" pitchFamily="49" charset="-122"/>
                <a:ea typeface="楷体_GB2312" pitchFamily="49" charset="-122"/>
              </a:rPr>
              <a:t>1</a:t>
            </a:r>
            <a:r>
              <a:rPr lang="zh-CN" altLang="en-US" sz="3000" dirty="0">
                <a:latin typeface="楷体_GB2312" pitchFamily="49" charset="-122"/>
                <a:ea typeface="楷体_GB2312" pitchFamily="49" charset="-122"/>
              </a:rPr>
              <a:t>为该顶点着色，当没有顶点能以这种颜色着色时，选择颜色</a:t>
            </a:r>
            <a:r>
              <a:rPr lang="en-US" altLang="zh-CN" sz="3000" dirty="0">
                <a:latin typeface="楷体_GB2312" pitchFamily="49" charset="-122"/>
                <a:ea typeface="楷体_GB2312" pitchFamily="49" charset="-122"/>
              </a:rPr>
              <a:t>2</a:t>
            </a:r>
            <a:r>
              <a:rPr lang="zh-CN" altLang="en-US" sz="3000" dirty="0">
                <a:latin typeface="楷体_GB2312" pitchFamily="49" charset="-122"/>
                <a:ea typeface="楷体_GB2312" pitchFamily="49" charset="-122"/>
              </a:rPr>
              <a:t>和一个未被着色的顶点作为开始顶点，用第二种颜色为尽可能多的顶点着色，如果还有未着色的顶点，则选取颜色</a:t>
            </a:r>
            <a:r>
              <a:rPr lang="en-US" altLang="zh-CN" sz="3000" dirty="0">
                <a:latin typeface="楷体_GB2312" pitchFamily="49" charset="-122"/>
                <a:ea typeface="楷体_GB2312" pitchFamily="49" charset="-122"/>
              </a:rPr>
              <a:t>3</a:t>
            </a:r>
            <a:r>
              <a:rPr lang="zh-CN" altLang="en-US" sz="3000" dirty="0">
                <a:latin typeface="楷体_GB2312" pitchFamily="49" charset="-122"/>
                <a:ea typeface="楷体_GB2312" pitchFamily="49" charset="-122"/>
              </a:rPr>
              <a:t>并为尽可能多的顶点着色，</a:t>
            </a:r>
            <a:r>
              <a:rPr lang="zh-CN" altLang="en-US" sz="3000" dirty="0" smtClean="0">
                <a:latin typeface="楷体_GB2312" pitchFamily="49" charset="-122"/>
                <a:ea typeface="楷体_GB2312" pitchFamily="49" charset="-122"/>
              </a:rPr>
              <a:t>依此类推。</a:t>
            </a:r>
            <a:endParaRPr lang="zh-CN" altLang="en-US" sz="3000" dirty="0">
              <a:latin typeface="楷体_GB2312" pitchFamily="49" charset="-122"/>
              <a:ea typeface="楷体_GB2312" pitchFamily="49" charset="-122"/>
            </a:endParaRPr>
          </a:p>
        </p:txBody>
      </p:sp>
      <p:sp>
        <p:nvSpPr>
          <p:cNvPr id="24580" name="Text Box 4"/>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289</a:t>
            </a:fld>
            <a:endParaRPr lang="en-GB" dirty="0"/>
          </a:p>
        </p:txBody>
      </p:sp>
    </p:spTree>
    <p:extLst>
      <p:ext uri="{BB962C8B-B14F-4D97-AF65-F5344CB8AC3E}">
        <p14:creationId xmlns:p14="http://schemas.microsoft.com/office/powerpoint/2010/main" val="1493010513"/>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3" name="Rectangle 2"/>
          <p:cNvSpPr>
            <a:spLocks noGrp="1" noChangeArrowheads="1"/>
          </p:cNvSpPr>
          <p:nvPr>
            <p:ph type="title"/>
          </p:nvPr>
        </p:nvSpPr>
        <p:spPr/>
        <p:txBody>
          <a:bodyPr/>
          <a:lstStyle/>
          <a:p>
            <a:r>
              <a:rPr lang="en-US" altLang="zh-CN" dirty="0" smtClean="0">
                <a:ea typeface="宋体" charset="-122"/>
              </a:rPr>
              <a:t>Running of SCC Algorithm</a:t>
            </a:r>
          </a:p>
        </p:txBody>
      </p:sp>
      <p:sp>
        <p:nvSpPr>
          <p:cNvPr id="2" name="内容占位符 1"/>
          <p:cNvSpPr>
            <a:spLocks noGrp="1"/>
          </p:cNvSpPr>
          <p:nvPr>
            <p:ph idx="1"/>
          </p:nvPr>
        </p:nvSpPr>
        <p:spPr/>
        <p:txBody>
          <a:bodyPr/>
          <a:lstStyle/>
          <a:p>
            <a:endParaRPr lang="zh-CN" altLang="en-US"/>
          </a:p>
        </p:txBody>
      </p:sp>
      <p:sp>
        <p:nvSpPr>
          <p:cNvPr id="3" name="Rectangle 1"/>
          <p:cNvSpPr>
            <a:spLocks noChangeArrowheads="1"/>
          </p:cNvSpPr>
          <p:nvPr/>
        </p:nvSpPr>
        <p:spPr bwMode="auto">
          <a:xfrm>
            <a:off x="899592" y="1255186"/>
            <a:ext cx="7056784"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rPr>
              <a:t>返回节点</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rPr>
              <a:t>3</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rPr>
              <a:t>，继续搜索到节点</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rPr>
              <a:t>4</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rPr>
              <a:t>，把</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rPr>
              <a:t>4</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rPr>
              <a:t>加</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入堆栈。发现节点</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4</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向节点</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1</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有后向边，节点</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1</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还在栈中，所以</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LOW[4]=1</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。节点</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6</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已经出栈，</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(4,6)</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是横叉边，返回</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3</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(3,4)</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为树枝边，所以</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LOW[3]=LOW[4]=1</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a:t>
            </a:r>
            <a:endParaRPr kumimoji="0" lang="zh-CN" sz="1050" b="0" i="0" u="none" strike="noStrike" cap="none" normalizeH="0" baseline="0" dirty="0" smtClean="0">
              <a:ln>
                <a:noFill/>
              </a:ln>
              <a:solidFill>
                <a:schemeClr val="tx1"/>
              </a:solidFill>
              <a:effectLst/>
              <a:latin typeface="Arial" pitchFamily="34" charset="0"/>
              <a:ea typeface="宋体" pitchFamily="2" charset="-122"/>
              <a:cs typeface="宋体" pitchFamily="2" charset="-122"/>
              <a:hlinkClick r:id="rId3"/>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9DCEDF"/>
                </a:solidFill>
                <a:effectLst/>
                <a:latin typeface="Arial" pitchFamily="34" charset="0"/>
                <a:ea typeface="Open Sans"/>
                <a:cs typeface="宋体" pitchFamily="2" charset="-122"/>
                <a:hlinkClick r:id="rId3"/>
              </a:rPr>
              <a:t>  </a:t>
            </a:r>
            <a:endParaRPr kumimoji="0" lang="zh-CN" sz="34700" b="0" i="0" u="none" strike="noStrike" cap="none" normalizeH="0" baseline="0" dirty="0" smtClean="0">
              <a:ln>
                <a:noFill/>
              </a:ln>
              <a:solidFill>
                <a:srgbClr val="9DCEDF"/>
              </a:solidFill>
              <a:effectLst/>
              <a:latin typeface="Arial" pitchFamily="34" charset="0"/>
              <a:ea typeface="Open Sans"/>
              <a:cs typeface="宋体" pitchFamily="2" charset="-122"/>
            </a:endParaRPr>
          </a:p>
        </p:txBody>
      </p:sp>
      <p:pic>
        <p:nvPicPr>
          <p:cNvPr id="1054722" name="Picture 2"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348880"/>
            <a:ext cx="4981575" cy="3190875"/>
          </a:xfrm>
          <a:prstGeom prst="rect">
            <a:avLst/>
          </a:prstGeom>
          <a:noFill/>
          <a:extLst>
            <a:ext uri="{909E8E84-426E-40DD-AFC4-6F175D3DCCD1}">
              <a14:hiddenFill xmlns:a14="http://schemas.microsoft.com/office/drawing/2010/main">
                <a:solidFill>
                  <a:srgbClr val="FFFFFF"/>
                </a:solidFill>
              </a14:hiddenFill>
            </a:ext>
          </a:extLst>
        </p:spPr>
      </p:pic>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29</a:t>
            </a:fld>
            <a:endParaRPr lang="en-GB" dirty="0"/>
          </a:p>
        </p:txBody>
      </p:sp>
    </p:spTree>
    <p:extLst>
      <p:ext uri="{BB962C8B-B14F-4D97-AF65-F5344CB8AC3E}">
        <p14:creationId xmlns:p14="http://schemas.microsoft.com/office/powerpoint/2010/main" val="32775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284663" y="3357563"/>
            <a:ext cx="4562475" cy="1924050"/>
            <a:chOff x="3058" y="2640"/>
            <a:chExt cx="2465" cy="1212"/>
          </a:xfrm>
        </p:grpSpPr>
        <p:sp>
          <p:nvSpPr>
            <p:cNvPr id="33813" name="Oval 4"/>
            <p:cNvSpPr>
              <a:spLocks noChangeArrowheads="1"/>
            </p:cNvSpPr>
            <p:nvPr/>
          </p:nvSpPr>
          <p:spPr bwMode="auto">
            <a:xfrm>
              <a:off x="4587" y="2640"/>
              <a:ext cx="234" cy="260"/>
            </a:xfrm>
            <a:prstGeom prst="ellipse">
              <a:avLst/>
            </a:prstGeom>
            <a:solidFill>
              <a:schemeClr val="accent1"/>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3</a:t>
              </a:r>
            </a:p>
          </p:txBody>
        </p:sp>
        <p:sp>
          <p:nvSpPr>
            <p:cNvPr id="33814" name="Oval 5"/>
            <p:cNvSpPr>
              <a:spLocks noChangeArrowheads="1"/>
            </p:cNvSpPr>
            <p:nvPr/>
          </p:nvSpPr>
          <p:spPr bwMode="auto">
            <a:xfrm>
              <a:off x="4565" y="3592"/>
              <a:ext cx="234" cy="260"/>
            </a:xfrm>
            <a:prstGeom prst="ellipse">
              <a:avLst/>
            </a:prstGeom>
            <a:solidFill>
              <a:schemeClr val="accent1"/>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4</a:t>
              </a:r>
            </a:p>
          </p:txBody>
        </p:sp>
        <p:sp>
          <p:nvSpPr>
            <p:cNvPr id="33815" name="Oval 6"/>
            <p:cNvSpPr>
              <a:spLocks noChangeArrowheads="1"/>
            </p:cNvSpPr>
            <p:nvPr/>
          </p:nvSpPr>
          <p:spPr bwMode="auto">
            <a:xfrm>
              <a:off x="5289" y="3134"/>
              <a:ext cx="234" cy="260"/>
            </a:xfrm>
            <a:prstGeom prst="ellipse">
              <a:avLst/>
            </a:prstGeom>
            <a:solidFill>
              <a:srgbClr val="33CC33"/>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5</a:t>
              </a:r>
            </a:p>
          </p:txBody>
        </p:sp>
        <p:sp>
          <p:nvSpPr>
            <p:cNvPr id="33816" name="Line 7"/>
            <p:cNvSpPr>
              <a:spLocks noChangeShapeType="1"/>
            </p:cNvSpPr>
            <p:nvPr/>
          </p:nvSpPr>
          <p:spPr bwMode="auto">
            <a:xfrm flipV="1">
              <a:off x="4075" y="2812"/>
              <a:ext cx="519" cy="3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7" name="Line 8"/>
            <p:cNvSpPr>
              <a:spLocks noChangeShapeType="1"/>
            </p:cNvSpPr>
            <p:nvPr/>
          </p:nvSpPr>
          <p:spPr bwMode="auto">
            <a:xfrm>
              <a:off x="4075" y="3290"/>
              <a:ext cx="504" cy="3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8" name="Line 9"/>
            <p:cNvSpPr>
              <a:spLocks noChangeShapeType="1"/>
            </p:cNvSpPr>
            <p:nvPr/>
          </p:nvSpPr>
          <p:spPr bwMode="auto">
            <a:xfrm flipV="1">
              <a:off x="4799" y="3376"/>
              <a:ext cx="541" cy="3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9" name="Line 10"/>
            <p:cNvSpPr>
              <a:spLocks noChangeShapeType="1"/>
            </p:cNvSpPr>
            <p:nvPr/>
          </p:nvSpPr>
          <p:spPr bwMode="auto">
            <a:xfrm flipH="1" flipV="1">
              <a:off x="4821" y="2796"/>
              <a:ext cx="512" cy="3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20" name="Oval 11"/>
            <p:cNvSpPr>
              <a:spLocks noChangeArrowheads="1"/>
            </p:cNvSpPr>
            <p:nvPr/>
          </p:nvSpPr>
          <p:spPr bwMode="auto">
            <a:xfrm>
              <a:off x="3058" y="3077"/>
              <a:ext cx="234" cy="260"/>
            </a:xfrm>
            <a:prstGeom prst="ellipse">
              <a:avLst/>
            </a:prstGeom>
            <a:solidFill>
              <a:srgbClr val="33CC33"/>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1</a:t>
              </a:r>
            </a:p>
          </p:txBody>
        </p:sp>
        <p:sp>
          <p:nvSpPr>
            <p:cNvPr id="33821" name="Oval 12"/>
            <p:cNvSpPr>
              <a:spLocks noChangeArrowheads="1"/>
            </p:cNvSpPr>
            <p:nvPr/>
          </p:nvSpPr>
          <p:spPr bwMode="auto">
            <a:xfrm>
              <a:off x="3848" y="3087"/>
              <a:ext cx="234" cy="260"/>
            </a:xfrm>
            <a:prstGeom prst="ellipse">
              <a:avLst/>
            </a:prstGeom>
            <a:solidFill>
              <a:srgbClr val="66CCFF"/>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2</a:t>
              </a:r>
            </a:p>
          </p:txBody>
        </p:sp>
        <p:sp>
          <p:nvSpPr>
            <p:cNvPr id="33822" name="Line 13"/>
            <p:cNvSpPr>
              <a:spLocks noChangeShapeType="1"/>
            </p:cNvSpPr>
            <p:nvPr/>
          </p:nvSpPr>
          <p:spPr bwMode="auto">
            <a:xfrm>
              <a:off x="3307" y="3212"/>
              <a:ext cx="5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4"/>
          <p:cNvGrpSpPr>
            <a:grpSpLocks/>
          </p:cNvGrpSpPr>
          <p:nvPr/>
        </p:nvGrpSpPr>
        <p:grpSpPr bwMode="auto">
          <a:xfrm>
            <a:off x="468313" y="2343150"/>
            <a:ext cx="4464050" cy="2016125"/>
            <a:chOff x="249" y="2614"/>
            <a:chExt cx="2465" cy="1212"/>
          </a:xfrm>
        </p:grpSpPr>
        <p:sp>
          <p:nvSpPr>
            <p:cNvPr id="33803" name="Oval 15"/>
            <p:cNvSpPr>
              <a:spLocks noChangeArrowheads="1"/>
            </p:cNvSpPr>
            <p:nvPr/>
          </p:nvSpPr>
          <p:spPr bwMode="auto">
            <a:xfrm>
              <a:off x="249" y="3051"/>
              <a:ext cx="234" cy="260"/>
            </a:xfrm>
            <a:prstGeom prst="ellipse">
              <a:avLst/>
            </a:prstGeom>
            <a:solidFill>
              <a:srgbClr val="33CC33"/>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1</a:t>
              </a:r>
            </a:p>
          </p:txBody>
        </p:sp>
        <p:sp>
          <p:nvSpPr>
            <p:cNvPr id="33804" name="Oval 16"/>
            <p:cNvSpPr>
              <a:spLocks noChangeArrowheads="1"/>
            </p:cNvSpPr>
            <p:nvPr/>
          </p:nvSpPr>
          <p:spPr bwMode="auto">
            <a:xfrm>
              <a:off x="1039" y="3061"/>
              <a:ext cx="234" cy="260"/>
            </a:xfrm>
            <a:prstGeom prst="ellipse">
              <a:avLst/>
            </a:prstGeom>
            <a:solidFill>
              <a:schemeClr val="accent1"/>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2</a:t>
              </a:r>
            </a:p>
          </p:txBody>
        </p:sp>
        <p:sp>
          <p:nvSpPr>
            <p:cNvPr id="33805" name="Line 17"/>
            <p:cNvSpPr>
              <a:spLocks noChangeShapeType="1"/>
            </p:cNvSpPr>
            <p:nvPr/>
          </p:nvSpPr>
          <p:spPr bwMode="auto">
            <a:xfrm>
              <a:off x="498" y="3186"/>
              <a:ext cx="5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6" name="Oval 18"/>
            <p:cNvSpPr>
              <a:spLocks noChangeArrowheads="1"/>
            </p:cNvSpPr>
            <p:nvPr/>
          </p:nvSpPr>
          <p:spPr bwMode="auto">
            <a:xfrm>
              <a:off x="1778" y="2614"/>
              <a:ext cx="234" cy="260"/>
            </a:xfrm>
            <a:prstGeom prst="ellipse">
              <a:avLst/>
            </a:prstGeom>
            <a:solidFill>
              <a:srgbClr val="33CC33"/>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3</a:t>
              </a:r>
            </a:p>
          </p:txBody>
        </p:sp>
        <p:sp>
          <p:nvSpPr>
            <p:cNvPr id="33807" name="Oval 19"/>
            <p:cNvSpPr>
              <a:spLocks noChangeArrowheads="1"/>
            </p:cNvSpPr>
            <p:nvPr/>
          </p:nvSpPr>
          <p:spPr bwMode="auto">
            <a:xfrm>
              <a:off x="1756" y="3566"/>
              <a:ext cx="234" cy="260"/>
            </a:xfrm>
            <a:prstGeom prst="ellipse">
              <a:avLst/>
            </a:prstGeom>
            <a:solidFill>
              <a:srgbClr val="33CC33"/>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4</a:t>
              </a:r>
            </a:p>
          </p:txBody>
        </p:sp>
        <p:sp>
          <p:nvSpPr>
            <p:cNvPr id="33808" name="Oval 20"/>
            <p:cNvSpPr>
              <a:spLocks noChangeArrowheads="1"/>
            </p:cNvSpPr>
            <p:nvPr/>
          </p:nvSpPr>
          <p:spPr bwMode="auto">
            <a:xfrm>
              <a:off x="2480" y="3108"/>
              <a:ext cx="234" cy="260"/>
            </a:xfrm>
            <a:prstGeom prst="ellipse">
              <a:avLst/>
            </a:prstGeom>
            <a:solidFill>
              <a:schemeClr val="accent1"/>
            </a:solidFill>
            <a:ln w="9525">
              <a:solidFill>
                <a:schemeClr val="tx1"/>
              </a:solidFill>
              <a:round/>
              <a:headEnd/>
              <a:tailEnd/>
            </a:ln>
          </p:spPr>
          <p:txBody>
            <a:bodyPr lIns="4320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lnSpc>
                  <a:spcPct val="80000"/>
                </a:lnSpc>
              </a:pPr>
              <a:r>
                <a:rPr lang="en-US" altLang="zh-CN" sz="2400" b="1">
                  <a:latin typeface="Times New Roman" panose="02020603050405020304" pitchFamily="18" charset="0"/>
                </a:rPr>
                <a:t>5</a:t>
              </a:r>
            </a:p>
          </p:txBody>
        </p:sp>
        <p:sp>
          <p:nvSpPr>
            <p:cNvPr id="33809" name="Line 21"/>
            <p:cNvSpPr>
              <a:spLocks noChangeShapeType="1"/>
            </p:cNvSpPr>
            <p:nvPr/>
          </p:nvSpPr>
          <p:spPr bwMode="auto">
            <a:xfrm flipV="1">
              <a:off x="1266" y="2786"/>
              <a:ext cx="519" cy="3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0" name="Line 22"/>
            <p:cNvSpPr>
              <a:spLocks noChangeShapeType="1"/>
            </p:cNvSpPr>
            <p:nvPr/>
          </p:nvSpPr>
          <p:spPr bwMode="auto">
            <a:xfrm>
              <a:off x="1266" y="3264"/>
              <a:ext cx="505" cy="3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1" name="Line 23"/>
            <p:cNvSpPr>
              <a:spLocks noChangeShapeType="1"/>
            </p:cNvSpPr>
            <p:nvPr/>
          </p:nvSpPr>
          <p:spPr bwMode="auto">
            <a:xfrm flipV="1">
              <a:off x="1990" y="3350"/>
              <a:ext cx="541" cy="3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2" name="Line 24"/>
            <p:cNvSpPr>
              <a:spLocks noChangeShapeType="1"/>
            </p:cNvSpPr>
            <p:nvPr/>
          </p:nvSpPr>
          <p:spPr bwMode="auto">
            <a:xfrm flipH="1" flipV="1">
              <a:off x="2012" y="2770"/>
              <a:ext cx="512" cy="3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799" name="Text Box 25"/>
          <p:cNvSpPr txBox="1">
            <a:spLocks noChangeArrowheads="1"/>
          </p:cNvSpPr>
          <p:nvPr/>
        </p:nvSpPr>
        <p:spPr bwMode="auto">
          <a:xfrm>
            <a:off x="201968" y="385145"/>
            <a:ext cx="609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pPr>
            <a:r>
              <a:rPr kumimoji="1" lang="zh-CN" altLang="en-US" sz="3600" b="1" dirty="0" smtClean="0">
                <a:solidFill>
                  <a:schemeClr val="bg1"/>
                </a:solidFill>
                <a:latin typeface="Times New Roman" panose="02020603050405020304" pitchFamily="18" charset="0"/>
              </a:rPr>
              <a:t>贪心问题求解</a:t>
            </a:r>
            <a:r>
              <a:rPr kumimoji="1" lang="zh-CN" altLang="en-US" sz="3600" b="1" dirty="0" smtClean="0">
                <a:solidFill>
                  <a:schemeClr val="bg1"/>
                </a:solidFill>
                <a:latin typeface="宋体" panose="02010600030101010101" pitchFamily="2" charset="-122"/>
              </a:rPr>
              <a:t>图</a:t>
            </a:r>
            <a:r>
              <a:rPr kumimoji="1" lang="zh-CN" altLang="en-US" sz="3600" b="1" dirty="0">
                <a:solidFill>
                  <a:schemeClr val="bg1"/>
                </a:solidFill>
                <a:latin typeface="宋体" panose="02010600030101010101" pitchFamily="2" charset="-122"/>
              </a:rPr>
              <a:t>着色问题</a:t>
            </a:r>
            <a:r>
              <a:rPr kumimoji="1" lang="zh-CN" altLang="en-US" sz="3600" b="1" dirty="0">
                <a:solidFill>
                  <a:schemeClr val="bg1"/>
                </a:solidFill>
                <a:latin typeface="Times New Roman" panose="02020603050405020304" pitchFamily="18" charset="0"/>
              </a:rPr>
              <a:t> </a:t>
            </a:r>
          </a:p>
        </p:txBody>
      </p:sp>
      <p:sp>
        <p:nvSpPr>
          <p:cNvPr id="33800" name="Text Box 26"/>
          <p:cNvSpPr txBox="1">
            <a:spLocks noChangeArrowheads="1"/>
          </p:cNvSpPr>
          <p:nvPr/>
        </p:nvSpPr>
        <p:spPr bwMode="auto">
          <a:xfrm>
            <a:off x="827088" y="4430713"/>
            <a:ext cx="230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b="1">
                <a:latin typeface="Times New Roman" panose="02020603050405020304" pitchFamily="18" charset="0"/>
              </a:rPr>
              <a:t>(a)</a:t>
            </a:r>
            <a:r>
              <a:rPr lang="en-US" altLang="zh-CN" b="1"/>
              <a:t> </a:t>
            </a:r>
            <a:r>
              <a:rPr lang="zh-CN" altLang="en-US" b="1"/>
              <a:t>最优解</a:t>
            </a:r>
            <a:r>
              <a:rPr lang="en-US" altLang="zh-CN" b="1">
                <a:solidFill>
                  <a:schemeClr val="folHlink"/>
                </a:solidFill>
              </a:rPr>
              <a:t>2 </a:t>
            </a:r>
            <a:r>
              <a:rPr lang="zh-CN" altLang="en-US" b="1">
                <a:solidFill>
                  <a:schemeClr val="folHlink"/>
                </a:solidFill>
              </a:rPr>
              <a:t>颜色</a:t>
            </a:r>
          </a:p>
        </p:txBody>
      </p:sp>
      <p:sp>
        <p:nvSpPr>
          <p:cNvPr id="33801" name="Text Box 27"/>
          <p:cNvSpPr txBox="1">
            <a:spLocks noChangeArrowheads="1"/>
          </p:cNvSpPr>
          <p:nvPr/>
        </p:nvSpPr>
        <p:spPr bwMode="auto">
          <a:xfrm>
            <a:off x="6083300" y="5445125"/>
            <a:ext cx="230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b="1">
                <a:latin typeface="Times New Roman" panose="02020603050405020304" pitchFamily="18" charset="0"/>
              </a:rPr>
              <a:t>(b)</a:t>
            </a:r>
            <a:r>
              <a:rPr lang="en-US" altLang="zh-CN" b="1"/>
              <a:t> </a:t>
            </a:r>
            <a:r>
              <a:rPr lang="zh-CN" altLang="en-US" b="1"/>
              <a:t>近似解</a:t>
            </a:r>
            <a:r>
              <a:rPr lang="en-US" altLang="zh-CN" b="1">
                <a:solidFill>
                  <a:schemeClr val="folHlink"/>
                </a:solidFill>
              </a:rPr>
              <a:t>3 </a:t>
            </a:r>
            <a:r>
              <a:rPr lang="zh-CN" altLang="en-US" b="1">
                <a:solidFill>
                  <a:schemeClr val="folHlink"/>
                </a:solidFill>
              </a:rPr>
              <a:t>颜色</a:t>
            </a:r>
          </a:p>
        </p:txBody>
      </p:sp>
      <p:sp>
        <p:nvSpPr>
          <p:cNvPr id="33802" name="矩形 29"/>
          <p:cNvSpPr>
            <a:spLocks noChangeArrowheads="1"/>
          </p:cNvSpPr>
          <p:nvPr/>
        </p:nvSpPr>
        <p:spPr bwMode="auto">
          <a:xfrm>
            <a:off x="34925" y="1268413"/>
            <a:ext cx="76327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lvl="1" eaLnBrk="1" hangingPunct="1">
              <a:spcBef>
                <a:spcPct val="30000"/>
              </a:spcBef>
              <a:buClr>
                <a:schemeClr val="hlink"/>
              </a:buClr>
              <a:buSzPct val="65000"/>
              <a:buFont typeface="Wingdings" panose="05000000000000000000" pitchFamily="2" charset="2"/>
              <a:buChar char="n"/>
            </a:pPr>
            <a:r>
              <a:rPr kumimoji="1" lang="zh-CN" altLang="en-US" sz="2400" b="1">
                <a:latin typeface="宋体" panose="02010600030101010101" pitchFamily="2" charset="-122"/>
              </a:rPr>
              <a:t>顶点着色顺序为</a:t>
            </a:r>
            <a:r>
              <a:rPr kumimoji="1" lang="en-US" altLang="zh-CN" sz="2400" b="1">
                <a:latin typeface="宋体" panose="02010600030101010101" pitchFamily="2" charset="-122"/>
              </a:rPr>
              <a:t>1</a:t>
            </a:r>
            <a:r>
              <a:rPr kumimoji="1" lang="zh-CN" altLang="en-US" sz="2400" b="1">
                <a:latin typeface="宋体" panose="02010600030101010101" pitchFamily="2" charset="-122"/>
              </a:rPr>
              <a:t>、</a:t>
            </a:r>
            <a:r>
              <a:rPr kumimoji="1" lang="en-US" altLang="zh-CN" sz="2400" b="1">
                <a:latin typeface="宋体" panose="02010600030101010101" pitchFamily="2" charset="-122"/>
              </a:rPr>
              <a:t>3</a:t>
            </a:r>
            <a:r>
              <a:rPr kumimoji="1" lang="zh-CN" altLang="en-US" sz="2400" b="1">
                <a:latin typeface="宋体" panose="02010600030101010101" pitchFamily="2" charset="-122"/>
              </a:rPr>
              <a:t>、</a:t>
            </a:r>
            <a:r>
              <a:rPr kumimoji="1" lang="en-US" altLang="zh-CN" sz="2400" b="1">
                <a:latin typeface="宋体" panose="02010600030101010101" pitchFamily="2" charset="-122"/>
              </a:rPr>
              <a:t>4</a:t>
            </a:r>
            <a:r>
              <a:rPr kumimoji="1" lang="en-US" altLang="zh-CN" sz="2400" b="1">
                <a:latin typeface="宋体" panose="02010600030101010101" pitchFamily="2" charset="-122"/>
                <a:sym typeface="Wingdings" panose="05000000000000000000" pitchFamily="2" charset="2"/>
              </a:rPr>
              <a:t></a:t>
            </a:r>
            <a:r>
              <a:rPr kumimoji="1" lang="en-US" altLang="zh-CN" sz="2400" b="1">
                <a:latin typeface="宋体" panose="02010600030101010101" pitchFamily="2" charset="-122"/>
              </a:rPr>
              <a:t>2</a:t>
            </a:r>
            <a:r>
              <a:rPr kumimoji="1" lang="zh-CN" altLang="en-US" sz="2400" b="1">
                <a:latin typeface="宋体" panose="02010600030101010101" pitchFamily="2" charset="-122"/>
              </a:rPr>
              <a:t>、</a:t>
            </a:r>
            <a:r>
              <a:rPr kumimoji="1" lang="en-US" altLang="zh-CN" sz="2400" b="1">
                <a:latin typeface="宋体" panose="02010600030101010101" pitchFamily="2" charset="-122"/>
              </a:rPr>
              <a:t>5,</a:t>
            </a:r>
            <a:r>
              <a:rPr kumimoji="1" lang="zh-CN" altLang="en-US" sz="2400" b="1">
                <a:latin typeface="宋体" panose="02010600030101010101" pitchFamily="2" charset="-122"/>
              </a:rPr>
              <a:t>则着色数为</a:t>
            </a:r>
            <a:r>
              <a:rPr kumimoji="1" lang="en-US" altLang="zh-CN" sz="2400" b="1">
                <a:latin typeface="宋体" panose="02010600030101010101" pitchFamily="2" charset="-122"/>
              </a:rPr>
              <a:t>2</a:t>
            </a:r>
          </a:p>
          <a:p>
            <a:pPr lvl="1" eaLnBrk="1" hangingPunct="1">
              <a:spcBef>
                <a:spcPct val="30000"/>
              </a:spcBef>
              <a:buClr>
                <a:schemeClr val="hlink"/>
              </a:buClr>
              <a:buSzPct val="65000"/>
              <a:buFont typeface="Wingdings" panose="05000000000000000000" pitchFamily="2" charset="2"/>
              <a:buChar char="n"/>
            </a:pPr>
            <a:r>
              <a:rPr kumimoji="1" lang="zh-CN" altLang="en-US" sz="2400" b="1">
                <a:latin typeface="宋体" panose="02010600030101010101" pitchFamily="2" charset="-122"/>
              </a:rPr>
              <a:t>如顶点着色顺序为</a:t>
            </a:r>
            <a:r>
              <a:rPr kumimoji="1" lang="en-US" altLang="zh-CN" sz="2400" b="1">
                <a:latin typeface="宋体" panose="02010600030101010101" pitchFamily="2" charset="-122"/>
              </a:rPr>
              <a:t>1</a:t>
            </a:r>
            <a:r>
              <a:rPr kumimoji="1" lang="zh-CN" altLang="en-US" sz="2400" b="1">
                <a:latin typeface="宋体" panose="02010600030101010101" pitchFamily="2" charset="-122"/>
              </a:rPr>
              <a:t>、</a:t>
            </a:r>
            <a:r>
              <a:rPr kumimoji="1" lang="en-US" altLang="zh-CN" sz="2400" b="1">
                <a:latin typeface="宋体" panose="02010600030101010101" pitchFamily="2" charset="-122"/>
                <a:sym typeface="Wingdings" panose="05000000000000000000" pitchFamily="2" charset="2"/>
              </a:rPr>
              <a:t>523</a:t>
            </a:r>
            <a:r>
              <a:rPr kumimoji="1" lang="zh-CN" altLang="en-US" sz="2400" b="1">
                <a:latin typeface="宋体" panose="02010600030101010101" pitchFamily="2" charset="-122"/>
                <a:sym typeface="Wingdings" panose="05000000000000000000" pitchFamily="2" charset="2"/>
              </a:rPr>
              <a:t>、</a:t>
            </a:r>
            <a:r>
              <a:rPr kumimoji="1" lang="en-US" altLang="zh-CN" sz="2400" b="1">
                <a:latin typeface="宋体" panose="02010600030101010101" pitchFamily="2" charset="-122"/>
                <a:sym typeface="Wingdings" panose="05000000000000000000" pitchFamily="2" charset="2"/>
              </a:rPr>
              <a:t>4</a:t>
            </a:r>
            <a:r>
              <a:rPr kumimoji="1" lang="en-US" altLang="zh-CN" sz="2400" b="1">
                <a:latin typeface="宋体" panose="02010600030101010101" pitchFamily="2" charset="-122"/>
              </a:rPr>
              <a:t>,</a:t>
            </a:r>
            <a:r>
              <a:rPr kumimoji="1" lang="zh-CN" altLang="en-US" sz="2400" b="1">
                <a:latin typeface="宋体" panose="02010600030101010101" pitchFamily="2" charset="-122"/>
              </a:rPr>
              <a:t>则着色数为</a:t>
            </a:r>
            <a:r>
              <a:rPr kumimoji="1" lang="en-US" altLang="zh-CN" sz="2400" b="1">
                <a:latin typeface="宋体" panose="02010600030101010101" pitchFamily="2" charset="-122"/>
              </a:rPr>
              <a:t>3 </a:t>
            </a:r>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290</a:t>
            </a:fld>
            <a:endParaRPr lang="en-US" altLang="zh-CN" dirty="0"/>
          </a:p>
        </p:txBody>
      </p:sp>
    </p:spTree>
    <p:extLst>
      <p:ext uri="{BB962C8B-B14F-4D97-AF65-F5344CB8AC3E}">
        <p14:creationId xmlns:p14="http://schemas.microsoft.com/office/powerpoint/2010/main" val="21561826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67544" y="260648"/>
            <a:ext cx="8231187" cy="1143000"/>
          </a:xfrm>
          <a:noFill/>
          <a:ln/>
        </p:spPr>
        <p:txBody>
          <a:bodyPr/>
          <a:lstStyle/>
          <a:p>
            <a:pPr marL="889000" indent="-889000" defTabSz="731838"/>
            <a:r>
              <a:rPr lang="zh-CN" altLang="en-US" sz="3700" b="0" dirty="0">
                <a:latin typeface="Basemic Symbol" pitchFamily="2" charset="0"/>
                <a:ea typeface="楷体_GB2312" pitchFamily="49" charset="-122"/>
              </a:rPr>
              <a:t>图着色问题的应用－安排考试问题</a:t>
            </a:r>
          </a:p>
        </p:txBody>
      </p:sp>
      <p:sp>
        <p:nvSpPr>
          <p:cNvPr id="28675" name="Text Box 3"/>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28676" name="Rectangle 4"/>
          <p:cNvSpPr>
            <a:spLocks noGrp="1" noChangeArrowheads="1"/>
          </p:cNvSpPr>
          <p:nvPr>
            <p:ph type="body" idx="1"/>
          </p:nvPr>
        </p:nvSpPr>
        <p:spPr>
          <a:xfrm>
            <a:off x="442662" y="1060264"/>
            <a:ext cx="8064896" cy="3508375"/>
          </a:xfrm>
          <a:noFill/>
          <a:ln/>
        </p:spPr>
        <p:txBody>
          <a:bodyPr/>
          <a:lstStyle/>
          <a:p>
            <a:r>
              <a:rPr lang="zh-CN" altLang="en-US" sz="2400" dirty="0">
                <a:solidFill>
                  <a:srgbClr val="FF0000"/>
                </a:solidFill>
              </a:rPr>
              <a:t>设学校共有</a:t>
            </a:r>
            <a:r>
              <a:rPr lang="en-US" altLang="zh-CN" sz="2400" dirty="0">
                <a:solidFill>
                  <a:srgbClr val="FF0000"/>
                </a:solidFill>
              </a:rPr>
              <a:t>n</a:t>
            </a:r>
            <a:r>
              <a:rPr lang="zh-CN" altLang="en-US" sz="2400" dirty="0">
                <a:solidFill>
                  <a:srgbClr val="FF0000"/>
                </a:solidFill>
              </a:rPr>
              <a:t>门功课需要进行期末考试，因为不少学生不止选修一门课，所以不能把一个同学选修的两门课安排在同一场次进行考试。问学期的期末考试最少需要多少场次才能完成？</a:t>
            </a:r>
          </a:p>
        </p:txBody>
      </p:sp>
      <p:sp>
        <p:nvSpPr>
          <p:cNvPr id="6" name="Rectangle 3"/>
          <p:cNvSpPr txBox="1">
            <a:spLocks noChangeArrowheads="1"/>
          </p:cNvSpPr>
          <p:nvPr/>
        </p:nvSpPr>
        <p:spPr bwMode="auto">
          <a:xfrm>
            <a:off x="411086" y="2636912"/>
            <a:ext cx="8643937" cy="5078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700">
                <a:solidFill>
                  <a:schemeClr val="tx1"/>
                </a:solidFill>
                <a:latin typeface="+mn-lt"/>
                <a:ea typeface="+mn-ea"/>
              </a:defRPr>
            </a:lvl2pPr>
            <a:lvl3pPr marL="1143000" indent="-228600" algn="l" rtl="0" eaLnBrk="0" fontAlgn="base" hangingPunct="0">
              <a:spcBef>
                <a:spcPct val="20000"/>
              </a:spcBef>
              <a:spcAft>
                <a:spcPct val="0"/>
              </a:spcAft>
              <a:buClr>
                <a:schemeClr val="accent1"/>
              </a:buClr>
              <a:buFont typeface="Wingdings" pitchFamily="2" charset="2"/>
              <a:buChar char="l"/>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a:lstStyle>
          <a:p>
            <a:pPr>
              <a:lnSpc>
                <a:spcPct val="90000"/>
              </a:lnSpc>
            </a:pPr>
            <a:r>
              <a:rPr lang="zh-CN" altLang="en-US" sz="2400" b="1" kern="0" dirty="0" smtClean="0">
                <a:solidFill>
                  <a:srgbClr val="00B050"/>
                </a:solidFill>
                <a:latin typeface="楷体_GB2312" pitchFamily="49" charset="-122"/>
                <a:ea typeface="楷体_GB2312" pitchFamily="49" charset="-122"/>
              </a:rPr>
              <a:t>问题处理：我们以每门功课为一个顶点，当且仅当两门功课被同一个学生选修时，在响应两个顶点之间连一条边，得到一个图</a:t>
            </a:r>
            <a:r>
              <a:rPr lang="en-US" altLang="zh-CN" sz="2400" b="1" kern="0" dirty="0" smtClean="0">
                <a:solidFill>
                  <a:srgbClr val="00B050"/>
                </a:solidFill>
                <a:latin typeface="楷体_GB2312" pitchFamily="49" charset="-122"/>
                <a:ea typeface="楷体_GB2312" pitchFamily="49" charset="-122"/>
              </a:rPr>
              <a:t>G</a:t>
            </a:r>
            <a:r>
              <a:rPr lang="zh-CN" altLang="en-US" sz="2400" b="1" kern="0" dirty="0" smtClean="0">
                <a:solidFill>
                  <a:srgbClr val="00B050"/>
                </a:solidFill>
                <a:latin typeface="楷体_GB2312" pitchFamily="49" charset="-122"/>
                <a:ea typeface="楷体_GB2312" pitchFamily="49" charset="-122"/>
              </a:rPr>
              <a:t>。我们将</a:t>
            </a:r>
            <a:r>
              <a:rPr lang="en-US" altLang="zh-CN" sz="2400" b="1" kern="0" dirty="0" smtClean="0">
                <a:solidFill>
                  <a:srgbClr val="00B050"/>
                </a:solidFill>
                <a:latin typeface="楷体_GB2312" pitchFamily="49" charset="-122"/>
                <a:ea typeface="楷体_GB2312" pitchFamily="49" charset="-122"/>
              </a:rPr>
              <a:t>n</a:t>
            </a:r>
            <a:r>
              <a:rPr lang="zh-CN" altLang="en-US" sz="2400" b="1" kern="0" dirty="0" smtClean="0">
                <a:solidFill>
                  <a:srgbClr val="00B050"/>
                </a:solidFill>
                <a:latin typeface="楷体_GB2312" pitchFamily="49" charset="-122"/>
                <a:ea typeface="楷体_GB2312" pitchFamily="49" charset="-122"/>
              </a:rPr>
              <a:t>门功课划分成</a:t>
            </a:r>
            <a:r>
              <a:rPr lang="en-US" altLang="zh-CN" sz="2400" b="1" kern="0" dirty="0" smtClean="0">
                <a:solidFill>
                  <a:srgbClr val="00B050"/>
                </a:solidFill>
                <a:latin typeface="楷体_GB2312" pitchFamily="49" charset="-122"/>
                <a:ea typeface="楷体_GB2312" pitchFamily="49" charset="-122"/>
              </a:rPr>
              <a:t>k</a:t>
            </a:r>
            <a:r>
              <a:rPr lang="zh-CN" altLang="en-US" sz="2400" b="1" kern="0" dirty="0" smtClean="0">
                <a:solidFill>
                  <a:srgbClr val="00B050"/>
                </a:solidFill>
                <a:latin typeface="楷体_GB2312" pitchFamily="49" charset="-122"/>
                <a:ea typeface="楷体_GB2312" pitchFamily="49" charset="-122"/>
              </a:rPr>
              <a:t>个子集</a:t>
            </a:r>
            <a:r>
              <a:rPr lang="en-US" altLang="zh-CN" sz="2400" b="1" i="1" kern="0" dirty="0" smtClean="0">
                <a:solidFill>
                  <a:srgbClr val="00B050"/>
                </a:solidFill>
                <a:latin typeface="楷体_GB2312" pitchFamily="49" charset="-122"/>
                <a:ea typeface="楷体_GB2312" pitchFamily="49" charset="-122"/>
              </a:rPr>
              <a:t>U</a:t>
            </a:r>
            <a:r>
              <a:rPr lang="en-US" altLang="zh-CN" sz="2400" b="1" kern="0" dirty="0" smtClean="0">
                <a:solidFill>
                  <a:srgbClr val="00B050"/>
                </a:solidFill>
                <a:latin typeface="楷体_GB2312" pitchFamily="49" charset="-122"/>
                <a:ea typeface="楷体_GB2312" pitchFamily="49" charset="-122"/>
              </a:rPr>
              <a:t>1,</a:t>
            </a:r>
            <a:r>
              <a:rPr lang="en-US" altLang="zh-CN" sz="2400" b="1" i="1" kern="0" dirty="0" smtClean="0">
                <a:solidFill>
                  <a:srgbClr val="00B050"/>
                </a:solidFill>
                <a:latin typeface="楷体_GB2312" pitchFamily="49" charset="-122"/>
                <a:ea typeface="楷体_GB2312" pitchFamily="49" charset="-122"/>
              </a:rPr>
              <a:t>U</a:t>
            </a:r>
            <a:r>
              <a:rPr lang="en-US" altLang="zh-CN" sz="2400" b="1" kern="0" dirty="0" smtClean="0">
                <a:solidFill>
                  <a:srgbClr val="00B050"/>
                </a:solidFill>
                <a:latin typeface="楷体_GB2312" pitchFamily="49" charset="-122"/>
                <a:ea typeface="楷体_GB2312" pitchFamily="49" charset="-122"/>
              </a:rPr>
              <a:t>2,</a:t>
            </a:r>
            <a:r>
              <a:rPr lang="en-US" altLang="zh-CN" sz="2400" b="1" kern="0" dirty="0" smtClean="0">
                <a:solidFill>
                  <a:srgbClr val="00B050"/>
                </a:solidFill>
                <a:latin typeface="Arial"/>
                <a:ea typeface="楷体_GB2312" pitchFamily="49" charset="-122"/>
              </a:rPr>
              <a:t>…</a:t>
            </a:r>
            <a:r>
              <a:rPr lang="en-US" altLang="zh-CN" sz="2400" b="1" kern="0" dirty="0" smtClean="0">
                <a:solidFill>
                  <a:srgbClr val="00B050"/>
                </a:solidFill>
                <a:latin typeface="楷体_GB2312" pitchFamily="49" charset="-122"/>
                <a:ea typeface="楷体_GB2312" pitchFamily="49" charset="-122"/>
              </a:rPr>
              <a:t>,</a:t>
            </a:r>
            <a:r>
              <a:rPr lang="en-US" altLang="zh-CN" sz="2400" b="1" i="1" kern="0" dirty="0" smtClean="0">
                <a:solidFill>
                  <a:srgbClr val="00B050"/>
                </a:solidFill>
                <a:latin typeface="楷体_GB2312" pitchFamily="49" charset="-122"/>
                <a:ea typeface="楷体_GB2312" pitchFamily="49" charset="-122"/>
              </a:rPr>
              <a:t>U</a:t>
            </a:r>
            <a:r>
              <a:rPr lang="en-US" altLang="zh-CN" sz="2400" b="1" kern="0" dirty="0" smtClean="0">
                <a:solidFill>
                  <a:srgbClr val="00B050"/>
                </a:solidFill>
                <a:latin typeface="楷体_GB2312" pitchFamily="49" charset="-122"/>
                <a:ea typeface="楷体_GB2312" pitchFamily="49" charset="-122"/>
              </a:rPr>
              <a:t>K</a:t>
            </a:r>
            <a:r>
              <a:rPr lang="zh-CN" altLang="en-US" sz="2400" b="1" kern="0" dirty="0" smtClean="0">
                <a:solidFill>
                  <a:srgbClr val="00B050"/>
                </a:solidFill>
                <a:latin typeface="楷体_GB2312" pitchFamily="49" charset="-122"/>
                <a:ea typeface="楷体_GB2312" pitchFamily="49" charset="-122"/>
              </a:rPr>
              <a:t>两两子集的功课都不相同。</a:t>
            </a:r>
          </a:p>
          <a:p>
            <a:pPr>
              <a:lnSpc>
                <a:spcPct val="90000"/>
              </a:lnSpc>
            </a:pPr>
            <a:r>
              <a:rPr lang="zh-CN" altLang="en-US" sz="2400" b="1" kern="0" dirty="0" smtClean="0">
                <a:solidFill>
                  <a:srgbClr val="00B050"/>
                </a:solidFill>
                <a:latin typeface="楷体_GB2312" pitchFamily="49" charset="-122"/>
                <a:ea typeface="楷体_GB2312" pitchFamily="49" charset="-122"/>
              </a:rPr>
              <a:t>每个子集</a:t>
            </a:r>
            <a:r>
              <a:rPr lang="en-US" altLang="zh-CN" sz="2400" b="1" i="1" kern="0" dirty="0" err="1" smtClean="0">
                <a:solidFill>
                  <a:srgbClr val="00B050"/>
                </a:solidFill>
                <a:latin typeface="楷体_GB2312" pitchFamily="49" charset="-122"/>
                <a:ea typeface="楷体_GB2312" pitchFamily="49" charset="-122"/>
              </a:rPr>
              <a:t>Ui</a:t>
            </a:r>
            <a:r>
              <a:rPr lang="zh-CN" altLang="en-US" sz="2400" b="1" kern="0" dirty="0" smtClean="0">
                <a:solidFill>
                  <a:srgbClr val="00B050"/>
                </a:solidFill>
                <a:latin typeface="楷体_GB2312" pitchFamily="49" charset="-122"/>
                <a:ea typeface="楷体_GB2312" pitchFamily="49" charset="-122"/>
              </a:rPr>
              <a:t>（</a:t>
            </a:r>
            <a:r>
              <a:rPr lang="en-US" altLang="zh-CN" sz="2400" b="1" kern="0" dirty="0" smtClean="0">
                <a:solidFill>
                  <a:srgbClr val="00B050"/>
                </a:solidFill>
                <a:latin typeface="楷体_GB2312" pitchFamily="49" charset="-122"/>
                <a:ea typeface="楷体_GB2312" pitchFamily="49" charset="-122"/>
              </a:rPr>
              <a:t>1≤</a:t>
            </a:r>
            <a:r>
              <a:rPr lang="en-US" altLang="zh-CN" sz="2400" b="1" i="1" kern="0" dirty="0" smtClean="0">
                <a:solidFill>
                  <a:srgbClr val="00B050"/>
                </a:solidFill>
                <a:latin typeface="楷体_GB2312" pitchFamily="49" charset="-122"/>
                <a:ea typeface="楷体_GB2312" pitchFamily="49" charset="-122"/>
              </a:rPr>
              <a:t>i</a:t>
            </a:r>
            <a:r>
              <a:rPr lang="en-US" altLang="zh-CN" sz="2400" b="1" kern="0" dirty="0" smtClean="0">
                <a:solidFill>
                  <a:srgbClr val="00B050"/>
                </a:solidFill>
                <a:latin typeface="楷体_GB2312" pitchFamily="49" charset="-122"/>
                <a:ea typeface="楷体_GB2312" pitchFamily="49" charset="-122"/>
              </a:rPr>
              <a:t>≤</a:t>
            </a:r>
            <a:r>
              <a:rPr lang="en-US" altLang="zh-CN" sz="2400" b="1" i="1" kern="0" dirty="0" smtClean="0">
                <a:solidFill>
                  <a:srgbClr val="00B050"/>
                </a:solidFill>
                <a:latin typeface="楷体_GB2312" pitchFamily="49" charset="-122"/>
                <a:ea typeface="楷体_GB2312" pitchFamily="49" charset="-122"/>
              </a:rPr>
              <a:t>k</a:t>
            </a:r>
            <a:r>
              <a:rPr lang="zh-CN" altLang="en-US" sz="2400" b="1" kern="0" dirty="0" smtClean="0">
                <a:solidFill>
                  <a:srgbClr val="00B050"/>
                </a:solidFill>
                <a:latin typeface="楷体_GB2312" pitchFamily="49" charset="-122"/>
                <a:ea typeface="楷体_GB2312" pitchFamily="49" charset="-122"/>
              </a:rPr>
              <a:t>）的顶点两两子集不相邻，即子集内的任意两门功课都不能被一个学生选修。能这种要求划分的子集数</a:t>
            </a:r>
            <a:r>
              <a:rPr lang="en-US" altLang="zh-CN" sz="2400" b="1" kern="0" dirty="0" smtClean="0">
                <a:solidFill>
                  <a:srgbClr val="00B050"/>
                </a:solidFill>
                <a:latin typeface="楷体_GB2312" pitchFamily="49" charset="-122"/>
                <a:ea typeface="楷体_GB2312" pitchFamily="49" charset="-122"/>
              </a:rPr>
              <a:t>K</a:t>
            </a:r>
            <a:r>
              <a:rPr lang="zh-CN" altLang="en-US" sz="2400" b="1" kern="0" dirty="0" smtClean="0">
                <a:solidFill>
                  <a:srgbClr val="00B050"/>
                </a:solidFill>
                <a:latin typeface="楷体_GB2312" pitchFamily="49" charset="-122"/>
                <a:ea typeface="楷体_GB2312" pitchFamily="49" charset="-122"/>
              </a:rPr>
              <a:t>必须最少，即不能划分成</a:t>
            </a:r>
            <a:r>
              <a:rPr lang="en-US" altLang="zh-CN" sz="2400" b="1" kern="0" dirty="0" smtClean="0">
                <a:solidFill>
                  <a:srgbClr val="00B050"/>
                </a:solidFill>
                <a:latin typeface="楷体_GB2312" pitchFamily="49" charset="-122"/>
                <a:ea typeface="楷体_GB2312" pitchFamily="49" charset="-122"/>
              </a:rPr>
              <a:t>k-1</a:t>
            </a:r>
            <a:r>
              <a:rPr lang="zh-CN" altLang="en-US" sz="2400" b="1" kern="0" dirty="0" smtClean="0">
                <a:solidFill>
                  <a:srgbClr val="00B050"/>
                </a:solidFill>
                <a:latin typeface="楷体_GB2312" pitchFamily="49" charset="-122"/>
                <a:ea typeface="楷体_GB2312" pitchFamily="49" charset="-122"/>
              </a:rPr>
              <a:t>个子集。然后我们对每个子集内的顶点涂一种颜色。</a:t>
            </a:r>
          </a:p>
          <a:p>
            <a:pPr>
              <a:lnSpc>
                <a:spcPct val="90000"/>
              </a:lnSpc>
            </a:pPr>
            <a:r>
              <a:rPr lang="zh-CN" altLang="en-US" sz="2400" b="1" kern="0" dirty="0" smtClean="0">
                <a:solidFill>
                  <a:srgbClr val="00B050"/>
                </a:solidFill>
                <a:latin typeface="楷体_GB2312" pitchFamily="49" charset="-122"/>
                <a:ea typeface="楷体_GB2312" pitchFamily="49" charset="-122"/>
              </a:rPr>
              <a:t>同色顶点对应的课程安排在同一场次考试，颜色数即为学期考试所需要的最少场次数。</a:t>
            </a:r>
            <a:endParaRPr lang="zh-CN" altLang="en-US" sz="2800" b="1" kern="0" dirty="0">
              <a:solidFill>
                <a:srgbClr val="00B050"/>
              </a:solidFill>
              <a:latin typeface="楷体_GB2312" pitchFamily="49" charset="-122"/>
              <a:ea typeface="楷体_GB2312" pitchFamily="49" charset="-122"/>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291</a:t>
            </a:fld>
            <a:endParaRPr lang="en-GB" dirty="0"/>
          </a:p>
        </p:txBody>
      </p:sp>
    </p:spTree>
    <p:extLst>
      <p:ext uri="{BB962C8B-B14F-4D97-AF65-F5344CB8AC3E}">
        <p14:creationId xmlns:p14="http://schemas.microsoft.com/office/powerpoint/2010/main" val="792866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anim calcmode="lin" valueType="num">
                                      <p:cBhvr additive="base">
                                        <p:cTn id="7"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build="p"/>
      <p:bldP spid="6" grpId="0"/>
    </p:bldLst>
  </p:timing>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79512" y="234727"/>
            <a:ext cx="8231187" cy="962025"/>
          </a:xfrm>
          <a:noFill/>
          <a:ln/>
        </p:spPr>
        <p:txBody>
          <a:bodyPr/>
          <a:lstStyle/>
          <a:p>
            <a:pPr marL="889000" indent="-889000" defTabSz="731838"/>
            <a:r>
              <a:rPr lang="zh-CN" altLang="en-US" sz="3700" dirty="0">
                <a:latin typeface="Basemic Symbol" pitchFamily="2" charset="0"/>
                <a:ea typeface="楷体_GB2312" pitchFamily="49" charset="-122"/>
              </a:rPr>
              <a:t>示例</a:t>
            </a:r>
            <a:r>
              <a:rPr lang="zh-CN" altLang="en-US" sz="3700" b="0" dirty="0" smtClean="0">
                <a:latin typeface="Basemic Symbol" pitchFamily="2" charset="0"/>
                <a:ea typeface="楷体_GB2312" pitchFamily="49" charset="-122"/>
              </a:rPr>
              <a:t>－</a:t>
            </a:r>
            <a:r>
              <a:rPr lang="zh-CN" altLang="en-US" sz="3700" b="0" dirty="0">
                <a:latin typeface="Basemic Symbol" pitchFamily="2" charset="0"/>
                <a:ea typeface="楷体_GB2312" pitchFamily="49" charset="-122"/>
              </a:rPr>
              <a:t>安排考试问题</a:t>
            </a:r>
          </a:p>
        </p:txBody>
      </p:sp>
      <p:sp>
        <p:nvSpPr>
          <p:cNvPr id="30723" name="Text Box 3"/>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30724" name="Rectangle 4"/>
          <p:cNvSpPr>
            <a:spLocks noGrp="1" noChangeArrowheads="1"/>
          </p:cNvSpPr>
          <p:nvPr>
            <p:ph type="body" idx="1"/>
          </p:nvPr>
        </p:nvSpPr>
        <p:spPr>
          <a:xfrm>
            <a:off x="251520" y="1196752"/>
            <a:ext cx="8352928" cy="4857750"/>
          </a:xfrm>
          <a:noFill/>
          <a:ln/>
        </p:spPr>
        <p:txBody>
          <a:bodyPr/>
          <a:lstStyle/>
          <a:p>
            <a:pPr>
              <a:lnSpc>
                <a:spcPct val="90000"/>
              </a:lnSpc>
              <a:buFontTx/>
              <a:buNone/>
            </a:pPr>
            <a:r>
              <a:rPr lang="zh-CN" altLang="en-US" sz="2700" dirty="0" smtClean="0"/>
              <a:t>    计算机</a:t>
            </a:r>
            <a:r>
              <a:rPr lang="zh-CN" altLang="en-US" sz="2700" dirty="0"/>
              <a:t>系某学期开设了</a:t>
            </a:r>
            <a:r>
              <a:rPr lang="en-US" altLang="zh-CN" sz="2700" dirty="0"/>
              <a:t>6</a:t>
            </a:r>
            <a:r>
              <a:rPr lang="zh-CN" altLang="en-US" sz="2700" dirty="0"/>
              <a:t>门选修课程：数据仓库与数据挖掘，机器学习导论，语音处理与压缩编码，数字媒体动画设计技术，智能信息处理，入侵检测技术，分别用</a:t>
            </a:r>
            <a:r>
              <a:rPr lang="en-US" altLang="zh-CN" sz="2700" dirty="0" err="1"/>
              <a:t>a,b,c,d,e,f</a:t>
            </a:r>
            <a:r>
              <a:rPr lang="zh-CN" altLang="en-US" sz="2700" dirty="0"/>
              <a:t>表示，我们以每门功课为一个顶点，当且仅当两门功课被同一个学生选修时，在相应两个顶点之间连一条边，学生选修情况如</a:t>
            </a:r>
            <a:r>
              <a:rPr lang="zh-CN" altLang="en-US" sz="2700" dirty="0" smtClean="0"/>
              <a:t>图所</a:t>
            </a:r>
            <a:r>
              <a:rPr lang="zh-CN" altLang="en-US" sz="2700" dirty="0"/>
              <a:t>示：</a:t>
            </a:r>
          </a:p>
        </p:txBody>
      </p:sp>
      <p:pic>
        <p:nvPicPr>
          <p:cNvPr id="307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51854"/>
            <a:ext cx="4119562"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292</a:t>
            </a:fld>
            <a:endParaRPr lang="en-GB" dirty="0"/>
          </a:p>
        </p:txBody>
      </p:sp>
    </p:spTree>
    <p:extLst>
      <p:ext uri="{BB962C8B-B14F-4D97-AF65-F5344CB8AC3E}">
        <p14:creationId xmlns:p14="http://schemas.microsoft.com/office/powerpoint/2010/main" val="3613195359"/>
      </p:ext>
    </p:extLst>
  </p:cSld>
  <p:clrMapOvr>
    <a:masterClrMapping/>
  </p:clrMapOvr>
  <p:transition spd="med">
    <p:pull/>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6406" y="332656"/>
            <a:ext cx="8231187" cy="1143000"/>
          </a:xfrm>
          <a:noFill/>
          <a:ln/>
        </p:spPr>
        <p:txBody>
          <a:bodyPr/>
          <a:lstStyle/>
          <a:p>
            <a:pPr marL="889000" indent="-889000" defTabSz="731838"/>
            <a:r>
              <a:rPr lang="zh-CN" altLang="en-US" sz="3700" b="0" dirty="0">
                <a:latin typeface="Basemic Symbol" pitchFamily="2" charset="0"/>
                <a:ea typeface="楷体_GB2312" pitchFamily="49" charset="-122"/>
              </a:rPr>
              <a:t>图着色问题的应用－安排考试问题</a:t>
            </a:r>
          </a:p>
        </p:txBody>
      </p:sp>
      <p:sp>
        <p:nvSpPr>
          <p:cNvPr id="31747" name="Text Box 3"/>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31748" name="Rectangle 4"/>
          <p:cNvSpPr>
            <a:spLocks noGrp="1" noChangeArrowheads="1"/>
          </p:cNvSpPr>
          <p:nvPr>
            <p:ph type="body" idx="1"/>
          </p:nvPr>
        </p:nvSpPr>
        <p:spPr>
          <a:xfrm>
            <a:off x="1047750" y="1238250"/>
            <a:ext cx="7429500" cy="4857750"/>
          </a:xfrm>
          <a:noFill/>
          <a:ln/>
        </p:spPr>
        <p:txBody>
          <a:bodyPr/>
          <a:lstStyle/>
          <a:p>
            <a:pPr>
              <a:lnSpc>
                <a:spcPct val="80000"/>
              </a:lnSpc>
            </a:pPr>
            <a:r>
              <a:rPr lang="zh-CN" altLang="en-US" sz="1800" dirty="0"/>
              <a:t>分析：利用求极小覆盖的方法求得图的一切极大独立集如下：</a:t>
            </a:r>
          </a:p>
          <a:p>
            <a:pPr>
              <a:lnSpc>
                <a:spcPct val="80000"/>
              </a:lnSpc>
              <a:buFontTx/>
              <a:buNone/>
            </a:pPr>
            <a:endParaRPr lang="zh-CN" altLang="en-US" sz="1800" dirty="0"/>
          </a:p>
          <a:p>
            <a:pPr>
              <a:lnSpc>
                <a:spcPct val="80000"/>
              </a:lnSpc>
              <a:buFontTx/>
              <a:buNone/>
            </a:pPr>
            <a:r>
              <a:rPr lang="zh-CN" altLang="en-US" sz="1800" dirty="0"/>
              <a:t>显然我们可以选用</a:t>
            </a:r>
            <a:r>
              <a:rPr lang="en-US" altLang="zh-CN" sz="1800" dirty="0"/>
              <a:t>6</a:t>
            </a:r>
            <a:r>
              <a:rPr lang="zh-CN" altLang="en-US" sz="1800" dirty="0"/>
              <a:t>种颜色给每个顶点涂色，或者选用</a:t>
            </a:r>
            <a:r>
              <a:rPr lang="en-US" altLang="zh-CN" sz="1800" dirty="0"/>
              <a:t>5</a:t>
            </a:r>
            <a:r>
              <a:rPr lang="zh-CN" altLang="en-US" sz="1800" dirty="0"/>
              <a:t>种颜色分别给</a:t>
            </a:r>
            <a:r>
              <a:rPr lang="en-US" altLang="zh-CN" sz="1800" dirty="0"/>
              <a:t>5</a:t>
            </a:r>
            <a:r>
              <a:rPr lang="zh-CN" altLang="en-US" sz="1800" dirty="0"/>
              <a:t>个极大独立集涂色，也可以选用</a:t>
            </a:r>
            <a:r>
              <a:rPr lang="en-US" altLang="zh-CN" sz="1800" dirty="0"/>
              <a:t>4</a:t>
            </a:r>
            <a:r>
              <a:rPr lang="zh-CN" altLang="en-US" sz="1800" dirty="0"/>
              <a:t>种颜色，例如</a:t>
            </a:r>
            <a:r>
              <a:rPr lang="en-US" altLang="zh-CN" sz="1800" i="1" dirty="0"/>
              <a:t>I</a:t>
            </a:r>
            <a:r>
              <a:rPr lang="en-US" altLang="zh-CN" sz="1800" dirty="0"/>
              <a:t>1</a:t>
            </a:r>
            <a:r>
              <a:rPr lang="zh-CN" altLang="en-US" sz="1800" dirty="0"/>
              <a:t>中的</a:t>
            </a:r>
            <a:r>
              <a:rPr lang="en-US" altLang="zh-CN" sz="1800" dirty="0" err="1"/>
              <a:t>a,c</a:t>
            </a:r>
            <a:r>
              <a:rPr lang="zh-CN" altLang="en-US" sz="1800" dirty="0"/>
              <a:t>涂颜色，</a:t>
            </a:r>
            <a:r>
              <a:rPr lang="en-US" altLang="zh-CN" sz="1800" i="1" dirty="0"/>
              <a:t>I</a:t>
            </a:r>
            <a:r>
              <a:rPr lang="en-US" altLang="zh-CN" sz="1800" dirty="0"/>
              <a:t>2</a:t>
            </a:r>
            <a:r>
              <a:rPr lang="zh-CN" altLang="en-US" sz="1800" dirty="0"/>
              <a:t>中的</a:t>
            </a:r>
            <a:r>
              <a:rPr lang="en-US" altLang="zh-CN" sz="1800" dirty="0" err="1"/>
              <a:t>b,d</a:t>
            </a:r>
            <a:r>
              <a:rPr lang="zh-CN" altLang="en-US" sz="1800" dirty="0"/>
              <a:t>涂颜色</a:t>
            </a:r>
            <a:r>
              <a:rPr lang="en-US" altLang="zh-CN" sz="1800" dirty="0"/>
              <a:t>2</a:t>
            </a:r>
            <a:r>
              <a:rPr lang="zh-CN" altLang="en-US" sz="1800" dirty="0"/>
              <a:t>，</a:t>
            </a:r>
            <a:r>
              <a:rPr lang="en-US" altLang="zh-CN" sz="1800" i="1" dirty="0"/>
              <a:t>I</a:t>
            </a:r>
            <a:r>
              <a:rPr lang="en-US" altLang="zh-CN" sz="1800" dirty="0"/>
              <a:t>3</a:t>
            </a:r>
            <a:r>
              <a:rPr lang="zh-CN" altLang="en-US" sz="1800" dirty="0"/>
              <a:t>中的</a:t>
            </a:r>
            <a:r>
              <a:rPr lang="en-US" altLang="zh-CN" sz="1800" dirty="0"/>
              <a:t>f</a:t>
            </a:r>
            <a:r>
              <a:rPr lang="zh-CN" altLang="en-US" sz="1800" dirty="0"/>
              <a:t>涂颜色</a:t>
            </a:r>
            <a:r>
              <a:rPr lang="en-US" altLang="zh-CN" sz="1800" dirty="0"/>
              <a:t>3</a:t>
            </a:r>
            <a:r>
              <a:rPr lang="zh-CN" altLang="en-US" sz="1800" dirty="0"/>
              <a:t>，中的</a:t>
            </a:r>
            <a:r>
              <a:rPr lang="en-US" altLang="zh-CN" sz="1800" dirty="0"/>
              <a:t>e</a:t>
            </a:r>
            <a:r>
              <a:rPr lang="zh-CN" altLang="en-US" sz="1800" dirty="0"/>
              <a:t>涂颜色</a:t>
            </a:r>
            <a:r>
              <a:rPr lang="en-US" altLang="zh-CN" sz="1800" dirty="0"/>
              <a:t>4</a:t>
            </a:r>
            <a:r>
              <a:rPr lang="zh-CN" altLang="en-US" sz="1800" dirty="0"/>
              <a:t>。</a:t>
            </a:r>
          </a:p>
          <a:p>
            <a:pPr>
              <a:lnSpc>
                <a:spcPct val="80000"/>
              </a:lnSpc>
              <a:buFontTx/>
              <a:buNone/>
            </a:pPr>
            <a:r>
              <a:rPr lang="zh-CN" altLang="en-US" sz="1800" dirty="0"/>
              <a:t>但上述方案的颜色数不是</a:t>
            </a:r>
            <a:r>
              <a:rPr lang="en-US" altLang="zh-CN" sz="1800" dirty="0"/>
              <a:t>X</a:t>
            </a:r>
            <a:r>
              <a:rPr lang="zh-CN" altLang="en-US" sz="1800" dirty="0"/>
              <a:t>（</a:t>
            </a:r>
            <a:r>
              <a:rPr lang="en-US" altLang="zh-CN" sz="1800" dirty="0"/>
              <a:t>G</a:t>
            </a:r>
            <a:r>
              <a:rPr lang="zh-CN" altLang="en-US" sz="1800" dirty="0"/>
              <a:t>），正确的答案应该是</a:t>
            </a:r>
            <a:r>
              <a:rPr lang="en-US" altLang="zh-CN" sz="1800" dirty="0"/>
              <a:t>X</a:t>
            </a:r>
            <a:r>
              <a:rPr lang="zh-CN" altLang="en-US" sz="1800" dirty="0"/>
              <a:t>（</a:t>
            </a:r>
            <a:r>
              <a:rPr lang="en-US" altLang="zh-CN" sz="1800" dirty="0"/>
              <a:t>G</a:t>
            </a:r>
            <a:r>
              <a:rPr lang="zh-CN" altLang="en-US" sz="1800" dirty="0"/>
              <a:t>）</a:t>
            </a:r>
            <a:r>
              <a:rPr lang="en-US" altLang="zh-CN" sz="1800" dirty="0"/>
              <a:t>=3</a:t>
            </a:r>
            <a:r>
              <a:rPr lang="zh-CN" altLang="en-US" sz="1800" dirty="0"/>
              <a:t>有两种方案：</a:t>
            </a:r>
          </a:p>
          <a:p>
            <a:pPr>
              <a:lnSpc>
                <a:spcPct val="80000"/>
              </a:lnSpc>
            </a:pPr>
            <a:r>
              <a:rPr lang="zh-CN" altLang="en-US" sz="1800" dirty="0"/>
              <a:t>方案一：给</a:t>
            </a:r>
            <a:r>
              <a:rPr lang="en-US" altLang="zh-CN" sz="1800" i="1" dirty="0"/>
              <a:t>I</a:t>
            </a:r>
            <a:r>
              <a:rPr lang="en-US" altLang="zh-CN" sz="1800" dirty="0"/>
              <a:t>1</a:t>
            </a:r>
            <a:r>
              <a:rPr lang="zh-CN" altLang="en-US" sz="1800" dirty="0"/>
              <a:t>中的</a:t>
            </a:r>
            <a:r>
              <a:rPr lang="en-US" altLang="zh-CN" sz="1800" dirty="0"/>
              <a:t>a</a:t>
            </a:r>
            <a:r>
              <a:rPr lang="zh-CN" altLang="en-US" sz="1800" dirty="0"/>
              <a:t>和</a:t>
            </a:r>
            <a:r>
              <a:rPr lang="en-US" altLang="zh-CN" sz="1800" dirty="0"/>
              <a:t>c</a:t>
            </a:r>
            <a:r>
              <a:rPr lang="zh-CN" altLang="en-US" sz="1800" dirty="0"/>
              <a:t>涂颜色</a:t>
            </a:r>
            <a:r>
              <a:rPr lang="en-US" altLang="zh-CN" sz="1800" dirty="0"/>
              <a:t>1</a:t>
            </a:r>
            <a:r>
              <a:rPr lang="zh-CN" altLang="en-US" sz="1800" i="1" dirty="0"/>
              <a:t>，</a:t>
            </a:r>
            <a:r>
              <a:rPr lang="en-US" altLang="zh-CN" sz="1800" i="1" dirty="0"/>
              <a:t>I</a:t>
            </a:r>
            <a:r>
              <a:rPr lang="en-US" altLang="zh-CN" sz="1800" dirty="0"/>
              <a:t>3</a:t>
            </a:r>
            <a:r>
              <a:rPr lang="zh-CN" altLang="en-US" sz="1800" dirty="0"/>
              <a:t>中的</a:t>
            </a:r>
            <a:r>
              <a:rPr lang="en-US" altLang="zh-CN" sz="1800" dirty="0"/>
              <a:t>b</a:t>
            </a:r>
            <a:r>
              <a:rPr lang="zh-CN" altLang="en-US" sz="1800" dirty="0"/>
              <a:t>，</a:t>
            </a:r>
            <a:r>
              <a:rPr lang="en-US" altLang="zh-CN" sz="1800" dirty="0"/>
              <a:t>f</a:t>
            </a:r>
            <a:r>
              <a:rPr lang="zh-CN" altLang="en-US" sz="1800" dirty="0"/>
              <a:t>涂颜色</a:t>
            </a:r>
            <a:r>
              <a:rPr lang="en-US" altLang="zh-CN" sz="1800" dirty="0"/>
              <a:t>2</a:t>
            </a:r>
            <a:r>
              <a:rPr lang="zh-CN" altLang="en-US" sz="1800" dirty="0"/>
              <a:t>，</a:t>
            </a:r>
            <a:r>
              <a:rPr lang="en-US" altLang="zh-CN" sz="1800" i="1" dirty="0"/>
              <a:t>I</a:t>
            </a:r>
            <a:r>
              <a:rPr lang="en-US" altLang="zh-CN" sz="1800" dirty="0"/>
              <a:t>4</a:t>
            </a:r>
            <a:r>
              <a:rPr lang="zh-CN" altLang="en-US" sz="1800" dirty="0"/>
              <a:t>中的</a:t>
            </a:r>
            <a:r>
              <a:rPr lang="en-US" altLang="zh-CN" sz="1800" dirty="0"/>
              <a:t>d</a:t>
            </a:r>
            <a:r>
              <a:rPr lang="zh-CN" altLang="en-US" sz="1800" dirty="0"/>
              <a:t>，</a:t>
            </a:r>
            <a:r>
              <a:rPr lang="en-US" altLang="zh-CN" sz="1800" dirty="0"/>
              <a:t>e</a:t>
            </a:r>
            <a:r>
              <a:rPr lang="zh-CN" altLang="en-US" sz="1800" dirty="0"/>
              <a:t>涂颜色</a:t>
            </a:r>
            <a:r>
              <a:rPr lang="en-US" altLang="zh-CN" sz="1800" dirty="0"/>
              <a:t>3</a:t>
            </a:r>
            <a:r>
              <a:rPr lang="zh-CN" altLang="en-US" sz="1800" dirty="0"/>
              <a:t>，故安排</a:t>
            </a:r>
            <a:r>
              <a:rPr lang="en-US" altLang="zh-CN" sz="1800" dirty="0"/>
              <a:t>3</a:t>
            </a:r>
            <a:r>
              <a:rPr lang="zh-CN" altLang="en-US" sz="1800" dirty="0"/>
              <a:t>场考试。</a:t>
            </a:r>
          </a:p>
          <a:p>
            <a:pPr>
              <a:lnSpc>
                <a:spcPct val="80000"/>
              </a:lnSpc>
              <a:buFontTx/>
              <a:buNone/>
            </a:pPr>
            <a:r>
              <a:rPr lang="zh-CN" altLang="en-US" sz="1800" dirty="0"/>
              <a:t>     第一场：数据仓库与数据挖掘，智能信息处理</a:t>
            </a:r>
          </a:p>
          <a:p>
            <a:pPr>
              <a:lnSpc>
                <a:spcPct val="80000"/>
              </a:lnSpc>
              <a:buFontTx/>
              <a:buNone/>
            </a:pPr>
            <a:r>
              <a:rPr lang="zh-CN" altLang="en-US" sz="1800" dirty="0"/>
              <a:t>     第二场：机器学习，数字媒体动画设计技术</a:t>
            </a:r>
          </a:p>
          <a:p>
            <a:pPr>
              <a:lnSpc>
                <a:spcPct val="80000"/>
              </a:lnSpc>
              <a:buFontTx/>
              <a:buNone/>
            </a:pPr>
            <a:r>
              <a:rPr lang="zh-CN" altLang="en-US" sz="1800" dirty="0"/>
              <a:t>     第三场：入侵检测技术，语言处理与压缩编码。</a:t>
            </a:r>
          </a:p>
          <a:p>
            <a:pPr>
              <a:lnSpc>
                <a:spcPct val="80000"/>
              </a:lnSpc>
            </a:pPr>
            <a:r>
              <a:rPr lang="zh-CN" altLang="en-US" sz="1800" dirty="0"/>
              <a:t>方案二：给</a:t>
            </a:r>
            <a:r>
              <a:rPr lang="en-US" altLang="zh-CN" sz="1800" i="1" dirty="0"/>
              <a:t>I</a:t>
            </a:r>
            <a:r>
              <a:rPr lang="en-US" altLang="zh-CN" sz="1800" dirty="0"/>
              <a:t>2</a:t>
            </a:r>
            <a:r>
              <a:rPr lang="zh-CN" altLang="en-US" sz="1800" dirty="0"/>
              <a:t>中的</a:t>
            </a:r>
            <a:r>
              <a:rPr lang="en-US" altLang="zh-CN" sz="1800" dirty="0"/>
              <a:t>b</a:t>
            </a:r>
            <a:r>
              <a:rPr lang="zh-CN" altLang="en-US" sz="1800" dirty="0"/>
              <a:t>，</a:t>
            </a:r>
            <a:r>
              <a:rPr lang="en-US" altLang="zh-CN" sz="1800" dirty="0"/>
              <a:t>d</a:t>
            </a:r>
            <a:r>
              <a:rPr lang="zh-CN" altLang="en-US" sz="1800" dirty="0"/>
              <a:t>涂颜色</a:t>
            </a:r>
            <a:r>
              <a:rPr lang="en-US" altLang="zh-CN" sz="1800" dirty="0"/>
              <a:t>1</a:t>
            </a:r>
            <a:r>
              <a:rPr lang="zh-CN" altLang="en-US" sz="1800" dirty="0"/>
              <a:t>，给</a:t>
            </a:r>
            <a:r>
              <a:rPr lang="en-US" altLang="zh-CN" sz="1800" i="1" dirty="0"/>
              <a:t>I</a:t>
            </a:r>
            <a:r>
              <a:rPr lang="en-US" altLang="zh-CN" sz="1800" dirty="0"/>
              <a:t>5</a:t>
            </a:r>
            <a:r>
              <a:rPr lang="zh-CN" altLang="en-US" sz="1800" dirty="0"/>
              <a:t>中的</a:t>
            </a:r>
            <a:r>
              <a:rPr lang="en-US" altLang="zh-CN" sz="1800" dirty="0"/>
              <a:t>c</a:t>
            </a:r>
            <a:r>
              <a:rPr lang="zh-CN" altLang="en-US" sz="1800" dirty="0"/>
              <a:t>，</a:t>
            </a:r>
            <a:r>
              <a:rPr lang="en-US" altLang="zh-CN" sz="1800" dirty="0"/>
              <a:t>e</a:t>
            </a:r>
            <a:r>
              <a:rPr lang="zh-CN" altLang="en-US" sz="1800" dirty="0"/>
              <a:t>涂颜色</a:t>
            </a:r>
            <a:r>
              <a:rPr lang="en-US" altLang="zh-CN" sz="1800" dirty="0"/>
              <a:t>2</a:t>
            </a:r>
            <a:r>
              <a:rPr lang="zh-CN" altLang="en-US" sz="1800" dirty="0"/>
              <a:t>，给</a:t>
            </a:r>
            <a:r>
              <a:rPr lang="en-US" altLang="zh-CN" sz="1800" i="1" dirty="0"/>
              <a:t>I</a:t>
            </a:r>
            <a:r>
              <a:rPr lang="en-US" altLang="zh-CN" sz="1800" dirty="0"/>
              <a:t>6</a:t>
            </a:r>
            <a:r>
              <a:rPr lang="zh-CN" altLang="en-US" sz="1800" dirty="0"/>
              <a:t>中的</a:t>
            </a:r>
            <a:r>
              <a:rPr lang="en-US" altLang="zh-CN" sz="1800" dirty="0"/>
              <a:t>a</a:t>
            </a:r>
            <a:r>
              <a:rPr lang="zh-CN" altLang="en-US" sz="1800" dirty="0"/>
              <a:t>，</a:t>
            </a:r>
            <a:r>
              <a:rPr lang="en-US" altLang="zh-CN" sz="1800" dirty="0"/>
              <a:t>f</a:t>
            </a:r>
            <a:r>
              <a:rPr lang="zh-CN" altLang="en-US" sz="1800" dirty="0"/>
              <a:t>涂颜色</a:t>
            </a:r>
            <a:r>
              <a:rPr lang="en-US" altLang="zh-CN" sz="1800" dirty="0"/>
              <a:t>3</a:t>
            </a:r>
            <a:r>
              <a:rPr lang="zh-CN" altLang="en-US" sz="1800" dirty="0"/>
              <a:t>，故安排三场考试：</a:t>
            </a:r>
          </a:p>
          <a:p>
            <a:pPr>
              <a:lnSpc>
                <a:spcPct val="80000"/>
              </a:lnSpc>
              <a:buFontTx/>
              <a:buNone/>
            </a:pPr>
            <a:r>
              <a:rPr lang="zh-CN" altLang="en-US" sz="1800" dirty="0"/>
              <a:t>      第一场：机器学习，入侵检测技术</a:t>
            </a:r>
          </a:p>
          <a:p>
            <a:pPr>
              <a:lnSpc>
                <a:spcPct val="80000"/>
              </a:lnSpc>
              <a:buFontTx/>
              <a:buNone/>
            </a:pPr>
            <a:r>
              <a:rPr lang="zh-CN" altLang="en-US" sz="1800" dirty="0"/>
              <a:t>      第二场：智能信息处理，语音处理与压缩编码</a:t>
            </a:r>
          </a:p>
          <a:p>
            <a:pPr>
              <a:lnSpc>
                <a:spcPct val="80000"/>
              </a:lnSpc>
              <a:buFontTx/>
              <a:buNone/>
            </a:pPr>
            <a:r>
              <a:rPr lang="zh-CN" altLang="en-US" sz="1800" dirty="0"/>
              <a:t>      第三场：数据仓库与数据挖掘，数字媒体动画设计</a:t>
            </a:r>
          </a:p>
        </p:txBody>
      </p:sp>
      <p:sp>
        <p:nvSpPr>
          <p:cNvPr id="31749" name="Rectangle 5"/>
          <p:cNvSpPr>
            <a:spLocks noChangeArrowheads="1"/>
          </p:cNvSpPr>
          <p:nvPr/>
        </p:nvSpPr>
        <p:spPr bwMode="auto">
          <a:xfrm>
            <a:off x="0" y="3286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1750" name="Object 6"/>
          <p:cNvGraphicFramePr>
            <a:graphicFrameLocks noChangeAspect="1"/>
          </p:cNvGraphicFramePr>
          <p:nvPr/>
        </p:nvGraphicFramePr>
        <p:xfrm>
          <a:off x="2052638" y="1538288"/>
          <a:ext cx="5154612" cy="285750"/>
        </p:xfrm>
        <a:graphic>
          <a:graphicData uri="http://schemas.openxmlformats.org/presentationml/2006/ole">
            <mc:AlternateContent xmlns:mc="http://schemas.openxmlformats.org/markup-compatibility/2006">
              <mc:Choice xmlns:v="urn:schemas-microsoft-com:vml" Requires="v">
                <p:oleObj spid="_x0000_s1082491" name="公式" r:id="rId3" imgW="4127500" imgH="228600" progId="Equation.3">
                  <p:embed/>
                </p:oleObj>
              </mc:Choice>
              <mc:Fallback>
                <p:oleObj name="公式" r:id="rId3" imgW="4127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638" y="1538288"/>
                        <a:ext cx="5154612"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293</a:t>
            </a:fld>
            <a:endParaRPr lang="en-GB" dirty="0"/>
          </a:p>
        </p:txBody>
      </p:sp>
    </p:spTree>
    <p:extLst>
      <p:ext uri="{BB962C8B-B14F-4D97-AF65-F5344CB8AC3E}">
        <p14:creationId xmlns:p14="http://schemas.microsoft.com/office/powerpoint/2010/main" val="1417410864"/>
      </p:ext>
    </p:extLst>
  </p:cSld>
  <p:clrMapOvr>
    <a:masterClrMapping/>
  </p:clrMapOvr>
  <p:transition spd="med">
    <p:pull/>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2813" y="100013"/>
            <a:ext cx="8231187" cy="1143000"/>
          </a:xfrm>
          <a:noFill/>
          <a:ln/>
        </p:spPr>
        <p:txBody>
          <a:bodyPr/>
          <a:lstStyle/>
          <a:p>
            <a:pPr marL="889000" indent="-889000" defTabSz="731838"/>
            <a:r>
              <a:rPr lang="zh-CN" altLang="en-US" sz="3700" b="0">
                <a:latin typeface="Basemic Symbol" pitchFamily="2" charset="0"/>
                <a:ea typeface="楷体_GB2312" pitchFamily="49" charset="-122"/>
              </a:rPr>
              <a:t>图着色问题的应用－</a:t>
            </a:r>
            <a:r>
              <a:rPr lang="zh-CN" altLang="en-US" sz="3700" b="0"/>
              <a:t>交通管理系统</a:t>
            </a:r>
            <a:r>
              <a:rPr lang="zh-CN" altLang="en-US"/>
              <a:t> </a:t>
            </a:r>
          </a:p>
        </p:txBody>
      </p:sp>
      <p:sp>
        <p:nvSpPr>
          <p:cNvPr id="33795" name="Rectangle 3"/>
          <p:cNvSpPr>
            <a:spLocks noGrp="1" noChangeArrowheads="1"/>
          </p:cNvSpPr>
          <p:nvPr>
            <p:ph type="body" idx="1"/>
          </p:nvPr>
        </p:nvSpPr>
        <p:spPr>
          <a:xfrm>
            <a:off x="1047750" y="1238250"/>
            <a:ext cx="7429500" cy="4857750"/>
          </a:xfrm>
          <a:noFill/>
          <a:ln/>
        </p:spPr>
        <p:txBody>
          <a:bodyPr/>
          <a:lstStyle/>
          <a:p>
            <a:pPr>
              <a:lnSpc>
                <a:spcPct val="80000"/>
              </a:lnSpc>
              <a:buFontTx/>
              <a:buNone/>
            </a:pPr>
            <a:r>
              <a:rPr lang="zh-CN" altLang="en-US" sz="1800" dirty="0"/>
              <a:t>接下来的通行方向为结点（如</a:t>
            </a:r>
            <a:r>
              <a:rPr lang="zh-CN" altLang="en-US" sz="1800" dirty="0" smtClean="0"/>
              <a:t>图所</a:t>
            </a:r>
            <a:r>
              <a:rPr lang="zh-CN" altLang="en-US" sz="1800" dirty="0"/>
              <a:t>示），考虑结点分组</a:t>
            </a:r>
          </a:p>
        </p:txBody>
      </p:sp>
      <p:pic>
        <p:nvPicPr>
          <p:cNvPr id="33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538288"/>
            <a:ext cx="4381500" cy="2928937"/>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294</a:t>
            </a:fld>
            <a:endParaRPr lang="en-GB" dirty="0"/>
          </a:p>
        </p:txBody>
      </p:sp>
    </p:spTree>
    <p:extLst>
      <p:ext uri="{BB962C8B-B14F-4D97-AF65-F5344CB8AC3E}">
        <p14:creationId xmlns:p14="http://schemas.microsoft.com/office/powerpoint/2010/main" val="1088626561"/>
      </p:ext>
    </p:extLst>
  </p:cSld>
  <p:clrMapOvr>
    <a:masterClrMapping/>
  </p:clrMapOvr>
  <p:transition spd="med">
    <p:pull/>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38915" name="Rectangle 3"/>
          <p:cNvSpPr>
            <a:spLocks noGrp="1" noChangeArrowheads="1"/>
          </p:cNvSpPr>
          <p:nvPr>
            <p:ph type="body" idx="1"/>
          </p:nvPr>
        </p:nvSpPr>
        <p:spPr>
          <a:xfrm>
            <a:off x="533400" y="1238250"/>
            <a:ext cx="7943850" cy="4857750"/>
          </a:xfrm>
          <a:noFill/>
          <a:ln/>
        </p:spPr>
        <p:txBody>
          <a:bodyPr/>
          <a:lstStyle/>
          <a:p>
            <a:pPr algn="just">
              <a:lnSpc>
                <a:spcPct val="90000"/>
              </a:lnSpc>
            </a:pPr>
            <a:r>
              <a:rPr lang="zh-CN" altLang="en-US" sz="2400" dirty="0">
                <a:latin typeface="楷体_GB2312" pitchFamily="49" charset="-122"/>
                <a:ea typeface="楷体_GB2312" pitchFamily="49" charset="-122"/>
              </a:rPr>
              <a:t>无环图</a:t>
            </a:r>
            <a:r>
              <a:rPr lang="en-US" altLang="zh-CN" sz="2400" dirty="0">
                <a:latin typeface="楷体_GB2312" pitchFamily="49" charset="-122"/>
                <a:ea typeface="楷体_GB2312" pitchFamily="49" charset="-122"/>
              </a:rPr>
              <a:t>G</a:t>
            </a:r>
            <a:r>
              <a:rPr lang="zh-CN" altLang="en-US" sz="2400" dirty="0">
                <a:latin typeface="楷体_GB2312" pitchFamily="49" charset="-122"/>
                <a:ea typeface="楷体_GB2312" pitchFamily="49" charset="-122"/>
              </a:rPr>
              <a:t>的一个</a:t>
            </a:r>
            <a:r>
              <a:rPr lang="en-US" altLang="zh-CN" sz="2400" dirty="0">
                <a:latin typeface="楷体_GB2312" pitchFamily="49" charset="-122"/>
                <a:ea typeface="楷体_GB2312" pitchFamily="49" charset="-122"/>
              </a:rPr>
              <a:t>k</a:t>
            </a:r>
            <a:r>
              <a:rPr lang="zh-CN" altLang="en-US" sz="2400" dirty="0">
                <a:latin typeface="楷体_GB2312" pitchFamily="49" charset="-122"/>
                <a:ea typeface="楷体_GB2312" pitchFamily="49" charset="-122"/>
              </a:rPr>
              <a:t>边着色是指</a:t>
            </a:r>
            <a:r>
              <a:rPr lang="en-US" altLang="zh-CN" sz="2400" dirty="0">
                <a:latin typeface="楷体_GB2312" pitchFamily="49" charset="-122"/>
                <a:ea typeface="楷体_GB2312" pitchFamily="49" charset="-122"/>
              </a:rPr>
              <a:t>k</a:t>
            </a:r>
            <a:r>
              <a:rPr lang="zh-CN" altLang="en-US" sz="2400" dirty="0">
                <a:latin typeface="楷体_GB2312" pitchFamily="49" charset="-122"/>
                <a:ea typeface="楷体_GB2312" pitchFamily="49" charset="-122"/>
              </a:rPr>
              <a:t>种颜色对于</a:t>
            </a:r>
            <a:r>
              <a:rPr lang="en-US" altLang="zh-CN" sz="2400" dirty="0">
                <a:latin typeface="楷体_GB2312" pitchFamily="49" charset="-122"/>
                <a:ea typeface="楷体_GB2312" pitchFamily="49" charset="-122"/>
              </a:rPr>
              <a:t>G</a:t>
            </a:r>
            <a:r>
              <a:rPr lang="zh-CN" altLang="en-US" sz="2400" dirty="0">
                <a:latin typeface="楷体_GB2312" pitchFamily="49" charset="-122"/>
                <a:ea typeface="楷体_GB2312" pitchFamily="49" charset="-122"/>
              </a:rPr>
              <a:t>的各边一个分配。若没有两条边有着色相同的颜色，则称着色是正常的。若</a:t>
            </a:r>
            <a:r>
              <a:rPr lang="en-US" altLang="zh-CN" sz="2400" dirty="0">
                <a:latin typeface="楷体_GB2312" pitchFamily="49" charset="-122"/>
                <a:ea typeface="楷体_GB2312" pitchFamily="49" charset="-122"/>
              </a:rPr>
              <a:t>G</a:t>
            </a:r>
            <a:r>
              <a:rPr lang="zh-CN" altLang="en-US" sz="2400" dirty="0">
                <a:latin typeface="楷体_GB2312" pitchFamily="49" charset="-122"/>
                <a:ea typeface="楷体_GB2312" pitchFamily="49" charset="-122"/>
              </a:rPr>
              <a:t>有正常的</a:t>
            </a:r>
            <a:r>
              <a:rPr lang="en-US" altLang="zh-CN" sz="2400" dirty="0">
                <a:latin typeface="楷体_GB2312" pitchFamily="49" charset="-122"/>
                <a:ea typeface="楷体_GB2312" pitchFamily="49" charset="-122"/>
              </a:rPr>
              <a:t>k</a:t>
            </a:r>
            <a:r>
              <a:rPr lang="zh-CN" altLang="en-US" sz="2400" dirty="0">
                <a:latin typeface="楷体_GB2312" pitchFamily="49" charset="-122"/>
                <a:ea typeface="楷体_GB2312" pitchFamily="49" charset="-122"/>
              </a:rPr>
              <a:t>边着色，则称</a:t>
            </a:r>
            <a:r>
              <a:rPr lang="en-US" altLang="zh-CN" sz="2400" dirty="0">
                <a:latin typeface="楷体_GB2312" pitchFamily="49" charset="-122"/>
                <a:ea typeface="楷体_GB2312" pitchFamily="49" charset="-122"/>
              </a:rPr>
              <a:t>k</a:t>
            </a:r>
            <a:r>
              <a:rPr lang="zh-CN" altLang="en-US" sz="2400" dirty="0">
                <a:latin typeface="楷体_GB2312" pitchFamily="49" charset="-122"/>
                <a:ea typeface="楷体_GB2312" pitchFamily="49" charset="-122"/>
              </a:rPr>
              <a:t>边可着色的。若至少要用</a:t>
            </a:r>
            <a:r>
              <a:rPr lang="en-US" altLang="zh-CN" sz="2400" dirty="0">
                <a:latin typeface="楷体_GB2312" pitchFamily="49" charset="-122"/>
                <a:ea typeface="楷体_GB2312" pitchFamily="49" charset="-122"/>
              </a:rPr>
              <a:t>k</a:t>
            </a:r>
            <a:r>
              <a:rPr lang="zh-CN" altLang="en-US" sz="2400" dirty="0">
                <a:latin typeface="楷体_GB2312" pitchFamily="49" charset="-122"/>
                <a:ea typeface="楷体_GB2312" pitchFamily="49" charset="-122"/>
              </a:rPr>
              <a:t>种颜色（即可以正常</a:t>
            </a:r>
            <a:r>
              <a:rPr lang="en-US" altLang="zh-CN" sz="2400" dirty="0">
                <a:latin typeface="楷体_GB2312" pitchFamily="49" charset="-122"/>
                <a:ea typeface="楷体_GB2312" pitchFamily="49" charset="-122"/>
              </a:rPr>
              <a:t>k</a:t>
            </a:r>
            <a:r>
              <a:rPr lang="zh-CN" altLang="en-US" sz="2400" dirty="0">
                <a:latin typeface="楷体_GB2312" pitchFamily="49" charset="-122"/>
                <a:ea typeface="楷体_GB2312" pitchFamily="49" charset="-122"/>
              </a:rPr>
              <a:t>边着色而不能</a:t>
            </a:r>
            <a:r>
              <a:rPr lang="en-US" altLang="zh-CN" sz="2400" dirty="0">
                <a:latin typeface="楷体_GB2312" pitchFamily="49" charset="-122"/>
                <a:ea typeface="楷体_GB2312" pitchFamily="49" charset="-122"/>
              </a:rPr>
              <a:t>k-1</a:t>
            </a:r>
            <a:r>
              <a:rPr lang="zh-CN" altLang="en-US" sz="2400" dirty="0">
                <a:latin typeface="楷体_GB2312" pitchFamily="49" charset="-122"/>
                <a:ea typeface="楷体_GB2312" pitchFamily="49" charset="-122"/>
              </a:rPr>
              <a:t>边着色）时，则称</a:t>
            </a:r>
            <a:r>
              <a:rPr lang="en-US" altLang="zh-CN" sz="2400" dirty="0">
                <a:latin typeface="楷体_GB2312" pitchFamily="49" charset="-122"/>
                <a:ea typeface="楷体_GB2312" pitchFamily="49" charset="-122"/>
              </a:rPr>
              <a:t>k</a:t>
            </a:r>
            <a:r>
              <a:rPr lang="zh-CN" altLang="en-US" sz="2400" dirty="0">
                <a:latin typeface="楷体_GB2312" pitchFamily="49" charset="-122"/>
                <a:ea typeface="楷体_GB2312" pitchFamily="49" charset="-122"/>
              </a:rPr>
              <a:t>为</a:t>
            </a:r>
            <a:r>
              <a:rPr lang="en-US" altLang="zh-CN" sz="2400" dirty="0">
                <a:latin typeface="楷体_GB2312" pitchFamily="49" charset="-122"/>
                <a:ea typeface="楷体_GB2312" pitchFamily="49" charset="-122"/>
              </a:rPr>
              <a:t>G</a:t>
            </a:r>
            <a:r>
              <a:rPr lang="zh-CN" altLang="en-US" sz="2400" dirty="0">
                <a:latin typeface="楷体_GB2312" pitchFamily="49" charset="-122"/>
                <a:ea typeface="楷体_GB2312" pitchFamily="49" charset="-122"/>
              </a:rPr>
              <a:t>的边色数，记成。顶点</a:t>
            </a:r>
            <a:r>
              <a:rPr lang="en-US" altLang="zh-CN" sz="2400" dirty="0">
                <a:latin typeface="楷体_GB2312" pitchFamily="49" charset="-122"/>
                <a:ea typeface="楷体_GB2312" pitchFamily="49" charset="-122"/>
              </a:rPr>
              <a:t>v</a:t>
            </a:r>
            <a:r>
              <a:rPr lang="zh-CN" altLang="en-US" sz="2400" dirty="0">
                <a:latin typeface="楷体_GB2312" pitchFamily="49" charset="-122"/>
                <a:ea typeface="楷体_GB2312" pitchFamily="49" charset="-122"/>
              </a:rPr>
              <a:t>关联的边中有</a:t>
            </a:r>
            <a:r>
              <a:rPr lang="en-US" altLang="zh-CN" sz="2400" dirty="0">
                <a:latin typeface="楷体_GB2312" pitchFamily="49" charset="-122"/>
                <a:ea typeface="楷体_GB2312" pitchFamily="49" charset="-122"/>
              </a:rPr>
              <a:t>i</a:t>
            </a:r>
            <a:r>
              <a:rPr lang="zh-CN" altLang="en-US" sz="2400" dirty="0">
                <a:latin typeface="楷体_GB2312" pitchFamily="49" charset="-122"/>
                <a:ea typeface="楷体_GB2312" pitchFamily="49" charset="-122"/>
              </a:rPr>
              <a:t>色边时，称颜色</a:t>
            </a:r>
            <a:r>
              <a:rPr lang="en-US" altLang="zh-CN" sz="2400" dirty="0">
                <a:latin typeface="楷体_GB2312" pitchFamily="49" charset="-122"/>
                <a:ea typeface="楷体_GB2312" pitchFamily="49" charset="-122"/>
              </a:rPr>
              <a:t>i</a:t>
            </a:r>
            <a:r>
              <a:rPr lang="zh-CN" altLang="en-US" sz="2400" dirty="0">
                <a:latin typeface="楷体_GB2312" pitchFamily="49" charset="-122"/>
                <a:ea typeface="楷体_GB2312" pitchFamily="49" charset="-122"/>
              </a:rPr>
              <a:t>色在顶点</a:t>
            </a:r>
            <a:r>
              <a:rPr lang="en-US" altLang="zh-CN" sz="2400" dirty="0">
                <a:latin typeface="楷体_GB2312" pitchFamily="49" charset="-122"/>
                <a:ea typeface="楷体_GB2312" pitchFamily="49" charset="-122"/>
              </a:rPr>
              <a:t>v</a:t>
            </a:r>
            <a:r>
              <a:rPr lang="zh-CN" altLang="en-US" sz="2400" dirty="0">
                <a:latin typeface="楷体_GB2312" pitchFamily="49" charset="-122"/>
                <a:ea typeface="楷体_GB2312" pitchFamily="49" charset="-122"/>
              </a:rPr>
              <a:t>出现，在顶点</a:t>
            </a:r>
            <a:r>
              <a:rPr lang="en-US" altLang="zh-CN" sz="2400" dirty="0">
                <a:latin typeface="楷体_GB2312" pitchFamily="49" charset="-122"/>
                <a:ea typeface="楷体_GB2312" pitchFamily="49" charset="-122"/>
              </a:rPr>
              <a:t>i</a:t>
            </a:r>
            <a:r>
              <a:rPr lang="zh-CN" altLang="en-US" sz="2400" dirty="0">
                <a:latin typeface="楷体_GB2312" pitchFamily="49" charset="-122"/>
                <a:ea typeface="楷体_GB2312" pitchFamily="49" charset="-122"/>
              </a:rPr>
              <a:t>出现的颜色数目记成</a:t>
            </a:r>
            <a:r>
              <a:rPr lang="en-US" altLang="zh-CN" sz="2400" dirty="0">
                <a:latin typeface="楷体_GB2312" pitchFamily="49" charset="-122"/>
                <a:ea typeface="楷体_GB2312" pitchFamily="49" charset="-122"/>
              </a:rPr>
              <a:t>C</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v</a:t>
            </a:r>
            <a:r>
              <a:rPr lang="zh-CN" altLang="en-US" sz="2400" dirty="0">
                <a:latin typeface="楷体_GB2312" pitchFamily="49" charset="-122"/>
                <a:ea typeface="楷体_GB2312" pitchFamily="49" charset="-122"/>
              </a:rPr>
              <a:t>）。</a:t>
            </a:r>
          </a:p>
          <a:p>
            <a:pPr algn="just">
              <a:lnSpc>
                <a:spcPct val="90000"/>
              </a:lnSpc>
            </a:pPr>
            <a:r>
              <a:rPr lang="zh-CN" altLang="en-US" sz="2400" dirty="0">
                <a:latin typeface="楷体_GB2312" pitchFamily="49" charset="-122"/>
                <a:ea typeface="楷体_GB2312" pitchFamily="49" charset="-122"/>
              </a:rPr>
              <a:t>通过边顶对换法将图</a:t>
            </a:r>
            <a:r>
              <a:rPr lang="en-US" altLang="zh-CN" sz="2400" dirty="0">
                <a:latin typeface="楷体_GB2312" pitchFamily="49" charset="-122"/>
                <a:ea typeface="楷体_GB2312" pitchFamily="49" charset="-122"/>
              </a:rPr>
              <a:t>G</a:t>
            </a:r>
            <a:r>
              <a:rPr lang="zh-CN" altLang="en-US" sz="2400" dirty="0">
                <a:latin typeface="楷体_GB2312" pitchFamily="49" charset="-122"/>
                <a:ea typeface="楷体_GB2312" pitchFamily="49" charset="-122"/>
              </a:rPr>
              <a:t>转换为图</a:t>
            </a:r>
            <a:r>
              <a:rPr lang="en-US" altLang="zh-CN" sz="2400" i="1" dirty="0">
                <a:latin typeface="楷体_GB2312" pitchFamily="49" charset="-122"/>
                <a:ea typeface="楷体_GB2312" pitchFamily="49" charset="-122"/>
              </a:rPr>
              <a:t>G</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G</a:t>
            </a:r>
            <a:r>
              <a:rPr lang="zh-CN" altLang="en-US" sz="2400" dirty="0">
                <a:latin typeface="楷体_GB2312" pitchFamily="49" charset="-122"/>
                <a:ea typeface="楷体_GB2312" pitchFamily="49" charset="-122"/>
              </a:rPr>
              <a:t>图中的边</a:t>
            </a:r>
            <a:r>
              <a:rPr lang="en-US" altLang="zh-CN" sz="2400" dirty="0">
                <a:latin typeface="楷体_GB2312" pitchFamily="49" charset="-122"/>
                <a:ea typeface="楷体_GB2312" pitchFamily="49" charset="-122"/>
              </a:rPr>
              <a:t>e</a:t>
            </a:r>
            <a:r>
              <a:rPr lang="zh-CN" altLang="en-US" sz="2400" dirty="0">
                <a:latin typeface="楷体_GB2312" pitchFamily="49" charset="-122"/>
                <a:ea typeface="楷体_GB2312" pitchFamily="49" charset="-122"/>
              </a:rPr>
              <a:t>转换为图</a:t>
            </a:r>
            <a:r>
              <a:rPr lang="en-US" altLang="zh-CN" sz="2400" i="1" dirty="0">
                <a:latin typeface="楷体_GB2312" pitchFamily="49" charset="-122"/>
                <a:ea typeface="楷体_GB2312" pitchFamily="49" charset="-122"/>
              </a:rPr>
              <a:t>G</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中的一个顶点</a:t>
            </a:r>
            <a:r>
              <a:rPr lang="en-US" altLang="zh-CN" sz="2400" i="1" dirty="0">
                <a:latin typeface="楷体_GB2312" pitchFamily="49" charset="-122"/>
                <a:ea typeface="楷体_GB2312" pitchFamily="49" charset="-122"/>
              </a:rPr>
              <a:t>v</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；若图</a:t>
            </a:r>
            <a:r>
              <a:rPr lang="en-US" altLang="zh-CN" sz="2400" dirty="0">
                <a:latin typeface="楷体_GB2312" pitchFamily="49" charset="-122"/>
                <a:ea typeface="楷体_GB2312" pitchFamily="49" charset="-122"/>
              </a:rPr>
              <a:t>G</a:t>
            </a:r>
            <a:r>
              <a:rPr lang="zh-CN" altLang="en-US" sz="2400" dirty="0">
                <a:latin typeface="楷体_GB2312" pitchFamily="49" charset="-122"/>
                <a:ea typeface="楷体_GB2312" pitchFamily="49" charset="-122"/>
              </a:rPr>
              <a:t>中两条边相邻，则</a:t>
            </a:r>
            <a:r>
              <a:rPr lang="en-US" altLang="zh-CN" sz="2400" i="1" dirty="0">
                <a:latin typeface="楷体_GB2312" pitchFamily="49" charset="-122"/>
                <a:ea typeface="楷体_GB2312" pitchFamily="49" charset="-122"/>
              </a:rPr>
              <a:t>G</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中对应两个顶点之间连一条边。然后对图</a:t>
            </a:r>
            <a:r>
              <a:rPr lang="en-US" altLang="zh-CN" sz="2400" i="1" dirty="0">
                <a:latin typeface="楷体_GB2312" pitchFamily="49" charset="-122"/>
                <a:ea typeface="楷体_GB2312" pitchFamily="49" charset="-122"/>
              </a:rPr>
              <a:t>G</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进行顶点着色或求顶色数</a:t>
            </a:r>
            <a:r>
              <a:rPr lang="en-US" altLang="zh-CN" sz="2400" i="1" dirty="0">
                <a:latin typeface="楷体_GB2312" pitchFamily="49" charset="-122"/>
                <a:ea typeface="楷体_GB2312" pitchFamily="49" charset="-122"/>
              </a:rPr>
              <a:t>x</a:t>
            </a:r>
            <a:r>
              <a:rPr lang="en-US" altLang="zh-CN" sz="2400" dirty="0">
                <a:latin typeface="楷体_GB2312" pitchFamily="49" charset="-122"/>
                <a:ea typeface="楷体_GB2312" pitchFamily="49" charset="-122"/>
              </a:rPr>
              <a:t>(</a:t>
            </a:r>
            <a:r>
              <a:rPr lang="en-US" altLang="zh-CN" sz="2400" i="1" dirty="0">
                <a:latin typeface="楷体_GB2312" pitchFamily="49" charset="-122"/>
                <a:ea typeface="楷体_GB2312" pitchFamily="49" charset="-122"/>
              </a:rPr>
              <a:t>G</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，显然：</a:t>
            </a:r>
          </a:p>
        </p:txBody>
      </p:sp>
      <p:sp>
        <p:nvSpPr>
          <p:cNvPr id="38916" name="Rectangle 4"/>
          <p:cNvSpPr>
            <a:spLocks noGrp="1" noChangeArrowheads="1"/>
          </p:cNvSpPr>
          <p:nvPr>
            <p:ph type="title"/>
          </p:nvPr>
        </p:nvSpPr>
        <p:spPr>
          <a:xfrm>
            <a:off x="456406" y="188640"/>
            <a:ext cx="8231187" cy="1143000"/>
          </a:xfrm>
          <a:noFill/>
          <a:ln/>
        </p:spPr>
        <p:txBody>
          <a:bodyPr/>
          <a:lstStyle/>
          <a:p>
            <a:pPr marL="889000" indent="-889000" defTabSz="731838"/>
            <a:r>
              <a:rPr lang="zh-CN" altLang="en-US" b="0" dirty="0"/>
              <a:t>边着色－</a:t>
            </a:r>
            <a:r>
              <a:rPr lang="zh-CN" altLang="en-US" dirty="0"/>
              <a:t>边顶对换法 </a:t>
            </a:r>
          </a:p>
        </p:txBody>
      </p:sp>
      <p:sp>
        <p:nvSpPr>
          <p:cNvPr id="38917" name="Rectangle 5"/>
          <p:cNvSpPr>
            <a:spLocks noChangeArrowheads="1"/>
          </p:cNvSpPr>
          <p:nvPr/>
        </p:nvSpPr>
        <p:spPr bwMode="auto">
          <a:xfrm>
            <a:off x="0" y="3286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8918" name="Object 6"/>
          <p:cNvGraphicFramePr>
            <a:graphicFrameLocks noChangeAspect="1"/>
          </p:cNvGraphicFramePr>
          <p:nvPr/>
        </p:nvGraphicFramePr>
        <p:xfrm>
          <a:off x="1692275" y="5229225"/>
          <a:ext cx="1709738" cy="390525"/>
        </p:xfrm>
        <a:graphic>
          <a:graphicData uri="http://schemas.openxmlformats.org/presentationml/2006/ole">
            <mc:AlternateContent xmlns:mc="http://schemas.openxmlformats.org/markup-compatibility/2006">
              <mc:Choice xmlns:v="urn:schemas-microsoft-com:vml" Requires="v">
                <p:oleObj spid="_x0000_s1084539" name="公式" r:id="rId3" imgW="1002865" imgH="228501" progId="Equation.3">
                  <p:embed/>
                </p:oleObj>
              </mc:Choice>
              <mc:Fallback>
                <p:oleObj name="公式" r:id="rId3" imgW="1002865"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5229225"/>
                        <a:ext cx="1709738"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295</a:t>
            </a:fld>
            <a:endParaRPr lang="en-GB" dirty="0"/>
          </a:p>
        </p:txBody>
      </p:sp>
    </p:spTree>
    <p:extLst>
      <p:ext uri="{BB962C8B-B14F-4D97-AF65-F5344CB8AC3E}">
        <p14:creationId xmlns:p14="http://schemas.microsoft.com/office/powerpoint/2010/main" val="2906407291"/>
      </p:ext>
    </p:extLst>
  </p:cSld>
  <p:clrMapOvr>
    <a:masterClrMapping/>
  </p:clrMapOvr>
  <p:transition spd="med">
    <p:pull/>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39939" name="Rectangle 3"/>
          <p:cNvSpPr>
            <a:spLocks noGrp="1" noChangeArrowheads="1"/>
          </p:cNvSpPr>
          <p:nvPr>
            <p:ph type="body" idx="1"/>
          </p:nvPr>
        </p:nvSpPr>
        <p:spPr>
          <a:xfrm>
            <a:off x="179512" y="1238250"/>
            <a:ext cx="8297738" cy="4857750"/>
          </a:xfrm>
          <a:noFill/>
          <a:ln/>
        </p:spPr>
        <p:txBody>
          <a:bodyPr/>
          <a:lstStyle/>
          <a:p>
            <a:pPr algn="just">
              <a:lnSpc>
                <a:spcPct val="80000"/>
              </a:lnSpc>
              <a:buFontTx/>
              <a:buNone/>
            </a:pPr>
            <a:r>
              <a:rPr lang="zh-CN" altLang="en-US" sz="2800" dirty="0"/>
              <a:t>例：求</a:t>
            </a:r>
            <a:r>
              <a:rPr lang="zh-CN" altLang="en-US" sz="2800" dirty="0" smtClean="0"/>
              <a:t>图</a:t>
            </a:r>
            <a:r>
              <a:rPr lang="en-US" altLang="zh-CN" sz="2800" dirty="0" smtClean="0"/>
              <a:t>G</a:t>
            </a:r>
            <a:r>
              <a:rPr lang="zh-CN" altLang="en-US" sz="2800" dirty="0"/>
              <a:t>的边色数</a:t>
            </a:r>
          </a:p>
          <a:p>
            <a:pPr algn="just">
              <a:lnSpc>
                <a:spcPct val="80000"/>
              </a:lnSpc>
              <a:buFontTx/>
              <a:buNone/>
            </a:pPr>
            <a:r>
              <a:rPr lang="zh-CN" altLang="en-US" sz="2800" dirty="0" smtClean="0"/>
              <a:t>   </a:t>
            </a:r>
            <a:r>
              <a:rPr lang="zh-CN" altLang="en-US" sz="2400" dirty="0" smtClean="0"/>
              <a:t>将图</a:t>
            </a:r>
            <a:r>
              <a:rPr lang="en-US" altLang="zh-CN" sz="2400" dirty="0" smtClean="0"/>
              <a:t>G</a:t>
            </a:r>
            <a:r>
              <a:rPr lang="zh-CN" altLang="en-US" sz="2400" dirty="0"/>
              <a:t>按边顶对换法转换为</a:t>
            </a:r>
            <a:r>
              <a:rPr lang="en-US" altLang="zh-CN" sz="2400" i="1" dirty="0" smtClean="0"/>
              <a:t>G</a:t>
            </a:r>
            <a:r>
              <a:rPr lang="en-US" altLang="zh-CN" sz="2400" dirty="0" smtClean="0"/>
              <a:t>‘</a:t>
            </a:r>
            <a:r>
              <a:rPr lang="zh-CN" altLang="en-US" sz="2400" dirty="0" smtClean="0"/>
              <a:t>，</a:t>
            </a:r>
            <a:r>
              <a:rPr lang="zh-CN" altLang="en-US" sz="2400" dirty="0"/>
              <a:t>用最少颜色数给</a:t>
            </a:r>
            <a:r>
              <a:rPr lang="en-US" altLang="zh-CN" sz="2400" i="1" dirty="0"/>
              <a:t>G</a:t>
            </a:r>
            <a:r>
              <a:rPr lang="en-US" altLang="zh-CN" sz="2400" dirty="0"/>
              <a:t>’</a:t>
            </a:r>
            <a:r>
              <a:rPr lang="zh-CN" altLang="en-US" sz="2400" dirty="0"/>
              <a:t>所有顶点上色的一种方案 是                          </a:t>
            </a:r>
            <a:r>
              <a:rPr lang="zh-CN" altLang="en-US" sz="2800" dirty="0"/>
              <a:t>，</a:t>
            </a:r>
          </a:p>
          <a:p>
            <a:pPr algn="just">
              <a:lnSpc>
                <a:spcPct val="80000"/>
              </a:lnSpc>
              <a:buFontTx/>
              <a:buNone/>
            </a:pPr>
            <a:r>
              <a:rPr lang="zh-CN" altLang="en-US" sz="2800" dirty="0"/>
              <a:t>转换成对图</a:t>
            </a:r>
            <a:r>
              <a:rPr lang="en-US" altLang="zh-CN" sz="2800" dirty="0"/>
              <a:t>G</a:t>
            </a:r>
            <a:r>
              <a:rPr lang="zh-CN" altLang="en-US" sz="2800" dirty="0"/>
              <a:t>边上色</a:t>
            </a:r>
          </a:p>
        </p:txBody>
      </p:sp>
      <p:sp>
        <p:nvSpPr>
          <p:cNvPr id="39940" name="Rectangle 4"/>
          <p:cNvSpPr>
            <a:spLocks noGrp="1" noChangeArrowheads="1"/>
          </p:cNvSpPr>
          <p:nvPr>
            <p:ph type="title"/>
          </p:nvPr>
        </p:nvSpPr>
        <p:spPr>
          <a:xfrm>
            <a:off x="251520" y="188640"/>
            <a:ext cx="8231187" cy="1143000"/>
          </a:xfrm>
          <a:noFill/>
          <a:ln/>
        </p:spPr>
        <p:txBody>
          <a:bodyPr/>
          <a:lstStyle/>
          <a:p>
            <a:pPr marL="889000" indent="-889000" defTabSz="731838"/>
            <a:r>
              <a:rPr lang="zh-CN" altLang="en-US" b="0" dirty="0"/>
              <a:t>边着色－</a:t>
            </a:r>
            <a:r>
              <a:rPr lang="zh-CN" altLang="en-US" dirty="0"/>
              <a:t>边顶对换法 </a:t>
            </a:r>
          </a:p>
        </p:txBody>
      </p:sp>
      <p:sp>
        <p:nvSpPr>
          <p:cNvPr id="39941" name="Rectangle 5"/>
          <p:cNvSpPr>
            <a:spLocks noChangeArrowheads="1"/>
          </p:cNvSpPr>
          <p:nvPr/>
        </p:nvSpPr>
        <p:spPr bwMode="auto">
          <a:xfrm>
            <a:off x="0" y="3286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399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8351" y="2592389"/>
            <a:ext cx="2463800" cy="1417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943" name="Object 7"/>
          <p:cNvGraphicFramePr>
            <a:graphicFrameLocks noChangeAspect="1"/>
          </p:cNvGraphicFramePr>
          <p:nvPr>
            <p:extLst/>
          </p:nvPr>
        </p:nvGraphicFramePr>
        <p:xfrm>
          <a:off x="3751998" y="2054227"/>
          <a:ext cx="2805113" cy="298450"/>
        </p:xfrm>
        <a:graphic>
          <a:graphicData uri="http://schemas.openxmlformats.org/presentationml/2006/ole">
            <mc:AlternateContent xmlns:mc="http://schemas.openxmlformats.org/markup-compatibility/2006">
              <mc:Choice xmlns:v="urn:schemas-microsoft-com:vml" Requires="v">
                <p:oleObj spid="_x0000_s1086052" name="公式" r:id="rId4" imgW="2184120" imgH="228600" progId="Equation.3">
                  <p:embed/>
                </p:oleObj>
              </mc:Choice>
              <mc:Fallback>
                <p:oleObj name="公式" r:id="rId4" imgW="218412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1998" y="2054227"/>
                        <a:ext cx="2805113"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4" name="Object 8"/>
          <p:cNvGraphicFramePr>
            <a:graphicFrameLocks noChangeAspect="1"/>
          </p:cNvGraphicFramePr>
          <p:nvPr>
            <p:extLst/>
          </p:nvPr>
        </p:nvGraphicFramePr>
        <p:xfrm>
          <a:off x="7126287" y="2129633"/>
          <a:ext cx="777875" cy="254000"/>
        </p:xfrm>
        <a:graphic>
          <a:graphicData uri="http://schemas.openxmlformats.org/presentationml/2006/ole">
            <mc:AlternateContent xmlns:mc="http://schemas.openxmlformats.org/markup-compatibility/2006">
              <mc:Choice xmlns:v="urn:schemas-microsoft-com:vml" Requires="v">
                <p:oleObj spid="_x0000_s1086053" name="公式" r:id="rId6" imgW="622080" imgH="203040" progId="Equation.3">
                  <p:embed/>
                </p:oleObj>
              </mc:Choice>
              <mc:Fallback>
                <p:oleObj name="公式" r:id="rId6" imgW="6220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6287" y="2129633"/>
                        <a:ext cx="777875"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5" name="Rectangle 9"/>
          <p:cNvSpPr>
            <a:spLocks noChangeArrowheads="1"/>
          </p:cNvSpPr>
          <p:nvPr/>
        </p:nvSpPr>
        <p:spPr bwMode="auto">
          <a:xfrm>
            <a:off x="0" y="298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3994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2175" y="3900487"/>
            <a:ext cx="2714625" cy="23463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947" name="Object 11"/>
          <p:cNvGraphicFramePr>
            <a:graphicFrameLocks noChangeAspect="1"/>
          </p:cNvGraphicFramePr>
          <p:nvPr>
            <p:extLst>
              <p:ext uri="{D42A27DB-BD31-4B8C-83A1-F6EECF244321}">
                <p14:modId xmlns:p14="http://schemas.microsoft.com/office/powerpoint/2010/main" val="1882599039"/>
              </p:ext>
            </p:extLst>
          </p:nvPr>
        </p:nvGraphicFramePr>
        <p:xfrm>
          <a:off x="755576" y="5137943"/>
          <a:ext cx="2428875" cy="296863"/>
        </p:xfrm>
        <a:graphic>
          <a:graphicData uri="http://schemas.openxmlformats.org/presentationml/2006/ole">
            <mc:AlternateContent xmlns:mc="http://schemas.openxmlformats.org/markup-compatibility/2006">
              <mc:Choice xmlns:v="urn:schemas-microsoft-com:vml" Requires="v">
                <p:oleObj spid="_x0000_s1086054" name="公式" r:id="rId9" imgW="1892300" imgH="228600" progId="Equation.3">
                  <p:embed/>
                </p:oleObj>
              </mc:Choice>
              <mc:Fallback>
                <p:oleObj name="公式" r:id="rId9" imgW="18923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5137943"/>
                        <a:ext cx="2428875"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8" name="Object 12"/>
          <p:cNvGraphicFramePr>
            <a:graphicFrameLocks noChangeAspect="1"/>
          </p:cNvGraphicFramePr>
          <p:nvPr>
            <p:extLst>
              <p:ext uri="{D42A27DB-BD31-4B8C-83A1-F6EECF244321}">
                <p14:modId xmlns:p14="http://schemas.microsoft.com/office/powerpoint/2010/main" val="1731287350"/>
              </p:ext>
            </p:extLst>
          </p:nvPr>
        </p:nvGraphicFramePr>
        <p:xfrm>
          <a:off x="3746500" y="5159474"/>
          <a:ext cx="825500" cy="285750"/>
        </p:xfrm>
        <a:graphic>
          <a:graphicData uri="http://schemas.openxmlformats.org/presentationml/2006/ole">
            <mc:AlternateContent xmlns:mc="http://schemas.openxmlformats.org/markup-compatibility/2006">
              <mc:Choice xmlns:v="urn:schemas-microsoft-com:vml" Requires="v">
                <p:oleObj spid="_x0000_s1086055" name="公式" r:id="rId11" imgW="660240" imgH="228600" progId="Equation.3">
                  <p:embed/>
                </p:oleObj>
              </mc:Choice>
              <mc:Fallback>
                <p:oleObj name="公式" r:id="rId11" imgW="6602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6500" y="5159474"/>
                        <a:ext cx="82550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9" name="Object 13"/>
          <p:cNvGraphicFramePr>
            <a:graphicFrameLocks noChangeAspect="1"/>
          </p:cNvGraphicFramePr>
          <p:nvPr>
            <p:extLst>
              <p:ext uri="{D42A27DB-BD31-4B8C-83A1-F6EECF244321}">
                <p14:modId xmlns:p14="http://schemas.microsoft.com/office/powerpoint/2010/main" val="1861143224"/>
              </p:ext>
            </p:extLst>
          </p:nvPr>
        </p:nvGraphicFramePr>
        <p:xfrm>
          <a:off x="578264" y="3560762"/>
          <a:ext cx="5072062" cy="630238"/>
        </p:xfrm>
        <a:graphic>
          <a:graphicData uri="http://schemas.openxmlformats.org/presentationml/2006/ole">
            <mc:AlternateContent xmlns:mc="http://schemas.openxmlformats.org/markup-compatibility/2006">
              <mc:Choice xmlns:v="urn:schemas-microsoft-com:vml" Requires="v">
                <p:oleObj spid="_x0000_s1086056" name="公式" r:id="rId13" imgW="3924300" imgH="482600" progId="Equation.3">
                  <p:embed/>
                </p:oleObj>
              </mc:Choice>
              <mc:Fallback>
                <p:oleObj name="公式" r:id="rId13" imgW="3924300" imgH="482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8264" y="3560762"/>
                        <a:ext cx="5072062"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50" name="Rectangle 14"/>
          <p:cNvSpPr>
            <a:spLocks noChangeArrowheads="1"/>
          </p:cNvSpPr>
          <p:nvPr/>
        </p:nvSpPr>
        <p:spPr bwMode="auto">
          <a:xfrm>
            <a:off x="0" y="2668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296</a:t>
            </a:fld>
            <a:endParaRPr lang="en-GB" dirty="0"/>
          </a:p>
        </p:txBody>
      </p:sp>
    </p:spTree>
    <p:extLst>
      <p:ext uri="{BB962C8B-B14F-4D97-AF65-F5344CB8AC3E}">
        <p14:creationId xmlns:p14="http://schemas.microsoft.com/office/powerpoint/2010/main" val="17140214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42"/>
                                        </p:tgtEl>
                                        <p:attrNameLst>
                                          <p:attrName>style.visibility</p:attrName>
                                        </p:attrNameLst>
                                      </p:cBhvr>
                                      <p:to>
                                        <p:strVal val="visible"/>
                                      </p:to>
                                    </p:set>
                                    <p:anim calcmode="lin" valueType="num">
                                      <p:cBhvr additive="base">
                                        <p:cTn id="13" dur="500" fill="hold"/>
                                        <p:tgtEl>
                                          <p:spTgt spid="39942"/>
                                        </p:tgtEl>
                                        <p:attrNameLst>
                                          <p:attrName>ppt_x</p:attrName>
                                        </p:attrNameLst>
                                      </p:cBhvr>
                                      <p:tavLst>
                                        <p:tav tm="0">
                                          <p:val>
                                            <p:strVal val="#ppt_x"/>
                                          </p:val>
                                        </p:tav>
                                        <p:tav tm="100000">
                                          <p:val>
                                            <p:strVal val="#ppt_x"/>
                                          </p:val>
                                        </p:tav>
                                      </p:tavLst>
                                    </p:anim>
                                    <p:anim calcmode="lin" valueType="num">
                                      <p:cBhvr additive="base">
                                        <p:cTn id="14" dur="500" fill="hold"/>
                                        <p:tgtEl>
                                          <p:spTgt spid="399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39">
                                            <p:txEl>
                                              <p:pRg st="1" end="1"/>
                                            </p:txEl>
                                          </p:spTgt>
                                        </p:tgtEl>
                                        <p:attrNameLst>
                                          <p:attrName>style.visibility</p:attrName>
                                        </p:attrNameLst>
                                      </p:cBhvr>
                                      <p:to>
                                        <p:strVal val="visible"/>
                                      </p:to>
                                    </p:set>
                                    <p:anim calcmode="lin" valueType="num">
                                      <p:cBhvr additive="base">
                                        <p:cTn id="19" dur="500" fill="hold"/>
                                        <p:tgtEl>
                                          <p:spTgt spid="3993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9">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943"/>
                                        </p:tgtEl>
                                        <p:attrNameLst>
                                          <p:attrName>style.visibility</p:attrName>
                                        </p:attrNameLst>
                                      </p:cBhvr>
                                      <p:to>
                                        <p:strVal val="visible"/>
                                      </p:to>
                                    </p:set>
                                    <p:anim calcmode="lin" valueType="num">
                                      <p:cBhvr additive="base">
                                        <p:cTn id="23" dur="500" fill="hold"/>
                                        <p:tgtEl>
                                          <p:spTgt spid="39943"/>
                                        </p:tgtEl>
                                        <p:attrNameLst>
                                          <p:attrName>ppt_x</p:attrName>
                                        </p:attrNameLst>
                                      </p:cBhvr>
                                      <p:tavLst>
                                        <p:tav tm="0">
                                          <p:val>
                                            <p:strVal val="#ppt_x"/>
                                          </p:val>
                                        </p:tav>
                                        <p:tav tm="100000">
                                          <p:val>
                                            <p:strVal val="#ppt_x"/>
                                          </p:val>
                                        </p:tav>
                                      </p:tavLst>
                                    </p:anim>
                                    <p:anim calcmode="lin" valueType="num">
                                      <p:cBhvr additive="base">
                                        <p:cTn id="24" dur="500" fill="hold"/>
                                        <p:tgtEl>
                                          <p:spTgt spid="3994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944"/>
                                        </p:tgtEl>
                                        <p:attrNameLst>
                                          <p:attrName>style.visibility</p:attrName>
                                        </p:attrNameLst>
                                      </p:cBhvr>
                                      <p:to>
                                        <p:strVal val="visible"/>
                                      </p:to>
                                    </p:set>
                                    <p:anim calcmode="lin" valueType="num">
                                      <p:cBhvr additive="base">
                                        <p:cTn id="27" dur="500" fill="hold"/>
                                        <p:tgtEl>
                                          <p:spTgt spid="39944"/>
                                        </p:tgtEl>
                                        <p:attrNameLst>
                                          <p:attrName>ppt_x</p:attrName>
                                        </p:attrNameLst>
                                      </p:cBhvr>
                                      <p:tavLst>
                                        <p:tav tm="0">
                                          <p:val>
                                            <p:strVal val="#ppt_x"/>
                                          </p:val>
                                        </p:tav>
                                        <p:tav tm="100000">
                                          <p:val>
                                            <p:strVal val="#ppt_x"/>
                                          </p:val>
                                        </p:tav>
                                      </p:tavLst>
                                    </p:anim>
                                    <p:anim calcmode="lin" valueType="num">
                                      <p:cBhvr additive="base">
                                        <p:cTn id="28" dur="500" fill="hold"/>
                                        <p:tgtEl>
                                          <p:spTgt spid="3994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9939">
                                            <p:txEl>
                                              <p:pRg st="2" end="2"/>
                                            </p:txEl>
                                          </p:spTgt>
                                        </p:tgtEl>
                                        <p:attrNameLst>
                                          <p:attrName>style.visibility</p:attrName>
                                        </p:attrNameLst>
                                      </p:cBhvr>
                                      <p:to>
                                        <p:strVal val="visible"/>
                                      </p:to>
                                    </p:set>
                                    <p:anim calcmode="lin" valueType="num">
                                      <p:cBhvr additive="base">
                                        <p:cTn id="33"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9949"/>
                                        </p:tgtEl>
                                        <p:attrNameLst>
                                          <p:attrName>style.visibility</p:attrName>
                                        </p:attrNameLst>
                                      </p:cBhvr>
                                      <p:to>
                                        <p:strVal val="visible"/>
                                      </p:to>
                                    </p:set>
                                    <p:anim calcmode="lin" valueType="num">
                                      <p:cBhvr additive="base">
                                        <p:cTn id="39" dur="500" fill="hold"/>
                                        <p:tgtEl>
                                          <p:spTgt spid="39949"/>
                                        </p:tgtEl>
                                        <p:attrNameLst>
                                          <p:attrName>ppt_x</p:attrName>
                                        </p:attrNameLst>
                                      </p:cBhvr>
                                      <p:tavLst>
                                        <p:tav tm="0">
                                          <p:val>
                                            <p:strVal val="#ppt_x"/>
                                          </p:val>
                                        </p:tav>
                                        <p:tav tm="100000">
                                          <p:val>
                                            <p:strVal val="#ppt_x"/>
                                          </p:val>
                                        </p:tav>
                                      </p:tavLst>
                                    </p:anim>
                                    <p:anim calcmode="lin" valueType="num">
                                      <p:cBhvr additive="base">
                                        <p:cTn id="40" dur="500" fill="hold"/>
                                        <p:tgtEl>
                                          <p:spTgt spid="3994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9946"/>
                                        </p:tgtEl>
                                        <p:attrNameLst>
                                          <p:attrName>style.visibility</p:attrName>
                                        </p:attrNameLst>
                                      </p:cBhvr>
                                      <p:to>
                                        <p:strVal val="visible"/>
                                      </p:to>
                                    </p:set>
                                    <p:anim calcmode="lin" valueType="num">
                                      <p:cBhvr additive="base">
                                        <p:cTn id="45" dur="500" fill="hold"/>
                                        <p:tgtEl>
                                          <p:spTgt spid="39946"/>
                                        </p:tgtEl>
                                        <p:attrNameLst>
                                          <p:attrName>ppt_x</p:attrName>
                                        </p:attrNameLst>
                                      </p:cBhvr>
                                      <p:tavLst>
                                        <p:tav tm="0">
                                          <p:val>
                                            <p:strVal val="#ppt_x"/>
                                          </p:val>
                                        </p:tav>
                                        <p:tav tm="100000">
                                          <p:val>
                                            <p:strVal val="#ppt_x"/>
                                          </p:val>
                                        </p:tav>
                                      </p:tavLst>
                                    </p:anim>
                                    <p:anim calcmode="lin" valueType="num">
                                      <p:cBhvr additive="base">
                                        <p:cTn id="46" dur="500" fill="hold"/>
                                        <p:tgtEl>
                                          <p:spTgt spid="3994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9948"/>
                                        </p:tgtEl>
                                        <p:attrNameLst>
                                          <p:attrName>style.visibility</p:attrName>
                                        </p:attrNameLst>
                                      </p:cBhvr>
                                      <p:to>
                                        <p:strVal val="visible"/>
                                      </p:to>
                                    </p:set>
                                    <p:anim calcmode="lin" valueType="num">
                                      <p:cBhvr additive="base">
                                        <p:cTn id="51" dur="500" fill="hold"/>
                                        <p:tgtEl>
                                          <p:spTgt spid="39948"/>
                                        </p:tgtEl>
                                        <p:attrNameLst>
                                          <p:attrName>ppt_x</p:attrName>
                                        </p:attrNameLst>
                                      </p:cBhvr>
                                      <p:tavLst>
                                        <p:tav tm="0">
                                          <p:val>
                                            <p:strVal val="#ppt_x"/>
                                          </p:val>
                                        </p:tav>
                                        <p:tav tm="100000">
                                          <p:val>
                                            <p:strVal val="#ppt_x"/>
                                          </p:val>
                                        </p:tav>
                                      </p:tavLst>
                                    </p:anim>
                                    <p:anim calcmode="lin" valueType="num">
                                      <p:cBhvr additive="base">
                                        <p:cTn id="52" dur="500" fill="hold"/>
                                        <p:tgtEl>
                                          <p:spTgt spid="3994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9947"/>
                                        </p:tgtEl>
                                        <p:attrNameLst>
                                          <p:attrName>style.visibility</p:attrName>
                                        </p:attrNameLst>
                                      </p:cBhvr>
                                      <p:to>
                                        <p:strVal val="visible"/>
                                      </p:to>
                                    </p:set>
                                    <p:anim calcmode="lin" valueType="num">
                                      <p:cBhvr additive="base">
                                        <p:cTn id="55" dur="500" fill="hold"/>
                                        <p:tgtEl>
                                          <p:spTgt spid="39947"/>
                                        </p:tgtEl>
                                        <p:attrNameLst>
                                          <p:attrName>ppt_x</p:attrName>
                                        </p:attrNameLst>
                                      </p:cBhvr>
                                      <p:tavLst>
                                        <p:tav tm="0">
                                          <p:val>
                                            <p:strVal val="#ppt_x"/>
                                          </p:val>
                                        </p:tav>
                                        <p:tav tm="100000">
                                          <p:val>
                                            <p:strVal val="#ppt_x"/>
                                          </p:val>
                                        </p:tav>
                                      </p:tavLst>
                                    </p:anim>
                                    <p:anim calcmode="lin" valueType="num">
                                      <p:cBhvr additive="base">
                                        <p:cTn id="56" dur="500" fill="hold"/>
                                        <p:tgtEl>
                                          <p:spTgt spid="399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40963" name="Rectangle 3"/>
          <p:cNvSpPr>
            <a:spLocks noGrp="1" noChangeArrowheads="1"/>
          </p:cNvSpPr>
          <p:nvPr>
            <p:ph type="body" idx="1"/>
          </p:nvPr>
        </p:nvSpPr>
        <p:spPr>
          <a:xfrm>
            <a:off x="395536" y="1238250"/>
            <a:ext cx="8081714" cy="4857750"/>
          </a:xfrm>
          <a:noFill/>
          <a:ln/>
        </p:spPr>
        <p:txBody>
          <a:bodyPr/>
          <a:lstStyle/>
          <a:p>
            <a:r>
              <a:rPr lang="zh-CN" altLang="en-US" sz="2400" dirty="0"/>
              <a:t>问题描述：</a:t>
            </a:r>
          </a:p>
          <a:p>
            <a:pPr>
              <a:buFontTx/>
              <a:buNone/>
            </a:pPr>
            <a:r>
              <a:rPr lang="zh-CN" altLang="en-US" sz="2400" dirty="0"/>
              <a:t>          给出老师与班级的任课关系，以及教室数的限制，给出一个合理的排课方案。</a:t>
            </a:r>
          </a:p>
          <a:p>
            <a:r>
              <a:rPr lang="zh-CN" altLang="en-US" sz="2400" dirty="0"/>
              <a:t>算法设计：</a:t>
            </a:r>
          </a:p>
          <a:p>
            <a:r>
              <a:rPr lang="zh-CN" altLang="en-US" sz="2400" dirty="0"/>
              <a:t>第一步先求出最佳着色方案，然后再根据教室数的限制求出符合教室数要求的排课方案。</a:t>
            </a:r>
          </a:p>
          <a:p>
            <a:pPr>
              <a:buFontTx/>
              <a:buNone/>
            </a:pPr>
            <a:r>
              <a:rPr lang="zh-CN" altLang="en-US" sz="2400" dirty="0"/>
              <a:t>         求最佳边着色方案时，先将边转换为点，再采用顶着色的方法来求最佳边着色方法。先设计函数</a:t>
            </a:r>
            <a:r>
              <a:rPr lang="en-US" altLang="zh-CN" sz="2400" dirty="0"/>
              <a:t>find</a:t>
            </a:r>
            <a:r>
              <a:rPr lang="zh-CN" altLang="en-US" sz="2400" dirty="0"/>
              <a:t>来求得所有的极大独立集，再通过函数</a:t>
            </a:r>
            <a:r>
              <a:rPr lang="en-US" altLang="zh-CN" sz="2400" dirty="0"/>
              <a:t>dyeing</a:t>
            </a:r>
            <a:r>
              <a:rPr lang="zh-CN" altLang="en-US" sz="2400" dirty="0"/>
              <a:t>根据已求得的极大独立集来求最佳着色方法。</a:t>
            </a:r>
          </a:p>
        </p:txBody>
      </p:sp>
      <p:sp>
        <p:nvSpPr>
          <p:cNvPr id="40964" name="Rectangle 4"/>
          <p:cNvSpPr>
            <a:spLocks noGrp="1" noChangeArrowheads="1"/>
          </p:cNvSpPr>
          <p:nvPr>
            <p:ph type="title"/>
          </p:nvPr>
        </p:nvSpPr>
        <p:spPr>
          <a:xfrm>
            <a:off x="1" y="188640"/>
            <a:ext cx="8934450" cy="1143000"/>
          </a:xfrm>
          <a:noFill/>
          <a:ln/>
        </p:spPr>
        <p:txBody>
          <a:bodyPr/>
          <a:lstStyle/>
          <a:p>
            <a:pPr marL="889000" indent="-889000" defTabSz="731838"/>
            <a:r>
              <a:rPr lang="zh-CN" altLang="en-US" sz="3600" b="0" dirty="0"/>
              <a:t>边着色问题的应用－排课时间表问题</a:t>
            </a:r>
            <a:r>
              <a:rPr lang="zh-CN" altLang="en-US" sz="3600" dirty="0"/>
              <a:t> </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297</a:t>
            </a:fld>
            <a:endParaRPr lang="en-GB" dirty="0"/>
          </a:p>
        </p:txBody>
      </p:sp>
    </p:spTree>
    <p:extLst>
      <p:ext uri="{BB962C8B-B14F-4D97-AF65-F5344CB8AC3E}">
        <p14:creationId xmlns:p14="http://schemas.microsoft.com/office/powerpoint/2010/main" val="695469977"/>
      </p:ext>
    </p:extLst>
  </p:cSld>
  <p:clrMapOvr>
    <a:masterClrMapping/>
  </p:clrMapOvr>
  <p:transition spd="med">
    <p:pull/>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714500" y="3905250"/>
            <a:ext cx="4762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300" tIns="57150" rIns="114300" bIns="57150">
            <a:spAutoFit/>
          </a:bodyPr>
          <a:lstStyle>
            <a:lvl1pPr defTabSz="1143000">
              <a:defRPr>
                <a:solidFill>
                  <a:schemeClr val="tx1"/>
                </a:solidFill>
                <a:latin typeface="Arial" charset="0"/>
                <a:ea typeface="宋体" pitchFamily="2" charset="-122"/>
              </a:defRPr>
            </a:lvl1pPr>
            <a:lvl2pPr marL="571500" defTabSz="1143000">
              <a:defRPr>
                <a:solidFill>
                  <a:schemeClr val="tx1"/>
                </a:solidFill>
                <a:latin typeface="Arial" charset="0"/>
                <a:ea typeface="宋体" pitchFamily="2" charset="-122"/>
              </a:defRPr>
            </a:lvl2pPr>
            <a:lvl3pPr marL="1143000" defTabSz="1143000">
              <a:defRPr>
                <a:solidFill>
                  <a:schemeClr val="tx1"/>
                </a:solidFill>
                <a:latin typeface="Arial" charset="0"/>
                <a:ea typeface="宋体" pitchFamily="2" charset="-122"/>
              </a:defRPr>
            </a:lvl3pPr>
            <a:lvl4pPr marL="1714500" defTabSz="1143000">
              <a:defRPr>
                <a:solidFill>
                  <a:schemeClr val="tx1"/>
                </a:solidFill>
                <a:latin typeface="Arial" charset="0"/>
                <a:ea typeface="宋体" pitchFamily="2" charset="-122"/>
              </a:defRPr>
            </a:lvl4pPr>
            <a:lvl5pPr marL="2286000" defTabSz="1143000">
              <a:defRPr>
                <a:solidFill>
                  <a:schemeClr val="tx1"/>
                </a:solidFill>
                <a:latin typeface="Arial" charset="0"/>
                <a:ea typeface="宋体" pitchFamily="2" charset="-122"/>
              </a:defRPr>
            </a:lvl5pPr>
            <a:lvl6pPr marL="2743200" defTabSz="1143000" fontAlgn="base">
              <a:spcBef>
                <a:spcPct val="0"/>
              </a:spcBef>
              <a:spcAft>
                <a:spcPct val="0"/>
              </a:spcAft>
              <a:defRPr>
                <a:solidFill>
                  <a:schemeClr val="tx1"/>
                </a:solidFill>
                <a:latin typeface="Arial" charset="0"/>
                <a:ea typeface="宋体" pitchFamily="2" charset="-122"/>
              </a:defRPr>
            </a:lvl6pPr>
            <a:lvl7pPr marL="3200400" defTabSz="1143000" fontAlgn="base">
              <a:spcBef>
                <a:spcPct val="0"/>
              </a:spcBef>
              <a:spcAft>
                <a:spcPct val="0"/>
              </a:spcAft>
              <a:defRPr>
                <a:solidFill>
                  <a:schemeClr val="tx1"/>
                </a:solidFill>
                <a:latin typeface="Arial" charset="0"/>
                <a:ea typeface="宋体" pitchFamily="2" charset="-122"/>
              </a:defRPr>
            </a:lvl7pPr>
            <a:lvl8pPr marL="3657600" defTabSz="1143000" fontAlgn="base">
              <a:spcBef>
                <a:spcPct val="0"/>
              </a:spcBef>
              <a:spcAft>
                <a:spcPct val="0"/>
              </a:spcAft>
              <a:defRPr>
                <a:solidFill>
                  <a:schemeClr val="tx1"/>
                </a:solidFill>
                <a:latin typeface="Arial" charset="0"/>
                <a:ea typeface="宋体" pitchFamily="2" charset="-122"/>
              </a:defRPr>
            </a:lvl8pPr>
            <a:lvl9pPr marL="4114800" defTabSz="1143000" fontAlgn="base">
              <a:spcBef>
                <a:spcPct val="0"/>
              </a:spcBef>
              <a:spcAft>
                <a:spcPct val="0"/>
              </a:spcAft>
              <a:defRPr>
                <a:solidFill>
                  <a:schemeClr val="tx1"/>
                </a:solidFill>
                <a:latin typeface="Arial" charset="0"/>
                <a:ea typeface="宋体" pitchFamily="2" charset="-122"/>
              </a:defRPr>
            </a:lvl9pPr>
          </a:lstStyle>
          <a:p>
            <a:pPr algn="ctr">
              <a:spcBef>
                <a:spcPct val="50000"/>
              </a:spcBef>
            </a:pPr>
            <a:endParaRPr kumimoji="1" lang="zh-CN" altLang="zh-CN" sz="3000" b="0">
              <a:latin typeface="Arial Black" pitchFamily="34" charset="0"/>
            </a:endParaRPr>
          </a:p>
        </p:txBody>
      </p:sp>
      <p:sp>
        <p:nvSpPr>
          <p:cNvPr id="41987" name="Rectangle 3"/>
          <p:cNvSpPr>
            <a:spLocks noGrp="1" noChangeArrowheads="1"/>
          </p:cNvSpPr>
          <p:nvPr>
            <p:ph type="body" idx="1"/>
          </p:nvPr>
        </p:nvSpPr>
        <p:spPr>
          <a:xfrm>
            <a:off x="430213" y="1238250"/>
            <a:ext cx="8461375" cy="5251450"/>
          </a:xfrm>
          <a:noFill/>
          <a:ln/>
        </p:spPr>
        <p:txBody>
          <a:bodyPr/>
          <a:lstStyle/>
          <a:p>
            <a:r>
              <a:rPr lang="zh-CN" altLang="en-US" sz="2400" dirty="0">
                <a:latin typeface="楷体_GB2312" pitchFamily="49" charset="-122"/>
                <a:ea typeface="楷体_GB2312" pitchFamily="49" charset="-122"/>
              </a:rPr>
              <a:t>第二步是根据已求得的最佳着色方案和教室数，将着色方案进行调整。</a:t>
            </a:r>
          </a:p>
          <a:p>
            <a:pPr>
              <a:buFontTx/>
              <a:buNone/>
            </a:pPr>
            <a:r>
              <a:rPr lang="zh-CN" altLang="en-US" sz="2400" dirty="0">
                <a:latin typeface="楷体_GB2312" pitchFamily="49" charset="-122"/>
                <a:ea typeface="楷体_GB2312" pitchFamily="49" charset="-122"/>
              </a:rPr>
              <a:t>      按照教室数和总的课程量来决定同色边集个数，然后再调整各同色边集中的边数。</a:t>
            </a:r>
          </a:p>
          <a:p>
            <a:pPr>
              <a:buFontTx/>
              <a:buNone/>
            </a:pPr>
            <a:r>
              <a:rPr lang="zh-CN" altLang="en-US" sz="2400" dirty="0">
                <a:latin typeface="楷体_GB2312" pitchFamily="49" charset="-122"/>
                <a:ea typeface="楷体_GB2312" pitchFamily="49" charset="-122"/>
              </a:rPr>
              <a:t>      调整方法为，若两个同色边集</a:t>
            </a:r>
            <a:r>
              <a:rPr lang="en-US" altLang="zh-CN" sz="2400" dirty="0" err="1">
                <a:latin typeface="楷体_GB2312" pitchFamily="49" charset="-122"/>
                <a:ea typeface="楷体_GB2312" pitchFamily="49" charset="-122"/>
              </a:rPr>
              <a:t>Ei,Ej</a:t>
            </a:r>
            <a:r>
              <a:rPr lang="zh-CN" altLang="en-US" sz="2400" dirty="0">
                <a:latin typeface="楷体_GB2312" pitchFamily="49" charset="-122"/>
                <a:ea typeface="楷体_GB2312" pitchFamily="49" charset="-122"/>
              </a:rPr>
              <a:t>所含边的数目之差大于</a:t>
            </a:r>
            <a:r>
              <a:rPr lang="en-US" altLang="zh-CN" sz="2400" dirty="0">
                <a:latin typeface="楷体_GB2312" pitchFamily="49" charset="-122"/>
                <a:ea typeface="楷体_GB2312" pitchFamily="49" charset="-122"/>
              </a:rPr>
              <a:t>1</a:t>
            </a:r>
            <a:r>
              <a:rPr lang="zh-CN" altLang="en-US" sz="2400" dirty="0">
                <a:latin typeface="楷体_GB2312" pitchFamily="49" charset="-122"/>
                <a:ea typeface="楷体_GB2312" pitchFamily="49" charset="-122"/>
              </a:rPr>
              <a:t>，则按照如下方法调整，假设</a:t>
            </a:r>
            <a:r>
              <a:rPr lang="en-US" altLang="zh-CN" sz="2400" dirty="0" err="1">
                <a:latin typeface="楷体_GB2312" pitchFamily="49" charset="-122"/>
                <a:ea typeface="楷体_GB2312" pitchFamily="49" charset="-122"/>
              </a:rPr>
              <a:t>Ei</a:t>
            </a:r>
            <a:r>
              <a:rPr lang="zh-CN" altLang="en-US" sz="2400" dirty="0">
                <a:latin typeface="楷体_GB2312" pitchFamily="49" charset="-122"/>
                <a:ea typeface="楷体_GB2312" pitchFamily="49" charset="-122"/>
              </a:rPr>
              <a:t>中边数多则此时有两种情况：一是在</a:t>
            </a:r>
            <a:r>
              <a:rPr lang="en-US" altLang="zh-CN" sz="2400" dirty="0" err="1">
                <a:latin typeface="楷体_GB2312" pitchFamily="49" charset="-122"/>
                <a:ea typeface="楷体_GB2312" pitchFamily="49" charset="-122"/>
              </a:rPr>
              <a:t>Ei</a:t>
            </a:r>
            <a:r>
              <a:rPr lang="zh-CN" altLang="en-US" sz="2400" dirty="0">
                <a:latin typeface="楷体_GB2312" pitchFamily="49" charset="-122"/>
                <a:ea typeface="楷体_GB2312" pitchFamily="49" charset="-122"/>
              </a:rPr>
              <a:t>中能找一条与</a:t>
            </a:r>
            <a:r>
              <a:rPr lang="en-US" altLang="zh-CN" sz="2400" dirty="0" err="1">
                <a:latin typeface="楷体_GB2312" pitchFamily="49" charset="-122"/>
                <a:ea typeface="楷体_GB2312" pitchFamily="49" charset="-122"/>
              </a:rPr>
              <a:t>Ej</a:t>
            </a:r>
            <a:r>
              <a:rPr lang="zh-CN" altLang="en-US" sz="2400" dirty="0">
                <a:latin typeface="楷体_GB2312" pitchFamily="49" charset="-122"/>
                <a:ea typeface="楷体_GB2312" pitchFamily="49" charset="-122"/>
              </a:rPr>
              <a:t>中各边都不相邻的边加入到</a:t>
            </a:r>
            <a:r>
              <a:rPr lang="en-US" altLang="zh-CN" sz="2400" dirty="0" err="1">
                <a:latin typeface="楷体_GB2312" pitchFamily="49" charset="-122"/>
                <a:ea typeface="楷体_GB2312" pitchFamily="49" charset="-122"/>
              </a:rPr>
              <a:t>Ej</a:t>
            </a:r>
            <a:r>
              <a:rPr lang="zh-CN" altLang="en-US" sz="2400" dirty="0">
                <a:latin typeface="楷体_GB2312" pitchFamily="49" charset="-122"/>
                <a:ea typeface="楷体_GB2312" pitchFamily="49" charset="-122"/>
              </a:rPr>
              <a:t>中；二是如果没有这样的单边时，则找这样的一条路径，它的起止边都在</a:t>
            </a:r>
            <a:r>
              <a:rPr lang="en-US" altLang="zh-CN" sz="2400" dirty="0" err="1">
                <a:latin typeface="楷体_GB2312" pitchFamily="49" charset="-122"/>
                <a:ea typeface="楷体_GB2312" pitchFamily="49" charset="-122"/>
              </a:rPr>
              <a:t>Ei</a:t>
            </a:r>
            <a:r>
              <a:rPr lang="zh-CN" altLang="en-US" sz="2400" dirty="0">
                <a:latin typeface="楷体_GB2312" pitchFamily="49" charset="-122"/>
                <a:ea typeface="楷体_GB2312" pitchFamily="49" charset="-122"/>
              </a:rPr>
              <a:t>中，然后将在路径中的</a:t>
            </a:r>
            <a:r>
              <a:rPr lang="en-US" altLang="zh-CN" sz="2400" dirty="0" err="1">
                <a:latin typeface="楷体_GB2312" pitchFamily="49" charset="-122"/>
                <a:ea typeface="楷体_GB2312" pitchFamily="49" charset="-122"/>
              </a:rPr>
              <a:t>Ei,Ej</a:t>
            </a:r>
            <a:r>
              <a:rPr lang="zh-CN" altLang="en-US" sz="2400" dirty="0">
                <a:latin typeface="楷体_GB2312" pitchFamily="49" charset="-122"/>
                <a:ea typeface="楷体_GB2312" pitchFamily="49" charset="-122"/>
              </a:rPr>
              <a:t>中的边互换。这样形成的新的同色边集</a:t>
            </a:r>
            <a:r>
              <a:rPr lang="en-US" altLang="zh-CN" sz="2400" dirty="0" err="1">
                <a:latin typeface="楷体_GB2312" pitchFamily="49" charset="-122"/>
                <a:ea typeface="楷体_GB2312" pitchFamily="49" charset="-122"/>
              </a:rPr>
              <a:t>Ei</a:t>
            </a:r>
            <a:r>
              <a:rPr lang="en-US" altLang="zh-CN" sz="2400" dirty="0">
                <a:latin typeface="Arial"/>
                <a:ea typeface="楷体_GB2312" pitchFamily="49" charset="-122"/>
              </a:rPr>
              <a:t>’</a:t>
            </a:r>
            <a:r>
              <a:rPr lang="zh-CN" altLang="en-US" sz="2400" dirty="0">
                <a:latin typeface="楷体_GB2312" pitchFamily="49" charset="-122"/>
                <a:ea typeface="楷体_GB2312" pitchFamily="49" charset="-122"/>
              </a:rPr>
              <a:t>和</a:t>
            </a:r>
            <a:r>
              <a:rPr lang="en-US" altLang="zh-CN" sz="2400" dirty="0" err="1">
                <a:latin typeface="楷体_GB2312" pitchFamily="49" charset="-122"/>
                <a:ea typeface="楷体_GB2312" pitchFamily="49" charset="-122"/>
              </a:rPr>
              <a:t>Ej</a:t>
            </a:r>
            <a:r>
              <a:rPr lang="en-US" altLang="zh-CN" sz="2400" dirty="0">
                <a:latin typeface="Arial"/>
                <a:ea typeface="楷体_GB2312" pitchFamily="49" charset="-122"/>
              </a:rPr>
              <a:t>’</a:t>
            </a:r>
            <a:r>
              <a:rPr lang="zh-CN" altLang="en-US" sz="2400" dirty="0">
                <a:latin typeface="楷体_GB2312" pitchFamily="49" charset="-122"/>
                <a:ea typeface="楷体_GB2312" pitchFamily="49" charset="-122"/>
              </a:rPr>
              <a:t>分别替换</a:t>
            </a:r>
            <a:r>
              <a:rPr lang="en-US" altLang="zh-CN" sz="2400" dirty="0" err="1">
                <a:latin typeface="楷体_GB2312" pitchFamily="49" charset="-122"/>
                <a:ea typeface="楷体_GB2312" pitchFamily="49" charset="-122"/>
              </a:rPr>
              <a:t>Ei</a:t>
            </a:r>
            <a:r>
              <a:rPr lang="zh-CN" altLang="en-US" sz="2400" dirty="0">
                <a:latin typeface="楷体_GB2312" pitchFamily="49" charset="-122"/>
                <a:ea typeface="楷体_GB2312" pitchFamily="49" charset="-122"/>
              </a:rPr>
              <a:t>和</a:t>
            </a:r>
            <a:r>
              <a:rPr lang="en-US" altLang="zh-CN" sz="2400" dirty="0" err="1">
                <a:latin typeface="楷体_GB2312" pitchFamily="49" charset="-122"/>
                <a:ea typeface="楷体_GB2312" pitchFamily="49" charset="-122"/>
              </a:rPr>
              <a:t>Ej</a:t>
            </a:r>
            <a:r>
              <a:rPr lang="zh-CN" altLang="en-US" sz="2400" dirty="0">
                <a:latin typeface="楷体_GB2312" pitchFamily="49" charset="-122"/>
                <a:ea typeface="楷体_GB2312" pitchFamily="49" charset="-122"/>
              </a:rPr>
              <a:t>。这样一边数差异便缩小了，按照上述方法循环进行直到不存在边数之差大于</a:t>
            </a:r>
            <a:r>
              <a:rPr lang="en-US" altLang="zh-CN" sz="2400" dirty="0">
                <a:latin typeface="楷体_GB2312" pitchFamily="49" charset="-122"/>
                <a:ea typeface="楷体_GB2312" pitchFamily="49" charset="-122"/>
              </a:rPr>
              <a:t>1</a:t>
            </a:r>
            <a:r>
              <a:rPr lang="zh-CN" altLang="en-US" sz="2400" dirty="0">
                <a:latin typeface="楷体_GB2312" pitchFamily="49" charset="-122"/>
                <a:ea typeface="楷体_GB2312" pitchFamily="49" charset="-122"/>
              </a:rPr>
              <a:t>的同色边集。 </a:t>
            </a:r>
          </a:p>
        </p:txBody>
      </p:sp>
      <p:sp>
        <p:nvSpPr>
          <p:cNvPr id="41988" name="Rectangle 4"/>
          <p:cNvSpPr>
            <a:spLocks noGrp="1" noChangeArrowheads="1"/>
          </p:cNvSpPr>
          <p:nvPr>
            <p:ph type="title"/>
          </p:nvPr>
        </p:nvSpPr>
        <p:spPr>
          <a:xfrm>
            <a:off x="107505" y="116632"/>
            <a:ext cx="8826946" cy="1143000"/>
          </a:xfrm>
          <a:noFill/>
          <a:ln/>
        </p:spPr>
        <p:txBody>
          <a:bodyPr/>
          <a:lstStyle/>
          <a:p>
            <a:pPr marL="889000" indent="-889000" defTabSz="731838"/>
            <a:r>
              <a:rPr lang="zh-CN" altLang="en-US" sz="3600" b="0" dirty="0"/>
              <a:t>边着色问题的应用－排课时间表问题</a:t>
            </a:r>
            <a:r>
              <a:rPr lang="zh-CN" altLang="en-US" sz="3600" dirty="0"/>
              <a:t> </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298</a:t>
            </a:fld>
            <a:endParaRPr lang="en-GB" dirty="0"/>
          </a:p>
        </p:txBody>
      </p:sp>
    </p:spTree>
    <p:extLst>
      <p:ext uri="{BB962C8B-B14F-4D97-AF65-F5344CB8AC3E}">
        <p14:creationId xmlns:p14="http://schemas.microsoft.com/office/powerpoint/2010/main" val="2879782694"/>
      </p:ext>
    </p:extLst>
  </p:cSld>
  <p:clrMapOvr>
    <a:masterClrMapping/>
  </p:clrMapOvr>
  <p:transition spd="med">
    <p:pull/>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3"/>
          <p:cNvSpPr txBox="1">
            <a:spLocks noChangeArrowheads="1"/>
          </p:cNvSpPr>
          <p:nvPr/>
        </p:nvSpPr>
        <p:spPr bwMode="auto">
          <a:xfrm>
            <a:off x="179512" y="1284948"/>
            <a:ext cx="8716962" cy="2227263"/>
          </a:xfrm>
          <a:prstGeom prst="rect">
            <a:avLst/>
          </a:prstGeom>
          <a:noFill/>
          <a:ln w="9525">
            <a:noFill/>
            <a:miter lim="800000"/>
            <a:headEnd/>
            <a:tailEnd/>
          </a:ln>
        </p:spPr>
        <p:txBody>
          <a:bodyPr>
            <a:spAutoFit/>
          </a:bodyPr>
          <a:lstStyle/>
          <a:p>
            <a:r>
              <a:rPr kumimoji="1" lang="zh-CN" altLang="en-US" sz="2800" b="1" dirty="0">
                <a:latin typeface="Times New Roman" pitchFamily="18" charset="0"/>
                <a:ea typeface="宋体" charset="-122"/>
              </a:rPr>
              <a:t>        </a:t>
            </a:r>
            <a:r>
              <a:rPr kumimoji="1" lang="zh-CN" altLang="en-US" sz="2800" b="1" dirty="0">
                <a:latin typeface="Times New Roman" pitchFamily="18" charset="0"/>
                <a:ea typeface="黑体" pitchFamily="2" charset="-122"/>
              </a:rPr>
              <a:t>定义</a:t>
            </a:r>
            <a:r>
              <a:rPr kumimoji="1" lang="zh-CN" altLang="en-US" sz="2800" b="1" dirty="0">
                <a:latin typeface="Times New Roman" pitchFamily="18" charset="0"/>
                <a:ea typeface="宋体" charset="-122"/>
              </a:rPr>
              <a:t>：一个工程由若干相互独立的活动组成，每个活动称为</a:t>
            </a:r>
            <a:r>
              <a:rPr kumimoji="1" lang="zh-CN" altLang="en-US" sz="2800" b="1" dirty="0">
                <a:solidFill>
                  <a:srgbClr val="800000"/>
                </a:solidFill>
                <a:latin typeface="Times New Roman" pitchFamily="18" charset="0"/>
                <a:ea typeface="宋体" charset="-122"/>
              </a:rPr>
              <a:t>工序</a:t>
            </a:r>
            <a:r>
              <a:rPr kumimoji="1" lang="zh-CN" altLang="en-US" sz="2800" b="1" dirty="0">
                <a:latin typeface="Times New Roman" pitchFamily="18" charset="0"/>
                <a:ea typeface="宋体" charset="-122"/>
              </a:rPr>
              <a:t>，我们</a:t>
            </a:r>
            <a:r>
              <a:rPr kumimoji="1" lang="zh-CN" altLang="en-US" sz="2800" b="1" dirty="0">
                <a:solidFill>
                  <a:srgbClr val="00B050"/>
                </a:solidFill>
                <a:latin typeface="Times New Roman" pitchFamily="18" charset="0"/>
                <a:ea typeface="宋体" charset="-122"/>
              </a:rPr>
              <a:t>用顶点表示工序</a:t>
            </a:r>
            <a:r>
              <a:rPr kumimoji="1" lang="zh-CN" altLang="en-US" sz="2800" b="1" dirty="0">
                <a:latin typeface="Times New Roman" pitchFamily="18" charset="0"/>
                <a:ea typeface="宋体" charset="-122"/>
              </a:rPr>
              <a:t>，如果工序 </a:t>
            </a:r>
            <a:r>
              <a:rPr kumimoji="1" lang="en-US" altLang="zh-CN" sz="2800" b="1" i="1" dirty="0" err="1">
                <a:latin typeface="Times New Roman" pitchFamily="18" charset="0"/>
                <a:ea typeface="宋体" charset="-122"/>
              </a:rPr>
              <a:t>i</a:t>
            </a:r>
            <a:r>
              <a:rPr kumimoji="1" lang="en-US" altLang="zh-CN" sz="2800" b="1" i="1" dirty="0">
                <a:latin typeface="Times New Roman" pitchFamily="18" charset="0"/>
                <a:ea typeface="宋体" charset="-122"/>
              </a:rPr>
              <a:t> </a:t>
            </a:r>
            <a:r>
              <a:rPr kumimoji="1" lang="zh-CN" altLang="en-US" sz="2800" b="1" dirty="0">
                <a:latin typeface="Times New Roman" pitchFamily="18" charset="0"/>
                <a:ea typeface="宋体" charset="-122"/>
              </a:rPr>
              <a:t>完成之后工序 </a:t>
            </a:r>
            <a:r>
              <a:rPr kumimoji="1" lang="en-US" altLang="zh-CN" sz="2800" b="1" i="1" dirty="0">
                <a:latin typeface="Times New Roman" pitchFamily="18" charset="0"/>
                <a:ea typeface="宋体" charset="-122"/>
              </a:rPr>
              <a:t>j </a:t>
            </a:r>
            <a:r>
              <a:rPr kumimoji="1" lang="zh-CN" altLang="en-US" sz="2800" b="1" dirty="0">
                <a:latin typeface="Times New Roman" pitchFamily="18" charset="0"/>
                <a:ea typeface="宋体" charset="-122"/>
              </a:rPr>
              <a:t>才能启动</a:t>
            </a:r>
            <a:r>
              <a:rPr kumimoji="1" lang="en-US" altLang="zh-CN" sz="2800" b="1" dirty="0">
                <a:latin typeface="Times New Roman" pitchFamily="18" charset="0"/>
                <a:ea typeface="宋体" charset="-122"/>
              </a:rPr>
              <a:t>,</a:t>
            </a:r>
            <a:r>
              <a:rPr kumimoji="1" lang="zh-CN" altLang="en-US" sz="2800" b="1" dirty="0">
                <a:latin typeface="Times New Roman" pitchFamily="18" charset="0"/>
                <a:ea typeface="宋体" charset="-122"/>
              </a:rPr>
              <a:t>则图中有一条有向边</a:t>
            </a:r>
            <a:r>
              <a:rPr kumimoji="1" lang="en-US" altLang="zh-CN" sz="2800" b="1" dirty="0">
                <a:latin typeface="Times New Roman" pitchFamily="18" charset="0"/>
                <a:ea typeface="宋体" charset="-122"/>
              </a:rPr>
              <a:t>(</a:t>
            </a:r>
            <a:r>
              <a:rPr kumimoji="1" lang="en-US" altLang="zh-CN" sz="2800" b="1" i="1" dirty="0" err="1">
                <a:latin typeface="Times New Roman" pitchFamily="18" charset="0"/>
                <a:ea typeface="宋体" charset="-122"/>
              </a:rPr>
              <a:t>i</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j </a:t>
            </a:r>
            <a:r>
              <a:rPr kumimoji="1" lang="en-US" altLang="zh-CN" sz="2800" b="1" dirty="0">
                <a:latin typeface="Times New Roman" pitchFamily="18" charset="0"/>
                <a:ea typeface="宋体" charset="-122"/>
              </a:rPr>
              <a:t>),</a:t>
            </a:r>
            <a:r>
              <a:rPr kumimoji="1" lang="zh-CN" altLang="en-US" sz="2800" b="1" dirty="0">
                <a:latin typeface="Times New Roman" pitchFamily="18" charset="0"/>
                <a:ea typeface="宋体" charset="-122"/>
              </a:rPr>
              <a:t>其</a:t>
            </a:r>
            <a:r>
              <a:rPr kumimoji="1" lang="zh-CN" altLang="en-US" sz="2800" b="1" dirty="0">
                <a:solidFill>
                  <a:srgbClr val="00B050"/>
                </a:solidFill>
                <a:latin typeface="Times New Roman" pitchFamily="18" charset="0"/>
                <a:ea typeface="宋体" charset="-122"/>
              </a:rPr>
              <a:t>权</a:t>
            </a:r>
            <a:r>
              <a:rPr kumimoji="1" lang="en-US" altLang="zh-CN" sz="2800" b="1" i="1" dirty="0" err="1">
                <a:solidFill>
                  <a:srgbClr val="00B050"/>
                </a:solidFill>
                <a:latin typeface="Times New Roman" pitchFamily="18" charset="0"/>
                <a:ea typeface="宋体" charset="-122"/>
              </a:rPr>
              <a:t>w</a:t>
            </a:r>
            <a:r>
              <a:rPr kumimoji="1" lang="en-US" altLang="zh-CN" sz="2800" b="1" i="1" baseline="-25000" dirty="0" err="1">
                <a:solidFill>
                  <a:srgbClr val="00B050"/>
                </a:solidFill>
                <a:latin typeface="Times New Roman" pitchFamily="18" charset="0"/>
                <a:ea typeface="宋体" charset="-122"/>
              </a:rPr>
              <a:t>i</a:t>
            </a:r>
            <a:r>
              <a:rPr kumimoji="1" lang="en-US" altLang="zh-CN" sz="2800" b="1" i="1" dirty="0">
                <a:solidFill>
                  <a:srgbClr val="00B050"/>
                </a:solidFill>
                <a:latin typeface="Times New Roman" pitchFamily="18" charset="0"/>
                <a:ea typeface="宋体" charset="-122"/>
              </a:rPr>
              <a:t> </a:t>
            </a:r>
            <a:r>
              <a:rPr kumimoji="1" lang="zh-CN" altLang="en-US" sz="2800" b="1" dirty="0">
                <a:solidFill>
                  <a:srgbClr val="00B050"/>
                </a:solidFill>
                <a:latin typeface="Times New Roman" pitchFamily="18" charset="0"/>
                <a:ea typeface="宋体" charset="-122"/>
              </a:rPr>
              <a:t>表示工序 </a:t>
            </a:r>
            <a:r>
              <a:rPr kumimoji="1" lang="en-US" altLang="zh-CN" sz="2800" b="1" i="1" dirty="0" err="1">
                <a:solidFill>
                  <a:srgbClr val="00B050"/>
                </a:solidFill>
                <a:latin typeface="Times New Roman" pitchFamily="18" charset="0"/>
                <a:ea typeface="宋体" charset="-122"/>
              </a:rPr>
              <a:t>i</a:t>
            </a:r>
            <a:r>
              <a:rPr kumimoji="1" lang="en-US" altLang="zh-CN" sz="2800" b="1" i="1" dirty="0">
                <a:solidFill>
                  <a:srgbClr val="00B050"/>
                </a:solidFill>
                <a:latin typeface="Times New Roman" pitchFamily="18" charset="0"/>
                <a:ea typeface="宋体" charset="-122"/>
              </a:rPr>
              <a:t> </a:t>
            </a:r>
            <a:r>
              <a:rPr kumimoji="1" lang="zh-CN" altLang="en-US" sz="2800" b="1" dirty="0">
                <a:solidFill>
                  <a:srgbClr val="00B050"/>
                </a:solidFill>
                <a:latin typeface="Times New Roman" pitchFamily="18" charset="0"/>
                <a:ea typeface="宋体" charset="-122"/>
              </a:rPr>
              <a:t>所需的时间</a:t>
            </a:r>
            <a:r>
              <a:rPr kumimoji="1" lang="zh-CN" altLang="en-US" sz="2800" b="1" dirty="0">
                <a:latin typeface="Times New Roman" pitchFamily="18" charset="0"/>
                <a:ea typeface="宋体" charset="-122"/>
              </a:rPr>
              <a:t>。这样得</a:t>
            </a:r>
          </a:p>
          <a:p>
            <a:r>
              <a:rPr kumimoji="1" lang="zh-CN" altLang="en-US" sz="2800" b="1" dirty="0">
                <a:latin typeface="Times New Roman" pitchFamily="18" charset="0"/>
                <a:ea typeface="宋体" charset="-122"/>
              </a:rPr>
              <a:t>到的赋权有向图</a:t>
            </a:r>
            <a:r>
              <a:rPr kumimoji="1" lang="en-US" altLang="zh-CN" sz="2800" b="1" i="1" dirty="0">
                <a:latin typeface="Times New Roman" pitchFamily="18" charset="0"/>
                <a:ea typeface="宋体" charset="-122"/>
              </a:rPr>
              <a:t>G</a:t>
            </a:r>
            <a:r>
              <a:rPr kumimoji="1" lang="en-US" altLang="zh-CN" sz="2800" b="1" dirty="0">
                <a:latin typeface="Times New Roman" pitchFamily="18" charset="0"/>
                <a:ea typeface="宋体" charset="-122"/>
              </a:rPr>
              <a:t>=</a:t>
            </a:r>
            <a:r>
              <a:rPr kumimoji="1" lang="zh-CN" altLang="en-US" sz="2800" b="1" dirty="0">
                <a:latin typeface="Times New Roman" pitchFamily="18" charset="0"/>
                <a:ea typeface="宋体" charset="-122"/>
              </a:rPr>
              <a:t>（</a:t>
            </a:r>
            <a:r>
              <a:rPr kumimoji="1" lang="en-US" altLang="zh-CN" sz="2800" b="1" i="1" dirty="0">
                <a:latin typeface="Times New Roman" pitchFamily="18" charset="0"/>
                <a:ea typeface="宋体" charset="-122"/>
              </a:rPr>
              <a:t>V,E</a:t>
            </a:r>
            <a:r>
              <a:rPr kumimoji="1" lang="zh-CN" altLang="en-US" sz="2800" b="1" dirty="0">
                <a:latin typeface="Times New Roman" pitchFamily="18" charset="0"/>
                <a:ea typeface="宋体" charset="-122"/>
              </a:rPr>
              <a:t>）称为</a:t>
            </a:r>
            <a:r>
              <a:rPr kumimoji="1" lang="en-US" altLang="zh-CN" sz="2800" b="1" dirty="0">
                <a:solidFill>
                  <a:srgbClr val="800000"/>
                </a:solidFill>
                <a:latin typeface="Times New Roman" pitchFamily="18" charset="0"/>
                <a:ea typeface="宋体" charset="-122"/>
              </a:rPr>
              <a:t>PT</a:t>
            </a:r>
            <a:r>
              <a:rPr kumimoji="1" lang="zh-CN" altLang="en-US" sz="2800" b="1" dirty="0">
                <a:solidFill>
                  <a:srgbClr val="800000"/>
                </a:solidFill>
                <a:latin typeface="Times New Roman" pitchFamily="18" charset="0"/>
                <a:ea typeface="宋体" charset="-122"/>
              </a:rPr>
              <a:t>图</a:t>
            </a:r>
            <a:r>
              <a:rPr kumimoji="1" lang="zh-CN" altLang="en-US" sz="2800" b="1" dirty="0">
                <a:latin typeface="Times New Roman" pitchFamily="18" charset="0"/>
                <a:ea typeface="宋体" charset="-122"/>
              </a:rPr>
              <a:t>。</a:t>
            </a:r>
          </a:p>
        </p:txBody>
      </p:sp>
      <p:sp>
        <p:nvSpPr>
          <p:cNvPr id="82947" name="Rectangle 4"/>
          <p:cNvSpPr>
            <a:spLocks noChangeArrowheads="1"/>
          </p:cNvSpPr>
          <p:nvPr/>
        </p:nvSpPr>
        <p:spPr bwMode="auto">
          <a:xfrm>
            <a:off x="884238" y="3773488"/>
            <a:ext cx="5667375" cy="519112"/>
          </a:xfrm>
          <a:prstGeom prst="rect">
            <a:avLst/>
          </a:prstGeom>
          <a:solidFill>
            <a:srgbClr val="EBEBB3"/>
          </a:solidFill>
          <a:ln w="9525">
            <a:noFill/>
            <a:miter lim="800000"/>
            <a:headEnd/>
            <a:tailEnd/>
          </a:ln>
        </p:spPr>
        <p:txBody>
          <a:bodyPr>
            <a:spAutoFit/>
          </a:bodyPr>
          <a:lstStyle/>
          <a:p>
            <a:r>
              <a:rPr kumimoji="1" lang="en-US" altLang="zh-CN" sz="2800" b="1">
                <a:latin typeface="Times New Roman" pitchFamily="18" charset="0"/>
                <a:ea typeface="宋体" charset="-122"/>
              </a:rPr>
              <a:t>PT</a:t>
            </a:r>
            <a:r>
              <a:rPr kumimoji="1" lang="zh-CN" altLang="en-US" sz="2800" b="1">
                <a:latin typeface="Times New Roman" pitchFamily="18" charset="0"/>
                <a:ea typeface="宋体" charset="-122"/>
              </a:rPr>
              <a:t>图必定不存在有向回路。</a:t>
            </a:r>
          </a:p>
        </p:txBody>
      </p:sp>
      <p:sp>
        <p:nvSpPr>
          <p:cNvPr id="82948" name="Rectangle 5"/>
          <p:cNvSpPr>
            <a:spLocks noChangeArrowheads="1"/>
          </p:cNvSpPr>
          <p:nvPr/>
        </p:nvSpPr>
        <p:spPr bwMode="auto">
          <a:xfrm>
            <a:off x="338138" y="4484688"/>
            <a:ext cx="8410326" cy="1800225"/>
          </a:xfrm>
          <a:prstGeom prst="rect">
            <a:avLst/>
          </a:prstGeom>
          <a:noFill/>
          <a:ln w="9525">
            <a:noFill/>
            <a:miter lim="800000"/>
            <a:headEnd/>
            <a:tailEnd/>
          </a:ln>
        </p:spPr>
        <p:txBody>
          <a:bodyPr wrap="square">
            <a:spAutoFit/>
          </a:bodyPr>
          <a:lstStyle/>
          <a:p>
            <a:r>
              <a:rPr kumimoji="1" lang="zh-CN" altLang="en-US" sz="2800" b="1" dirty="0">
                <a:latin typeface="Times New Roman" pitchFamily="18" charset="0"/>
                <a:ea typeface="宋体" charset="-122"/>
              </a:rPr>
              <a:t>    </a:t>
            </a:r>
            <a:r>
              <a:rPr kumimoji="1" lang="zh-CN" altLang="en-US" sz="2800" b="1" dirty="0" smtClean="0">
                <a:latin typeface="Times New Roman" pitchFamily="18" charset="0"/>
                <a:ea typeface="宋体" charset="-122"/>
              </a:rPr>
              <a:t>在</a:t>
            </a:r>
            <a:r>
              <a:rPr kumimoji="1" lang="en-US" altLang="zh-CN" sz="2800" b="1" dirty="0">
                <a:latin typeface="Times New Roman" pitchFamily="18" charset="0"/>
                <a:ea typeface="宋体" charset="-122"/>
              </a:rPr>
              <a:t>PT</a:t>
            </a:r>
            <a:r>
              <a:rPr kumimoji="1" lang="zh-CN" altLang="en-US" sz="2800" b="1" dirty="0">
                <a:latin typeface="Times New Roman" pitchFamily="18" charset="0"/>
                <a:ea typeface="宋体" charset="-122"/>
              </a:rPr>
              <a:t>图中，当起点与终点不唯一时，可增加</a:t>
            </a:r>
          </a:p>
          <a:p>
            <a:r>
              <a:rPr kumimoji="1" lang="zh-CN" altLang="en-US" sz="2800" b="1" dirty="0">
                <a:latin typeface="Times New Roman" pitchFamily="18" charset="0"/>
                <a:ea typeface="宋体" charset="-122"/>
              </a:rPr>
              <a:t>两个</a:t>
            </a:r>
            <a:r>
              <a:rPr kumimoji="1" lang="zh-CN" altLang="en-US" sz="2800" b="1" dirty="0">
                <a:solidFill>
                  <a:srgbClr val="00B050"/>
                </a:solidFill>
                <a:latin typeface="Times New Roman" pitchFamily="18" charset="0"/>
                <a:ea typeface="宋体" charset="-122"/>
              </a:rPr>
              <a:t>虚拟结点</a:t>
            </a:r>
            <a:r>
              <a:rPr kumimoji="1" lang="en-US" altLang="zh-CN" sz="2800" b="1" i="1" dirty="0">
                <a:latin typeface="Times New Roman" pitchFamily="18" charset="0"/>
                <a:ea typeface="宋体" charset="-122"/>
              </a:rPr>
              <a:t>v</a:t>
            </a:r>
            <a:r>
              <a:rPr kumimoji="1" lang="en-US" altLang="zh-CN" sz="2800" b="1" baseline="-25000" dirty="0">
                <a:latin typeface="Times New Roman" pitchFamily="18" charset="0"/>
                <a:ea typeface="宋体" charset="-122"/>
              </a:rPr>
              <a:t>0</a:t>
            </a:r>
            <a:r>
              <a:rPr kumimoji="1" lang="zh-CN" altLang="en-US" sz="2800" b="1" dirty="0">
                <a:latin typeface="Times New Roman" pitchFamily="18" charset="0"/>
                <a:ea typeface="宋体" charset="-122"/>
              </a:rPr>
              <a:t>和</a:t>
            </a:r>
            <a:r>
              <a:rPr kumimoji="1" lang="en-US" altLang="zh-CN" sz="2800" b="1" i="1" dirty="0" err="1">
                <a:latin typeface="Times New Roman" pitchFamily="18" charset="0"/>
                <a:ea typeface="宋体" charset="-122"/>
              </a:rPr>
              <a:t>v</a:t>
            </a:r>
            <a:r>
              <a:rPr kumimoji="1" lang="en-US" altLang="zh-CN" sz="2800" b="1" i="1" baseline="-25000" dirty="0" err="1">
                <a:latin typeface="Times New Roman" pitchFamily="18" charset="0"/>
                <a:ea typeface="宋体" charset="-122"/>
              </a:rPr>
              <a:t>n</a:t>
            </a:r>
            <a:r>
              <a:rPr kumimoji="1" lang="en-US" altLang="zh-CN" sz="2800" b="1" i="1" baseline="-25000" dirty="0">
                <a:latin typeface="Times New Roman" pitchFamily="18" charset="0"/>
                <a:ea typeface="宋体" charset="-122"/>
              </a:rPr>
              <a:t> </a:t>
            </a:r>
            <a:r>
              <a:rPr kumimoji="1" lang="zh-CN" altLang="en-US" sz="2800" b="1" dirty="0">
                <a:latin typeface="Times New Roman" pitchFamily="18" charset="0"/>
                <a:ea typeface="宋体" charset="-122"/>
              </a:rPr>
              <a:t>作为新的起点与终点， </a:t>
            </a:r>
            <a:r>
              <a:rPr kumimoji="1" lang="en-US" altLang="zh-CN" sz="2800" b="1" i="1" dirty="0">
                <a:latin typeface="Times New Roman" pitchFamily="18" charset="0"/>
                <a:ea typeface="宋体" charset="-122"/>
              </a:rPr>
              <a:t>v</a:t>
            </a:r>
            <a:r>
              <a:rPr kumimoji="1" lang="en-US" altLang="zh-CN" sz="2800" b="1" baseline="-25000" dirty="0">
                <a:latin typeface="Times New Roman" pitchFamily="18" charset="0"/>
                <a:ea typeface="宋体" charset="-122"/>
              </a:rPr>
              <a:t>0</a:t>
            </a:r>
            <a:r>
              <a:rPr kumimoji="1" lang="zh-CN" altLang="en-US" sz="2800" b="1" dirty="0">
                <a:latin typeface="Times New Roman" pitchFamily="18" charset="0"/>
                <a:ea typeface="宋体" charset="-122"/>
              </a:rPr>
              <a:t>和</a:t>
            </a:r>
          </a:p>
          <a:p>
            <a:r>
              <a:rPr kumimoji="1" lang="en-US" altLang="zh-CN" sz="2800" b="1" i="1" dirty="0" err="1">
                <a:latin typeface="Times New Roman" pitchFamily="18" charset="0"/>
                <a:ea typeface="宋体" charset="-122"/>
              </a:rPr>
              <a:t>v</a:t>
            </a:r>
            <a:r>
              <a:rPr kumimoji="1" lang="en-US" altLang="zh-CN" sz="2800" b="1" i="1" baseline="-25000" dirty="0" err="1">
                <a:latin typeface="Times New Roman" pitchFamily="18" charset="0"/>
                <a:ea typeface="宋体" charset="-122"/>
              </a:rPr>
              <a:t>n</a:t>
            </a:r>
            <a:r>
              <a:rPr kumimoji="1" lang="zh-CN" altLang="en-US" sz="2800" b="1" dirty="0">
                <a:latin typeface="Times New Roman" pitchFamily="18" charset="0"/>
                <a:ea typeface="宋体" charset="-122"/>
              </a:rPr>
              <a:t>表示</a:t>
            </a:r>
            <a:r>
              <a:rPr kumimoji="1" lang="zh-CN" altLang="en-US" sz="2800" b="1" dirty="0">
                <a:solidFill>
                  <a:srgbClr val="800000"/>
                </a:solidFill>
                <a:latin typeface="Times New Roman" pitchFamily="18" charset="0"/>
                <a:ea typeface="宋体" charset="-122"/>
              </a:rPr>
              <a:t>虚工序</a:t>
            </a:r>
            <a:r>
              <a:rPr kumimoji="1" lang="zh-CN" altLang="en-US" sz="2800" b="1" dirty="0">
                <a:latin typeface="Times New Roman" pitchFamily="18" charset="0"/>
                <a:ea typeface="宋体" charset="-122"/>
              </a:rPr>
              <a:t>，与</a:t>
            </a:r>
            <a:r>
              <a:rPr kumimoji="1" lang="en-US" altLang="zh-CN" sz="2800" b="1" i="1" dirty="0">
                <a:latin typeface="Times New Roman" pitchFamily="18" charset="0"/>
                <a:ea typeface="宋体" charset="-122"/>
              </a:rPr>
              <a:t>v</a:t>
            </a:r>
            <a:r>
              <a:rPr kumimoji="1" lang="en-US" altLang="zh-CN" sz="2800" b="1" baseline="-25000" dirty="0">
                <a:latin typeface="Times New Roman" pitchFamily="18" charset="0"/>
                <a:ea typeface="宋体" charset="-122"/>
              </a:rPr>
              <a:t>0</a:t>
            </a:r>
            <a:r>
              <a:rPr kumimoji="1" lang="zh-CN" altLang="en-US" sz="2800" b="1" dirty="0">
                <a:latin typeface="Times New Roman" pitchFamily="18" charset="0"/>
                <a:ea typeface="宋体" charset="-122"/>
              </a:rPr>
              <a:t>连接的边的权为</a:t>
            </a:r>
            <a:r>
              <a:rPr kumimoji="1" lang="en-US" altLang="zh-CN" sz="2800" b="1" dirty="0">
                <a:latin typeface="Times New Roman" pitchFamily="18" charset="0"/>
                <a:ea typeface="宋体" charset="-122"/>
              </a:rPr>
              <a:t>0</a:t>
            </a:r>
            <a:r>
              <a:rPr kumimoji="1" lang="zh-CN" altLang="en-US" sz="2800" b="1" dirty="0">
                <a:latin typeface="Times New Roman" pitchFamily="18" charset="0"/>
                <a:ea typeface="宋体" charset="-122"/>
              </a:rPr>
              <a:t>，与</a:t>
            </a:r>
            <a:r>
              <a:rPr kumimoji="1" lang="en-US" altLang="zh-CN" sz="2800" b="1" i="1" dirty="0" err="1">
                <a:latin typeface="Times New Roman" pitchFamily="18" charset="0"/>
                <a:ea typeface="宋体" charset="-122"/>
              </a:rPr>
              <a:t>v</a:t>
            </a:r>
            <a:r>
              <a:rPr kumimoji="1" lang="en-US" altLang="zh-CN" sz="2800" b="1" i="1" baseline="-25000" dirty="0" err="1">
                <a:latin typeface="Times New Roman" pitchFamily="18" charset="0"/>
                <a:ea typeface="宋体" charset="-122"/>
              </a:rPr>
              <a:t>n</a:t>
            </a:r>
            <a:r>
              <a:rPr kumimoji="1" lang="zh-CN" altLang="en-US" sz="2800" b="1" dirty="0">
                <a:latin typeface="Times New Roman" pitchFamily="18" charset="0"/>
                <a:ea typeface="宋体" charset="-122"/>
              </a:rPr>
              <a:t>连接</a:t>
            </a:r>
          </a:p>
          <a:p>
            <a:r>
              <a:rPr kumimoji="1" lang="zh-CN" altLang="en-US" sz="2800" b="1" dirty="0">
                <a:latin typeface="Times New Roman" pitchFamily="18" charset="0"/>
                <a:ea typeface="宋体" charset="-122"/>
              </a:rPr>
              <a:t>的边的权为原终点工序所需时间。</a:t>
            </a:r>
          </a:p>
        </p:txBody>
      </p:sp>
      <p:sp>
        <p:nvSpPr>
          <p:cNvPr id="82949" name="Rectangle 6"/>
          <p:cNvSpPr>
            <a:spLocks noGrp="1" noChangeArrowheads="1"/>
          </p:cNvSpPr>
          <p:nvPr>
            <p:ph type="title" idx="4294967295"/>
          </p:nvPr>
        </p:nvSpPr>
        <p:spPr/>
        <p:txBody>
          <a:bodyPr/>
          <a:lstStyle/>
          <a:p>
            <a:pPr eaLnBrk="1" hangingPunct="1"/>
            <a:r>
              <a:rPr kumimoji="1" lang="en-US" altLang="zh-CN" dirty="0" smtClean="0">
                <a:latin typeface="Times New Roman" pitchFamily="18" charset="0"/>
                <a:ea typeface="宋体" charset="-122"/>
              </a:rPr>
              <a:t>9.6  PT</a:t>
            </a:r>
            <a:r>
              <a:rPr kumimoji="1" lang="zh-CN" altLang="en-US" dirty="0" smtClean="0">
                <a:latin typeface="Times New Roman" pitchFamily="18" charset="0"/>
                <a:ea typeface="宋体" charset="-122"/>
              </a:rPr>
              <a:t>图</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299</a:t>
            </a:fld>
            <a:endParaRPr lang="en-US" altLang="zh-CN" dirty="0"/>
          </a:p>
        </p:txBody>
      </p:sp>
    </p:spTree>
    <p:extLst>
      <p:ext uri="{BB962C8B-B14F-4D97-AF65-F5344CB8AC3E}">
        <p14:creationId xmlns:p14="http://schemas.microsoft.com/office/powerpoint/2010/main" val="7747367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p:txBody>
          <a:bodyPr/>
          <a:lstStyle/>
          <a:p>
            <a:r>
              <a:rPr lang="en-US" altLang="zh-TW"/>
              <a:t>Application of Graphs</a:t>
            </a:r>
          </a:p>
        </p:txBody>
      </p:sp>
      <p:sp>
        <p:nvSpPr>
          <p:cNvPr id="956419" name="Rectangle 3"/>
          <p:cNvSpPr>
            <a:spLocks noGrp="1" noChangeArrowheads="1"/>
          </p:cNvSpPr>
          <p:nvPr>
            <p:ph type="body" idx="1"/>
          </p:nvPr>
        </p:nvSpPr>
        <p:spPr/>
        <p:txBody>
          <a:bodyPr/>
          <a:lstStyle/>
          <a:p>
            <a:pPr>
              <a:lnSpc>
                <a:spcPct val="80000"/>
              </a:lnSpc>
            </a:pPr>
            <a:r>
              <a:rPr lang="en-US" altLang="zh-TW" sz="2800"/>
              <a:t>Analysis of electrical circuits</a:t>
            </a:r>
          </a:p>
          <a:p>
            <a:pPr>
              <a:lnSpc>
                <a:spcPct val="80000"/>
              </a:lnSpc>
            </a:pPr>
            <a:r>
              <a:rPr lang="en-US" altLang="zh-TW" sz="2800"/>
              <a:t>Finding shortest routes</a:t>
            </a:r>
          </a:p>
          <a:p>
            <a:pPr>
              <a:lnSpc>
                <a:spcPct val="80000"/>
              </a:lnSpc>
            </a:pPr>
            <a:r>
              <a:rPr lang="en-US" altLang="zh-TW" sz="2800"/>
              <a:t>Project planning</a:t>
            </a:r>
          </a:p>
          <a:p>
            <a:pPr>
              <a:lnSpc>
                <a:spcPct val="80000"/>
              </a:lnSpc>
            </a:pPr>
            <a:r>
              <a:rPr lang="en-US" altLang="zh-TW" sz="2800"/>
              <a:t>Identification of chemical compounds</a:t>
            </a:r>
          </a:p>
          <a:p>
            <a:pPr>
              <a:lnSpc>
                <a:spcPct val="80000"/>
              </a:lnSpc>
            </a:pPr>
            <a:r>
              <a:rPr lang="en-US" altLang="zh-TW" sz="2800"/>
              <a:t>Statistical mechanics</a:t>
            </a:r>
          </a:p>
          <a:p>
            <a:pPr>
              <a:lnSpc>
                <a:spcPct val="80000"/>
              </a:lnSpc>
            </a:pPr>
            <a:r>
              <a:rPr lang="en-US" altLang="zh-TW" sz="2800"/>
              <a:t>Genertics</a:t>
            </a:r>
          </a:p>
          <a:p>
            <a:pPr>
              <a:lnSpc>
                <a:spcPct val="80000"/>
              </a:lnSpc>
            </a:pPr>
            <a:r>
              <a:rPr lang="en-US" altLang="zh-TW" sz="2800"/>
              <a:t>Cybernetics</a:t>
            </a:r>
          </a:p>
          <a:p>
            <a:pPr>
              <a:lnSpc>
                <a:spcPct val="80000"/>
              </a:lnSpc>
            </a:pPr>
            <a:r>
              <a:rPr lang="en-US" altLang="zh-TW" sz="2800"/>
              <a:t>Linguistics</a:t>
            </a:r>
          </a:p>
          <a:p>
            <a:pPr>
              <a:lnSpc>
                <a:spcPct val="80000"/>
              </a:lnSpc>
            </a:pPr>
            <a:r>
              <a:rPr lang="en-US" altLang="zh-TW" sz="2800"/>
              <a:t>Social Sciences, and so on </a:t>
            </a:r>
            <a:r>
              <a:rPr lang="en-US" altLang="zh-TW" sz="2800">
                <a:latin typeface="Arial" panose="020B0604020202020204" pitchFamily="34" charset="0"/>
              </a:rPr>
              <a:t>…</a:t>
            </a:r>
            <a:endParaRPr lang="en-US" altLang="zh-TW" sz="2800"/>
          </a:p>
          <a:p>
            <a:pPr>
              <a:lnSpc>
                <a:spcPct val="80000"/>
              </a:lnSpc>
              <a:buFontTx/>
              <a:buNone/>
            </a:pPr>
            <a:endParaRPr lang="en-US" altLang="zh-TW" sz="2800"/>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a:t>
            </a:fld>
            <a:endParaRPr lang="en-GB" dirty="0"/>
          </a:p>
        </p:txBody>
      </p:sp>
    </p:spTree>
    <p:extLst>
      <p:ext uri="{BB962C8B-B14F-4D97-AF65-F5344CB8AC3E}">
        <p14:creationId xmlns:p14="http://schemas.microsoft.com/office/powerpoint/2010/main" val="295389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3" name="Rectangle 2"/>
          <p:cNvSpPr>
            <a:spLocks noGrp="1" noChangeArrowheads="1"/>
          </p:cNvSpPr>
          <p:nvPr>
            <p:ph type="title"/>
          </p:nvPr>
        </p:nvSpPr>
        <p:spPr/>
        <p:txBody>
          <a:bodyPr/>
          <a:lstStyle/>
          <a:p>
            <a:r>
              <a:rPr lang="en-US" altLang="zh-CN" dirty="0" smtClean="0">
                <a:ea typeface="宋体" charset="-122"/>
              </a:rPr>
              <a:t>Running of SCC Algorithm</a:t>
            </a:r>
          </a:p>
        </p:txBody>
      </p:sp>
      <p:sp>
        <p:nvSpPr>
          <p:cNvPr id="3" name="Rectangle 1"/>
          <p:cNvSpPr>
            <a:spLocks noChangeArrowheads="1"/>
          </p:cNvSpPr>
          <p:nvPr/>
        </p:nvSpPr>
        <p:spPr bwMode="auto">
          <a:xfrm>
            <a:off x="1013230" y="1069778"/>
            <a:ext cx="7776864"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rPr>
              <a:t>继续回到节点</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rPr>
              <a:t>1</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rPr>
              <a:t>，最后访</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问节点</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2</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。访问边</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(2,4)</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4</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还在栈中，所以</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LOW[2]=DFN[4]=5</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。返回</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1</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后，发现</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DFN[1]=LOW[1]</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，把栈中节点全部取出，组成一个连通分量</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{1,3,4,2}</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hlinkClick r:id="rId3"/>
              </a:rPr>
              <a:t>。</a:t>
            </a:r>
            <a:endParaRPr kumimoji="0" lang="zh-CN" sz="1050" b="0" i="0" u="none" strike="noStrike" cap="none" normalizeH="0" baseline="0" dirty="0" smtClean="0">
              <a:ln>
                <a:noFill/>
              </a:ln>
              <a:solidFill>
                <a:schemeClr val="tx1"/>
              </a:solidFill>
              <a:effectLst/>
              <a:latin typeface="Arial" pitchFamily="34" charset="0"/>
              <a:ea typeface="宋体" pitchFamily="2" charset="-122"/>
              <a:cs typeface="宋体" pitchFamily="2" charset="-122"/>
              <a:hlinkClick r:id="rId3"/>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9DCEDF"/>
                </a:solidFill>
                <a:effectLst/>
                <a:latin typeface="Arial" pitchFamily="34" charset="0"/>
                <a:ea typeface="Open Sans"/>
                <a:cs typeface="宋体" pitchFamily="2" charset="-122"/>
                <a:hlinkClick r:id="rId3"/>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rPr>
              <a:t>至此，算法结束。经过该算法，求出了图中全部的三个强连通分量</a:t>
            </a:r>
            <a:r>
              <a:rPr kumimoji="0" lang="zh-CN" altLang="zh-CN" sz="1600" b="0" i="0" u="none" strike="noStrike" cap="none" normalizeH="0" baseline="0" dirty="0" smtClean="0">
                <a:ln>
                  <a:noFill/>
                </a:ln>
                <a:solidFill>
                  <a:srgbClr val="444444"/>
                </a:solidFill>
                <a:effectLst/>
                <a:latin typeface="Arial" pitchFamily="34" charset="0"/>
                <a:ea typeface="Open Sans"/>
                <a:cs typeface="宋体" pitchFamily="2" charset="-122"/>
              </a:rPr>
              <a:t>{1,3,4,2},{5},{6}</a:t>
            </a:r>
            <a:r>
              <a:rPr kumimoji="0" lang="zh-CN" sz="1600" b="0" i="0" u="none" strike="noStrike" cap="none" normalizeH="0" baseline="0" dirty="0" smtClean="0">
                <a:ln>
                  <a:noFill/>
                </a:ln>
                <a:solidFill>
                  <a:srgbClr val="444444"/>
                </a:solidFill>
                <a:effectLst/>
                <a:latin typeface="Arial" pitchFamily="34" charset="0"/>
                <a:ea typeface="Open Sans"/>
                <a:cs typeface="宋体" pitchFamily="2" charset="-122"/>
              </a:rPr>
              <a:t>。</a:t>
            </a:r>
            <a:endParaRPr kumimoji="0" lang="zh-CN" sz="34700" b="0" i="0" u="none" strike="noStrike" cap="none" normalizeH="0" baseline="0" dirty="0" smtClean="0">
              <a:ln>
                <a:noFill/>
              </a:ln>
              <a:solidFill>
                <a:srgbClr val="9DCEDF"/>
              </a:solidFill>
              <a:effectLst/>
              <a:latin typeface="Arial" pitchFamily="34" charset="0"/>
              <a:ea typeface="Open Sans"/>
              <a:cs typeface="宋体" pitchFamily="2" charset="-122"/>
            </a:endParaRPr>
          </a:p>
        </p:txBody>
      </p:sp>
      <p:pic>
        <p:nvPicPr>
          <p:cNvPr id="1055746"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708920"/>
            <a:ext cx="4981575" cy="3190875"/>
          </a:xfrm>
          <a:prstGeom prst="rect">
            <a:avLst/>
          </a:prstGeom>
          <a:noFill/>
          <a:extLst>
            <a:ext uri="{909E8E84-426E-40DD-AFC4-6F175D3DCCD1}">
              <a14:hiddenFill xmlns:a14="http://schemas.microsoft.com/office/drawing/2010/main">
                <a:solidFill>
                  <a:srgbClr val="FFFFFF"/>
                </a:solidFill>
              </a14:hiddenFill>
            </a:ext>
          </a:extLst>
        </p:spPr>
      </p:pic>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30</a:t>
            </a:fld>
            <a:endParaRPr lang="en-GB" dirty="0"/>
          </a:p>
        </p:txBody>
      </p:sp>
    </p:spTree>
    <p:extLst>
      <p:ext uri="{BB962C8B-B14F-4D97-AF65-F5344CB8AC3E}">
        <p14:creationId xmlns:p14="http://schemas.microsoft.com/office/powerpoint/2010/main" val="32775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90538" y="1500188"/>
            <a:ext cx="8042275" cy="3935412"/>
          </a:xfrm>
          <a:prstGeom prst="rect">
            <a:avLst/>
          </a:prstGeom>
          <a:noFill/>
          <a:ln w="9525">
            <a:noFill/>
            <a:miter lim="800000"/>
            <a:headEnd/>
            <a:tailEnd/>
          </a:ln>
        </p:spPr>
        <p:txBody>
          <a:bodyPr wrap="none">
            <a:spAutoFit/>
          </a:bodyPr>
          <a:lstStyle/>
          <a:p>
            <a:r>
              <a:rPr kumimoji="1" lang="zh-CN" altLang="en-US" sz="2800" b="1" dirty="0">
                <a:latin typeface="Times New Roman" pitchFamily="18" charset="0"/>
                <a:ea typeface="宋体" charset="-122"/>
              </a:rPr>
              <a:t>定义：一个工程由若干相互独立的活动组成，每</a:t>
            </a:r>
          </a:p>
          <a:p>
            <a:r>
              <a:rPr kumimoji="1" lang="zh-CN" altLang="en-US" sz="2800" b="1" dirty="0">
                <a:latin typeface="Times New Roman" pitchFamily="18" charset="0"/>
                <a:ea typeface="宋体" charset="-122"/>
              </a:rPr>
              <a:t>个活动称为</a:t>
            </a:r>
            <a:r>
              <a:rPr kumimoji="1" lang="zh-CN" altLang="en-US" sz="2800" b="1" dirty="0">
                <a:solidFill>
                  <a:srgbClr val="800000"/>
                </a:solidFill>
                <a:latin typeface="Times New Roman" pitchFamily="18" charset="0"/>
                <a:ea typeface="宋体" charset="-122"/>
              </a:rPr>
              <a:t>工序</a:t>
            </a:r>
            <a:r>
              <a:rPr kumimoji="1" lang="zh-CN" altLang="en-US" sz="2800" b="1" dirty="0">
                <a:latin typeface="Times New Roman" pitchFamily="18" charset="0"/>
                <a:ea typeface="宋体" charset="-122"/>
              </a:rPr>
              <a:t>，相邻两个工序在时间上的分界</a:t>
            </a:r>
          </a:p>
          <a:p>
            <a:r>
              <a:rPr kumimoji="1" lang="zh-CN" altLang="en-US" sz="2800" b="1" dirty="0">
                <a:latin typeface="Times New Roman" pitchFamily="18" charset="0"/>
                <a:ea typeface="宋体" charset="-122"/>
              </a:rPr>
              <a:t>点称为</a:t>
            </a:r>
            <a:r>
              <a:rPr kumimoji="1" lang="zh-CN" altLang="en-US" sz="2800" b="1" dirty="0">
                <a:solidFill>
                  <a:srgbClr val="800000"/>
                </a:solidFill>
                <a:latin typeface="Times New Roman" pitchFamily="18" charset="0"/>
                <a:ea typeface="宋体" charset="-122"/>
              </a:rPr>
              <a:t>事项</a:t>
            </a:r>
            <a:r>
              <a:rPr kumimoji="1" lang="zh-CN" altLang="en-US" sz="2800" b="1" dirty="0">
                <a:latin typeface="Times New Roman" pitchFamily="18" charset="0"/>
                <a:ea typeface="宋体" charset="-122"/>
              </a:rPr>
              <a:t>，它表示紧前工序的结束和紧后工序</a:t>
            </a:r>
          </a:p>
          <a:p>
            <a:r>
              <a:rPr kumimoji="1" lang="zh-CN" altLang="en-US" sz="2800" b="1" dirty="0">
                <a:latin typeface="Times New Roman" pitchFamily="18" charset="0"/>
                <a:ea typeface="宋体" charset="-122"/>
              </a:rPr>
              <a:t>的开始，我们</a:t>
            </a:r>
            <a:r>
              <a:rPr kumimoji="1" lang="zh-CN" altLang="en-US" sz="2800" b="1" dirty="0">
                <a:solidFill>
                  <a:srgbClr val="00B050"/>
                </a:solidFill>
                <a:latin typeface="Times New Roman" pitchFamily="18" charset="0"/>
                <a:ea typeface="宋体" charset="-122"/>
              </a:rPr>
              <a:t>用顶点表示事项</a:t>
            </a:r>
            <a:r>
              <a:rPr kumimoji="1" lang="zh-CN" altLang="en-US" sz="2800" b="1" dirty="0">
                <a:latin typeface="Times New Roman" pitchFamily="18" charset="0"/>
                <a:ea typeface="宋体" charset="-122"/>
              </a:rPr>
              <a:t>，用</a:t>
            </a:r>
            <a:r>
              <a:rPr kumimoji="1" lang="zh-CN" altLang="en-US" sz="2800" b="1" dirty="0">
                <a:solidFill>
                  <a:srgbClr val="00B050"/>
                </a:solidFill>
                <a:latin typeface="Times New Roman" pitchFamily="18" charset="0"/>
                <a:ea typeface="宋体" charset="-122"/>
              </a:rPr>
              <a:t>有向边表示工</a:t>
            </a:r>
          </a:p>
          <a:p>
            <a:r>
              <a:rPr kumimoji="1" lang="zh-CN" altLang="en-US" sz="2800" b="1" dirty="0">
                <a:solidFill>
                  <a:srgbClr val="00B050"/>
                </a:solidFill>
                <a:latin typeface="Times New Roman" pitchFamily="18" charset="0"/>
                <a:ea typeface="宋体" charset="-122"/>
              </a:rPr>
              <a:t>序</a:t>
            </a:r>
            <a:r>
              <a:rPr kumimoji="1" lang="zh-CN" altLang="en-US" sz="2800" b="1" dirty="0">
                <a:latin typeface="Times New Roman" pitchFamily="18" charset="0"/>
                <a:ea typeface="宋体" charset="-122"/>
              </a:rPr>
              <a:t>。边的起点称为该工序的</a:t>
            </a:r>
            <a:r>
              <a:rPr kumimoji="1" lang="zh-CN" altLang="en-US" sz="2800" b="1" dirty="0">
                <a:solidFill>
                  <a:srgbClr val="800000"/>
                </a:solidFill>
                <a:latin typeface="Times New Roman" pitchFamily="18" charset="0"/>
                <a:ea typeface="宋体" charset="-122"/>
              </a:rPr>
              <a:t>开工事项</a:t>
            </a:r>
            <a:r>
              <a:rPr kumimoji="1" lang="zh-CN" altLang="en-US" sz="2800" b="1" dirty="0">
                <a:latin typeface="Times New Roman" pitchFamily="18" charset="0"/>
                <a:ea typeface="宋体" charset="-122"/>
              </a:rPr>
              <a:t>，终点称为</a:t>
            </a:r>
          </a:p>
          <a:p>
            <a:r>
              <a:rPr kumimoji="1" lang="zh-CN" altLang="en-US" sz="2800" b="1" dirty="0">
                <a:solidFill>
                  <a:srgbClr val="800000"/>
                </a:solidFill>
                <a:latin typeface="Times New Roman" pitchFamily="18" charset="0"/>
                <a:ea typeface="宋体" charset="-122"/>
              </a:rPr>
              <a:t>完工事项</a:t>
            </a:r>
            <a:r>
              <a:rPr kumimoji="1" lang="zh-CN" altLang="en-US" sz="2800" b="1" dirty="0">
                <a:latin typeface="Times New Roman" pitchFamily="18" charset="0"/>
                <a:ea typeface="宋体" charset="-122"/>
              </a:rPr>
              <a:t>，用一个顶点表示整个工程计划的开始，</a:t>
            </a:r>
          </a:p>
          <a:p>
            <a:r>
              <a:rPr kumimoji="1" lang="zh-CN" altLang="en-US" sz="2800" b="1" dirty="0">
                <a:latin typeface="Times New Roman" pitchFamily="18" charset="0"/>
                <a:ea typeface="宋体" charset="-122"/>
              </a:rPr>
              <a:t>称为</a:t>
            </a:r>
            <a:r>
              <a:rPr kumimoji="1" lang="zh-CN" altLang="en-US" sz="2800" b="1" dirty="0">
                <a:solidFill>
                  <a:srgbClr val="800000"/>
                </a:solidFill>
                <a:latin typeface="Times New Roman" pitchFamily="18" charset="0"/>
                <a:ea typeface="宋体" charset="-122"/>
              </a:rPr>
              <a:t>起点事项</a:t>
            </a:r>
            <a:r>
              <a:rPr kumimoji="1" lang="zh-CN" altLang="en-US" sz="2800" b="1" dirty="0">
                <a:latin typeface="Times New Roman" pitchFamily="18" charset="0"/>
                <a:ea typeface="宋体" charset="-122"/>
              </a:rPr>
              <a:t>，用另一个顶点表示整个工程计划</a:t>
            </a:r>
          </a:p>
          <a:p>
            <a:r>
              <a:rPr kumimoji="1" lang="zh-CN" altLang="en-US" sz="2800" b="1" dirty="0">
                <a:latin typeface="Times New Roman" pitchFamily="18" charset="0"/>
                <a:ea typeface="宋体" charset="-122"/>
              </a:rPr>
              <a:t>的结束，称为</a:t>
            </a:r>
            <a:r>
              <a:rPr kumimoji="1" lang="zh-CN" altLang="en-US" sz="2800" b="1" dirty="0">
                <a:solidFill>
                  <a:srgbClr val="800000"/>
                </a:solidFill>
                <a:latin typeface="Times New Roman" pitchFamily="18" charset="0"/>
                <a:ea typeface="宋体" charset="-122"/>
              </a:rPr>
              <a:t>终点事项</a:t>
            </a:r>
            <a:r>
              <a:rPr kumimoji="1" lang="zh-CN" altLang="en-US" sz="2800" b="1" dirty="0">
                <a:latin typeface="Times New Roman" pitchFamily="18" charset="0"/>
                <a:ea typeface="宋体" charset="-122"/>
              </a:rPr>
              <a:t>。这样得到的赋权有向图</a:t>
            </a:r>
          </a:p>
          <a:p>
            <a:r>
              <a:rPr kumimoji="1" lang="en-US" altLang="zh-CN" sz="2800" b="1" i="1" dirty="0">
                <a:latin typeface="Times New Roman" pitchFamily="18" charset="0"/>
                <a:ea typeface="宋体" charset="-122"/>
              </a:rPr>
              <a:t>G</a:t>
            </a:r>
            <a:r>
              <a:rPr kumimoji="1" lang="en-US" altLang="zh-CN" sz="2800" b="1" dirty="0">
                <a:latin typeface="Times New Roman" pitchFamily="18" charset="0"/>
                <a:ea typeface="宋体" charset="-122"/>
              </a:rPr>
              <a:t>=</a:t>
            </a:r>
            <a:r>
              <a:rPr kumimoji="1" lang="zh-CN" altLang="en-US" sz="2800" b="1" dirty="0">
                <a:latin typeface="Times New Roman" pitchFamily="18" charset="0"/>
                <a:ea typeface="宋体" charset="-122"/>
              </a:rPr>
              <a:t>（</a:t>
            </a:r>
            <a:r>
              <a:rPr kumimoji="1" lang="en-US" altLang="zh-CN" sz="2800" b="1" i="1" dirty="0">
                <a:latin typeface="Times New Roman" pitchFamily="18" charset="0"/>
                <a:ea typeface="宋体" charset="-122"/>
              </a:rPr>
              <a:t>V,E</a:t>
            </a:r>
            <a:r>
              <a:rPr kumimoji="1" lang="zh-CN" altLang="en-US" sz="2800" b="1" dirty="0">
                <a:latin typeface="Times New Roman" pitchFamily="18" charset="0"/>
                <a:ea typeface="宋体" charset="-122"/>
              </a:rPr>
              <a:t>）称为</a:t>
            </a:r>
            <a:r>
              <a:rPr kumimoji="1" lang="en-US" altLang="zh-CN" sz="2800" b="1" dirty="0">
                <a:solidFill>
                  <a:srgbClr val="800000"/>
                </a:solidFill>
                <a:latin typeface="Times New Roman" pitchFamily="18" charset="0"/>
                <a:ea typeface="宋体" charset="-122"/>
              </a:rPr>
              <a:t>PERT</a:t>
            </a:r>
            <a:r>
              <a:rPr kumimoji="1" lang="zh-CN" altLang="en-US" sz="2800" b="1" dirty="0">
                <a:solidFill>
                  <a:srgbClr val="800000"/>
                </a:solidFill>
                <a:latin typeface="Times New Roman" pitchFamily="18" charset="0"/>
                <a:ea typeface="宋体" charset="-122"/>
              </a:rPr>
              <a:t>图</a:t>
            </a:r>
            <a:r>
              <a:rPr kumimoji="1" lang="zh-CN" altLang="en-US" sz="2800" b="1" dirty="0">
                <a:latin typeface="Times New Roman" pitchFamily="18" charset="0"/>
                <a:ea typeface="宋体" charset="-122"/>
              </a:rPr>
              <a:t>。</a:t>
            </a:r>
          </a:p>
        </p:txBody>
      </p:sp>
      <p:sp>
        <p:nvSpPr>
          <p:cNvPr id="93187" name="Rectangle 4"/>
          <p:cNvSpPr>
            <a:spLocks noGrp="1" noChangeArrowheads="1"/>
          </p:cNvSpPr>
          <p:nvPr>
            <p:ph type="title" idx="4294967295"/>
          </p:nvPr>
        </p:nvSpPr>
        <p:spPr/>
        <p:txBody>
          <a:bodyPr/>
          <a:lstStyle/>
          <a:p>
            <a:pPr eaLnBrk="1" hangingPunct="1"/>
            <a:r>
              <a:rPr kumimoji="1" lang="en-US" altLang="zh-CN" dirty="0" smtClean="0">
                <a:latin typeface="Times New Roman" pitchFamily="18" charset="0"/>
                <a:ea typeface="宋体" charset="-122"/>
              </a:rPr>
              <a:t>9.6 PERT</a:t>
            </a:r>
            <a:r>
              <a:rPr kumimoji="1" lang="zh-CN" altLang="en-US" dirty="0" smtClean="0">
                <a:latin typeface="Times New Roman" pitchFamily="18" charset="0"/>
                <a:ea typeface="宋体" charset="-122"/>
              </a:rPr>
              <a:t>图</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300</a:t>
            </a:fld>
            <a:endParaRPr lang="en-US" altLang="zh-CN" dirty="0"/>
          </a:p>
        </p:txBody>
      </p:sp>
    </p:spTree>
    <p:extLst>
      <p:ext uri="{BB962C8B-B14F-4D97-AF65-F5344CB8AC3E}">
        <p14:creationId xmlns:p14="http://schemas.microsoft.com/office/powerpoint/2010/main" val="3064460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544513" y="1011238"/>
            <a:ext cx="5872162" cy="519112"/>
          </a:xfrm>
          <a:prstGeom prst="rect">
            <a:avLst/>
          </a:prstGeom>
          <a:noFill/>
          <a:ln w="9525">
            <a:noFill/>
            <a:miter lim="800000"/>
            <a:headEnd/>
            <a:tailEnd/>
          </a:ln>
        </p:spPr>
        <p:txBody>
          <a:bodyPr>
            <a:spAutoFit/>
          </a:bodyPr>
          <a:lstStyle/>
          <a:p>
            <a:r>
              <a:rPr kumimoji="1" lang="zh-CN" altLang="en-US" sz="2800" b="1">
                <a:latin typeface="Times New Roman" pitchFamily="18" charset="0"/>
                <a:ea typeface="宋体" charset="-122"/>
              </a:rPr>
              <a:t>图中不能有有向圈与平行边。</a:t>
            </a:r>
          </a:p>
        </p:txBody>
      </p:sp>
      <p:sp>
        <p:nvSpPr>
          <p:cNvPr id="94211" name="Text Box 3"/>
          <p:cNvSpPr txBox="1">
            <a:spLocks noChangeArrowheads="1"/>
          </p:cNvSpPr>
          <p:nvPr/>
        </p:nvSpPr>
        <p:spPr bwMode="auto">
          <a:xfrm>
            <a:off x="522288" y="1685925"/>
            <a:ext cx="8621712" cy="519113"/>
          </a:xfrm>
          <a:prstGeom prst="rect">
            <a:avLst/>
          </a:prstGeom>
          <a:noFill/>
          <a:ln w="9525">
            <a:noFill/>
            <a:miter lim="800000"/>
            <a:headEnd/>
            <a:tailEnd/>
          </a:ln>
        </p:spPr>
        <p:txBody>
          <a:bodyPr>
            <a:spAutoFit/>
          </a:bodyPr>
          <a:lstStyle/>
          <a:p>
            <a:r>
              <a:rPr kumimoji="1" lang="zh-CN" altLang="en-US" sz="2800" b="1">
                <a:latin typeface="Times New Roman" pitchFamily="18" charset="0"/>
                <a:ea typeface="宋体" charset="-122"/>
              </a:rPr>
              <a:t>可引入权为零的虚工序表示工序的衔接关系。</a:t>
            </a:r>
          </a:p>
        </p:txBody>
      </p:sp>
      <p:sp>
        <p:nvSpPr>
          <p:cNvPr id="94212" name="Text Box 4"/>
          <p:cNvSpPr txBox="1">
            <a:spLocks noChangeArrowheads="1"/>
          </p:cNvSpPr>
          <p:nvPr/>
        </p:nvSpPr>
        <p:spPr bwMode="auto">
          <a:xfrm>
            <a:off x="647700" y="5646738"/>
            <a:ext cx="8920163" cy="519112"/>
          </a:xfrm>
          <a:prstGeom prst="rect">
            <a:avLst/>
          </a:prstGeom>
          <a:noFill/>
          <a:ln w="9525">
            <a:noFill/>
            <a:miter lim="800000"/>
            <a:headEnd/>
            <a:tailEnd/>
          </a:ln>
        </p:spPr>
        <p:txBody>
          <a:bodyPr>
            <a:spAutoFit/>
          </a:bodyPr>
          <a:lstStyle/>
          <a:p>
            <a:r>
              <a:rPr kumimoji="1" lang="en-US" altLang="zh-CN" sz="2800" b="1">
                <a:latin typeface="Times New Roman" pitchFamily="18" charset="0"/>
                <a:ea typeface="宋体" charset="-122"/>
              </a:rPr>
              <a:t>(3)</a:t>
            </a:r>
            <a:r>
              <a:rPr kumimoji="1" lang="zh-CN" altLang="en-US" sz="2800" b="1">
                <a:latin typeface="Times New Roman" pitchFamily="18" charset="0"/>
                <a:ea typeface="宋体" charset="-122"/>
              </a:rPr>
              <a:t>可引入起点事项和终点事项与相应的虚工序。</a:t>
            </a:r>
          </a:p>
        </p:txBody>
      </p:sp>
      <p:grpSp>
        <p:nvGrpSpPr>
          <p:cNvPr id="2" name="Group 5"/>
          <p:cNvGrpSpPr>
            <a:grpSpLocks/>
          </p:cNvGrpSpPr>
          <p:nvPr/>
        </p:nvGrpSpPr>
        <p:grpSpPr bwMode="auto">
          <a:xfrm>
            <a:off x="5832475" y="2271713"/>
            <a:ext cx="1741488" cy="1509712"/>
            <a:chOff x="423" y="1436"/>
            <a:chExt cx="1097" cy="951"/>
          </a:xfrm>
        </p:grpSpPr>
        <p:sp>
          <p:nvSpPr>
            <p:cNvPr id="94234" name="Oval 6"/>
            <p:cNvSpPr>
              <a:spLocks noChangeArrowheads="1"/>
            </p:cNvSpPr>
            <p:nvPr/>
          </p:nvSpPr>
          <p:spPr bwMode="auto">
            <a:xfrm>
              <a:off x="839" y="1593"/>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35" name="Oval 7"/>
            <p:cNvSpPr>
              <a:spLocks noChangeArrowheads="1"/>
            </p:cNvSpPr>
            <p:nvPr/>
          </p:nvSpPr>
          <p:spPr bwMode="auto">
            <a:xfrm>
              <a:off x="1463" y="1933"/>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36" name="Oval 8"/>
            <p:cNvSpPr>
              <a:spLocks noChangeArrowheads="1"/>
            </p:cNvSpPr>
            <p:nvPr/>
          </p:nvSpPr>
          <p:spPr bwMode="auto">
            <a:xfrm>
              <a:off x="442" y="1848"/>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37" name="Oval 9"/>
            <p:cNvSpPr>
              <a:spLocks noChangeArrowheads="1"/>
            </p:cNvSpPr>
            <p:nvPr/>
          </p:nvSpPr>
          <p:spPr bwMode="auto">
            <a:xfrm>
              <a:off x="867" y="2103"/>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38" name="Line 10"/>
            <p:cNvSpPr>
              <a:spLocks noChangeShapeType="1"/>
            </p:cNvSpPr>
            <p:nvPr/>
          </p:nvSpPr>
          <p:spPr bwMode="auto">
            <a:xfrm flipV="1">
              <a:off x="499" y="1621"/>
              <a:ext cx="340" cy="227"/>
            </a:xfrm>
            <a:prstGeom prst="line">
              <a:avLst/>
            </a:prstGeom>
            <a:noFill/>
            <a:ln w="38100">
              <a:solidFill>
                <a:schemeClr val="tx1"/>
              </a:solidFill>
              <a:round/>
              <a:headEnd/>
              <a:tailEnd type="triangle" w="med" len="med"/>
            </a:ln>
          </p:spPr>
          <p:txBody>
            <a:bodyPr/>
            <a:lstStyle/>
            <a:p>
              <a:endParaRPr lang="zh-CN" altLang="en-US"/>
            </a:p>
          </p:txBody>
        </p:sp>
        <p:sp>
          <p:nvSpPr>
            <p:cNvPr id="94239" name="Line 11"/>
            <p:cNvSpPr>
              <a:spLocks noChangeShapeType="1"/>
            </p:cNvSpPr>
            <p:nvPr/>
          </p:nvSpPr>
          <p:spPr bwMode="auto">
            <a:xfrm>
              <a:off x="499" y="1877"/>
              <a:ext cx="368" cy="255"/>
            </a:xfrm>
            <a:prstGeom prst="line">
              <a:avLst/>
            </a:prstGeom>
            <a:noFill/>
            <a:ln w="38100">
              <a:solidFill>
                <a:schemeClr val="tx1"/>
              </a:solidFill>
              <a:round/>
              <a:headEnd/>
              <a:tailEnd type="triangle" w="med" len="med"/>
            </a:ln>
          </p:spPr>
          <p:txBody>
            <a:bodyPr/>
            <a:lstStyle/>
            <a:p>
              <a:endParaRPr lang="zh-CN" altLang="en-US"/>
            </a:p>
          </p:txBody>
        </p:sp>
        <p:sp>
          <p:nvSpPr>
            <p:cNvPr id="94240" name="Line 12"/>
            <p:cNvSpPr>
              <a:spLocks noChangeShapeType="1"/>
            </p:cNvSpPr>
            <p:nvPr/>
          </p:nvSpPr>
          <p:spPr bwMode="auto">
            <a:xfrm flipV="1">
              <a:off x="924" y="1962"/>
              <a:ext cx="567" cy="170"/>
            </a:xfrm>
            <a:prstGeom prst="line">
              <a:avLst/>
            </a:prstGeom>
            <a:noFill/>
            <a:ln w="38100">
              <a:solidFill>
                <a:schemeClr val="tx1"/>
              </a:solidFill>
              <a:round/>
              <a:headEnd/>
              <a:tailEnd type="triangle" w="med" len="med"/>
            </a:ln>
          </p:spPr>
          <p:txBody>
            <a:bodyPr/>
            <a:lstStyle/>
            <a:p>
              <a:endParaRPr lang="zh-CN" altLang="en-US"/>
            </a:p>
          </p:txBody>
        </p:sp>
        <p:sp>
          <p:nvSpPr>
            <p:cNvPr id="94241" name="Line 13"/>
            <p:cNvSpPr>
              <a:spLocks noChangeShapeType="1"/>
            </p:cNvSpPr>
            <p:nvPr/>
          </p:nvSpPr>
          <p:spPr bwMode="auto">
            <a:xfrm>
              <a:off x="867" y="1650"/>
              <a:ext cx="29" cy="453"/>
            </a:xfrm>
            <a:prstGeom prst="line">
              <a:avLst/>
            </a:prstGeom>
            <a:noFill/>
            <a:ln w="38100">
              <a:solidFill>
                <a:srgbClr val="FF0000"/>
              </a:solidFill>
              <a:prstDash val="dash"/>
              <a:round/>
              <a:headEnd/>
              <a:tailEnd type="triangle" w="med" len="med"/>
            </a:ln>
          </p:spPr>
          <p:txBody>
            <a:bodyPr/>
            <a:lstStyle/>
            <a:p>
              <a:endParaRPr lang="zh-CN" altLang="en-US"/>
            </a:p>
          </p:txBody>
        </p:sp>
        <p:sp>
          <p:nvSpPr>
            <p:cNvPr id="94242" name="Text Box 14"/>
            <p:cNvSpPr txBox="1">
              <a:spLocks noChangeArrowheads="1"/>
            </p:cNvSpPr>
            <p:nvPr/>
          </p:nvSpPr>
          <p:spPr bwMode="auto">
            <a:xfrm>
              <a:off x="432" y="1436"/>
              <a:ext cx="265" cy="327"/>
            </a:xfrm>
            <a:prstGeom prst="rect">
              <a:avLst/>
            </a:prstGeom>
            <a:noFill/>
            <a:ln w="9525" algn="ctr">
              <a:noFill/>
              <a:miter lim="800000"/>
              <a:headEnd/>
              <a:tailEnd/>
            </a:ln>
          </p:spPr>
          <p:txBody>
            <a:bodyPr wrap="none">
              <a:spAutoFit/>
            </a:bodyPr>
            <a:lstStyle/>
            <a:p>
              <a:pPr algn="ctr"/>
              <a:r>
                <a:rPr lang="en-US" altLang="zh-CN" sz="2800">
                  <a:ea typeface="宋体" charset="-122"/>
                </a:rPr>
                <a:t>A</a:t>
              </a:r>
            </a:p>
          </p:txBody>
        </p:sp>
        <p:sp>
          <p:nvSpPr>
            <p:cNvPr id="94243" name="Text Box 15"/>
            <p:cNvSpPr txBox="1">
              <a:spLocks noChangeArrowheads="1"/>
            </p:cNvSpPr>
            <p:nvPr/>
          </p:nvSpPr>
          <p:spPr bwMode="auto">
            <a:xfrm>
              <a:off x="423" y="1946"/>
              <a:ext cx="265" cy="327"/>
            </a:xfrm>
            <a:prstGeom prst="rect">
              <a:avLst/>
            </a:prstGeom>
            <a:noFill/>
            <a:ln w="9525" algn="ctr">
              <a:noFill/>
              <a:miter lim="800000"/>
              <a:headEnd/>
              <a:tailEnd/>
            </a:ln>
          </p:spPr>
          <p:txBody>
            <a:bodyPr wrap="none">
              <a:spAutoFit/>
            </a:bodyPr>
            <a:lstStyle/>
            <a:p>
              <a:pPr algn="ctr"/>
              <a:r>
                <a:rPr lang="en-US" altLang="zh-CN" sz="2800">
                  <a:ea typeface="宋体" charset="-122"/>
                </a:rPr>
                <a:t>B</a:t>
              </a:r>
            </a:p>
          </p:txBody>
        </p:sp>
        <p:sp>
          <p:nvSpPr>
            <p:cNvPr id="94244" name="Text Box 16"/>
            <p:cNvSpPr txBox="1">
              <a:spLocks noChangeArrowheads="1"/>
            </p:cNvSpPr>
            <p:nvPr/>
          </p:nvSpPr>
          <p:spPr bwMode="auto">
            <a:xfrm>
              <a:off x="1040" y="2060"/>
              <a:ext cx="278" cy="327"/>
            </a:xfrm>
            <a:prstGeom prst="rect">
              <a:avLst/>
            </a:prstGeom>
            <a:noFill/>
            <a:ln w="9525" algn="ctr">
              <a:noFill/>
              <a:miter lim="800000"/>
              <a:headEnd/>
              <a:tailEnd/>
            </a:ln>
          </p:spPr>
          <p:txBody>
            <a:bodyPr wrap="none">
              <a:spAutoFit/>
            </a:bodyPr>
            <a:lstStyle/>
            <a:p>
              <a:pPr algn="ctr"/>
              <a:r>
                <a:rPr lang="en-US" altLang="zh-CN" sz="2800">
                  <a:ea typeface="宋体" charset="-122"/>
                </a:rPr>
                <a:t>C</a:t>
              </a:r>
            </a:p>
          </p:txBody>
        </p:sp>
      </p:grpSp>
      <p:grpSp>
        <p:nvGrpSpPr>
          <p:cNvPr id="3" name="Group 17"/>
          <p:cNvGrpSpPr>
            <a:grpSpLocks/>
          </p:cNvGrpSpPr>
          <p:nvPr/>
        </p:nvGrpSpPr>
        <p:grpSpPr bwMode="auto">
          <a:xfrm>
            <a:off x="5472113" y="3667125"/>
            <a:ext cx="2474912" cy="1889125"/>
            <a:chOff x="2455" y="1395"/>
            <a:chExt cx="1559" cy="1190"/>
          </a:xfrm>
        </p:grpSpPr>
        <p:sp>
          <p:nvSpPr>
            <p:cNvPr id="94218" name="Oval 18"/>
            <p:cNvSpPr>
              <a:spLocks noChangeArrowheads="1"/>
            </p:cNvSpPr>
            <p:nvPr/>
          </p:nvSpPr>
          <p:spPr bwMode="auto">
            <a:xfrm>
              <a:off x="2936" y="1734"/>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19" name="Oval 19"/>
            <p:cNvSpPr>
              <a:spLocks noChangeArrowheads="1"/>
            </p:cNvSpPr>
            <p:nvPr/>
          </p:nvSpPr>
          <p:spPr bwMode="auto">
            <a:xfrm>
              <a:off x="3447" y="2245"/>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20" name="Oval 20"/>
            <p:cNvSpPr>
              <a:spLocks noChangeArrowheads="1"/>
            </p:cNvSpPr>
            <p:nvPr/>
          </p:nvSpPr>
          <p:spPr bwMode="auto">
            <a:xfrm>
              <a:off x="2455" y="1734"/>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21" name="Oval 21"/>
            <p:cNvSpPr>
              <a:spLocks noChangeArrowheads="1"/>
            </p:cNvSpPr>
            <p:nvPr/>
          </p:nvSpPr>
          <p:spPr bwMode="auto">
            <a:xfrm>
              <a:off x="2937" y="2245"/>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22" name="Line 22"/>
            <p:cNvSpPr>
              <a:spLocks noChangeShapeType="1"/>
            </p:cNvSpPr>
            <p:nvPr/>
          </p:nvSpPr>
          <p:spPr bwMode="auto">
            <a:xfrm flipV="1">
              <a:off x="2511" y="1763"/>
              <a:ext cx="426" cy="0"/>
            </a:xfrm>
            <a:prstGeom prst="line">
              <a:avLst/>
            </a:prstGeom>
            <a:noFill/>
            <a:ln w="38100">
              <a:solidFill>
                <a:schemeClr val="tx1"/>
              </a:solidFill>
              <a:round/>
              <a:headEnd/>
              <a:tailEnd type="triangle" w="med" len="med"/>
            </a:ln>
          </p:spPr>
          <p:txBody>
            <a:bodyPr/>
            <a:lstStyle/>
            <a:p>
              <a:endParaRPr lang="zh-CN" altLang="en-US"/>
            </a:p>
          </p:txBody>
        </p:sp>
        <p:sp>
          <p:nvSpPr>
            <p:cNvPr id="94223" name="Line 23"/>
            <p:cNvSpPr>
              <a:spLocks noChangeShapeType="1"/>
            </p:cNvSpPr>
            <p:nvPr/>
          </p:nvSpPr>
          <p:spPr bwMode="auto">
            <a:xfrm>
              <a:off x="2993" y="1763"/>
              <a:ext cx="454" cy="0"/>
            </a:xfrm>
            <a:prstGeom prst="line">
              <a:avLst/>
            </a:prstGeom>
            <a:noFill/>
            <a:ln w="38100">
              <a:solidFill>
                <a:schemeClr val="tx1"/>
              </a:solidFill>
              <a:round/>
              <a:headEnd/>
              <a:tailEnd type="triangle" w="med" len="med"/>
            </a:ln>
          </p:spPr>
          <p:txBody>
            <a:bodyPr/>
            <a:lstStyle/>
            <a:p>
              <a:endParaRPr lang="zh-CN" altLang="en-US"/>
            </a:p>
          </p:txBody>
        </p:sp>
        <p:sp>
          <p:nvSpPr>
            <p:cNvPr id="94224" name="Line 24"/>
            <p:cNvSpPr>
              <a:spLocks noChangeShapeType="1"/>
            </p:cNvSpPr>
            <p:nvPr/>
          </p:nvSpPr>
          <p:spPr bwMode="auto">
            <a:xfrm flipV="1">
              <a:off x="2993" y="2273"/>
              <a:ext cx="454" cy="0"/>
            </a:xfrm>
            <a:prstGeom prst="line">
              <a:avLst/>
            </a:prstGeom>
            <a:noFill/>
            <a:ln w="38100">
              <a:solidFill>
                <a:schemeClr val="tx1"/>
              </a:solidFill>
              <a:round/>
              <a:headEnd/>
              <a:tailEnd type="triangle" w="med" len="med"/>
            </a:ln>
          </p:spPr>
          <p:txBody>
            <a:bodyPr/>
            <a:lstStyle/>
            <a:p>
              <a:endParaRPr lang="zh-CN" altLang="en-US"/>
            </a:p>
          </p:txBody>
        </p:sp>
        <p:sp>
          <p:nvSpPr>
            <p:cNvPr id="94225" name="Line 25"/>
            <p:cNvSpPr>
              <a:spLocks noChangeShapeType="1"/>
            </p:cNvSpPr>
            <p:nvPr/>
          </p:nvSpPr>
          <p:spPr bwMode="auto">
            <a:xfrm>
              <a:off x="2964" y="1792"/>
              <a:ext cx="1" cy="453"/>
            </a:xfrm>
            <a:prstGeom prst="line">
              <a:avLst/>
            </a:prstGeom>
            <a:noFill/>
            <a:ln w="38100">
              <a:solidFill>
                <a:srgbClr val="FF0000"/>
              </a:solidFill>
              <a:prstDash val="dash"/>
              <a:round/>
              <a:headEnd/>
              <a:tailEnd type="triangle" w="med" len="med"/>
            </a:ln>
          </p:spPr>
          <p:txBody>
            <a:bodyPr/>
            <a:lstStyle/>
            <a:p>
              <a:endParaRPr lang="zh-CN" altLang="en-US"/>
            </a:p>
          </p:txBody>
        </p:sp>
        <p:sp>
          <p:nvSpPr>
            <p:cNvPr id="94226" name="Text Box 26"/>
            <p:cNvSpPr txBox="1">
              <a:spLocks noChangeArrowheads="1"/>
            </p:cNvSpPr>
            <p:nvPr/>
          </p:nvSpPr>
          <p:spPr bwMode="auto">
            <a:xfrm>
              <a:off x="2487" y="1395"/>
              <a:ext cx="350" cy="327"/>
            </a:xfrm>
            <a:prstGeom prst="rect">
              <a:avLst/>
            </a:prstGeom>
            <a:noFill/>
            <a:ln w="9525" algn="ctr">
              <a:noFill/>
              <a:miter lim="800000"/>
              <a:headEnd/>
              <a:tailEnd/>
            </a:ln>
          </p:spPr>
          <p:txBody>
            <a:bodyPr wrap="none">
              <a:spAutoFit/>
            </a:bodyPr>
            <a:lstStyle/>
            <a:p>
              <a:pPr algn="ctr"/>
              <a:r>
                <a:rPr lang="en-US" altLang="zh-CN" sz="2800">
                  <a:ea typeface="宋体" charset="-122"/>
                </a:rPr>
                <a:t>A</a:t>
              </a:r>
              <a:r>
                <a:rPr lang="en-US" altLang="zh-CN" sz="2800" baseline="-25000">
                  <a:ea typeface="宋体" charset="-122"/>
                </a:rPr>
                <a:t>1</a:t>
              </a:r>
            </a:p>
          </p:txBody>
        </p:sp>
        <p:sp>
          <p:nvSpPr>
            <p:cNvPr id="94227" name="Text Box 27"/>
            <p:cNvSpPr txBox="1">
              <a:spLocks noChangeArrowheads="1"/>
            </p:cNvSpPr>
            <p:nvPr/>
          </p:nvSpPr>
          <p:spPr bwMode="auto">
            <a:xfrm>
              <a:off x="3036" y="1423"/>
              <a:ext cx="350" cy="327"/>
            </a:xfrm>
            <a:prstGeom prst="rect">
              <a:avLst/>
            </a:prstGeom>
            <a:noFill/>
            <a:ln w="9525" algn="ctr">
              <a:noFill/>
              <a:miter lim="800000"/>
              <a:headEnd/>
              <a:tailEnd/>
            </a:ln>
          </p:spPr>
          <p:txBody>
            <a:bodyPr wrap="none">
              <a:spAutoFit/>
            </a:bodyPr>
            <a:lstStyle/>
            <a:p>
              <a:pPr algn="ctr"/>
              <a:r>
                <a:rPr lang="en-US" altLang="zh-CN" sz="2800">
                  <a:ea typeface="宋体" charset="-122"/>
                </a:rPr>
                <a:t>B</a:t>
              </a:r>
              <a:r>
                <a:rPr lang="en-US" altLang="zh-CN" sz="2800" baseline="-25000">
                  <a:ea typeface="宋体" charset="-122"/>
                </a:rPr>
                <a:t>1</a:t>
              </a:r>
            </a:p>
          </p:txBody>
        </p:sp>
        <p:sp>
          <p:nvSpPr>
            <p:cNvPr id="94228" name="Oval 28"/>
            <p:cNvSpPr>
              <a:spLocks noChangeArrowheads="1"/>
            </p:cNvSpPr>
            <p:nvPr/>
          </p:nvSpPr>
          <p:spPr bwMode="auto">
            <a:xfrm>
              <a:off x="3447" y="1734"/>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29" name="Oval 29"/>
            <p:cNvSpPr>
              <a:spLocks noChangeArrowheads="1"/>
            </p:cNvSpPr>
            <p:nvPr/>
          </p:nvSpPr>
          <p:spPr bwMode="auto">
            <a:xfrm>
              <a:off x="3957" y="2245"/>
              <a:ext cx="57" cy="57"/>
            </a:xfrm>
            <a:prstGeom prst="ellipse">
              <a:avLst/>
            </a:prstGeom>
            <a:solidFill>
              <a:schemeClr val="accent1"/>
            </a:solidFill>
            <a:ln w="9525" algn="ctr">
              <a:solidFill>
                <a:schemeClr val="tx1"/>
              </a:solidFill>
              <a:round/>
              <a:headEnd/>
              <a:tailEnd/>
            </a:ln>
          </p:spPr>
          <p:txBody>
            <a:bodyPr wrap="none" anchor="ctr"/>
            <a:lstStyle/>
            <a:p>
              <a:pPr algn="ctr"/>
              <a:endParaRPr lang="zh-CN" altLang="en-US" sz="2800">
                <a:ea typeface="宋体" charset="-122"/>
              </a:endParaRPr>
            </a:p>
          </p:txBody>
        </p:sp>
        <p:sp>
          <p:nvSpPr>
            <p:cNvPr id="94230" name="Line 30"/>
            <p:cNvSpPr>
              <a:spLocks noChangeShapeType="1"/>
            </p:cNvSpPr>
            <p:nvPr/>
          </p:nvSpPr>
          <p:spPr bwMode="auto">
            <a:xfrm>
              <a:off x="3474" y="1791"/>
              <a:ext cx="1" cy="453"/>
            </a:xfrm>
            <a:prstGeom prst="line">
              <a:avLst/>
            </a:prstGeom>
            <a:noFill/>
            <a:ln w="38100">
              <a:solidFill>
                <a:srgbClr val="FF0000"/>
              </a:solidFill>
              <a:prstDash val="dash"/>
              <a:round/>
              <a:headEnd/>
              <a:tailEnd type="triangle" w="med" len="med"/>
            </a:ln>
          </p:spPr>
          <p:txBody>
            <a:bodyPr/>
            <a:lstStyle/>
            <a:p>
              <a:endParaRPr lang="zh-CN" altLang="en-US"/>
            </a:p>
          </p:txBody>
        </p:sp>
        <p:sp>
          <p:nvSpPr>
            <p:cNvPr id="94231" name="Line 31"/>
            <p:cNvSpPr>
              <a:spLocks noChangeShapeType="1"/>
            </p:cNvSpPr>
            <p:nvPr/>
          </p:nvSpPr>
          <p:spPr bwMode="auto">
            <a:xfrm flipV="1">
              <a:off x="3504" y="2273"/>
              <a:ext cx="454" cy="0"/>
            </a:xfrm>
            <a:prstGeom prst="line">
              <a:avLst/>
            </a:prstGeom>
            <a:noFill/>
            <a:ln w="38100">
              <a:solidFill>
                <a:schemeClr val="tx1"/>
              </a:solidFill>
              <a:round/>
              <a:headEnd/>
              <a:tailEnd type="triangle" w="med" len="med"/>
            </a:ln>
          </p:spPr>
          <p:txBody>
            <a:bodyPr/>
            <a:lstStyle/>
            <a:p>
              <a:endParaRPr lang="zh-CN" altLang="en-US"/>
            </a:p>
          </p:txBody>
        </p:sp>
        <p:sp>
          <p:nvSpPr>
            <p:cNvPr id="94232" name="Text Box 32"/>
            <p:cNvSpPr txBox="1">
              <a:spLocks noChangeArrowheads="1"/>
            </p:cNvSpPr>
            <p:nvPr/>
          </p:nvSpPr>
          <p:spPr bwMode="auto">
            <a:xfrm>
              <a:off x="3069" y="2258"/>
              <a:ext cx="350" cy="327"/>
            </a:xfrm>
            <a:prstGeom prst="rect">
              <a:avLst/>
            </a:prstGeom>
            <a:noFill/>
            <a:ln w="9525" algn="ctr">
              <a:noFill/>
              <a:miter lim="800000"/>
              <a:headEnd/>
              <a:tailEnd/>
            </a:ln>
          </p:spPr>
          <p:txBody>
            <a:bodyPr wrap="none">
              <a:spAutoFit/>
            </a:bodyPr>
            <a:lstStyle/>
            <a:p>
              <a:pPr algn="ctr"/>
              <a:r>
                <a:rPr lang="en-US" altLang="zh-CN" sz="2800">
                  <a:ea typeface="宋体" charset="-122"/>
                </a:rPr>
                <a:t>A</a:t>
              </a:r>
              <a:r>
                <a:rPr lang="en-US" altLang="zh-CN" sz="2800" baseline="-25000">
                  <a:ea typeface="宋体" charset="-122"/>
                </a:rPr>
                <a:t>2</a:t>
              </a:r>
            </a:p>
          </p:txBody>
        </p:sp>
        <p:sp>
          <p:nvSpPr>
            <p:cNvPr id="94233" name="Text Box 33"/>
            <p:cNvSpPr txBox="1">
              <a:spLocks noChangeArrowheads="1"/>
            </p:cNvSpPr>
            <p:nvPr/>
          </p:nvSpPr>
          <p:spPr bwMode="auto">
            <a:xfrm>
              <a:off x="3579" y="2253"/>
              <a:ext cx="350" cy="327"/>
            </a:xfrm>
            <a:prstGeom prst="rect">
              <a:avLst/>
            </a:prstGeom>
            <a:noFill/>
            <a:ln w="9525" algn="ctr">
              <a:noFill/>
              <a:miter lim="800000"/>
              <a:headEnd/>
              <a:tailEnd/>
            </a:ln>
          </p:spPr>
          <p:txBody>
            <a:bodyPr wrap="none">
              <a:spAutoFit/>
            </a:bodyPr>
            <a:lstStyle/>
            <a:p>
              <a:pPr algn="ctr"/>
              <a:r>
                <a:rPr lang="en-US" altLang="zh-CN" sz="2800">
                  <a:ea typeface="宋体" charset="-122"/>
                </a:rPr>
                <a:t>B</a:t>
              </a:r>
              <a:r>
                <a:rPr lang="en-US" altLang="zh-CN" sz="2800" baseline="-25000">
                  <a:ea typeface="宋体" charset="-122"/>
                </a:rPr>
                <a:t>2</a:t>
              </a:r>
            </a:p>
          </p:txBody>
        </p:sp>
      </p:grpSp>
      <p:sp>
        <p:nvSpPr>
          <p:cNvPr id="94215" name="Text Box 34"/>
          <p:cNvSpPr txBox="1">
            <a:spLocks noChangeArrowheads="1"/>
          </p:cNvSpPr>
          <p:nvPr/>
        </p:nvSpPr>
        <p:spPr bwMode="auto">
          <a:xfrm>
            <a:off x="720725" y="2697163"/>
            <a:ext cx="3990975" cy="519112"/>
          </a:xfrm>
          <a:prstGeom prst="rect">
            <a:avLst/>
          </a:prstGeom>
          <a:noFill/>
          <a:ln w="9525" algn="ctr">
            <a:noFill/>
            <a:miter lim="800000"/>
            <a:headEnd/>
            <a:tailEnd/>
          </a:ln>
        </p:spPr>
        <p:txBody>
          <a:bodyPr wrap="none">
            <a:spAutoFit/>
          </a:bodyPr>
          <a:lstStyle/>
          <a:p>
            <a:pPr algn="ctr"/>
            <a:r>
              <a:rPr lang="en-US" altLang="zh-CN" sz="2800" b="1">
                <a:ea typeface="宋体" charset="-122"/>
              </a:rPr>
              <a:t>(1)A,B</a:t>
            </a:r>
            <a:r>
              <a:rPr lang="zh-CN" altLang="en-US" sz="2800" b="1">
                <a:ea typeface="宋体" charset="-122"/>
              </a:rPr>
              <a:t>完成后</a:t>
            </a:r>
            <a:r>
              <a:rPr lang="en-US" altLang="zh-CN" sz="2800" b="1">
                <a:ea typeface="宋体" charset="-122"/>
              </a:rPr>
              <a:t>C</a:t>
            </a:r>
            <a:r>
              <a:rPr lang="zh-CN" altLang="en-US" sz="2800" b="1">
                <a:ea typeface="宋体" charset="-122"/>
              </a:rPr>
              <a:t>才能开始</a:t>
            </a:r>
          </a:p>
        </p:txBody>
      </p:sp>
      <p:sp>
        <p:nvSpPr>
          <p:cNvPr id="94216" name="Text Box 35"/>
          <p:cNvSpPr txBox="1">
            <a:spLocks noChangeArrowheads="1"/>
          </p:cNvSpPr>
          <p:nvPr/>
        </p:nvSpPr>
        <p:spPr bwMode="auto">
          <a:xfrm>
            <a:off x="685800" y="3959225"/>
            <a:ext cx="4349750" cy="1373188"/>
          </a:xfrm>
          <a:prstGeom prst="rect">
            <a:avLst/>
          </a:prstGeom>
          <a:noFill/>
          <a:ln w="9525" algn="ctr">
            <a:noFill/>
            <a:miter lim="800000"/>
            <a:headEnd/>
            <a:tailEnd/>
          </a:ln>
        </p:spPr>
        <p:txBody>
          <a:bodyPr wrap="none">
            <a:spAutoFit/>
          </a:bodyPr>
          <a:lstStyle/>
          <a:p>
            <a:r>
              <a:rPr lang="en-US" altLang="zh-CN" sz="2800" b="1">
                <a:ea typeface="宋体" charset="-122"/>
              </a:rPr>
              <a:t>(2)</a:t>
            </a:r>
            <a:r>
              <a:rPr lang="zh-CN" altLang="en-US" sz="2800" b="1">
                <a:ea typeface="宋体" charset="-122"/>
              </a:rPr>
              <a:t>工序</a:t>
            </a:r>
            <a:r>
              <a:rPr lang="en-US" altLang="zh-CN" sz="2800" b="1">
                <a:ea typeface="宋体" charset="-122"/>
              </a:rPr>
              <a:t>B</a:t>
            </a:r>
            <a:r>
              <a:rPr lang="zh-CN" altLang="en-US" sz="2800" b="1">
                <a:ea typeface="宋体" charset="-122"/>
              </a:rPr>
              <a:t>在工序</a:t>
            </a:r>
            <a:r>
              <a:rPr lang="en-US" altLang="zh-CN" sz="2800" b="1">
                <a:ea typeface="宋体" charset="-122"/>
              </a:rPr>
              <a:t>A</a:t>
            </a:r>
            <a:r>
              <a:rPr lang="zh-CN" altLang="en-US" sz="2800" b="1">
                <a:ea typeface="宋体" charset="-122"/>
              </a:rPr>
              <a:t>部分完工</a:t>
            </a:r>
          </a:p>
          <a:p>
            <a:r>
              <a:rPr lang="zh-CN" altLang="en-US" sz="2800" b="1">
                <a:ea typeface="宋体" charset="-122"/>
              </a:rPr>
              <a:t>后即可开工</a:t>
            </a:r>
          </a:p>
          <a:p>
            <a:r>
              <a:rPr lang="en-US" altLang="zh-CN" sz="2800" b="1">
                <a:ea typeface="宋体" charset="-122"/>
              </a:rPr>
              <a:t>(</a:t>
            </a:r>
            <a:r>
              <a:rPr kumimoji="1" lang="zh-CN" altLang="en-US" sz="2800" b="1">
                <a:ea typeface="宋体" charset="-122"/>
              </a:rPr>
              <a:t>分解为几个子工序</a:t>
            </a:r>
            <a:r>
              <a:rPr lang="en-US" altLang="zh-CN" sz="2800" b="1">
                <a:ea typeface="宋体" charset="-122"/>
              </a:rPr>
              <a:t>)</a:t>
            </a:r>
          </a:p>
        </p:txBody>
      </p:sp>
      <p:sp>
        <p:nvSpPr>
          <p:cNvPr id="94217" name="Rectangle 36"/>
          <p:cNvSpPr>
            <a:spLocks noChangeArrowheads="1"/>
          </p:cNvSpPr>
          <p:nvPr/>
        </p:nvSpPr>
        <p:spPr bwMode="white">
          <a:xfrm>
            <a:off x="419100" y="391318"/>
            <a:ext cx="8305800" cy="563563"/>
          </a:xfrm>
          <a:prstGeom prst="rect">
            <a:avLst/>
          </a:prstGeom>
          <a:noFill/>
          <a:ln w="9525">
            <a:noFill/>
            <a:miter lim="800000"/>
            <a:headEnd/>
            <a:tailEnd/>
          </a:ln>
        </p:spPr>
        <p:txBody>
          <a:bodyPr anchor="ctr"/>
          <a:lstStyle/>
          <a:p>
            <a:pPr algn="ctr"/>
            <a:r>
              <a:rPr kumimoji="1" lang="en-US" altLang="zh-CN" sz="3200" b="1" dirty="0">
                <a:solidFill>
                  <a:schemeClr val="bg1"/>
                </a:solidFill>
                <a:latin typeface="Times New Roman" pitchFamily="18" charset="0"/>
                <a:ea typeface="宋体" charset="-122"/>
              </a:rPr>
              <a:t>PERT</a:t>
            </a:r>
            <a:r>
              <a:rPr kumimoji="1" lang="zh-CN" altLang="en-US" sz="3200" b="1" dirty="0">
                <a:solidFill>
                  <a:schemeClr val="bg1"/>
                </a:solidFill>
                <a:latin typeface="Times New Roman" pitchFamily="18" charset="0"/>
                <a:ea typeface="宋体" charset="-122"/>
              </a:rPr>
              <a:t>图</a:t>
            </a:r>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301</a:t>
            </a:fld>
            <a:endParaRPr lang="en-US" altLang="zh-CN" dirty="0"/>
          </a:p>
        </p:txBody>
      </p:sp>
    </p:spTree>
    <p:extLst>
      <p:ext uri="{BB962C8B-B14F-4D97-AF65-F5344CB8AC3E}">
        <p14:creationId xmlns:p14="http://schemas.microsoft.com/office/powerpoint/2010/main" val="242606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2"/>
          <p:cNvSpPr txBox="1">
            <a:spLocks noChangeArrowheads="1"/>
          </p:cNvSpPr>
          <p:nvPr/>
        </p:nvSpPr>
        <p:spPr bwMode="auto">
          <a:xfrm>
            <a:off x="385763" y="928688"/>
            <a:ext cx="8342312" cy="1066800"/>
          </a:xfrm>
          <a:prstGeom prst="rect">
            <a:avLst/>
          </a:prstGeom>
          <a:noFill/>
          <a:ln w="9525">
            <a:noFill/>
            <a:miter lim="800000"/>
            <a:headEnd/>
            <a:tailEnd/>
          </a:ln>
        </p:spPr>
        <p:txBody>
          <a:bodyPr wrap="none">
            <a:spAutoFit/>
          </a:bodyPr>
          <a:lstStyle/>
          <a:p>
            <a:r>
              <a:rPr kumimoji="1" lang="zh-CN" altLang="en-US" sz="3200" b="1">
                <a:latin typeface="Times New Roman" pitchFamily="18" charset="0"/>
                <a:ea typeface="宋体" charset="-122"/>
              </a:rPr>
              <a:t>例</a:t>
            </a:r>
            <a:r>
              <a:rPr kumimoji="1" lang="en-US" altLang="zh-CN" sz="3200" b="1">
                <a:latin typeface="Times New Roman" pitchFamily="18" charset="0"/>
                <a:ea typeface="宋体" charset="-122"/>
              </a:rPr>
              <a:t>26</a:t>
            </a:r>
            <a:r>
              <a:rPr kumimoji="1" lang="zh-CN" altLang="en-US" sz="3200" b="1">
                <a:latin typeface="Times New Roman" pitchFamily="18" charset="0"/>
                <a:ea typeface="宋体" charset="-122"/>
              </a:rPr>
              <a:t>：求出上题的一些基本参数，并确定关键</a:t>
            </a:r>
          </a:p>
          <a:p>
            <a:r>
              <a:rPr kumimoji="1" lang="zh-CN" altLang="en-US" sz="3200" b="1">
                <a:latin typeface="Times New Roman" pitchFamily="18" charset="0"/>
                <a:ea typeface="宋体" charset="-122"/>
              </a:rPr>
              <a:t>路径。</a:t>
            </a:r>
          </a:p>
        </p:txBody>
      </p:sp>
      <p:pic>
        <p:nvPicPr>
          <p:cNvPr id="29701" name="Picture 3" descr="图片9"/>
          <p:cNvPicPr>
            <a:picLocks noChangeAspect="1" noChangeArrowheads="1"/>
          </p:cNvPicPr>
          <p:nvPr/>
        </p:nvPicPr>
        <p:blipFill>
          <a:blip r:embed="rId3" cstate="print"/>
          <a:srcRect/>
          <a:stretch>
            <a:fillRect/>
          </a:stretch>
        </p:blipFill>
        <p:spPr bwMode="auto">
          <a:xfrm>
            <a:off x="134938" y="1992313"/>
            <a:ext cx="8685212" cy="4173537"/>
          </a:xfrm>
          <a:prstGeom prst="rect">
            <a:avLst/>
          </a:prstGeom>
          <a:noFill/>
          <a:ln w="9525">
            <a:noFill/>
            <a:miter lim="800000"/>
            <a:headEnd/>
            <a:tailEnd/>
          </a:ln>
        </p:spPr>
      </p:pic>
      <p:sp>
        <p:nvSpPr>
          <p:cNvPr id="308228" name="Text Box 4"/>
          <p:cNvSpPr txBox="1">
            <a:spLocks noChangeArrowheads="1"/>
          </p:cNvSpPr>
          <p:nvPr/>
        </p:nvSpPr>
        <p:spPr bwMode="auto">
          <a:xfrm>
            <a:off x="1668463" y="3544888"/>
            <a:ext cx="382587" cy="519112"/>
          </a:xfrm>
          <a:prstGeom prst="rect">
            <a:avLst/>
          </a:prstGeom>
          <a:noFill/>
          <a:ln w="9525" algn="ctr">
            <a:noFill/>
            <a:miter lim="800000"/>
            <a:headEnd/>
            <a:tailEnd/>
          </a:ln>
        </p:spPr>
        <p:txBody>
          <a:bodyPr wrap="none">
            <a:spAutoFit/>
          </a:bodyPr>
          <a:lstStyle/>
          <a:p>
            <a:pPr algn="ctr"/>
            <a:r>
              <a:rPr lang="en-US" altLang="zh-CN" sz="2800" b="1">
                <a:solidFill>
                  <a:srgbClr val="FF3300"/>
                </a:solidFill>
                <a:ea typeface="宋体" charset="-122"/>
              </a:rPr>
              <a:t>2</a:t>
            </a:r>
          </a:p>
        </p:txBody>
      </p:sp>
      <p:sp>
        <p:nvSpPr>
          <p:cNvPr id="308229" name="Text Box 5"/>
          <p:cNvSpPr txBox="1">
            <a:spLocks noChangeArrowheads="1"/>
          </p:cNvSpPr>
          <p:nvPr/>
        </p:nvSpPr>
        <p:spPr bwMode="auto">
          <a:xfrm>
            <a:off x="2840038" y="2060575"/>
            <a:ext cx="382587" cy="519113"/>
          </a:xfrm>
          <a:prstGeom prst="rect">
            <a:avLst/>
          </a:prstGeom>
          <a:noFill/>
          <a:ln w="9525" algn="ctr">
            <a:noFill/>
            <a:miter lim="800000"/>
            <a:headEnd/>
            <a:tailEnd/>
          </a:ln>
        </p:spPr>
        <p:txBody>
          <a:bodyPr wrap="none">
            <a:spAutoFit/>
          </a:bodyPr>
          <a:lstStyle/>
          <a:p>
            <a:pPr algn="ctr"/>
            <a:r>
              <a:rPr lang="en-US" altLang="zh-CN" sz="2800" b="1">
                <a:solidFill>
                  <a:srgbClr val="FF3300"/>
                </a:solidFill>
                <a:ea typeface="宋体" charset="-122"/>
              </a:rPr>
              <a:t>6</a:t>
            </a:r>
          </a:p>
        </p:txBody>
      </p:sp>
      <p:sp>
        <p:nvSpPr>
          <p:cNvPr id="308230" name="Text Box 6"/>
          <p:cNvSpPr txBox="1">
            <a:spLocks noChangeArrowheads="1"/>
          </p:cNvSpPr>
          <p:nvPr/>
        </p:nvSpPr>
        <p:spPr bwMode="auto">
          <a:xfrm>
            <a:off x="2928938" y="4692650"/>
            <a:ext cx="382587" cy="519113"/>
          </a:xfrm>
          <a:prstGeom prst="rect">
            <a:avLst/>
          </a:prstGeom>
          <a:noFill/>
          <a:ln w="9525" algn="ctr">
            <a:noFill/>
            <a:miter lim="800000"/>
            <a:headEnd/>
            <a:tailEnd/>
          </a:ln>
        </p:spPr>
        <p:txBody>
          <a:bodyPr wrap="none">
            <a:spAutoFit/>
          </a:bodyPr>
          <a:lstStyle/>
          <a:p>
            <a:pPr algn="ctr"/>
            <a:r>
              <a:rPr lang="en-US" altLang="zh-CN" sz="2800" b="1">
                <a:solidFill>
                  <a:srgbClr val="FF3300"/>
                </a:solidFill>
                <a:ea typeface="宋体" charset="-122"/>
              </a:rPr>
              <a:t>5</a:t>
            </a:r>
          </a:p>
        </p:txBody>
      </p:sp>
      <p:sp>
        <p:nvSpPr>
          <p:cNvPr id="308231" name="Text Box 7"/>
          <p:cNvSpPr txBox="1">
            <a:spLocks noChangeArrowheads="1"/>
          </p:cNvSpPr>
          <p:nvPr/>
        </p:nvSpPr>
        <p:spPr bwMode="auto">
          <a:xfrm>
            <a:off x="4167188" y="3568700"/>
            <a:ext cx="382587" cy="519113"/>
          </a:xfrm>
          <a:prstGeom prst="rect">
            <a:avLst/>
          </a:prstGeom>
          <a:noFill/>
          <a:ln w="9525" algn="ctr">
            <a:noFill/>
            <a:miter lim="800000"/>
            <a:headEnd/>
            <a:tailEnd/>
          </a:ln>
        </p:spPr>
        <p:txBody>
          <a:bodyPr wrap="none">
            <a:spAutoFit/>
          </a:bodyPr>
          <a:lstStyle/>
          <a:p>
            <a:pPr algn="ctr"/>
            <a:r>
              <a:rPr lang="en-US" altLang="zh-CN" sz="2800" b="1">
                <a:solidFill>
                  <a:srgbClr val="FF3300"/>
                </a:solidFill>
                <a:ea typeface="宋体" charset="-122"/>
              </a:rPr>
              <a:t>9</a:t>
            </a:r>
          </a:p>
        </p:txBody>
      </p:sp>
      <p:sp>
        <p:nvSpPr>
          <p:cNvPr id="308232" name="Text Box 8"/>
          <p:cNvSpPr txBox="1">
            <a:spLocks noChangeArrowheads="1"/>
          </p:cNvSpPr>
          <p:nvPr/>
        </p:nvSpPr>
        <p:spPr bwMode="auto">
          <a:xfrm>
            <a:off x="5832475" y="2027238"/>
            <a:ext cx="581025" cy="519112"/>
          </a:xfrm>
          <a:prstGeom prst="rect">
            <a:avLst/>
          </a:prstGeom>
          <a:noFill/>
          <a:ln w="9525" algn="ctr">
            <a:noFill/>
            <a:miter lim="800000"/>
            <a:headEnd/>
            <a:tailEnd/>
          </a:ln>
        </p:spPr>
        <p:txBody>
          <a:bodyPr wrap="none">
            <a:spAutoFit/>
          </a:bodyPr>
          <a:lstStyle/>
          <a:p>
            <a:pPr algn="ctr"/>
            <a:r>
              <a:rPr lang="en-US" altLang="zh-CN" sz="2800" b="1">
                <a:solidFill>
                  <a:srgbClr val="FF3300"/>
                </a:solidFill>
                <a:ea typeface="宋体" charset="-122"/>
              </a:rPr>
              <a:t>16</a:t>
            </a:r>
          </a:p>
        </p:txBody>
      </p:sp>
      <p:sp>
        <p:nvSpPr>
          <p:cNvPr id="308233" name="Text Box 9"/>
          <p:cNvSpPr txBox="1">
            <a:spLocks noChangeArrowheads="1"/>
          </p:cNvSpPr>
          <p:nvPr/>
        </p:nvSpPr>
        <p:spPr bwMode="auto">
          <a:xfrm>
            <a:off x="5516563" y="4668838"/>
            <a:ext cx="382587" cy="519112"/>
          </a:xfrm>
          <a:prstGeom prst="rect">
            <a:avLst/>
          </a:prstGeom>
          <a:noFill/>
          <a:ln w="9525" algn="ctr">
            <a:noFill/>
            <a:miter lim="800000"/>
            <a:headEnd/>
            <a:tailEnd/>
          </a:ln>
        </p:spPr>
        <p:txBody>
          <a:bodyPr wrap="none">
            <a:spAutoFit/>
          </a:bodyPr>
          <a:lstStyle/>
          <a:p>
            <a:pPr algn="ctr"/>
            <a:r>
              <a:rPr lang="en-US" altLang="zh-CN" sz="2800" b="1">
                <a:solidFill>
                  <a:srgbClr val="FF3300"/>
                </a:solidFill>
                <a:ea typeface="宋体" charset="-122"/>
              </a:rPr>
              <a:t>8</a:t>
            </a:r>
          </a:p>
        </p:txBody>
      </p:sp>
      <p:sp>
        <p:nvSpPr>
          <p:cNvPr id="308234" name="Text Box 10"/>
          <p:cNvSpPr txBox="1">
            <a:spLocks noChangeArrowheads="1"/>
          </p:cNvSpPr>
          <p:nvPr/>
        </p:nvSpPr>
        <p:spPr bwMode="auto">
          <a:xfrm>
            <a:off x="7186613" y="3568700"/>
            <a:ext cx="581025" cy="519113"/>
          </a:xfrm>
          <a:prstGeom prst="rect">
            <a:avLst/>
          </a:prstGeom>
          <a:noFill/>
          <a:ln w="9525" algn="ctr">
            <a:noFill/>
            <a:miter lim="800000"/>
            <a:headEnd/>
            <a:tailEnd/>
          </a:ln>
        </p:spPr>
        <p:txBody>
          <a:bodyPr wrap="none">
            <a:spAutoFit/>
          </a:bodyPr>
          <a:lstStyle/>
          <a:p>
            <a:pPr algn="ctr"/>
            <a:r>
              <a:rPr lang="en-US" altLang="zh-CN" sz="2800" b="1">
                <a:solidFill>
                  <a:srgbClr val="FF3300"/>
                </a:solidFill>
                <a:ea typeface="宋体" charset="-122"/>
              </a:rPr>
              <a:t>20</a:t>
            </a:r>
          </a:p>
        </p:txBody>
      </p:sp>
      <p:sp>
        <p:nvSpPr>
          <p:cNvPr id="308235" name="Text Box 11"/>
          <p:cNvSpPr txBox="1">
            <a:spLocks noChangeArrowheads="1"/>
          </p:cNvSpPr>
          <p:nvPr/>
        </p:nvSpPr>
        <p:spPr bwMode="auto">
          <a:xfrm>
            <a:off x="8447088" y="3568700"/>
            <a:ext cx="581025" cy="519113"/>
          </a:xfrm>
          <a:prstGeom prst="rect">
            <a:avLst/>
          </a:prstGeom>
          <a:noFill/>
          <a:ln w="9525" algn="ctr">
            <a:noFill/>
            <a:miter lim="800000"/>
            <a:headEnd/>
            <a:tailEnd/>
          </a:ln>
        </p:spPr>
        <p:txBody>
          <a:bodyPr wrap="none">
            <a:spAutoFit/>
          </a:bodyPr>
          <a:lstStyle/>
          <a:p>
            <a:pPr algn="ctr"/>
            <a:r>
              <a:rPr lang="en-US" altLang="zh-CN" sz="2800" b="1">
                <a:solidFill>
                  <a:srgbClr val="FF3300"/>
                </a:solidFill>
                <a:ea typeface="宋体" charset="-122"/>
              </a:rPr>
              <a:t>23</a:t>
            </a:r>
          </a:p>
        </p:txBody>
      </p:sp>
      <p:sp>
        <p:nvSpPr>
          <p:cNvPr id="308236" name="Text Box 12"/>
          <p:cNvSpPr txBox="1">
            <a:spLocks noChangeArrowheads="1"/>
          </p:cNvSpPr>
          <p:nvPr/>
        </p:nvSpPr>
        <p:spPr bwMode="auto">
          <a:xfrm>
            <a:off x="8442325" y="4422775"/>
            <a:ext cx="581025" cy="519113"/>
          </a:xfrm>
          <a:prstGeom prst="rect">
            <a:avLst/>
          </a:prstGeom>
          <a:noFill/>
          <a:ln w="9525" algn="ctr">
            <a:noFill/>
            <a:miter lim="800000"/>
            <a:headEnd/>
            <a:tailEnd/>
          </a:ln>
        </p:spPr>
        <p:txBody>
          <a:bodyPr wrap="none">
            <a:spAutoFit/>
          </a:bodyPr>
          <a:lstStyle/>
          <a:p>
            <a:pPr algn="ctr"/>
            <a:r>
              <a:rPr lang="en-US" altLang="zh-CN" sz="2800" b="1">
                <a:solidFill>
                  <a:srgbClr val="996633"/>
                </a:solidFill>
                <a:ea typeface="宋体" charset="-122"/>
              </a:rPr>
              <a:t>23</a:t>
            </a:r>
          </a:p>
        </p:txBody>
      </p:sp>
      <p:sp>
        <p:nvSpPr>
          <p:cNvPr id="308237" name="Text Box 13"/>
          <p:cNvSpPr txBox="1">
            <a:spLocks noChangeArrowheads="1"/>
          </p:cNvSpPr>
          <p:nvPr/>
        </p:nvSpPr>
        <p:spPr bwMode="auto">
          <a:xfrm>
            <a:off x="7186613" y="4445000"/>
            <a:ext cx="581025" cy="519113"/>
          </a:xfrm>
          <a:prstGeom prst="rect">
            <a:avLst/>
          </a:prstGeom>
          <a:noFill/>
          <a:ln w="9525" algn="ctr">
            <a:noFill/>
            <a:miter lim="800000"/>
            <a:headEnd/>
            <a:tailEnd/>
          </a:ln>
        </p:spPr>
        <p:txBody>
          <a:bodyPr wrap="none">
            <a:spAutoFit/>
          </a:bodyPr>
          <a:lstStyle/>
          <a:p>
            <a:pPr algn="ctr"/>
            <a:r>
              <a:rPr lang="en-US" altLang="zh-CN" sz="2800" b="1">
                <a:solidFill>
                  <a:srgbClr val="996633"/>
                </a:solidFill>
                <a:ea typeface="宋体" charset="-122"/>
              </a:rPr>
              <a:t>20</a:t>
            </a:r>
          </a:p>
        </p:txBody>
      </p:sp>
      <p:sp>
        <p:nvSpPr>
          <p:cNvPr id="308238" name="Text Box 14"/>
          <p:cNvSpPr txBox="1">
            <a:spLocks noChangeArrowheads="1"/>
          </p:cNvSpPr>
          <p:nvPr/>
        </p:nvSpPr>
        <p:spPr bwMode="auto">
          <a:xfrm>
            <a:off x="5472113" y="5592763"/>
            <a:ext cx="581025" cy="519112"/>
          </a:xfrm>
          <a:prstGeom prst="rect">
            <a:avLst/>
          </a:prstGeom>
          <a:noFill/>
          <a:ln w="9525" algn="ctr">
            <a:noFill/>
            <a:miter lim="800000"/>
            <a:headEnd/>
            <a:tailEnd/>
          </a:ln>
        </p:spPr>
        <p:txBody>
          <a:bodyPr wrap="none">
            <a:spAutoFit/>
          </a:bodyPr>
          <a:lstStyle/>
          <a:p>
            <a:pPr algn="ctr"/>
            <a:r>
              <a:rPr lang="en-US" altLang="zh-CN" sz="2800" b="1">
                <a:solidFill>
                  <a:srgbClr val="996633"/>
                </a:solidFill>
                <a:ea typeface="宋体" charset="-122"/>
              </a:rPr>
              <a:t>18</a:t>
            </a:r>
          </a:p>
        </p:txBody>
      </p:sp>
      <p:sp>
        <p:nvSpPr>
          <p:cNvPr id="308239" name="Text Box 15"/>
          <p:cNvSpPr txBox="1">
            <a:spLocks noChangeArrowheads="1"/>
          </p:cNvSpPr>
          <p:nvPr/>
        </p:nvSpPr>
        <p:spPr bwMode="auto">
          <a:xfrm>
            <a:off x="5881688" y="2868613"/>
            <a:ext cx="581025" cy="519112"/>
          </a:xfrm>
          <a:prstGeom prst="rect">
            <a:avLst/>
          </a:prstGeom>
          <a:noFill/>
          <a:ln w="9525" algn="ctr">
            <a:noFill/>
            <a:miter lim="800000"/>
            <a:headEnd/>
            <a:tailEnd/>
          </a:ln>
        </p:spPr>
        <p:txBody>
          <a:bodyPr wrap="none">
            <a:spAutoFit/>
          </a:bodyPr>
          <a:lstStyle/>
          <a:p>
            <a:pPr algn="ctr"/>
            <a:r>
              <a:rPr lang="en-US" altLang="zh-CN" sz="2800" b="1">
                <a:solidFill>
                  <a:srgbClr val="996633"/>
                </a:solidFill>
                <a:ea typeface="宋体" charset="-122"/>
              </a:rPr>
              <a:t>16</a:t>
            </a:r>
          </a:p>
        </p:txBody>
      </p:sp>
      <p:sp>
        <p:nvSpPr>
          <p:cNvPr id="308240" name="Text Box 16"/>
          <p:cNvSpPr txBox="1">
            <a:spLocks noChangeArrowheads="1"/>
          </p:cNvSpPr>
          <p:nvPr/>
        </p:nvSpPr>
        <p:spPr bwMode="auto">
          <a:xfrm>
            <a:off x="4081463" y="4468813"/>
            <a:ext cx="581025" cy="519112"/>
          </a:xfrm>
          <a:prstGeom prst="rect">
            <a:avLst/>
          </a:prstGeom>
          <a:noFill/>
          <a:ln w="9525" algn="ctr">
            <a:noFill/>
            <a:miter lim="800000"/>
            <a:headEnd/>
            <a:tailEnd/>
          </a:ln>
        </p:spPr>
        <p:txBody>
          <a:bodyPr wrap="none">
            <a:spAutoFit/>
          </a:bodyPr>
          <a:lstStyle/>
          <a:p>
            <a:pPr algn="ctr"/>
            <a:r>
              <a:rPr lang="en-US" altLang="zh-CN" sz="2800" b="1">
                <a:solidFill>
                  <a:srgbClr val="996633"/>
                </a:solidFill>
                <a:ea typeface="宋体" charset="-122"/>
              </a:rPr>
              <a:t>14</a:t>
            </a:r>
          </a:p>
        </p:txBody>
      </p:sp>
      <p:sp>
        <p:nvSpPr>
          <p:cNvPr id="308241" name="Text Box 17"/>
          <p:cNvSpPr txBox="1">
            <a:spLocks noChangeArrowheads="1"/>
          </p:cNvSpPr>
          <p:nvPr/>
        </p:nvSpPr>
        <p:spPr bwMode="auto">
          <a:xfrm>
            <a:off x="2771775" y="5568950"/>
            <a:ext cx="581025" cy="519113"/>
          </a:xfrm>
          <a:prstGeom prst="rect">
            <a:avLst/>
          </a:prstGeom>
          <a:noFill/>
          <a:ln w="9525" algn="ctr">
            <a:noFill/>
            <a:miter lim="800000"/>
            <a:headEnd/>
            <a:tailEnd/>
          </a:ln>
        </p:spPr>
        <p:txBody>
          <a:bodyPr wrap="none">
            <a:spAutoFit/>
          </a:bodyPr>
          <a:lstStyle/>
          <a:p>
            <a:pPr algn="ctr"/>
            <a:r>
              <a:rPr lang="en-US" altLang="zh-CN" sz="2800" b="1">
                <a:solidFill>
                  <a:srgbClr val="996633"/>
                </a:solidFill>
                <a:ea typeface="宋体" charset="-122"/>
              </a:rPr>
              <a:t>14</a:t>
            </a:r>
          </a:p>
        </p:txBody>
      </p:sp>
      <p:sp>
        <p:nvSpPr>
          <p:cNvPr id="308242" name="Text Box 18"/>
          <p:cNvSpPr txBox="1">
            <a:spLocks noChangeArrowheads="1"/>
          </p:cNvSpPr>
          <p:nvPr/>
        </p:nvSpPr>
        <p:spPr bwMode="auto">
          <a:xfrm>
            <a:off x="2851150" y="2951163"/>
            <a:ext cx="382588" cy="519112"/>
          </a:xfrm>
          <a:prstGeom prst="rect">
            <a:avLst/>
          </a:prstGeom>
          <a:noFill/>
          <a:ln w="9525" algn="ctr">
            <a:noFill/>
            <a:miter lim="800000"/>
            <a:headEnd/>
            <a:tailEnd/>
          </a:ln>
        </p:spPr>
        <p:txBody>
          <a:bodyPr wrap="none">
            <a:spAutoFit/>
          </a:bodyPr>
          <a:lstStyle/>
          <a:p>
            <a:pPr algn="ctr"/>
            <a:r>
              <a:rPr lang="en-US" altLang="zh-CN" sz="2800" b="1">
                <a:solidFill>
                  <a:srgbClr val="996633"/>
                </a:solidFill>
                <a:ea typeface="宋体" charset="-122"/>
              </a:rPr>
              <a:t>6</a:t>
            </a:r>
          </a:p>
        </p:txBody>
      </p:sp>
      <p:sp>
        <p:nvSpPr>
          <p:cNvPr id="308243" name="Text Box 19"/>
          <p:cNvSpPr txBox="1">
            <a:spLocks noChangeArrowheads="1"/>
          </p:cNvSpPr>
          <p:nvPr/>
        </p:nvSpPr>
        <p:spPr bwMode="auto">
          <a:xfrm>
            <a:off x="1624013" y="4468813"/>
            <a:ext cx="382587" cy="519112"/>
          </a:xfrm>
          <a:prstGeom prst="rect">
            <a:avLst/>
          </a:prstGeom>
          <a:noFill/>
          <a:ln w="9525" algn="ctr">
            <a:noFill/>
            <a:miter lim="800000"/>
            <a:headEnd/>
            <a:tailEnd/>
          </a:ln>
        </p:spPr>
        <p:txBody>
          <a:bodyPr wrap="none">
            <a:spAutoFit/>
          </a:bodyPr>
          <a:lstStyle/>
          <a:p>
            <a:pPr algn="ctr"/>
            <a:r>
              <a:rPr lang="en-US" altLang="zh-CN" sz="2800" b="1">
                <a:solidFill>
                  <a:srgbClr val="996633"/>
                </a:solidFill>
                <a:ea typeface="宋体" charset="-122"/>
              </a:rPr>
              <a:t>2</a:t>
            </a:r>
          </a:p>
        </p:txBody>
      </p:sp>
      <p:graphicFrame>
        <p:nvGraphicFramePr>
          <p:cNvPr id="308244" name="Object 20"/>
          <p:cNvGraphicFramePr>
            <a:graphicFrameLocks noChangeAspect="1"/>
          </p:cNvGraphicFramePr>
          <p:nvPr/>
        </p:nvGraphicFramePr>
        <p:xfrm>
          <a:off x="500063" y="1039813"/>
          <a:ext cx="8151812" cy="557212"/>
        </p:xfrm>
        <a:graphic>
          <a:graphicData uri="http://schemas.openxmlformats.org/presentationml/2006/ole">
            <mc:AlternateContent xmlns:mc="http://schemas.openxmlformats.org/markup-compatibility/2006">
              <mc:Choice xmlns:v="urn:schemas-microsoft-com:vml" Requires="v">
                <p:oleObj spid="_x0000_s1074594" name="公式" r:id="rId4" imgW="3098520" imgH="215640" progId="Equation.3">
                  <p:embed/>
                </p:oleObj>
              </mc:Choice>
              <mc:Fallback>
                <p:oleObj name="公式" r:id="rId4" imgW="30985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1039813"/>
                        <a:ext cx="8151812" cy="557212"/>
                      </a:xfrm>
                      <a:prstGeom prst="rect">
                        <a:avLst/>
                      </a:prstGeom>
                      <a:solidFill>
                        <a:srgbClr val="FF5050"/>
                      </a:solidFill>
                    </p:spPr>
                  </p:pic>
                </p:oleObj>
              </mc:Fallback>
            </mc:AlternateContent>
          </a:graphicData>
        </a:graphic>
      </p:graphicFrame>
      <p:graphicFrame>
        <p:nvGraphicFramePr>
          <p:cNvPr id="308245" name="Object 21"/>
          <p:cNvGraphicFramePr>
            <a:graphicFrameLocks noChangeAspect="1"/>
          </p:cNvGraphicFramePr>
          <p:nvPr/>
        </p:nvGraphicFramePr>
        <p:xfrm>
          <a:off x="496888" y="1512888"/>
          <a:ext cx="4840287" cy="534987"/>
        </p:xfrm>
        <a:graphic>
          <a:graphicData uri="http://schemas.openxmlformats.org/presentationml/2006/ole">
            <mc:AlternateContent xmlns:mc="http://schemas.openxmlformats.org/markup-compatibility/2006">
              <mc:Choice xmlns:v="urn:schemas-microsoft-com:vml" Requires="v">
                <p:oleObj spid="_x0000_s1074595" name="公式" r:id="rId6" imgW="1942920" imgH="215640" progId="Equation.3">
                  <p:embed/>
                </p:oleObj>
              </mc:Choice>
              <mc:Fallback>
                <p:oleObj name="公式" r:id="rId6" imgW="19429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8" y="1512888"/>
                        <a:ext cx="4840287" cy="534987"/>
                      </a:xfrm>
                      <a:prstGeom prst="rect">
                        <a:avLst/>
                      </a:prstGeom>
                      <a:solidFill>
                        <a:srgbClr val="CC9900"/>
                      </a:solidFill>
                    </p:spPr>
                  </p:pic>
                </p:oleObj>
              </mc:Fallback>
            </mc:AlternateContent>
          </a:graphicData>
        </a:graphic>
      </p:graphicFrame>
      <p:sp>
        <p:nvSpPr>
          <p:cNvPr id="308247" name="Text Box 23"/>
          <p:cNvSpPr txBox="1">
            <a:spLocks noChangeArrowheads="1"/>
          </p:cNvSpPr>
          <p:nvPr/>
        </p:nvSpPr>
        <p:spPr bwMode="auto">
          <a:xfrm>
            <a:off x="115888" y="3563938"/>
            <a:ext cx="382587" cy="519112"/>
          </a:xfrm>
          <a:prstGeom prst="rect">
            <a:avLst/>
          </a:prstGeom>
          <a:noFill/>
          <a:ln w="9525" algn="ctr">
            <a:noFill/>
            <a:miter lim="800000"/>
            <a:headEnd/>
            <a:tailEnd/>
          </a:ln>
        </p:spPr>
        <p:txBody>
          <a:bodyPr wrap="none">
            <a:spAutoFit/>
          </a:bodyPr>
          <a:lstStyle/>
          <a:p>
            <a:pPr algn="ctr"/>
            <a:r>
              <a:rPr lang="en-US" altLang="zh-CN" sz="2800" b="1">
                <a:solidFill>
                  <a:srgbClr val="FF3300"/>
                </a:solidFill>
                <a:ea typeface="宋体" charset="-122"/>
              </a:rPr>
              <a:t>0</a:t>
            </a:r>
          </a:p>
        </p:txBody>
      </p:sp>
      <p:sp>
        <p:nvSpPr>
          <p:cNvPr id="308248" name="Text Box 24"/>
          <p:cNvSpPr txBox="1">
            <a:spLocks noChangeArrowheads="1"/>
          </p:cNvSpPr>
          <p:nvPr/>
        </p:nvSpPr>
        <p:spPr bwMode="auto">
          <a:xfrm>
            <a:off x="115888" y="4464050"/>
            <a:ext cx="382587" cy="519113"/>
          </a:xfrm>
          <a:prstGeom prst="rect">
            <a:avLst/>
          </a:prstGeom>
          <a:noFill/>
          <a:ln w="9525" algn="ctr">
            <a:noFill/>
            <a:miter lim="800000"/>
            <a:headEnd/>
            <a:tailEnd/>
          </a:ln>
        </p:spPr>
        <p:txBody>
          <a:bodyPr wrap="none">
            <a:spAutoFit/>
          </a:bodyPr>
          <a:lstStyle/>
          <a:p>
            <a:pPr algn="ctr"/>
            <a:r>
              <a:rPr lang="en-US" altLang="zh-CN" sz="2800" b="1">
                <a:solidFill>
                  <a:srgbClr val="996633"/>
                </a:solidFill>
                <a:ea typeface="宋体" charset="-122"/>
              </a:rPr>
              <a:t>0</a:t>
            </a:r>
          </a:p>
        </p:txBody>
      </p:sp>
      <p:sp>
        <p:nvSpPr>
          <p:cNvPr id="29720" name="Rectangle 25"/>
          <p:cNvSpPr>
            <a:spLocks noChangeArrowheads="1"/>
          </p:cNvSpPr>
          <p:nvPr/>
        </p:nvSpPr>
        <p:spPr bwMode="white">
          <a:xfrm>
            <a:off x="362774" y="324643"/>
            <a:ext cx="8305800" cy="563563"/>
          </a:xfrm>
          <a:prstGeom prst="rect">
            <a:avLst/>
          </a:prstGeom>
          <a:noFill/>
          <a:ln w="9525">
            <a:noFill/>
            <a:miter lim="800000"/>
            <a:headEnd/>
            <a:tailEnd/>
          </a:ln>
        </p:spPr>
        <p:txBody>
          <a:bodyPr anchor="ctr"/>
          <a:lstStyle/>
          <a:p>
            <a:pPr algn="ctr"/>
            <a:r>
              <a:rPr kumimoji="1" lang="en-US" altLang="zh-CN" sz="3200" b="1" dirty="0">
                <a:solidFill>
                  <a:schemeClr val="bg1"/>
                </a:solidFill>
                <a:latin typeface="Times New Roman" pitchFamily="18" charset="0"/>
                <a:ea typeface="宋体" charset="-122"/>
              </a:rPr>
              <a:t>PERT</a:t>
            </a:r>
            <a:r>
              <a:rPr kumimoji="1" lang="zh-CN" altLang="en-US" sz="3200" b="1" dirty="0">
                <a:solidFill>
                  <a:schemeClr val="bg1"/>
                </a:solidFill>
                <a:latin typeface="Times New Roman" pitchFamily="18" charset="0"/>
                <a:ea typeface="宋体" charset="-122"/>
              </a:rPr>
              <a:t>图</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302</a:t>
            </a:fld>
            <a:endParaRPr lang="en-US" altLang="zh-CN" dirty="0"/>
          </a:p>
        </p:txBody>
      </p:sp>
    </p:spTree>
    <p:extLst>
      <p:ext uri="{BB962C8B-B14F-4D97-AF65-F5344CB8AC3E}">
        <p14:creationId xmlns:p14="http://schemas.microsoft.com/office/powerpoint/2010/main" val="152212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8244"/>
                                        </p:tgtEl>
                                        <p:attrNameLst>
                                          <p:attrName>style.visibility</p:attrName>
                                        </p:attrNameLst>
                                      </p:cBhvr>
                                      <p:to>
                                        <p:strVal val="visible"/>
                                      </p:to>
                                    </p:set>
                                    <p:animEffect transition="in" filter="wipe(down)">
                                      <p:cBhvr>
                                        <p:cTn id="7" dur="500"/>
                                        <p:tgtEl>
                                          <p:spTgt spid="3082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8245"/>
                                        </p:tgtEl>
                                        <p:attrNameLst>
                                          <p:attrName>style.visibility</p:attrName>
                                        </p:attrNameLst>
                                      </p:cBhvr>
                                      <p:to>
                                        <p:strVal val="visible"/>
                                      </p:to>
                                    </p:set>
                                    <p:animEffect transition="in" filter="wipe(down)">
                                      <p:cBhvr>
                                        <p:cTn id="12" dur="500"/>
                                        <p:tgtEl>
                                          <p:spTgt spid="30824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308247"/>
                                        </p:tgtEl>
                                        <p:attrNameLst>
                                          <p:attrName>style.visibility</p:attrName>
                                        </p:attrNameLst>
                                      </p:cBhvr>
                                      <p:to>
                                        <p:strVal val="visible"/>
                                      </p:to>
                                    </p:set>
                                    <p:anim calcmode="lin" valueType="num">
                                      <p:cBhvr additive="base">
                                        <p:cTn id="17" dur="500" fill="hold"/>
                                        <p:tgtEl>
                                          <p:spTgt spid="308247"/>
                                        </p:tgtEl>
                                        <p:attrNameLst>
                                          <p:attrName>ppt_x</p:attrName>
                                        </p:attrNameLst>
                                      </p:cBhvr>
                                      <p:tavLst>
                                        <p:tav tm="0">
                                          <p:val>
                                            <p:strVal val="#ppt_x"/>
                                          </p:val>
                                        </p:tav>
                                        <p:tav tm="100000">
                                          <p:val>
                                            <p:strVal val="#ppt_x"/>
                                          </p:val>
                                        </p:tav>
                                      </p:tavLst>
                                    </p:anim>
                                    <p:anim calcmode="lin" valueType="num">
                                      <p:cBhvr additive="base">
                                        <p:cTn id="18" dur="500" fill="hold"/>
                                        <p:tgtEl>
                                          <p:spTgt spid="30824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308228"/>
                                        </p:tgtEl>
                                        <p:attrNameLst>
                                          <p:attrName>style.visibility</p:attrName>
                                        </p:attrNameLst>
                                      </p:cBhvr>
                                      <p:to>
                                        <p:strVal val="visible"/>
                                      </p:to>
                                    </p:set>
                                    <p:anim calcmode="lin" valueType="num">
                                      <p:cBhvr additive="base">
                                        <p:cTn id="23" dur="500" fill="hold"/>
                                        <p:tgtEl>
                                          <p:spTgt spid="308228"/>
                                        </p:tgtEl>
                                        <p:attrNameLst>
                                          <p:attrName>ppt_x</p:attrName>
                                        </p:attrNameLst>
                                      </p:cBhvr>
                                      <p:tavLst>
                                        <p:tav tm="0">
                                          <p:val>
                                            <p:strVal val="#ppt_x"/>
                                          </p:val>
                                        </p:tav>
                                        <p:tav tm="100000">
                                          <p:val>
                                            <p:strVal val="#ppt_x"/>
                                          </p:val>
                                        </p:tav>
                                      </p:tavLst>
                                    </p:anim>
                                    <p:anim calcmode="lin" valueType="num">
                                      <p:cBhvr additive="base">
                                        <p:cTn id="24" dur="500" fill="hold"/>
                                        <p:tgtEl>
                                          <p:spTgt spid="308228"/>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308229"/>
                                        </p:tgtEl>
                                        <p:attrNameLst>
                                          <p:attrName>style.visibility</p:attrName>
                                        </p:attrNameLst>
                                      </p:cBhvr>
                                      <p:to>
                                        <p:strVal val="visible"/>
                                      </p:to>
                                    </p:set>
                                    <p:anim calcmode="lin" valueType="num">
                                      <p:cBhvr additive="base">
                                        <p:cTn id="29" dur="500" fill="hold"/>
                                        <p:tgtEl>
                                          <p:spTgt spid="308229"/>
                                        </p:tgtEl>
                                        <p:attrNameLst>
                                          <p:attrName>ppt_x</p:attrName>
                                        </p:attrNameLst>
                                      </p:cBhvr>
                                      <p:tavLst>
                                        <p:tav tm="0">
                                          <p:val>
                                            <p:strVal val="#ppt_x"/>
                                          </p:val>
                                        </p:tav>
                                        <p:tav tm="100000">
                                          <p:val>
                                            <p:strVal val="#ppt_x"/>
                                          </p:val>
                                        </p:tav>
                                      </p:tavLst>
                                    </p:anim>
                                    <p:anim calcmode="lin" valueType="num">
                                      <p:cBhvr additive="base">
                                        <p:cTn id="30" dur="500" fill="hold"/>
                                        <p:tgtEl>
                                          <p:spTgt spid="308229"/>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308230"/>
                                        </p:tgtEl>
                                        <p:attrNameLst>
                                          <p:attrName>style.visibility</p:attrName>
                                        </p:attrNameLst>
                                      </p:cBhvr>
                                      <p:to>
                                        <p:strVal val="visible"/>
                                      </p:to>
                                    </p:set>
                                    <p:anim calcmode="lin" valueType="num">
                                      <p:cBhvr additive="base">
                                        <p:cTn id="35" dur="500" fill="hold"/>
                                        <p:tgtEl>
                                          <p:spTgt spid="308230"/>
                                        </p:tgtEl>
                                        <p:attrNameLst>
                                          <p:attrName>ppt_x</p:attrName>
                                        </p:attrNameLst>
                                      </p:cBhvr>
                                      <p:tavLst>
                                        <p:tav tm="0">
                                          <p:val>
                                            <p:strVal val="#ppt_x"/>
                                          </p:val>
                                        </p:tav>
                                        <p:tav tm="100000">
                                          <p:val>
                                            <p:strVal val="#ppt_x"/>
                                          </p:val>
                                        </p:tav>
                                      </p:tavLst>
                                    </p:anim>
                                    <p:anim calcmode="lin" valueType="num">
                                      <p:cBhvr additive="base">
                                        <p:cTn id="36" dur="500" fill="hold"/>
                                        <p:tgtEl>
                                          <p:spTgt spid="308230"/>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308231"/>
                                        </p:tgtEl>
                                        <p:attrNameLst>
                                          <p:attrName>style.visibility</p:attrName>
                                        </p:attrNameLst>
                                      </p:cBhvr>
                                      <p:to>
                                        <p:strVal val="visible"/>
                                      </p:to>
                                    </p:set>
                                    <p:anim calcmode="lin" valueType="num">
                                      <p:cBhvr additive="base">
                                        <p:cTn id="41" dur="500" fill="hold"/>
                                        <p:tgtEl>
                                          <p:spTgt spid="308231"/>
                                        </p:tgtEl>
                                        <p:attrNameLst>
                                          <p:attrName>ppt_x</p:attrName>
                                        </p:attrNameLst>
                                      </p:cBhvr>
                                      <p:tavLst>
                                        <p:tav tm="0">
                                          <p:val>
                                            <p:strVal val="#ppt_x"/>
                                          </p:val>
                                        </p:tav>
                                        <p:tav tm="100000">
                                          <p:val>
                                            <p:strVal val="#ppt_x"/>
                                          </p:val>
                                        </p:tav>
                                      </p:tavLst>
                                    </p:anim>
                                    <p:anim calcmode="lin" valueType="num">
                                      <p:cBhvr additive="base">
                                        <p:cTn id="42" dur="500" fill="hold"/>
                                        <p:tgtEl>
                                          <p:spTgt spid="308231"/>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308232"/>
                                        </p:tgtEl>
                                        <p:attrNameLst>
                                          <p:attrName>style.visibility</p:attrName>
                                        </p:attrNameLst>
                                      </p:cBhvr>
                                      <p:to>
                                        <p:strVal val="visible"/>
                                      </p:to>
                                    </p:set>
                                    <p:anim calcmode="lin" valueType="num">
                                      <p:cBhvr additive="base">
                                        <p:cTn id="47" dur="500" fill="hold"/>
                                        <p:tgtEl>
                                          <p:spTgt spid="308232"/>
                                        </p:tgtEl>
                                        <p:attrNameLst>
                                          <p:attrName>ppt_x</p:attrName>
                                        </p:attrNameLst>
                                      </p:cBhvr>
                                      <p:tavLst>
                                        <p:tav tm="0">
                                          <p:val>
                                            <p:strVal val="#ppt_x"/>
                                          </p:val>
                                        </p:tav>
                                        <p:tav tm="100000">
                                          <p:val>
                                            <p:strVal val="#ppt_x"/>
                                          </p:val>
                                        </p:tav>
                                      </p:tavLst>
                                    </p:anim>
                                    <p:anim calcmode="lin" valueType="num">
                                      <p:cBhvr additive="base">
                                        <p:cTn id="48" dur="500" fill="hold"/>
                                        <p:tgtEl>
                                          <p:spTgt spid="308232"/>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grpId="0" nodeType="clickEffect">
                                  <p:stCondLst>
                                    <p:cond delay="0"/>
                                  </p:stCondLst>
                                  <p:childTnLst>
                                    <p:set>
                                      <p:cBhvr>
                                        <p:cTn id="52" dur="1" fill="hold">
                                          <p:stCondLst>
                                            <p:cond delay="0"/>
                                          </p:stCondLst>
                                        </p:cTn>
                                        <p:tgtEl>
                                          <p:spTgt spid="308233"/>
                                        </p:tgtEl>
                                        <p:attrNameLst>
                                          <p:attrName>style.visibility</p:attrName>
                                        </p:attrNameLst>
                                      </p:cBhvr>
                                      <p:to>
                                        <p:strVal val="visible"/>
                                      </p:to>
                                    </p:set>
                                    <p:anim calcmode="lin" valueType="num">
                                      <p:cBhvr additive="base">
                                        <p:cTn id="53" dur="500" fill="hold"/>
                                        <p:tgtEl>
                                          <p:spTgt spid="308233"/>
                                        </p:tgtEl>
                                        <p:attrNameLst>
                                          <p:attrName>ppt_x</p:attrName>
                                        </p:attrNameLst>
                                      </p:cBhvr>
                                      <p:tavLst>
                                        <p:tav tm="0">
                                          <p:val>
                                            <p:strVal val="#ppt_x"/>
                                          </p:val>
                                        </p:tav>
                                        <p:tav tm="100000">
                                          <p:val>
                                            <p:strVal val="#ppt_x"/>
                                          </p:val>
                                        </p:tav>
                                      </p:tavLst>
                                    </p:anim>
                                    <p:anim calcmode="lin" valueType="num">
                                      <p:cBhvr additive="base">
                                        <p:cTn id="54" dur="500" fill="hold"/>
                                        <p:tgtEl>
                                          <p:spTgt spid="308233"/>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grpId="0" nodeType="clickEffect">
                                  <p:stCondLst>
                                    <p:cond delay="0"/>
                                  </p:stCondLst>
                                  <p:childTnLst>
                                    <p:set>
                                      <p:cBhvr>
                                        <p:cTn id="58" dur="1" fill="hold">
                                          <p:stCondLst>
                                            <p:cond delay="0"/>
                                          </p:stCondLst>
                                        </p:cTn>
                                        <p:tgtEl>
                                          <p:spTgt spid="308234"/>
                                        </p:tgtEl>
                                        <p:attrNameLst>
                                          <p:attrName>style.visibility</p:attrName>
                                        </p:attrNameLst>
                                      </p:cBhvr>
                                      <p:to>
                                        <p:strVal val="visible"/>
                                      </p:to>
                                    </p:set>
                                    <p:anim calcmode="lin" valueType="num">
                                      <p:cBhvr additive="base">
                                        <p:cTn id="59" dur="500" fill="hold"/>
                                        <p:tgtEl>
                                          <p:spTgt spid="308234"/>
                                        </p:tgtEl>
                                        <p:attrNameLst>
                                          <p:attrName>ppt_x</p:attrName>
                                        </p:attrNameLst>
                                      </p:cBhvr>
                                      <p:tavLst>
                                        <p:tav tm="0">
                                          <p:val>
                                            <p:strVal val="#ppt_x"/>
                                          </p:val>
                                        </p:tav>
                                        <p:tav tm="100000">
                                          <p:val>
                                            <p:strVal val="#ppt_x"/>
                                          </p:val>
                                        </p:tav>
                                      </p:tavLst>
                                    </p:anim>
                                    <p:anim calcmode="lin" valueType="num">
                                      <p:cBhvr additive="base">
                                        <p:cTn id="60" dur="500" fill="hold"/>
                                        <p:tgtEl>
                                          <p:spTgt spid="308234"/>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308235"/>
                                        </p:tgtEl>
                                        <p:attrNameLst>
                                          <p:attrName>style.visibility</p:attrName>
                                        </p:attrNameLst>
                                      </p:cBhvr>
                                      <p:to>
                                        <p:strVal val="visible"/>
                                      </p:to>
                                    </p:set>
                                    <p:anim calcmode="lin" valueType="num">
                                      <p:cBhvr additive="base">
                                        <p:cTn id="65" dur="500" fill="hold"/>
                                        <p:tgtEl>
                                          <p:spTgt spid="308235"/>
                                        </p:tgtEl>
                                        <p:attrNameLst>
                                          <p:attrName>ppt_x</p:attrName>
                                        </p:attrNameLst>
                                      </p:cBhvr>
                                      <p:tavLst>
                                        <p:tav tm="0">
                                          <p:val>
                                            <p:strVal val="#ppt_x"/>
                                          </p:val>
                                        </p:tav>
                                        <p:tav tm="100000">
                                          <p:val>
                                            <p:strVal val="#ppt_x"/>
                                          </p:val>
                                        </p:tav>
                                      </p:tavLst>
                                    </p:anim>
                                    <p:anim calcmode="lin" valueType="num">
                                      <p:cBhvr additive="base">
                                        <p:cTn id="66" dur="500" fill="hold"/>
                                        <p:tgtEl>
                                          <p:spTgt spid="308235"/>
                                        </p:tgtEl>
                                        <p:attrNameLst>
                                          <p:attrName>ppt_y</p:attrName>
                                        </p:attrNameLst>
                                      </p:cBhvr>
                                      <p:tavLst>
                                        <p:tav tm="0">
                                          <p:val>
                                            <p:strVal val="0-#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08236"/>
                                        </p:tgtEl>
                                        <p:attrNameLst>
                                          <p:attrName>style.visibility</p:attrName>
                                        </p:attrNameLst>
                                      </p:cBhvr>
                                      <p:to>
                                        <p:strVal val="visible"/>
                                      </p:to>
                                    </p:set>
                                    <p:anim calcmode="lin" valueType="num">
                                      <p:cBhvr additive="base">
                                        <p:cTn id="71" dur="500" fill="hold"/>
                                        <p:tgtEl>
                                          <p:spTgt spid="308236"/>
                                        </p:tgtEl>
                                        <p:attrNameLst>
                                          <p:attrName>ppt_x</p:attrName>
                                        </p:attrNameLst>
                                      </p:cBhvr>
                                      <p:tavLst>
                                        <p:tav tm="0">
                                          <p:val>
                                            <p:strVal val="#ppt_x"/>
                                          </p:val>
                                        </p:tav>
                                        <p:tav tm="100000">
                                          <p:val>
                                            <p:strVal val="#ppt_x"/>
                                          </p:val>
                                        </p:tav>
                                      </p:tavLst>
                                    </p:anim>
                                    <p:anim calcmode="lin" valueType="num">
                                      <p:cBhvr additive="base">
                                        <p:cTn id="72" dur="500" fill="hold"/>
                                        <p:tgtEl>
                                          <p:spTgt spid="30823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08237"/>
                                        </p:tgtEl>
                                        <p:attrNameLst>
                                          <p:attrName>style.visibility</p:attrName>
                                        </p:attrNameLst>
                                      </p:cBhvr>
                                      <p:to>
                                        <p:strVal val="visible"/>
                                      </p:to>
                                    </p:set>
                                    <p:anim calcmode="lin" valueType="num">
                                      <p:cBhvr additive="base">
                                        <p:cTn id="77" dur="500" fill="hold"/>
                                        <p:tgtEl>
                                          <p:spTgt spid="308237"/>
                                        </p:tgtEl>
                                        <p:attrNameLst>
                                          <p:attrName>ppt_x</p:attrName>
                                        </p:attrNameLst>
                                      </p:cBhvr>
                                      <p:tavLst>
                                        <p:tav tm="0">
                                          <p:val>
                                            <p:strVal val="#ppt_x"/>
                                          </p:val>
                                        </p:tav>
                                        <p:tav tm="100000">
                                          <p:val>
                                            <p:strVal val="#ppt_x"/>
                                          </p:val>
                                        </p:tav>
                                      </p:tavLst>
                                    </p:anim>
                                    <p:anim calcmode="lin" valueType="num">
                                      <p:cBhvr additive="base">
                                        <p:cTn id="78" dur="500" fill="hold"/>
                                        <p:tgtEl>
                                          <p:spTgt spid="30823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08238"/>
                                        </p:tgtEl>
                                        <p:attrNameLst>
                                          <p:attrName>style.visibility</p:attrName>
                                        </p:attrNameLst>
                                      </p:cBhvr>
                                      <p:to>
                                        <p:strVal val="visible"/>
                                      </p:to>
                                    </p:set>
                                    <p:anim calcmode="lin" valueType="num">
                                      <p:cBhvr additive="base">
                                        <p:cTn id="83" dur="500" fill="hold"/>
                                        <p:tgtEl>
                                          <p:spTgt spid="308238"/>
                                        </p:tgtEl>
                                        <p:attrNameLst>
                                          <p:attrName>ppt_x</p:attrName>
                                        </p:attrNameLst>
                                      </p:cBhvr>
                                      <p:tavLst>
                                        <p:tav tm="0">
                                          <p:val>
                                            <p:strVal val="#ppt_x"/>
                                          </p:val>
                                        </p:tav>
                                        <p:tav tm="100000">
                                          <p:val>
                                            <p:strVal val="#ppt_x"/>
                                          </p:val>
                                        </p:tav>
                                      </p:tavLst>
                                    </p:anim>
                                    <p:anim calcmode="lin" valueType="num">
                                      <p:cBhvr additive="base">
                                        <p:cTn id="84" dur="500" fill="hold"/>
                                        <p:tgtEl>
                                          <p:spTgt spid="308238"/>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08239"/>
                                        </p:tgtEl>
                                        <p:attrNameLst>
                                          <p:attrName>style.visibility</p:attrName>
                                        </p:attrNameLst>
                                      </p:cBhvr>
                                      <p:to>
                                        <p:strVal val="visible"/>
                                      </p:to>
                                    </p:set>
                                    <p:anim calcmode="lin" valueType="num">
                                      <p:cBhvr additive="base">
                                        <p:cTn id="89" dur="500" fill="hold"/>
                                        <p:tgtEl>
                                          <p:spTgt spid="308239"/>
                                        </p:tgtEl>
                                        <p:attrNameLst>
                                          <p:attrName>ppt_x</p:attrName>
                                        </p:attrNameLst>
                                      </p:cBhvr>
                                      <p:tavLst>
                                        <p:tav tm="0">
                                          <p:val>
                                            <p:strVal val="#ppt_x"/>
                                          </p:val>
                                        </p:tav>
                                        <p:tav tm="100000">
                                          <p:val>
                                            <p:strVal val="#ppt_x"/>
                                          </p:val>
                                        </p:tav>
                                      </p:tavLst>
                                    </p:anim>
                                    <p:anim calcmode="lin" valueType="num">
                                      <p:cBhvr additive="base">
                                        <p:cTn id="90" dur="500" fill="hold"/>
                                        <p:tgtEl>
                                          <p:spTgt spid="308239"/>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08240"/>
                                        </p:tgtEl>
                                        <p:attrNameLst>
                                          <p:attrName>style.visibility</p:attrName>
                                        </p:attrNameLst>
                                      </p:cBhvr>
                                      <p:to>
                                        <p:strVal val="visible"/>
                                      </p:to>
                                    </p:set>
                                    <p:anim calcmode="lin" valueType="num">
                                      <p:cBhvr additive="base">
                                        <p:cTn id="95" dur="500" fill="hold"/>
                                        <p:tgtEl>
                                          <p:spTgt spid="308240"/>
                                        </p:tgtEl>
                                        <p:attrNameLst>
                                          <p:attrName>ppt_x</p:attrName>
                                        </p:attrNameLst>
                                      </p:cBhvr>
                                      <p:tavLst>
                                        <p:tav tm="0">
                                          <p:val>
                                            <p:strVal val="#ppt_x"/>
                                          </p:val>
                                        </p:tav>
                                        <p:tav tm="100000">
                                          <p:val>
                                            <p:strVal val="#ppt_x"/>
                                          </p:val>
                                        </p:tav>
                                      </p:tavLst>
                                    </p:anim>
                                    <p:anim calcmode="lin" valueType="num">
                                      <p:cBhvr additive="base">
                                        <p:cTn id="96" dur="500" fill="hold"/>
                                        <p:tgtEl>
                                          <p:spTgt spid="30824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08241"/>
                                        </p:tgtEl>
                                        <p:attrNameLst>
                                          <p:attrName>style.visibility</p:attrName>
                                        </p:attrNameLst>
                                      </p:cBhvr>
                                      <p:to>
                                        <p:strVal val="visible"/>
                                      </p:to>
                                    </p:set>
                                    <p:anim calcmode="lin" valueType="num">
                                      <p:cBhvr additive="base">
                                        <p:cTn id="101" dur="500" fill="hold"/>
                                        <p:tgtEl>
                                          <p:spTgt spid="308241"/>
                                        </p:tgtEl>
                                        <p:attrNameLst>
                                          <p:attrName>ppt_x</p:attrName>
                                        </p:attrNameLst>
                                      </p:cBhvr>
                                      <p:tavLst>
                                        <p:tav tm="0">
                                          <p:val>
                                            <p:strVal val="#ppt_x"/>
                                          </p:val>
                                        </p:tav>
                                        <p:tav tm="100000">
                                          <p:val>
                                            <p:strVal val="#ppt_x"/>
                                          </p:val>
                                        </p:tav>
                                      </p:tavLst>
                                    </p:anim>
                                    <p:anim calcmode="lin" valueType="num">
                                      <p:cBhvr additive="base">
                                        <p:cTn id="102" dur="500" fill="hold"/>
                                        <p:tgtEl>
                                          <p:spTgt spid="308241"/>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308242"/>
                                        </p:tgtEl>
                                        <p:attrNameLst>
                                          <p:attrName>style.visibility</p:attrName>
                                        </p:attrNameLst>
                                      </p:cBhvr>
                                      <p:to>
                                        <p:strVal val="visible"/>
                                      </p:to>
                                    </p:set>
                                    <p:anim calcmode="lin" valueType="num">
                                      <p:cBhvr additive="base">
                                        <p:cTn id="107" dur="500" fill="hold"/>
                                        <p:tgtEl>
                                          <p:spTgt spid="308242"/>
                                        </p:tgtEl>
                                        <p:attrNameLst>
                                          <p:attrName>ppt_x</p:attrName>
                                        </p:attrNameLst>
                                      </p:cBhvr>
                                      <p:tavLst>
                                        <p:tav tm="0">
                                          <p:val>
                                            <p:strVal val="#ppt_x"/>
                                          </p:val>
                                        </p:tav>
                                        <p:tav tm="100000">
                                          <p:val>
                                            <p:strVal val="#ppt_x"/>
                                          </p:val>
                                        </p:tav>
                                      </p:tavLst>
                                    </p:anim>
                                    <p:anim calcmode="lin" valueType="num">
                                      <p:cBhvr additive="base">
                                        <p:cTn id="108" dur="500" fill="hold"/>
                                        <p:tgtEl>
                                          <p:spTgt spid="308242"/>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08243"/>
                                        </p:tgtEl>
                                        <p:attrNameLst>
                                          <p:attrName>style.visibility</p:attrName>
                                        </p:attrNameLst>
                                      </p:cBhvr>
                                      <p:to>
                                        <p:strVal val="visible"/>
                                      </p:to>
                                    </p:set>
                                    <p:anim calcmode="lin" valueType="num">
                                      <p:cBhvr additive="base">
                                        <p:cTn id="113" dur="500" fill="hold"/>
                                        <p:tgtEl>
                                          <p:spTgt spid="308243"/>
                                        </p:tgtEl>
                                        <p:attrNameLst>
                                          <p:attrName>ppt_x</p:attrName>
                                        </p:attrNameLst>
                                      </p:cBhvr>
                                      <p:tavLst>
                                        <p:tav tm="0">
                                          <p:val>
                                            <p:strVal val="#ppt_x"/>
                                          </p:val>
                                        </p:tav>
                                        <p:tav tm="100000">
                                          <p:val>
                                            <p:strVal val="#ppt_x"/>
                                          </p:val>
                                        </p:tav>
                                      </p:tavLst>
                                    </p:anim>
                                    <p:anim calcmode="lin" valueType="num">
                                      <p:cBhvr additive="base">
                                        <p:cTn id="114" dur="500" fill="hold"/>
                                        <p:tgtEl>
                                          <p:spTgt spid="30824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08248"/>
                                        </p:tgtEl>
                                        <p:attrNameLst>
                                          <p:attrName>style.visibility</p:attrName>
                                        </p:attrNameLst>
                                      </p:cBhvr>
                                      <p:to>
                                        <p:strVal val="visible"/>
                                      </p:to>
                                    </p:set>
                                    <p:anim calcmode="lin" valueType="num">
                                      <p:cBhvr additive="base">
                                        <p:cTn id="119" dur="500" fill="hold"/>
                                        <p:tgtEl>
                                          <p:spTgt spid="308248"/>
                                        </p:tgtEl>
                                        <p:attrNameLst>
                                          <p:attrName>ppt_x</p:attrName>
                                        </p:attrNameLst>
                                      </p:cBhvr>
                                      <p:tavLst>
                                        <p:tav tm="0">
                                          <p:val>
                                            <p:strVal val="#ppt_x"/>
                                          </p:val>
                                        </p:tav>
                                        <p:tav tm="100000">
                                          <p:val>
                                            <p:strVal val="#ppt_x"/>
                                          </p:val>
                                        </p:tav>
                                      </p:tavLst>
                                    </p:anim>
                                    <p:anim calcmode="lin" valueType="num">
                                      <p:cBhvr additive="base">
                                        <p:cTn id="120" dur="500" fill="hold"/>
                                        <p:tgtEl>
                                          <p:spTgt spid="308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8" grpId="0"/>
      <p:bldP spid="308229" grpId="0"/>
      <p:bldP spid="308230" grpId="0"/>
      <p:bldP spid="308231" grpId="0"/>
      <p:bldP spid="308232" grpId="0"/>
      <p:bldP spid="308233" grpId="0"/>
      <p:bldP spid="308234" grpId="0"/>
      <p:bldP spid="308235" grpId="0"/>
      <p:bldP spid="308236" grpId="0"/>
      <p:bldP spid="308237" grpId="0"/>
      <p:bldP spid="308238" grpId="0"/>
      <p:bldP spid="308239" grpId="0"/>
      <p:bldP spid="308240" grpId="0"/>
      <p:bldP spid="308241" grpId="0"/>
      <p:bldP spid="308242" grpId="0"/>
      <p:bldP spid="308243" grpId="0"/>
      <p:bldP spid="308247" grpId="0"/>
      <p:bldP spid="308248"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dirty="0" smtClean="0"/>
              <a:t>9.7 </a:t>
            </a:r>
            <a:r>
              <a:rPr lang="zh-CN" altLang="en-US" dirty="0" smtClean="0"/>
              <a:t>“复杂”图论问题</a:t>
            </a:r>
          </a:p>
        </p:txBody>
      </p:sp>
      <p:sp>
        <p:nvSpPr>
          <p:cNvPr id="107523"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dirty="0" smtClean="0"/>
              <a:t>“复杂”：</a:t>
            </a:r>
            <a:r>
              <a:rPr lang="zh-CN" altLang="en-US" dirty="0" smtClean="0">
                <a:solidFill>
                  <a:srgbClr val="F8708D"/>
                </a:solidFill>
              </a:rPr>
              <a:t>不太可能</a:t>
            </a:r>
            <a:r>
              <a:rPr lang="zh-CN" altLang="en-US" dirty="0" smtClean="0"/>
              <a:t>找到多项式时间算法</a:t>
            </a:r>
            <a:endParaRPr lang="en-US" altLang="zh-CN" dirty="0" smtClean="0"/>
          </a:p>
          <a:p>
            <a:pPr eaLnBrk="1" hangingPunct="1">
              <a:buFont typeface="Wingdings" panose="05000000000000000000" pitchFamily="2" charset="2"/>
              <a:buNone/>
            </a:pPr>
            <a:endParaRPr lang="zh-CN" altLang="en-US" dirty="0" smtClean="0"/>
          </a:p>
          <a:p>
            <a:pPr eaLnBrk="1" hangingPunct="1"/>
            <a:r>
              <a:rPr lang="zh-CN" altLang="en-US" dirty="0" smtClean="0"/>
              <a:t>最小覆盖问题</a:t>
            </a:r>
          </a:p>
          <a:p>
            <a:pPr eaLnBrk="1" hangingPunct="1"/>
            <a:r>
              <a:rPr lang="zh-CN" altLang="en-US" dirty="0" smtClean="0"/>
              <a:t>最小支配集问题</a:t>
            </a:r>
          </a:p>
          <a:p>
            <a:pPr eaLnBrk="1" hangingPunct="1"/>
            <a:r>
              <a:rPr lang="zh-CN" altLang="en-US" dirty="0" smtClean="0"/>
              <a:t>最大独立集问题</a:t>
            </a:r>
          </a:p>
          <a:p>
            <a:pPr eaLnBrk="1" hangingPunct="1"/>
            <a:r>
              <a:rPr lang="zh-CN" altLang="en-US" dirty="0" smtClean="0"/>
              <a:t>旅行商问题</a:t>
            </a:r>
          </a:p>
          <a:p>
            <a:pPr eaLnBrk="1" hangingPunct="1"/>
            <a:r>
              <a:rPr lang="zh-CN" altLang="en-US" dirty="0" smtClean="0"/>
              <a:t>。。。 。。。</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303</a:t>
            </a:fld>
            <a:endParaRPr lang="en-GB" dirty="0"/>
          </a:p>
        </p:txBody>
      </p:sp>
    </p:spTree>
    <p:extLst>
      <p:ext uri="{BB962C8B-B14F-4D97-AF65-F5344CB8AC3E}">
        <p14:creationId xmlns:p14="http://schemas.microsoft.com/office/powerpoint/2010/main" val="236513599"/>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528593" y="341880"/>
            <a:ext cx="6400800" cy="685800"/>
          </a:xfrm>
        </p:spPr>
        <p:txBody>
          <a:bodyPr/>
          <a:lstStyle/>
          <a:p>
            <a:pPr eaLnBrk="1" hangingPunct="1"/>
            <a:r>
              <a:rPr lang="zh-CN" altLang="en-US" b="0" dirty="0" smtClean="0">
                <a:latin typeface="宋体" panose="02010600030101010101" pitchFamily="2" charset="-122"/>
              </a:rPr>
              <a:t>系统监控模型 </a:t>
            </a:r>
          </a:p>
        </p:txBody>
      </p:sp>
      <p:sp>
        <p:nvSpPr>
          <p:cNvPr id="108547" name="Rectangle 3"/>
          <p:cNvSpPr>
            <a:spLocks noChangeArrowheads="1"/>
          </p:cNvSpPr>
          <p:nvPr/>
        </p:nvSpPr>
        <p:spPr bwMode="auto">
          <a:xfrm>
            <a:off x="0" y="1079252"/>
            <a:ext cx="9144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Times New Roman" panose="02020603050405020304" pitchFamily="18" charset="0"/>
                <a:ea typeface="黑体" panose="02010609060101010101" pitchFamily="49" charset="-122"/>
              </a:rPr>
              <a:t>定义</a:t>
            </a:r>
            <a:r>
              <a:rPr lang="en-US" altLang="zh-CN" sz="2400" b="1" dirty="0">
                <a:latin typeface="宋体" panose="02010600030101010101" pitchFamily="2" charset="-122"/>
                <a:ea typeface="宋体" panose="02010600030101010101" pitchFamily="2" charset="-122"/>
              </a:rPr>
              <a:t>1 </a:t>
            </a:r>
            <a:r>
              <a:rPr lang="zh-CN" altLang="en-US" sz="2400" b="1" dirty="0">
                <a:latin typeface="宋体" panose="02010600030101010101" pitchFamily="2" charset="-122"/>
                <a:ea typeface="宋体" panose="02010600030101010101" pitchFamily="2" charset="-122"/>
              </a:rPr>
              <a:t>设图</a:t>
            </a:r>
            <a:r>
              <a:rPr lang="en-US" altLang="zh-CN" sz="2400" b="1" i="1" dirty="0">
                <a:latin typeface="Times New Roman" panose="02020603050405020304" pitchFamily="18" charset="0"/>
                <a:ea typeface="宋体" panose="02010600030101010101" pitchFamily="2" charset="-122"/>
              </a:rPr>
              <a:t>G</a:t>
            </a:r>
            <a:r>
              <a:rPr lang="en-US" altLang="zh-CN" sz="2400" b="1" dirty="0">
                <a:latin typeface="Times New Roman" panose="02020603050405020304" pitchFamily="18" charset="0"/>
                <a:ea typeface="宋体" panose="02010600030101010101" pitchFamily="2" charset="-122"/>
              </a:rPr>
              <a:t> = (</a:t>
            </a:r>
            <a:r>
              <a:rPr lang="en-US" altLang="zh-CN" sz="2400" b="1" i="1" dirty="0">
                <a:latin typeface="Times New Roman" panose="02020603050405020304" pitchFamily="18" charset="0"/>
                <a:ea typeface="宋体" panose="02010600030101010101" pitchFamily="2" charset="-122"/>
              </a:rPr>
              <a:t>V</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E</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K</a:t>
            </a: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r>
              <a:rPr lang="en-US" altLang="zh-CN" sz="2400" b="1" i="1" dirty="0">
                <a:latin typeface="Times New Roman" panose="02020603050405020304" pitchFamily="18" charset="0"/>
                <a:ea typeface="宋体" panose="02010600030101010101" pitchFamily="2" charset="-122"/>
              </a:rPr>
              <a:t>V</a:t>
            </a:r>
            <a:r>
              <a:rPr lang="zh-CN" altLang="en-US" sz="2400" b="1" dirty="0">
                <a:latin typeface="宋体" panose="02010600030101010101" pitchFamily="2" charset="-122"/>
                <a:ea typeface="宋体" panose="02010600030101010101" pitchFamily="2" charset="-122"/>
              </a:rPr>
              <a:t>如果图</a:t>
            </a:r>
            <a:r>
              <a:rPr lang="en-US" altLang="zh-CN" sz="2400" b="1" i="1" dirty="0">
                <a:latin typeface="Times New Roman" panose="02020603050405020304" pitchFamily="18" charset="0"/>
                <a:ea typeface="宋体" panose="02010600030101010101" pitchFamily="2" charset="-122"/>
              </a:rPr>
              <a:t>G</a:t>
            </a:r>
            <a:r>
              <a:rPr lang="zh-CN" altLang="en-US" sz="2400" b="1" dirty="0">
                <a:latin typeface="宋体" panose="02010600030101010101" pitchFamily="2" charset="-122"/>
                <a:ea typeface="宋体" panose="02010600030101010101" pitchFamily="2" charset="-122"/>
              </a:rPr>
              <a:t>的每条边都至少有一个顶点在</a:t>
            </a:r>
            <a:r>
              <a:rPr lang="en-US" altLang="zh-CN" sz="2400" b="1" i="1" dirty="0">
                <a:latin typeface="Times New Roman" panose="02020603050405020304" pitchFamily="18" charset="0"/>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中</a:t>
            </a:r>
            <a:r>
              <a:rPr lang="en-US" altLang="zh-CN" sz="2400" b="1" dirty="0">
                <a:latin typeface="Times New Roman" panose="02020603050405020304" pitchFamily="18" charset="0"/>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则称</a:t>
            </a:r>
            <a:r>
              <a:rPr lang="en-US" altLang="zh-CN" sz="2400" b="1" i="1" dirty="0">
                <a:latin typeface="Times New Roman" panose="02020603050405020304" pitchFamily="18" charset="0"/>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是</a:t>
            </a:r>
            <a:r>
              <a:rPr lang="en-US" altLang="zh-CN" sz="2400" b="1" i="1" dirty="0">
                <a:latin typeface="Times New Roman" panose="02020603050405020304" pitchFamily="18" charset="0"/>
                <a:ea typeface="宋体" panose="02010600030101010101" pitchFamily="2" charset="-122"/>
              </a:rPr>
              <a:t>G</a:t>
            </a:r>
            <a:r>
              <a:rPr lang="zh-CN" altLang="en-US" sz="2400" b="1" dirty="0">
                <a:latin typeface="宋体" panose="02010600030101010101" pitchFamily="2" charset="-122"/>
                <a:ea typeface="宋体" panose="02010600030101010101" pitchFamily="2" charset="-122"/>
              </a:rPr>
              <a:t>的一个</a:t>
            </a:r>
            <a:r>
              <a:rPr lang="zh-CN" altLang="en-US" sz="2400" b="1" dirty="0">
                <a:solidFill>
                  <a:schemeClr val="folHlink"/>
                </a:solidFill>
                <a:latin typeface="Times New Roman" panose="02020603050405020304" pitchFamily="18" charset="0"/>
                <a:ea typeface="黑体" panose="02010609060101010101" pitchFamily="49" charset="-122"/>
              </a:rPr>
              <a:t>点覆盖</a:t>
            </a:r>
            <a:r>
              <a:rPr lang="en-US" altLang="zh-CN" sz="2400" b="1" dirty="0">
                <a:latin typeface="Times New Roman" panose="02020603050405020304" pitchFamily="18" charset="0"/>
                <a:ea typeface="宋体" panose="02010600030101010101" pitchFamily="2" charset="-122"/>
              </a:rPr>
              <a:t>.</a:t>
            </a:r>
          </a:p>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若</a:t>
            </a:r>
            <a:r>
              <a:rPr lang="en-US" altLang="zh-CN" sz="2400" b="1" i="1" dirty="0">
                <a:latin typeface="Times New Roman" panose="02020603050405020304" pitchFamily="18" charset="0"/>
                <a:ea typeface="宋体" panose="02010600030101010101" pitchFamily="2" charset="-122"/>
              </a:rPr>
              <a:t>G</a:t>
            </a:r>
            <a:r>
              <a:rPr lang="zh-CN" altLang="en-US" sz="2400" b="1" dirty="0">
                <a:latin typeface="宋体" panose="02010600030101010101" pitchFamily="2" charset="-122"/>
                <a:ea typeface="宋体" panose="02010600030101010101" pitchFamily="2" charset="-122"/>
              </a:rPr>
              <a:t>的一个点覆盖中任意去掉一个点后不再是点覆盖</a:t>
            </a:r>
            <a:r>
              <a:rPr lang="en-US" altLang="zh-CN" sz="2400" b="1" dirty="0">
                <a:latin typeface="Times New Roman" panose="02020603050405020304" pitchFamily="18" charset="0"/>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则称此点覆盖是</a:t>
            </a:r>
            <a:r>
              <a:rPr lang="en-US" altLang="zh-CN" sz="2400" b="1" i="1" dirty="0">
                <a:latin typeface="Times New Roman" panose="02020603050405020304" pitchFamily="18" charset="0"/>
                <a:ea typeface="宋体" panose="02010600030101010101" pitchFamily="2" charset="-122"/>
              </a:rPr>
              <a:t>G</a:t>
            </a:r>
            <a:r>
              <a:rPr lang="zh-CN" altLang="en-US" sz="2400" b="1" dirty="0">
                <a:latin typeface="宋体" panose="02010600030101010101" pitchFamily="2" charset="-122"/>
                <a:ea typeface="宋体" panose="02010600030101010101" pitchFamily="2" charset="-122"/>
              </a:rPr>
              <a:t>的一个</a:t>
            </a:r>
            <a:r>
              <a:rPr lang="zh-CN" altLang="en-US" sz="2400" b="1" dirty="0">
                <a:solidFill>
                  <a:schemeClr val="folHlink"/>
                </a:solidFill>
                <a:latin typeface="Times New Roman" panose="02020603050405020304" pitchFamily="18" charset="0"/>
                <a:ea typeface="黑体" panose="02010609060101010101" pitchFamily="49" charset="-122"/>
              </a:rPr>
              <a:t>极小点覆盖</a:t>
            </a:r>
            <a:r>
              <a:rPr lang="en-US" altLang="zh-CN" sz="2400" b="1" dirty="0">
                <a:latin typeface="Times New Roman" panose="02020603050405020304" pitchFamily="18" charset="0"/>
                <a:ea typeface="宋体" panose="02010600030101010101" pitchFamily="2" charset="-122"/>
              </a:rPr>
              <a:t>. </a:t>
            </a:r>
          </a:p>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顶点数最少的点覆盖</a:t>
            </a:r>
            <a:r>
              <a:rPr lang="en-US" altLang="zh-CN" sz="2400" b="1" dirty="0">
                <a:latin typeface="Times New Roman" panose="02020603050405020304" pitchFamily="18" charset="0"/>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称为</a:t>
            </a:r>
            <a:r>
              <a:rPr lang="en-US" altLang="zh-CN" sz="2400" b="1" i="1" dirty="0">
                <a:latin typeface="Times New Roman" panose="02020603050405020304" pitchFamily="18" charset="0"/>
                <a:ea typeface="宋体" panose="02010600030101010101" pitchFamily="2" charset="-122"/>
              </a:rPr>
              <a:t>G</a:t>
            </a:r>
            <a:r>
              <a:rPr lang="zh-CN" altLang="en-US" sz="2400" b="1" dirty="0">
                <a:latin typeface="宋体" panose="02010600030101010101" pitchFamily="2" charset="-122"/>
                <a:ea typeface="宋体" panose="02010600030101010101" pitchFamily="2" charset="-122"/>
              </a:rPr>
              <a:t>的</a:t>
            </a:r>
            <a:r>
              <a:rPr lang="zh-CN" altLang="en-US" sz="2400" b="1" dirty="0">
                <a:solidFill>
                  <a:schemeClr val="folHlink"/>
                </a:solidFill>
                <a:latin typeface="Times New Roman" panose="02020603050405020304" pitchFamily="18" charset="0"/>
                <a:ea typeface="黑体" panose="02010609060101010101" pitchFamily="49" charset="-122"/>
              </a:rPr>
              <a:t>最小点覆盖</a:t>
            </a:r>
            <a:r>
              <a:rPr lang="en-US" altLang="zh-CN" sz="2400" b="1" dirty="0">
                <a:latin typeface="Times New Roman" panose="02020603050405020304" pitchFamily="18" charset="0"/>
                <a:ea typeface="宋体" panose="02010600030101010101" pitchFamily="2" charset="-122"/>
              </a:rPr>
              <a:t>. </a:t>
            </a:r>
          </a:p>
        </p:txBody>
      </p:sp>
      <p:grpSp>
        <p:nvGrpSpPr>
          <p:cNvPr id="2" name="Group 4"/>
          <p:cNvGrpSpPr>
            <a:grpSpLocks/>
          </p:cNvGrpSpPr>
          <p:nvPr/>
        </p:nvGrpSpPr>
        <p:grpSpPr bwMode="auto">
          <a:xfrm>
            <a:off x="539750" y="2971800"/>
            <a:ext cx="8223250" cy="3276600"/>
            <a:chOff x="-1340" y="0"/>
            <a:chExt cx="5180" cy="2064"/>
          </a:xfrm>
        </p:grpSpPr>
        <p:pic>
          <p:nvPicPr>
            <p:cNvPr id="108550" name="Picture 5" descr="6-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 y="0"/>
              <a:ext cx="2064"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p:cNvSpPr>
              <a:spLocks noChangeArrowheads="1"/>
            </p:cNvSpPr>
            <p:nvPr/>
          </p:nvSpPr>
          <p:spPr bwMode="auto">
            <a:xfrm>
              <a:off x="-1340" y="244"/>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latin typeface="宋体" panose="02010600030101010101" pitchFamily="2" charset="-122"/>
                  <a:ea typeface="宋体" panose="02010600030101010101" pitchFamily="2" charset="-122"/>
                </a:rPr>
                <a:t>例如</a:t>
              </a: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右</a:t>
              </a:r>
              <a:r>
                <a:rPr lang="zh-CN" altLang="en-US" sz="2400" b="1">
                  <a:latin typeface="宋体" panose="02010600030101010101" pitchFamily="2" charset="-122"/>
                  <a:ea typeface="宋体" panose="02010600030101010101" pitchFamily="2" charset="-122"/>
                </a:rPr>
                <a:t>图中</a:t>
              </a:r>
              <a:r>
                <a:rPr lang="en-US" altLang="zh-CN" sz="2400" b="1">
                  <a:latin typeface="Times New Roman" panose="02020603050405020304" pitchFamily="18" charset="0"/>
                  <a:ea typeface="宋体" panose="02010600030101010101" pitchFamily="2" charset="-122"/>
                </a:rPr>
                <a:t>,</a:t>
              </a:r>
            </a:p>
          </p:txBody>
        </p:sp>
      </p:grpSp>
      <p:sp>
        <p:nvSpPr>
          <p:cNvPr id="108551" name="Rectangle 7"/>
          <p:cNvSpPr>
            <a:spLocks noChangeArrowheads="1"/>
          </p:cNvSpPr>
          <p:nvPr/>
        </p:nvSpPr>
        <p:spPr bwMode="auto">
          <a:xfrm>
            <a:off x="0" y="4419600"/>
            <a:ext cx="5410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a:latin typeface="宋体" panose="02010600030101010101" pitchFamily="2" charset="-122"/>
                <a:ea typeface="宋体" panose="02010600030101010101" pitchFamily="2" charset="-122"/>
              </a:rPr>
              <a:t>{</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0</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2</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3</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5</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6</a:t>
            </a:r>
            <a:r>
              <a:rPr lang="en-US" altLang="zh-CN" sz="2400" b="1">
                <a:latin typeface="宋体" panose="02010600030101010101" pitchFamily="2" charset="-122"/>
                <a:ea typeface="宋体" panose="02010600030101010101" pitchFamily="2" charset="-122"/>
              </a:rPr>
              <a:t>}</a:t>
            </a:r>
            <a:r>
              <a:rPr lang="zh-CN" altLang="en-US" sz="2400" b="1">
                <a:latin typeface="Times New Roman" panose="02020603050405020304" pitchFamily="18" charset="0"/>
                <a:ea typeface="宋体" panose="02010600030101010101" pitchFamily="2" charset="-122"/>
              </a:rPr>
              <a:t>等都</a:t>
            </a:r>
            <a:r>
              <a:rPr lang="zh-CN" altLang="en-US" sz="2400" b="1">
                <a:latin typeface="宋体" panose="02010600030101010101" pitchFamily="2" charset="-122"/>
                <a:ea typeface="宋体" panose="02010600030101010101" pitchFamily="2" charset="-122"/>
              </a:rPr>
              <a:t>是极小点覆盖</a:t>
            </a:r>
            <a:r>
              <a:rPr lang="en-US" altLang="zh-CN" sz="2400" b="1">
                <a:latin typeface="Times New Roman" panose="02020603050405020304" pitchFamily="18" charset="0"/>
                <a:ea typeface="宋体" panose="02010600030101010101" pitchFamily="2" charset="-122"/>
              </a:rPr>
              <a:t>.</a:t>
            </a:r>
          </a:p>
          <a:p>
            <a:pPr eaLnBrk="1" hangingPunct="1"/>
            <a:endParaRPr lang="en-US" altLang="zh-CN" sz="2400" b="1">
              <a:latin typeface="Times New Roman" panose="02020603050405020304" pitchFamily="18" charset="0"/>
              <a:ea typeface="宋体" panose="02010600030101010101" pitchFamily="2" charset="-122"/>
            </a:endParaRPr>
          </a:p>
          <a:p>
            <a:pPr eaLnBrk="1" hangingPunct="1"/>
            <a:r>
              <a:rPr lang="en-US" altLang="zh-CN" sz="2400" b="1">
                <a:latin typeface="宋体" panose="02010600030101010101" pitchFamily="2" charset="-122"/>
                <a:ea typeface="宋体" panose="02010600030101010101" pitchFamily="2" charset="-122"/>
              </a:rPr>
              <a:t>{</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0</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1</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3</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5</a:t>
            </a:r>
            <a:r>
              <a:rPr lang="en-US" altLang="zh-CN" sz="2400" b="1">
                <a:latin typeface="宋体" panose="02010600030101010101" pitchFamily="2" charset="-122"/>
                <a:ea typeface="宋体" panose="02010600030101010101" pitchFamily="2" charset="-122"/>
              </a:rPr>
              <a:t>},{</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0</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2</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4</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6</a:t>
            </a:r>
            <a:r>
              <a:rPr lang="en-US" altLang="zh-CN" sz="2400" b="1">
                <a:latin typeface="宋体" panose="02010600030101010101" pitchFamily="2" charset="-122"/>
                <a:ea typeface="宋体" panose="02010600030101010101" pitchFamily="2" charset="-122"/>
              </a:rPr>
              <a:t>}</a:t>
            </a:r>
          </a:p>
          <a:p>
            <a:pPr eaLnBrk="1" hangingPunct="1"/>
            <a:r>
              <a:rPr lang="zh-CN" altLang="en-US" sz="2400" b="1">
                <a:latin typeface="Times New Roman" panose="02020603050405020304" pitchFamily="18" charset="0"/>
                <a:ea typeface="宋体" panose="02010600030101010101" pitchFamily="2" charset="-122"/>
              </a:rPr>
              <a:t>都</a:t>
            </a:r>
            <a:r>
              <a:rPr lang="zh-CN" altLang="en-US" sz="2400" b="1">
                <a:latin typeface="宋体" panose="02010600030101010101" pitchFamily="2" charset="-122"/>
                <a:ea typeface="宋体" panose="02010600030101010101" pitchFamily="2" charset="-122"/>
              </a:rPr>
              <a:t>是最小点覆盖</a:t>
            </a:r>
            <a:r>
              <a:rPr lang="en-US" altLang="zh-CN" sz="2400" b="1">
                <a:latin typeface="Times New Roman" panose="02020603050405020304" pitchFamily="18" charset="0"/>
                <a:ea typeface="宋体" panose="02010600030101010101" pitchFamily="2" charset="-122"/>
              </a:rPr>
              <a:t>. </a:t>
            </a: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304</a:t>
            </a:fld>
            <a:endParaRPr lang="en-GB" dirty="0"/>
          </a:p>
        </p:txBody>
      </p:sp>
    </p:spTree>
    <p:extLst>
      <p:ext uri="{BB962C8B-B14F-4D97-AF65-F5344CB8AC3E}">
        <p14:creationId xmlns:p14="http://schemas.microsoft.com/office/powerpoint/2010/main" val="3833740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animEffect transition="in" filter="box(out)">
                                      <p:cBhvr>
                                        <p:cTn id="7" dur="500"/>
                                        <p:tgtEl>
                                          <p:spTgt spid="1085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8547">
                                            <p:txEl>
                                              <p:pRg st="1" end="1"/>
                                            </p:txEl>
                                          </p:spTgt>
                                        </p:tgtEl>
                                        <p:attrNameLst>
                                          <p:attrName>style.visibility</p:attrName>
                                        </p:attrNameLst>
                                      </p:cBhvr>
                                      <p:to>
                                        <p:strVal val="visible"/>
                                      </p:to>
                                    </p:set>
                                    <p:animEffect transition="in" filter="box(out)">
                                      <p:cBhvr>
                                        <p:cTn id="12" dur="500"/>
                                        <p:tgtEl>
                                          <p:spTgt spid="10854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8547">
                                            <p:txEl>
                                              <p:pRg st="2" end="2"/>
                                            </p:txEl>
                                          </p:spTgt>
                                        </p:tgtEl>
                                        <p:attrNameLst>
                                          <p:attrName>style.visibility</p:attrName>
                                        </p:attrNameLst>
                                      </p:cBhvr>
                                      <p:to>
                                        <p:strVal val="visible"/>
                                      </p:to>
                                    </p:set>
                                    <p:animEffect transition="in" filter="box(out)">
                                      <p:cBhvr>
                                        <p:cTn id="17" dur="500"/>
                                        <p:tgtEl>
                                          <p:spTgt spid="10854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8551">
                                            <p:txEl>
                                              <p:pRg st="0" end="0"/>
                                            </p:txEl>
                                          </p:spTgt>
                                        </p:tgtEl>
                                        <p:attrNameLst>
                                          <p:attrName>style.visibility</p:attrName>
                                        </p:attrNameLst>
                                      </p:cBhvr>
                                      <p:to>
                                        <p:strVal val="visible"/>
                                      </p:to>
                                    </p:set>
                                    <p:animEffect transition="in" filter="wipe(left)">
                                      <p:cBhvr>
                                        <p:cTn id="27" dur="500"/>
                                        <p:tgtEl>
                                          <p:spTgt spid="10855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8551">
                                            <p:txEl>
                                              <p:pRg st="2" end="2"/>
                                            </p:txEl>
                                          </p:spTgt>
                                        </p:tgtEl>
                                        <p:attrNameLst>
                                          <p:attrName>style.visibility</p:attrName>
                                        </p:attrNameLst>
                                      </p:cBhvr>
                                      <p:to>
                                        <p:strVal val="visible"/>
                                      </p:to>
                                    </p:set>
                                    <p:animEffect transition="in" filter="wipe(left)">
                                      <p:cBhvr>
                                        <p:cTn id="32" dur="500"/>
                                        <p:tgtEl>
                                          <p:spTgt spid="108551">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8551">
                                            <p:txEl>
                                              <p:pRg st="3" end="3"/>
                                            </p:txEl>
                                          </p:spTgt>
                                        </p:tgtEl>
                                        <p:attrNameLst>
                                          <p:attrName>style.visibility</p:attrName>
                                        </p:attrNameLst>
                                      </p:cBhvr>
                                      <p:to>
                                        <p:strVal val="visible"/>
                                      </p:to>
                                    </p:set>
                                    <p:animEffect transition="in" filter="wipe(left)">
                                      <p:cBhvr>
                                        <p:cTn id="37" dur="500"/>
                                        <p:tgtEl>
                                          <p:spTgt spid="1085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utoUpdateAnimBg="0"/>
      <p:bldP spid="108551" grpId="0" build="p" autoUpdateAnimBg="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0" y="305594"/>
            <a:ext cx="4343400" cy="609600"/>
          </a:xfrm>
        </p:spPr>
        <p:txBody>
          <a:bodyPr/>
          <a:lstStyle/>
          <a:p>
            <a:pPr algn="l" eaLnBrk="1" hangingPunct="1"/>
            <a:r>
              <a:rPr lang="zh-CN" altLang="en-US" b="0" dirty="0" smtClean="0">
                <a:latin typeface="宋体" panose="02010600030101010101" pitchFamily="2" charset="-122"/>
              </a:rPr>
              <a:t>系统监控问题之一</a:t>
            </a:r>
            <a:r>
              <a:rPr lang="zh-CN" altLang="en-US" sz="2800" b="0" dirty="0" smtClean="0">
                <a:latin typeface="宋体" panose="02010600030101010101" pitchFamily="2" charset="-122"/>
              </a:rPr>
              <a:t> </a:t>
            </a:r>
          </a:p>
        </p:txBody>
      </p:sp>
      <p:sp>
        <p:nvSpPr>
          <p:cNvPr id="109571" name="Rectangle 3"/>
          <p:cNvSpPr>
            <a:spLocks noChangeArrowheads="1"/>
          </p:cNvSpPr>
          <p:nvPr/>
        </p:nvSpPr>
        <p:spPr bwMode="auto">
          <a:xfrm>
            <a:off x="0" y="970756"/>
            <a:ext cx="8915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a:latin typeface="宋体" panose="02010600030101010101" pitchFamily="2" charset="-122"/>
                <a:ea typeface="宋体" panose="02010600030101010101" pitchFamily="2" charset="-122"/>
              </a:rPr>
              <a:t>    </a:t>
            </a:r>
            <a:r>
              <a:rPr lang="zh-CN" altLang="en-US" sz="2400" b="1">
                <a:latin typeface="宋体" panose="02010600030101010101" pitchFamily="2" charset="-122"/>
                <a:ea typeface="宋体" panose="02010600030101010101" pitchFamily="2" charset="-122"/>
              </a:rPr>
              <a:t>假设</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1</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2</a:t>
            </a:r>
            <a:r>
              <a:rPr lang="en-US" altLang="zh-CN" sz="2400" b="1">
                <a:latin typeface="Times New Roman" panose="02020603050405020304" pitchFamily="18" charset="0"/>
                <a:ea typeface="宋体" panose="02010600030101010101" pitchFamily="2" charset="-122"/>
              </a:rPr>
              <a:t>, … , </a:t>
            </a:r>
            <a:r>
              <a:rPr lang="en-US" altLang="zh-CN" sz="2400" b="1" i="1">
                <a:latin typeface="Times New Roman" panose="02020603050405020304" pitchFamily="18" charset="0"/>
                <a:ea typeface="宋体" panose="02010600030101010101" pitchFamily="2" charset="-122"/>
              </a:rPr>
              <a:t>v</a:t>
            </a:r>
            <a:r>
              <a:rPr lang="en-US" altLang="zh-CN" sz="2400" b="1" baseline="-30000">
                <a:latin typeface="Times New Roman" panose="02020603050405020304" pitchFamily="18" charset="0"/>
                <a:ea typeface="宋体" panose="02010600030101010101" pitchFamily="2" charset="-122"/>
              </a:rPr>
              <a:t>7</a:t>
            </a:r>
            <a:r>
              <a:rPr lang="zh-CN" altLang="en-US" sz="2400" b="1">
                <a:latin typeface="宋体" panose="02010600030101010101" pitchFamily="2" charset="-122"/>
                <a:ea typeface="宋体" panose="02010600030101010101" pitchFamily="2" charset="-122"/>
              </a:rPr>
              <a:t>是</a:t>
            </a:r>
            <a:r>
              <a:rPr lang="en-US" altLang="zh-CN" sz="2400" b="1">
                <a:latin typeface="宋体" panose="02010600030101010101" pitchFamily="2" charset="-122"/>
                <a:ea typeface="宋体" panose="02010600030101010101" pitchFamily="2" charset="-122"/>
              </a:rPr>
              <a:t>7</a:t>
            </a:r>
            <a:r>
              <a:rPr lang="zh-CN" altLang="en-US" sz="2400" b="1">
                <a:latin typeface="宋体" panose="02010600030101010101" pitchFamily="2" charset="-122"/>
                <a:ea typeface="宋体" panose="02010600030101010101" pitchFamily="2" charset="-122"/>
              </a:rPr>
              <a:t>个哨所</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监视着</a:t>
            </a:r>
            <a:r>
              <a:rPr lang="en-US" altLang="zh-CN" sz="2400" b="1">
                <a:latin typeface="宋体" panose="02010600030101010101" pitchFamily="2" charset="-122"/>
                <a:ea typeface="宋体" panose="02010600030101010101" pitchFamily="2" charset="-122"/>
              </a:rPr>
              <a:t>11</a:t>
            </a:r>
            <a:r>
              <a:rPr lang="zh-CN" altLang="en-US" sz="2400" b="1">
                <a:latin typeface="宋体" panose="02010600030101010101" pitchFamily="2" charset="-122"/>
                <a:ea typeface="宋体" panose="02010600030101010101" pitchFamily="2" charset="-122"/>
              </a:rPr>
              <a:t>条路段</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如下图所示</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为节省人力</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问至少需要在几个哨所派人站岗</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就可以监视全部路段</a:t>
            </a:r>
            <a:r>
              <a:rPr lang="en-US" altLang="zh-CN" sz="2400" b="1">
                <a:latin typeface="宋体" panose="02010600030101010101" pitchFamily="2" charset="-122"/>
                <a:ea typeface="宋体" panose="02010600030101010101" pitchFamily="2" charset="-122"/>
              </a:rPr>
              <a:t>?</a:t>
            </a:r>
          </a:p>
          <a:p>
            <a:pPr eaLnBrk="1" hangingPunct="1"/>
            <a:r>
              <a:rPr lang="en-US" altLang="zh-CN" sz="2400" b="1">
                <a:latin typeface="宋体" panose="02010600030101010101" pitchFamily="2" charset="-122"/>
                <a:ea typeface="宋体" panose="02010600030101010101" pitchFamily="2" charset="-122"/>
              </a:rPr>
              <a:t>    </a:t>
            </a:r>
            <a:r>
              <a:rPr lang="zh-CN" altLang="en-US" sz="2400" b="1">
                <a:latin typeface="宋体" panose="02010600030101010101" pitchFamily="2" charset="-122"/>
                <a:ea typeface="宋体" panose="02010600030101010101" pitchFamily="2" charset="-122"/>
              </a:rPr>
              <a:t>这就是要求最小点覆盖问题</a:t>
            </a:r>
            <a:r>
              <a:rPr lang="en-US" altLang="zh-CN" sz="2400" b="1">
                <a:latin typeface="宋体" panose="02010600030101010101" pitchFamily="2" charset="-122"/>
                <a:ea typeface="宋体" panose="02010600030101010101" pitchFamily="2" charset="-122"/>
              </a:rPr>
              <a:t>. </a:t>
            </a:r>
          </a:p>
        </p:txBody>
      </p:sp>
      <p:grpSp>
        <p:nvGrpSpPr>
          <p:cNvPr id="2" name="Group 4"/>
          <p:cNvGrpSpPr>
            <a:grpSpLocks/>
          </p:cNvGrpSpPr>
          <p:nvPr/>
        </p:nvGrpSpPr>
        <p:grpSpPr bwMode="auto">
          <a:xfrm>
            <a:off x="4800600" y="1935163"/>
            <a:ext cx="4232275" cy="3538537"/>
            <a:chOff x="0" y="0"/>
            <a:chExt cx="2666" cy="2229"/>
          </a:xfrm>
        </p:grpSpPr>
        <p:sp>
          <p:nvSpPr>
            <p:cNvPr id="109575" name="Line 5"/>
            <p:cNvSpPr>
              <a:spLocks noChangeShapeType="1"/>
            </p:cNvSpPr>
            <p:nvPr/>
          </p:nvSpPr>
          <p:spPr bwMode="auto">
            <a:xfrm flipV="1">
              <a:off x="169" y="442"/>
              <a:ext cx="879" cy="882"/>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76" name="Line 6"/>
            <p:cNvSpPr>
              <a:spLocks noChangeShapeType="1"/>
            </p:cNvSpPr>
            <p:nvPr/>
          </p:nvSpPr>
          <p:spPr bwMode="auto">
            <a:xfrm>
              <a:off x="1048" y="442"/>
              <a:ext cx="1489" cy="0"/>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77" name="Line 7"/>
            <p:cNvSpPr>
              <a:spLocks noChangeShapeType="1"/>
            </p:cNvSpPr>
            <p:nvPr/>
          </p:nvSpPr>
          <p:spPr bwMode="auto">
            <a:xfrm>
              <a:off x="2537" y="442"/>
              <a:ext cx="0" cy="1492"/>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78" name="Line 8"/>
            <p:cNvSpPr>
              <a:spLocks noChangeShapeType="1"/>
            </p:cNvSpPr>
            <p:nvPr/>
          </p:nvSpPr>
          <p:spPr bwMode="auto">
            <a:xfrm>
              <a:off x="1048" y="442"/>
              <a:ext cx="1489" cy="1492"/>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79" name="Line 9"/>
            <p:cNvSpPr>
              <a:spLocks noChangeShapeType="1"/>
            </p:cNvSpPr>
            <p:nvPr/>
          </p:nvSpPr>
          <p:spPr bwMode="auto">
            <a:xfrm flipH="1">
              <a:off x="1048" y="1934"/>
              <a:ext cx="1489" cy="0"/>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80" name="Line 10"/>
            <p:cNvSpPr>
              <a:spLocks noChangeShapeType="1"/>
            </p:cNvSpPr>
            <p:nvPr/>
          </p:nvSpPr>
          <p:spPr bwMode="auto">
            <a:xfrm>
              <a:off x="1048" y="442"/>
              <a:ext cx="0" cy="1492"/>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81" name="Line 11"/>
            <p:cNvSpPr>
              <a:spLocks noChangeShapeType="1"/>
            </p:cNvSpPr>
            <p:nvPr/>
          </p:nvSpPr>
          <p:spPr bwMode="auto">
            <a:xfrm>
              <a:off x="169" y="1324"/>
              <a:ext cx="879" cy="610"/>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82" name="Line 12"/>
            <p:cNvSpPr>
              <a:spLocks noChangeShapeType="1"/>
            </p:cNvSpPr>
            <p:nvPr/>
          </p:nvSpPr>
          <p:spPr bwMode="auto">
            <a:xfrm flipH="1">
              <a:off x="1792" y="442"/>
              <a:ext cx="745" cy="746"/>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83" name="Line 13"/>
            <p:cNvSpPr>
              <a:spLocks noChangeShapeType="1"/>
            </p:cNvSpPr>
            <p:nvPr/>
          </p:nvSpPr>
          <p:spPr bwMode="auto">
            <a:xfrm flipH="1">
              <a:off x="1048" y="1188"/>
              <a:ext cx="744" cy="0"/>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84" name="Rectangle 14"/>
            <p:cNvSpPr>
              <a:spLocks noChangeArrowheads="1"/>
            </p:cNvSpPr>
            <p:nvPr/>
          </p:nvSpPr>
          <p:spPr bwMode="auto">
            <a:xfrm>
              <a:off x="0" y="1312"/>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2</a:t>
              </a:r>
              <a:endParaRPr lang="en-US" altLang="zh-CN" sz="3200" b="1">
                <a:latin typeface="Times New Roman" panose="02020603050405020304" pitchFamily="18" charset="0"/>
                <a:ea typeface="宋体" panose="02010600030101010101" pitchFamily="2" charset="-122"/>
              </a:endParaRPr>
            </a:p>
          </p:txBody>
        </p:sp>
        <p:sp>
          <p:nvSpPr>
            <p:cNvPr id="109585" name="Rectangle 15"/>
            <p:cNvSpPr>
              <a:spLocks noChangeArrowheads="1"/>
            </p:cNvSpPr>
            <p:nvPr/>
          </p:nvSpPr>
          <p:spPr bwMode="auto">
            <a:xfrm>
              <a:off x="912" y="29"/>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1</a:t>
              </a:r>
              <a:endParaRPr lang="en-US" altLang="zh-CN" sz="3200" b="1">
                <a:latin typeface="Times New Roman" panose="02020603050405020304" pitchFamily="18" charset="0"/>
                <a:ea typeface="宋体" panose="02010600030101010101" pitchFamily="2" charset="-122"/>
              </a:endParaRPr>
            </a:p>
          </p:txBody>
        </p:sp>
        <p:sp>
          <p:nvSpPr>
            <p:cNvPr id="109586" name="Rectangle 16"/>
            <p:cNvSpPr>
              <a:spLocks noChangeArrowheads="1"/>
            </p:cNvSpPr>
            <p:nvPr/>
          </p:nvSpPr>
          <p:spPr bwMode="auto">
            <a:xfrm>
              <a:off x="781" y="1848"/>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3</a:t>
              </a:r>
              <a:endParaRPr lang="en-US" altLang="zh-CN" sz="3200" b="1">
                <a:latin typeface="Times New Roman" panose="02020603050405020304" pitchFamily="18" charset="0"/>
                <a:ea typeface="宋体" panose="02010600030101010101" pitchFamily="2" charset="-122"/>
              </a:endParaRPr>
            </a:p>
          </p:txBody>
        </p:sp>
        <p:sp>
          <p:nvSpPr>
            <p:cNvPr id="109587" name="Rectangle 17"/>
            <p:cNvSpPr>
              <a:spLocks noChangeArrowheads="1"/>
            </p:cNvSpPr>
            <p:nvPr/>
          </p:nvSpPr>
          <p:spPr bwMode="auto">
            <a:xfrm>
              <a:off x="2352" y="0"/>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7</a:t>
              </a:r>
              <a:endParaRPr lang="en-US" altLang="zh-CN" sz="3200" b="1">
                <a:latin typeface="Times New Roman" panose="02020603050405020304" pitchFamily="18" charset="0"/>
                <a:ea typeface="宋体" panose="02010600030101010101" pitchFamily="2" charset="-122"/>
              </a:endParaRPr>
            </a:p>
          </p:txBody>
        </p:sp>
        <p:sp>
          <p:nvSpPr>
            <p:cNvPr id="109588" name="Rectangle 18"/>
            <p:cNvSpPr>
              <a:spLocks noChangeArrowheads="1"/>
            </p:cNvSpPr>
            <p:nvPr/>
          </p:nvSpPr>
          <p:spPr bwMode="auto">
            <a:xfrm>
              <a:off x="2291" y="1864"/>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6</a:t>
              </a:r>
              <a:endParaRPr lang="en-US" altLang="zh-CN" sz="3200" b="1">
                <a:latin typeface="Times New Roman" panose="02020603050405020304" pitchFamily="18" charset="0"/>
                <a:ea typeface="宋体" panose="02010600030101010101" pitchFamily="2" charset="-122"/>
              </a:endParaRPr>
            </a:p>
          </p:txBody>
        </p:sp>
        <p:sp>
          <p:nvSpPr>
            <p:cNvPr id="3" name="Rectangle 19"/>
            <p:cNvSpPr>
              <a:spLocks noChangeArrowheads="1"/>
            </p:cNvSpPr>
            <p:nvPr/>
          </p:nvSpPr>
          <p:spPr bwMode="auto">
            <a:xfrm>
              <a:off x="1590" y="1120"/>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5</a:t>
              </a:r>
              <a:endParaRPr lang="en-US" altLang="zh-CN" sz="3200" b="1">
                <a:latin typeface="Times New Roman" panose="02020603050405020304" pitchFamily="18" charset="0"/>
                <a:ea typeface="宋体" panose="02010600030101010101" pitchFamily="2" charset="-122"/>
              </a:endParaRPr>
            </a:p>
          </p:txBody>
        </p:sp>
        <p:sp>
          <p:nvSpPr>
            <p:cNvPr id="4" name="Rectangle 20"/>
            <p:cNvSpPr>
              <a:spLocks noChangeArrowheads="1"/>
            </p:cNvSpPr>
            <p:nvPr/>
          </p:nvSpPr>
          <p:spPr bwMode="auto">
            <a:xfrm>
              <a:off x="755" y="1056"/>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4</a:t>
              </a:r>
              <a:endParaRPr lang="en-US" altLang="zh-CN" sz="3200" b="1">
                <a:latin typeface="Times New Roman" panose="02020603050405020304" pitchFamily="18" charset="0"/>
                <a:ea typeface="宋体" panose="02010600030101010101" pitchFamily="2" charset="-122"/>
              </a:endParaRPr>
            </a:p>
          </p:txBody>
        </p:sp>
      </p:grpSp>
      <p:sp>
        <p:nvSpPr>
          <p:cNvPr id="109589" name="Rectangle 21"/>
          <p:cNvSpPr>
            <a:spLocks noChangeArrowheads="1"/>
          </p:cNvSpPr>
          <p:nvPr/>
        </p:nvSpPr>
        <p:spPr bwMode="auto">
          <a:xfrm>
            <a:off x="228600" y="2667000"/>
            <a:ext cx="4495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b="1">
                <a:latin typeface="宋体" panose="02010600030101010101" pitchFamily="2" charset="-122"/>
                <a:ea typeface="宋体" panose="02010600030101010101" pitchFamily="2" charset="-122"/>
              </a:rPr>
              <a:t>{</a:t>
            </a:r>
            <a:r>
              <a:rPr lang="en-US" altLang="zh-CN" sz="2800" b="1" i="1">
                <a:latin typeface="Times New Roman" panose="02020603050405020304" pitchFamily="18" charset="0"/>
                <a:ea typeface="宋体" panose="02010600030101010101" pitchFamily="2" charset="-122"/>
              </a:rPr>
              <a:t>v</a:t>
            </a:r>
            <a:r>
              <a:rPr lang="en-US" altLang="zh-CN" sz="2800" b="1" baseline="-30000">
                <a:latin typeface="Times New Roman" panose="02020603050405020304" pitchFamily="18" charset="0"/>
                <a:ea typeface="宋体" panose="02010600030101010101" pitchFamily="2" charset="-122"/>
              </a:rPr>
              <a:t>1</a:t>
            </a:r>
            <a:r>
              <a:rPr lang="en-US" altLang="zh-CN" sz="2800" b="1">
                <a:latin typeface="Times New Roman" panose="02020603050405020304" pitchFamily="18" charset="0"/>
                <a:ea typeface="宋体" panose="02010600030101010101" pitchFamily="2" charset="-122"/>
              </a:rPr>
              <a:t>, </a:t>
            </a:r>
            <a:r>
              <a:rPr lang="en-US" altLang="zh-CN" sz="2800" b="1" i="1">
                <a:latin typeface="Times New Roman" panose="02020603050405020304" pitchFamily="18" charset="0"/>
                <a:ea typeface="宋体" panose="02010600030101010101" pitchFamily="2" charset="-122"/>
              </a:rPr>
              <a:t>v</a:t>
            </a:r>
            <a:r>
              <a:rPr lang="en-US" altLang="zh-CN" sz="2800" b="1" baseline="-30000">
                <a:latin typeface="Times New Roman" panose="02020603050405020304" pitchFamily="18" charset="0"/>
                <a:ea typeface="宋体" panose="02010600030101010101" pitchFamily="2" charset="-122"/>
              </a:rPr>
              <a:t>3</a:t>
            </a:r>
            <a:r>
              <a:rPr lang="en-US" altLang="zh-CN" sz="2800" b="1">
                <a:latin typeface="Times New Roman" panose="02020603050405020304" pitchFamily="18" charset="0"/>
                <a:ea typeface="宋体" panose="02010600030101010101" pitchFamily="2" charset="-122"/>
              </a:rPr>
              <a:t>, </a:t>
            </a:r>
            <a:r>
              <a:rPr lang="en-US" altLang="zh-CN" sz="2800" b="1" i="1">
                <a:latin typeface="Times New Roman" panose="02020603050405020304" pitchFamily="18" charset="0"/>
                <a:ea typeface="宋体" panose="02010600030101010101" pitchFamily="2" charset="-122"/>
              </a:rPr>
              <a:t>v</a:t>
            </a:r>
            <a:r>
              <a:rPr lang="en-US" altLang="zh-CN" sz="2800" b="1" baseline="-30000">
                <a:latin typeface="Times New Roman" panose="02020603050405020304" pitchFamily="18" charset="0"/>
                <a:ea typeface="宋体" panose="02010600030101010101" pitchFamily="2" charset="-122"/>
              </a:rPr>
              <a:t>5</a:t>
            </a:r>
            <a:r>
              <a:rPr lang="en-US" altLang="zh-CN" sz="2800" b="1">
                <a:latin typeface="Times New Roman" panose="02020603050405020304" pitchFamily="18" charset="0"/>
                <a:ea typeface="宋体" panose="02010600030101010101" pitchFamily="2" charset="-122"/>
              </a:rPr>
              <a:t>, </a:t>
            </a:r>
            <a:r>
              <a:rPr lang="en-US" altLang="zh-CN" sz="2800" b="1" i="1">
                <a:latin typeface="Times New Roman" panose="02020603050405020304" pitchFamily="18" charset="0"/>
                <a:ea typeface="宋体" panose="02010600030101010101" pitchFamily="2" charset="-122"/>
              </a:rPr>
              <a:t>v</a:t>
            </a:r>
            <a:r>
              <a:rPr lang="en-US" altLang="zh-CN" sz="2800" b="1" baseline="-30000">
                <a:latin typeface="Times New Roman" panose="02020603050405020304" pitchFamily="18" charset="0"/>
                <a:ea typeface="宋体" panose="02010600030101010101" pitchFamily="2" charset="-122"/>
              </a:rPr>
              <a:t>6</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和</a:t>
            </a:r>
            <a:r>
              <a:rPr lang="en-US" altLang="zh-CN" sz="2800" b="1">
                <a:latin typeface="宋体" panose="02010600030101010101" pitchFamily="2" charset="-122"/>
                <a:ea typeface="宋体" panose="02010600030101010101" pitchFamily="2" charset="-122"/>
              </a:rPr>
              <a:t>{</a:t>
            </a:r>
            <a:r>
              <a:rPr lang="en-US" altLang="zh-CN" sz="2800" b="1" i="1">
                <a:latin typeface="Times New Roman" panose="02020603050405020304" pitchFamily="18" charset="0"/>
                <a:ea typeface="宋体" panose="02010600030101010101" pitchFamily="2" charset="-122"/>
              </a:rPr>
              <a:t>v</a:t>
            </a:r>
            <a:r>
              <a:rPr lang="en-US" altLang="zh-CN" sz="2800" b="1" baseline="-30000">
                <a:latin typeface="Times New Roman" panose="02020603050405020304" pitchFamily="18" charset="0"/>
                <a:ea typeface="宋体" panose="02010600030101010101" pitchFamily="2" charset="-122"/>
              </a:rPr>
              <a:t>1</a:t>
            </a:r>
            <a:r>
              <a:rPr lang="en-US" altLang="zh-CN" sz="2800" b="1">
                <a:latin typeface="Times New Roman" panose="02020603050405020304" pitchFamily="18" charset="0"/>
                <a:ea typeface="宋体" panose="02010600030101010101" pitchFamily="2" charset="-122"/>
              </a:rPr>
              <a:t>, </a:t>
            </a:r>
            <a:r>
              <a:rPr lang="en-US" altLang="zh-CN" sz="2800" b="1" i="1">
                <a:latin typeface="Times New Roman" panose="02020603050405020304" pitchFamily="18" charset="0"/>
                <a:ea typeface="宋体" panose="02010600030101010101" pitchFamily="2" charset="-122"/>
              </a:rPr>
              <a:t>v</a:t>
            </a:r>
            <a:r>
              <a:rPr lang="en-US" altLang="zh-CN" sz="2800" b="1" baseline="-30000">
                <a:latin typeface="Times New Roman" panose="02020603050405020304" pitchFamily="18" charset="0"/>
                <a:ea typeface="宋体" panose="02010600030101010101" pitchFamily="2" charset="-122"/>
              </a:rPr>
              <a:t>3</a:t>
            </a:r>
            <a:r>
              <a:rPr lang="en-US" altLang="zh-CN" sz="2800" b="1">
                <a:latin typeface="Times New Roman" panose="02020603050405020304" pitchFamily="18" charset="0"/>
                <a:ea typeface="宋体" panose="02010600030101010101" pitchFamily="2" charset="-122"/>
              </a:rPr>
              <a:t>, </a:t>
            </a:r>
            <a:r>
              <a:rPr lang="en-US" altLang="zh-CN" sz="2800" b="1" i="1">
                <a:latin typeface="Times New Roman" panose="02020603050405020304" pitchFamily="18" charset="0"/>
                <a:ea typeface="宋体" panose="02010600030101010101" pitchFamily="2" charset="-122"/>
              </a:rPr>
              <a:t>v</a:t>
            </a:r>
            <a:r>
              <a:rPr lang="en-US" altLang="zh-CN" sz="2800" b="1" baseline="-30000">
                <a:latin typeface="Times New Roman" panose="02020603050405020304" pitchFamily="18" charset="0"/>
                <a:ea typeface="宋体" panose="02010600030101010101" pitchFamily="2" charset="-122"/>
              </a:rPr>
              <a:t>5</a:t>
            </a:r>
            <a:r>
              <a:rPr lang="en-US" altLang="zh-CN" sz="2800" b="1">
                <a:latin typeface="Times New Roman" panose="02020603050405020304" pitchFamily="18" charset="0"/>
                <a:ea typeface="宋体" panose="02010600030101010101" pitchFamily="2" charset="-122"/>
              </a:rPr>
              <a:t>, </a:t>
            </a:r>
            <a:r>
              <a:rPr lang="en-US" altLang="zh-CN" sz="2800" b="1" i="1">
                <a:latin typeface="Times New Roman" panose="02020603050405020304" pitchFamily="18" charset="0"/>
                <a:ea typeface="宋体" panose="02010600030101010101" pitchFamily="2" charset="-122"/>
              </a:rPr>
              <a:t>v</a:t>
            </a:r>
            <a:r>
              <a:rPr lang="en-US" altLang="zh-CN" sz="2800" b="1" baseline="-30000">
                <a:latin typeface="Times New Roman" panose="02020603050405020304" pitchFamily="18" charset="0"/>
                <a:ea typeface="宋体" panose="02010600030101010101" pitchFamily="2" charset="-122"/>
              </a:rPr>
              <a:t>7</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都是最小点覆盖</a:t>
            </a:r>
            <a:r>
              <a:rPr lang="en-US" altLang="zh-CN" sz="2800" b="1">
                <a:latin typeface="Times New Roman" panose="02020603050405020304" pitchFamily="18" charset="0"/>
                <a:ea typeface="宋体" panose="02010600030101010101" pitchFamily="2" charset="-122"/>
              </a:rPr>
              <a:t>, </a:t>
            </a:r>
            <a:r>
              <a:rPr lang="zh-CN" altLang="en-US" sz="2800" b="1">
                <a:latin typeface="宋体" panose="02010600030101010101" pitchFamily="2" charset="-122"/>
                <a:ea typeface="宋体" panose="02010600030101010101" pitchFamily="2" charset="-122"/>
              </a:rPr>
              <a:t>所以至少需要在</a:t>
            </a:r>
            <a:r>
              <a:rPr lang="en-US" altLang="zh-CN" sz="2800" b="1">
                <a:latin typeface="Times New Roman" panose="02020603050405020304" pitchFamily="18" charset="0"/>
                <a:ea typeface="宋体" panose="02010600030101010101" pitchFamily="2" charset="-122"/>
              </a:rPr>
              <a:t>4</a:t>
            </a:r>
            <a:r>
              <a:rPr lang="zh-CN" altLang="en-US" sz="2800" b="1">
                <a:latin typeface="宋体" panose="02010600030101010101" pitchFamily="2" charset="-122"/>
                <a:ea typeface="宋体" panose="02010600030101010101" pitchFamily="2" charset="-122"/>
              </a:rPr>
              <a:t>个哨所派人站岗来监视全部路段</a:t>
            </a:r>
            <a:r>
              <a:rPr lang="en-US" altLang="zh-CN" sz="2800" b="1">
                <a:latin typeface="Times New Roman" panose="02020603050405020304" pitchFamily="18" charset="0"/>
                <a:ea typeface="宋体" panose="02010600030101010101" pitchFamily="2" charset="-122"/>
              </a:rPr>
              <a:t>.</a:t>
            </a:r>
          </a:p>
        </p:txBody>
      </p:sp>
      <p:sp>
        <p:nvSpPr>
          <p:cNvPr id="109590" name="Rectangle 22"/>
          <p:cNvSpPr>
            <a:spLocks noChangeArrowheads="1"/>
          </p:cNvSpPr>
          <p:nvPr/>
        </p:nvSpPr>
        <p:spPr bwMode="auto">
          <a:xfrm>
            <a:off x="152400" y="5408613"/>
            <a:ext cx="891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宋体" panose="02010600030101010101" pitchFamily="2" charset="-122"/>
                <a:ea typeface="宋体" panose="02010600030101010101" pitchFamily="2" charset="-122"/>
              </a:rPr>
              <a:t>到</a:t>
            </a:r>
            <a:r>
              <a:rPr lang="zh-CN" altLang="en-US" sz="2000" b="1" dirty="0">
                <a:latin typeface="宋体" panose="02010600030101010101" pitchFamily="2" charset="-122"/>
                <a:ea typeface="宋体" panose="02010600030101010101" pitchFamily="2" charset="-122"/>
              </a:rPr>
              <a:t>目前为止</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还没有找到求最小点覆盖的有效算法</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即多项式时间算法</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算法步数不超过</a:t>
            </a:r>
            <a:r>
              <a:rPr lang="en-US" altLang="zh-CN" sz="2000" b="1" i="1" dirty="0" err="1">
                <a:latin typeface="Times New Roman" panose="02020603050405020304" pitchFamily="18" charset="0"/>
                <a:ea typeface="宋体" panose="02010600030101010101" pitchFamily="2" charset="-122"/>
              </a:rPr>
              <a:t>n</a:t>
            </a:r>
            <a:r>
              <a:rPr lang="en-US" altLang="zh-CN" sz="2000" b="1" i="1" baseline="30000" dirty="0" err="1">
                <a:latin typeface="Times New Roman" panose="02020603050405020304" pitchFamily="18" charset="0"/>
                <a:ea typeface="宋体" panose="02010600030101010101" pitchFamily="2" charset="-122"/>
              </a:rPr>
              <a:t>c</a:t>
            </a:r>
            <a:r>
              <a:rPr lang="en-US" altLang="zh-CN" sz="2000" b="1" dirty="0" err="1">
                <a:latin typeface="宋体" panose="02010600030101010101" pitchFamily="2" charset="-122"/>
                <a:ea typeface="宋体" panose="02010600030101010101" pitchFamily="2" charset="-122"/>
              </a:rPr>
              <a:t>,</a:t>
            </a:r>
            <a:r>
              <a:rPr lang="en-US" altLang="zh-CN" sz="2000" b="1" i="1" dirty="0" err="1">
                <a:latin typeface="Times New Roman" panose="02020603050405020304" pitchFamily="18" charset="0"/>
                <a:ea typeface="宋体" panose="02010600030101010101" pitchFamily="2" charset="-122"/>
              </a:rPr>
              <a:t>n</a:t>
            </a:r>
            <a:r>
              <a:rPr lang="zh-CN" altLang="en-US" sz="2000" b="1" dirty="0">
                <a:latin typeface="宋体" panose="02010600030101010101" pitchFamily="2" charset="-122"/>
                <a:ea typeface="宋体" panose="02010600030101010101" pitchFamily="2" charset="-122"/>
              </a:rPr>
              <a:t>为</a:t>
            </a:r>
            <a:r>
              <a:rPr lang="en-US" altLang="zh-CN" sz="2000" b="1" i="1" dirty="0">
                <a:latin typeface="Times New Roman" panose="02020603050405020304" pitchFamily="18" charset="0"/>
                <a:ea typeface="宋体" panose="02010600030101010101" pitchFamily="2" charset="-122"/>
              </a:rPr>
              <a:t>G</a:t>
            </a:r>
            <a:r>
              <a:rPr lang="zh-CN" altLang="en-US" sz="2000" b="1" dirty="0">
                <a:latin typeface="宋体" panose="02010600030101010101" pitchFamily="2" charset="-122"/>
                <a:ea typeface="宋体" panose="02010600030101010101" pitchFamily="2" charset="-122"/>
              </a:rPr>
              <a:t>的顶点数</a:t>
            </a:r>
            <a:r>
              <a:rPr lang="en-US" altLang="zh-CN" sz="2000" b="1" dirty="0">
                <a:latin typeface="宋体" panose="02010600030101010101" pitchFamily="2" charset="-122"/>
                <a:ea typeface="宋体" panose="02010600030101010101" pitchFamily="2" charset="-122"/>
              </a:rPr>
              <a:t>,</a:t>
            </a:r>
            <a:r>
              <a:rPr lang="en-US" altLang="zh-CN" sz="2000" b="1" i="1" dirty="0">
                <a:latin typeface="Times New Roman" panose="02020603050405020304" pitchFamily="18" charset="0"/>
                <a:ea typeface="宋体" panose="02010600030101010101" pitchFamily="2" charset="-122"/>
              </a:rPr>
              <a:t>c</a:t>
            </a:r>
            <a:r>
              <a:rPr lang="zh-CN" altLang="en-US" sz="2000" b="1" dirty="0">
                <a:latin typeface="宋体" panose="02010600030101010101" pitchFamily="2" charset="-122"/>
                <a:ea typeface="宋体" panose="02010600030101010101" pitchFamily="2" charset="-122"/>
              </a:rPr>
              <a:t>为常数</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有一些启发式近似算法</a:t>
            </a:r>
            <a:r>
              <a:rPr lang="en-US" altLang="zh-CN" sz="2000" b="1" dirty="0">
                <a:latin typeface="宋体" panose="02010600030101010101" pitchFamily="2" charset="-122"/>
                <a:ea typeface="宋体" panose="02010600030101010101" pitchFamily="2" charset="-122"/>
              </a:rPr>
              <a:t>. </a:t>
            </a:r>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305</a:t>
            </a:fld>
            <a:endParaRPr lang="en-GB" dirty="0"/>
          </a:p>
        </p:txBody>
      </p:sp>
    </p:spTree>
    <p:extLst>
      <p:ext uri="{BB962C8B-B14F-4D97-AF65-F5344CB8AC3E}">
        <p14:creationId xmlns:p14="http://schemas.microsoft.com/office/powerpoint/2010/main" val="2760853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box(out)">
                                      <p:cBhvr>
                                        <p:cTn id="7" dur="500"/>
                                        <p:tgtEl>
                                          <p:spTgt spid="10957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9571">
                                            <p:txEl>
                                              <p:pRg st="1" end="1"/>
                                            </p:txEl>
                                          </p:spTgt>
                                        </p:tgtEl>
                                        <p:attrNameLst>
                                          <p:attrName>style.visibility</p:attrName>
                                        </p:attrNameLst>
                                      </p:cBhvr>
                                      <p:to>
                                        <p:strVal val="visible"/>
                                      </p:to>
                                    </p:set>
                                    <p:animEffect transition="in" filter="box(out)">
                                      <p:cBhvr>
                                        <p:cTn id="12" dur="500"/>
                                        <p:tgtEl>
                                          <p:spTgt spid="10957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09589">
                                            <p:txEl>
                                              <p:pRg st="0" end="0"/>
                                            </p:txEl>
                                          </p:spTgt>
                                        </p:tgtEl>
                                        <p:attrNameLst>
                                          <p:attrName>style.visibility</p:attrName>
                                        </p:attrNameLst>
                                      </p:cBhvr>
                                      <p:to>
                                        <p:strVal val="visible"/>
                                      </p:to>
                                    </p:set>
                                    <p:animEffect transition="in" filter="box(out)">
                                      <p:cBhvr>
                                        <p:cTn id="22" dur="500"/>
                                        <p:tgtEl>
                                          <p:spTgt spid="109589">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09590">
                                            <p:txEl>
                                              <p:pRg st="0" end="0"/>
                                            </p:txEl>
                                          </p:spTgt>
                                        </p:tgtEl>
                                        <p:attrNameLst>
                                          <p:attrName>style.visibility</p:attrName>
                                        </p:attrNameLst>
                                      </p:cBhvr>
                                      <p:to>
                                        <p:strVal val="visible"/>
                                      </p:to>
                                    </p:set>
                                    <p:animEffect transition="in" filter="box(out)">
                                      <p:cBhvr>
                                        <p:cTn id="27" dur="500"/>
                                        <p:tgtEl>
                                          <p:spTgt spid="109590">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autoUpdateAnimBg="0"/>
      <p:bldP spid="109589" grpId="0" build="p" autoUpdateAnimBg="0"/>
      <p:bldP spid="109590" grpId="0" build="p" autoUpdateAnimBg="0"/>
    </p:bldLst>
  </p:timing>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0" y="414338"/>
            <a:ext cx="3555504" cy="533400"/>
          </a:xfrm>
        </p:spPr>
        <p:txBody>
          <a:bodyPr/>
          <a:lstStyle/>
          <a:p>
            <a:pPr algn="l" eaLnBrk="1" hangingPunct="1"/>
            <a:r>
              <a:rPr lang="zh-CN" altLang="en-US" b="0" dirty="0" smtClean="0">
                <a:latin typeface="Times New Roman" panose="02020603050405020304" pitchFamily="18" charset="0"/>
              </a:rPr>
              <a:t>最大独立点集</a:t>
            </a:r>
          </a:p>
        </p:txBody>
      </p:sp>
      <p:sp>
        <p:nvSpPr>
          <p:cNvPr id="110595" name="Rectangle 3"/>
          <p:cNvSpPr>
            <a:spLocks noChangeArrowheads="1"/>
          </p:cNvSpPr>
          <p:nvPr/>
        </p:nvSpPr>
        <p:spPr bwMode="auto">
          <a:xfrm>
            <a:off x="152400" y="1143000"/>
            <a:ext cx="8991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a:latin typeface="宋体" panose="02010600030101010101" pitchFamily="2" charset="-122"/>
                <a:ea typeface="宋体" panose="02010600030101010101" pitchFamily="2" charset="-122"/>
              </a:rPr>
              <a:t>    </a:t>
            </a:r>
            <a:r>
              <a:rPr lang="zh-CN" altLang="en-US" sz="2400" b="1">
                <a:latin typeface="Times New Roman" panose="02020603050405020304" pitchFamily="18" charset="0"/>
                <a:ea typeface="黑体" panose="02010609060101010101" pitchFamily="49" charset="-122"/>
              </a:rPr>
              <a:t>定义</a:t>
            </a:r>
            <a:r>
              <a:rPr lang="en-US" altLang="zh-CN" sz="2400" b="1">
                <a:latin typeface="Times New Roman" panose="02020603050405020304" pitchFamily="18" charset="0"/>
                <a:ea typeface="黑体" panose="02010609060101010101" pitchFamily="49" charset="-122"/>
              </a:rPr>
              <a:t>2 </a:t>
            </a:r>
            <a:r>
              <a:rPr lang="zh-CN" altLang="en-US" sz="2400" b="1">
                <a:latin typeface="宋体" panose="02010600030101010101" pitchFamily="2" charset="-122"/>
                <a:ea typeface="宋体" panose="02010600030101010101" pitchFamily="2" charset="-122"/>
              </a:rPr>
              <a:t>设图</a:t>
            </a:r>
            <a:r>
              <a:rPr lang="en-US" altLang="zh-CN" sz="2400" b="1" i="1">
                <a:latin typeface="Times New Roman" panose="02020603050405020304" pitchFamily="18" charset="0"/>
                <a:ea typeface="宋体" panose="02010600030101010101" pitchFamily="2" charset="-122"/>
              </a:rPr>
              <a:t>G</a:t>
            </a:r>
            <a:r>
              <a:rPr lang="en-US" altLang="zh-CN" sz="2400" b="1">
                <a:latin typeface="Times New Roman" panose="02020603050405020304" pitchFamily="18" charset="0"/>
                <a:ea typeface="宋体" panose="02010600030101010101" pitchFamily="2" charset="-122"/>
              </a:rPr>
              <a:t> = (</a:t>
            </a:r>
            <a:r>
              <a:rPr lang="en-US" altLang="zh-CN" sz="2400" b="1" i="1">
                <a:latin typeface="Times New Roman" panose="02020603050405020304" pitchFamily="18" charset="0"/>
                <a:ea typeface="宋体" panose="02010600030101010101" pitchFamily="2" charset="-122"/>
              </a:rPr>
              <a:t>V</a:t>
            </a:r>
            <a:r>
              <a:rPr lang="en-US" altLang="zh-CN" sz="2400" b="1">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E </a:t>
            </a:r>
            <a:r>
              <a:rPr lang="en-US" altLang="zh-CN" sz="2400" b="1">
                <a:latin typeface="Times New Roman" panose="02020603050405020304" pitchFamily="18" charset="0"/>
                <a:ea typeface="宋体" panose="02010600030101010101" pitchFamily="2" charset="-122"/>
              </a:rPr>
              <a:t>)</a:t>
            </a:r>
            <a:r>
              <a:rPr lang="en-US" altLang="zh-CN" sz="2400" b="1">
                <a:latin typeface="宋体" panose="02010600030101010101" pitchFamily="2" charset="-122"/>
                <a:ea typeface="宋体" panose="02010600030101010101" pitchFamily="2" charset="-122"/>
              </a:rPr>
              <a:t>,</a:t>
            </a:r>
            <a:r>
              <a:rPr lang="en-US" altLang="zh-CN" sz="2400" b="1" i="1">
                <a:latin typeface="Times New Roman" panose="02020603050405020304" pitchFamily="18" charset="0"/>
                <a:ea typeface="宋体" panose="02010600030101010101" pitchFamily="2" charset="-122"/>
              </a:rPr>
              <a:t>I </a:t>
            </a:r>
            <a:r>
              <a:rPr lang="en-US" altLang="zh-CN" sz="2400" b="1">
                <a:latin typeface="Times New Roman" panose="02020603050405020304" pitchFamily="18" charset="0"/>
                <a:ea typeface="宋体" panose="02010600030101010101" pitchFamily="2" charset="-122"/>
                <a:sym typeface="Symbol" panose="05050102010706020507" pitchFamily="18" charset="2"/>
              </a:rPr>
              <a:t></a:t>
            </a:r>
            <a:r>
              <a:rPr lang="en-US" altLang="zh-CN" sz="2400" b="1" i="1">
                <a:latin typeface="Times New Roman" panose="02020603050405020304" pitchFamily="18" charset="0"/>
                <a:ea typeface="宋体" panose="02010600030101010101" pitchFamily="2" charset="-122"/>
              </a:rPr>
              <a:t>V</a:t>
            </a:r>
            <a:r>
              <a:rPr lang="zh-CN" altLang="en-US" sz="2400" b="1">
                <a:latin typeface="宋体" panose="02010600030101010101" pitchFamily="2" charset="-122"/>
                <a:ea typeface="宋体" panose="02010600030101010101" pitchFamily="2" charset="-122"/>
              </a:rPr>
              <a:t>如果</a:t>
            </a:r>
            <a:r>
              <a:rPr lang="en-US" altLang="zh-CN" sz="2400" b="1" i="1">
                <a:latin typeface="Times New Roman" panose="02020603050405020304" pitchFamily="18" charset="0"/>
                <a:ea typeface="宋体" panose="02010600030101010101" pitchFamily="2" charset="-122"/>
              </a:rPr>
              <a:t>I</a:t>
            </a:r>
            <a:r>
              <a:rPr lang="zh-CN" altLang="en-US" sz="2400" b="1">
                <a:latin typeface="宋体" panose="02010600030101010101" pitchFamily="2" charset="-122"/>
                <a:ea typeface="宋体" panose="02010600030101010101" pitchFamily="2" charset="-122"/>
              </a:rPr>
              <a:t>中任意两个顶点在</a:t>
            </a:r>
            <a:r>
              <a:rPr lang="en-US" altLang="zh-CN" sz="2400" b="1" i="1">
                <a:latin typeface="Times New Roman" panose="02020603050405020304" pitchFamily="18" charset="0"/>
                <a:ea typeface="宋体" panose="02010600030101010101" pitchFamily="2" charset="-122"/>
              </a:rPr>
              <a:t>G</a:t>
            </a:r>
            <a:r>
              <a:rPr lang="zh-CN" altLang="en-US" sz="2400" b="1">
                <a:latin typeface="宋体" panose="02010600030101010101" pitchFamily="2" charset="-122"/>
                <a:ea typeface="宋体" panose="02010600030101010101" pitchFamily="2" charset="-122"/>
              </a:rPr>
              <a:t>中都不相邻</a:t>
            </a:r>
            <a:r>
              <a:rPr lang="en-US" altLang="zh-CN" sz="2400" b="1">
                <a:latin typeface="Times New Roman" panose="02020603050405020304" pitchFamily="18" charset="0"/>
                <a:ea typeface="宋体" panose="02010600030101010101" pitchFamily="2" charset="-122"/>
              </a:rPr>
              <a:t>, </a:t>
            </a:r>
            <a:r>
              <a:rPr lang="zh-CN" altLang="en-US" sz="2400" b="1">
                <a:latin typeface="宋体" panose="02010600030101010101" pitchFamily="2" charset="-122"/>
                <a:ea typeface="宋体" panose="02010600030101010101" pitchFamily="2" charset="-122"/>
              </a:rPr>
              <a:t>则称</a:t>
            </a:r>
            <a:r>
              <a:rPr lang="en-US" altLang="zh-CN" sz="2400" b="1" i="1">
                <a:latin typeface="Times New Roman" panose="02020603050405020304" pitchFamily="18" charset="0"/>
                <a:ea typeface="宋体" panose="02010600030101010101" pitchFamily="2" charset="-122"/>
              </a:rPr>
              <a:t>I</a:t>
            </a:r>
            <a:r>
              <a:rPr lang="zh-CN" altLang="en-US" sz="2400" b="1">
                <a:latin typeface="宋体" panose="02010600030101010101" pitchFamily="2" charset="-122"/>
                <a:ea typeface="宋体" panose="02010600030101010101" pitchFamily="2" charset="-122"/>
              </a:rPr>
              <a:t>是</a:t>
            </a:r>
            <a:r>
              <a:rPr lang="en-US" altLang="zh-CN" sz="2400" b="1" i="1">
                <a:latin typeface="Times New Roman" panose="02020603050405020304" pitchFamily="18" charset="0"/>
                <a:ea typeface="宋体" panose="02010600030101010101" pitchFamily="2" charset="-122"/>
              </a:rPr>
              <a:t>G</a:t>
            </a:r>
            <a:r>
              <a:rPr lang="zh-CN" altLang="en-US" sz="2400" b="1">
                <a:latin typeface="宋体" panose="02010600030101010101" pitchFamily="2" charset="-122"/>
                <a:ea typeface="宋体" panose="02010600030101010101" pitchFamily="2" charset="-122"/>
              </a:rPr>
              <a:t>的一个</a:t>
            </a:r>
            <a:r>
              <a:rPr lang="zh-CN" altLang="en-US" sz="2400" b="1">
                <a:solidFill>
                  <a:schemeClr val="folHlink"/>
                </a:solidFill>
                <a:latin typeface="黑体" panose="02010609060101010101" pitchFamily="49" charset="-122"/>
                <a:ea typeface="黑体" panose="02010609060101010101" pitchFamily="49" charset="-122"/>
              </a:rPr>
              <a:t>独立点集</a:t>
            </a:r>
            <a:r>
              <a:rPr lang="en-US" altLang="zh-CN" sz="2400" b="1">
                <a:latin typeface="宋体" panose="02010600030101010101" pitchFamily="2" charset="-122"/>
                <a:ea typeface="宋体" panose="02010600030101010101" pitchFamily="2" charset="-122"/>
              </a:rPr>
              <a:t>. </a:t>
            </a:r>
          </a:p>
          <a:p>
            <a:pPr eaLnBrk="1" hangingPunct="1"/>
            <a:r>
              <a:rPr lang="en-US" altLang="zh-CN" sz="2400" b="1">
                <a:latin typeface="宋体" panose="02010600030101010101" pitchFamily="2" charset="-122"/>
                <a:ea typeface="宋体" panose="02010600030101010101" pitchFamily="2" charset="-122"/>
              </a:rPr>
              <a:t>    </a:t>
            </a:r>
            <a:r>
              <a:rPr lang="zh-CN" altLang="en-US" sz="2400" b="1">
                <a:latin typeface="宋体" panose="02010600030101010101" pitchFamily="2" charset="-122"/>
                <a:ea typeface="宋体" panose="02010600030101010101" pitchFamily="2" charset="-122"/>
              </a:rPr>
              <a:t>若</a:t>
            </a:r>
            <a:r>
              <a:rPr lang="en-US" altLang="zh-CN" sz="2400" b="1" i="1">
                <a:latin typeface="Times New Roman" panose="02020603050405020304" pitchFamily="18" charset="0"/>
                <a:ea typeface="宋体" panose="02010600030101010101" pitchFamily="2" charset="-122"/>
              </a:rPr>
              <a:t>G</a:t>
            </a:r>
            <a:r>
              <a:rPr lang="zh-CN" altLang="en-US" sz="2400" b="1">
                <a:latin typeface="宋体" panose="02010600030101010101" pitchFamily="2" charset="-122"/>
                <a:ea typeface="宋体" panose="02010600030101010101" pitchFamily="2" charset="-122"/>
              </a:rPr>
              <a:t>的一个独立点集中</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任意添加一个点后不再是独立点集</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则称此独立点集是</a:t>
            </a:r>
            <a:r>
              <a:rPr lang="en-US" altLang="zh-CN" sz="2400" b="1" i="1">
                <a:latin typeface="Times New Roman" panose="02020603050405020304" pitchFamily="18" charset="0"/>
                <a:ea typeface="宋体" panose="02010600030101010101" pitchFamily="2" charset="-122"/>
              </a:rPr>
              <a:t>G</a:t>
            </a:r>
            <a:r>
              <a:rPr lang="zh-CN" altLang="en-US" sz="2400" b="1">
                <a:latin typeface="宋体" panose="02010600030101010101" pitchFamily="2" charset="-122"/>
                <a:ea typeface="宋体" panose="02010600030101010101" pitchFamily="2" charset="-122"/>
              </a:rPr>
              <a:t>的一个</a:t>
            </a:r>
            <a:r>
              <a:rPr lang="zh-CN" altLang="en-US" sz="2400" b="1">
                <a:solidFill>
                  <a:schemeClr val="folHlink"/>
                </a:solidFill>
                <a:latin typeface="黑体" panose="02010609060101010101" pitchFamily="49" charset="-122"/>
                <a:ea typeface="黑体" panose="02010609060101010101" pitchFamily="49" charset="-122"/>
              </a:rPr>
              <a:t>极大独立点集</a:t>
            </a:r>
            <a:r>
              <a:rPr lang="en-US" altLang="zh-CN" sz="2400" b="1">
                <a:latin typeface="宋体" panose="02010600030101010101" pitchFamily="2" charset="-122"/>
                <a:ea typeface="宋体" panose="02010600030101010101" pitchFamily="2" charset="-122"/>
              </a:rPr>
              <a:t>. </a:t>
            </a:r>
          </a:p>
          <a:p>
            <a:pPr eaLnBrk="1" hangingPunct="1"/>
            <a:r>
              <a:rPr lang="en-US" altLang="zh-CN" sz="2400" b="1">
                <a:latin typeface="宋体" panose="02010600030101010101" pitchFamily="2" charset="-122"/>
                <a:ea typeface="宋体" panose="02010600030101010101" pitchFamily="2" charset="-122"/>
              </a:rPr>
              <a:t>    </a:t>
            </a:r>
            <a:r>
              <a:rPr lang="zh-CN" altLang="en-US" sz="2400" b="1">
                <a:latin typeface="宋体" panose="02010600030101010101" pitchFamily="2" charset="-122"/>
                <a:ea typeface="宋体" panose="02010600030101010101" pitchFamily="2" charset="-122"/>
              </a:rPr>
              <a:t>顶点数最多的独立点集</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称为</a:t>
            </a:r>
            <a:r>
              <a:rPr lang="en-US" altLang="zh-CN" sz="2400" b="1" i="1">
                <a:latin typeface="Times New Roman" panose="02020603050405020304" pitchFamily="18" charset="0"/>
                <a:ea typeface="宋体" panose="02010600030101010101" pitchFamily="2" charset="-122"/>
              </a:rPr>
              <a:t>G</a:t>
            </a:r>
            <a:r>
              <a:rPr lang="zh-CN" altLang="en-US" sz="2400" b="1">
                <a:latin typeface="宋体" panose="02010600030101010101" pitchFamily="2" charset="-122"/>
                <a:ea typeface="宋体" panose="02010600030101010101" pitchFamily="2" charset="-122"/>
              </a:rPr>
              <a:t>的</a:t>
            </a:r>
            <a:r>
              <a:rPr lang="zh-CN" altLang="en-US" sz="2400" b="1">
                <a:solidFill>
                  <a:schemeClr val="folHlink"/>
                </a:solidFill>
                <a:latin typeface="黑体" panose="02010609060101010101" pitchFamily="49" charset="-122"/>
                <a:ea typeface="黑体" panose="02010609060101010101" pitchFamily="49" charset="-122"/>
              </a:rPr>
              <a:t>最大独立点集</a:t>
            </a:r>
            <a:r>
              <a:rPr lang="en-US" altLang="zh-CN" sz="2400" b="1">
                <a:latin typeface="宋体" panose="02010600030101010101" pitchFamily="2" charset="-122"/>
                <a:ea typeface="宋体" panose="02010600030101010101" pitchFamily="2" charset="-122"/>
              </a:rPr>
              <a:t>.</a:t>
            </a:r>
          </a:p>
        </p:txBody>
      </p:sp>
      <p:grpSp>
        <p:nvGrpSpPr>
          <p:cNvPr id="2" name="Group 4"/>
          <p:cNvGrpSpPr>
            <a:grpSpLocks/>
          </p:cNvGrpSpPr>
          <p:nvPr/>
        </p:nvGrpSpPr>
        <p:grpSpPr bwMode="auto">
          <a:xfrm>
            <a:off x="611187" y="3200400"/>
            <a:ext cx="8151813" cy="2819400"/>
            <a:chOff x="-1535" y="0"/>
            <a:chExt cx="5135" cy="1776"/>
          </a:xfrm>
        </p:grpSpPr>
        <p:pic>
          <p:nvPicPr>
            <p:cNvPr id="110598" name="Picture 5" descr="6-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 y="0"/>
              <a:ext cx="1776" cy="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p:cNvSpPr>
              <a:spLocks noChangeArrowheads="1"/>
            </p:cNvSpPr>
            <p:nvPr/>
          </p:nvSpPr>
          <p:spPr bwMode="auto">
            <a:xfrm>
              <a:off x="-1535" y="150"/>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latin typeface="宋体" panose="02010600030101010101" pitchFamily="2" charset="-122"/>
                  <a:ea typeface="宋体" panose="02010600030101010101" pitchFamily="2" charset="-122"/>
                </a:rPr>
                <a:t>例如</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右</a:t>
              </a:r>
              <a:r>
                <a:rPr lang="zh-CN" altLang="en-US" sz="2400" b="1" dirty="0">
                  <a:latin typeface="宋体" panose="02010600030101010101" pitchFamily="2" charset="-122"/>
                  <a:ea typeface="宋体" panose="02010600030101010101" pitchFamily="2" charset="-122"/>
                </a:rPr>
                <a:t>图中</a:t>
              </a:r>
              <a:r>
                <a:rPr lang="en-US" altLang="zh-CN" sz="2400" b="1" dirty="0">
                  <a:latin typeface="Times New Roman" panose="02020603050405020304" pitchFamily="18" charset="0"/>
                  <a:ea typeface="宋体" panose="02010600030101010101" pitchFamily="2" charset="-122"/>
                </a:rPr>
                <a:t>,</a:t>
              </a:r>
            </a:p>
          </p:txBody>
        </p:sp>
      </p:grpSp>
      <p:sp>
        <p:nvSpPr>
          <p:cNvPr id="110599" name="Rectangle 7"/>
          <p:cNvSpPr>
            <a:spLocks noChangeArrowheads="1"/>
          </p:cNvSpPr>
          <p:nvPr/>
        </p:nvSpPr>
        <p:spPr bwMode="auto">
          <a:xfrm>
            <a:off x="0" y="4267200"/>
            <a:ext cx="5562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latin typeface="宋体" panose="02010600030101010101" pitchFamily="2" charset="-122"/>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4</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等都是极大独立点集</a:t>
            </a:r>
            <a:r>
              <a:rPr lang="en-US" altLang="zh-CN" sz="2400" b="1" dirty="0">
                <a:latin typeface="宋体" panose="02010600030101010101" pitchFamily="2" charset="-122"/>
                <a:ea typeface="宋体" panose="02010600030101010101" pitchFamily="2" charset="-122"/>
              </a:rPr>
              <a:t>.</a:t>
            </a:r>
          </a:p>
          <a:p>
            <a:pPr eaLnBrk="1" hangingPunct="1"/>
            <a:r>
              <a:rPr lang="en-US" altLang="zh-CN" sz="2400" b="1" dirty="0">
                <a:latin typeface="宋体" panose="02010600030101010101" pitchFamily="2" charset="-122"/>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3</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5</a:t>
            </a:r>
            <a:r>
              <a:rPr lang="en-US" altLang="zh-CN" sz="2400" b="1" dirty="0">
                <a:latin typeface="宋体" panose="02010600030101010101" pitchFamily="2" charset="-122"/>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6</a:t>
            </a:r>
            <a:r>
              <a:rPr lang="en-US" altLang="zh-CN" sz="2400" b="1" dirty="0">
                <a:latin typeface="宋体" panose="02010600030101010101" pitchFamily="2" charset="-122"/>
                <a:ea typeface="宋体" panose="02010600030101010101" pitchFamily="2" charset="-122"/>
              </a:rPr>
              <a:t>}</a:t>
            </a:r>
          </a:p>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是最大独立点集</a:t>
            </a:r>
            <a:r>
              <a:rPr lang="en-US" altLang="zh-CN" sz="2400" b="1" dirty="0">
                <a:latin typeface="宋体" panose="02010600030101010101" pitchFamily="2" charset="-122"/>
                <a:ea typeface="宋体" panose="02010600030101010101" pitchFamily="2" charset="-122"/>
              </a:rPr>
              <a:t>.</a:t>
            </a: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306</a:t>
            </a:fld>
            <a:endParaRPr lang="en-GB" dirty="0"/>
          </a:p>
        </p:txBody>
      </p:sp>
    </p:spTree>
    <p:extLst>
      <p:ext uri="{BB962C8B-B14F-4D97-AF65-F5344CB8AC3E}">
        <p14:creationId xmlns:p14="http://schemas.microsoft.com/office/powerpoint/2010/main" val="38912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Effect transition="in" filter="box(out)">
                                      <p:cBhvr>
                                        <p:cTn id="7" dur="500"/>
                                        <p:tgtEl>
                                          <p:spTgt spid="11059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0595">
                                            <p:txEl>
                                              <p:pRg st="1" end="1"/>
                                            </p:txEl>
                                          </p:spTgt>
                                        </p:tgtEl>
                                        <p:attrNameLst>
                                          <p:attrName>style.visibility</p:attrName>
                                        </p:attrNameLst>
                                      </p:cBhvr>
                                      <p:to>
                                        <p:strVal val="visible"/>
                                      </p:to>
                                    </p:set>
                                    <p:animEffect transition="in" filter="box(out)">
                                      <p:cBhvr>
                                        <p:cTn id="12" dur="500"/>
                                        <p:tgtEl>
                                          <p:spTgt spid="11059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10595">
                                            <p:txEl>
                                              <p:pRg st="2" end="2"/>
                                            </p:txEl>
                                          </p:spTgt>
                                        </p:tgtEl>
                                        <p:attrNameLst>
                                          <p:attrName>style.visibility</p:attrName>
                                        </p:attrNameLst>
                                      </p:cBhvr>
                                      <p:to>
                                        <p:strVal val="visible"/>
                                      </p:to>
                                    </p:set>
                                    <p:animEffect transition="in" filter="box(out)">
                                      <p:cBhvr>
                                        <p:cTn id="17" dur="500"/>
                                        <p:tgtEl>
                                          <p:spTgt spid="11059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0599">
                                            <p:txEl>
                                              <p:pRg st="0" end="0"/>
                                            </p:txEl>
                                          </p:spTgt>
                                        </p:tgtEl>
                                        <p:attrNameLst>
                                          <p:attrName>style.visibility</p:attrName>
                                        </p:attrNameLst>
                                      </p:cBhvr>
                                      <p:to>
                                        <p:strVal val="visible"/>
                                      </p:to>
                                    </p:set>
                                    <p:animEffect transition="in" filter="wipe(left)">
                                      <p:cBhvr>
                                        <p:cTn id="27" dur="500"/>
                                        <p:tgtEl>
                                          <p:spTgt spid="11059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0599">
                                            <p:txEl>
                                              <p:pRg st="1" end="1"/>
                                            </p:txEl>
                                          </p:spTgt>
                                        </p:tgtEl>
                                        <p:attrNameLst>
                                          <p:attrName>style.visibility</p:attrName>
                                        </p:attrNameLst>
                                      </p:cBhvr>
                                      <p:to>
                                        <p:strVal val="visible"/>
                                      </p:to>
                                    </p:set>
                                    <p:animEffect transition="in" filter="wipe(left)">
                                      <p:cBhvr>
                                        <p:cTn id="32" dur="500"/>
                                        <p:tgtEl>
                                          <p:spTgt spid="110599">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0599">
                                            <p:txEl>
                                              <p:pRg st="2" end="2"/>
                                            </p:txEl>
                                          </p:spTgt>
                                        </p:tgtEl>
                                        <p:attrNameLst>
                                          <p:attrName>style.visibility</p:attrName>
                                        </p:attrNameLst>
                                      </p:cBhvr>
                                      <p:to>
                                        <p:strVal val="visible"/>
                                      </p:to>
                                    </p:set>
                                    <p:animEffect transition="in" filter="wipe(left)">
                                      <p:cBhvr>
                                        <p:cTn id="37" dur="500"/>
                                        <p:tgtEl>
                                          <p:spTgt spid="1105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autoUpdateAnimBg="0"/>
      <p:bldP spid="110599" grpId="0" build="p" autoUpdateAnimBg="0"/>
    </p:bldLst>
  </p:timing>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35023" y="409575"/>
            <a:ext cx="3339480" cy="533400"/>
          </a:xfrm>
        </p:spPr>
        <p:txBody>
          <a:bodyPr/>
          <a:lstStyle/>
          <a:p>
            <a:pPr algn="l" eaLnBrk="1" hangingPunct="1"/>
            <a:r>
              <a:rPr lang="zh-CN" altLang="en-US" b="0" dirty="0" smtClean="0">
                <a:latin typeface="Times New Roman" panose="02020603050405020304" pitchFamily="18" charset="0"/>
              </a:rPr>
              <a:t>最小支配集</a:t>
            </a:r>
            <a:endParaRPr lang="zh-CN" altLang="en-US" b="0" dirty="0" smtClean="0"/>
          </a:p>
        </p:txBody>
      </p:sp>
      <p:sp>
        <p:nvSpPr>
          <p:cNvPr id="111619" name="Rectangle 3"/>
          <p:cNvSpPr>
            <a:spLocks noChangeArrowheads="1"/>
          </p:cNvSpPr>
          <p:nvPr/>
        </p:nvSpPr>
        <p:spPr bwMode="auto">
          <a:xfrm>
            <a:off x="152400" y="914400"/>
            <a:ext cx="8991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Times New Roman" panose="02020603050405020304" pitchFamily="18" charset="0"/>
                <a:ea typeface="黑体" panose="02010609060101010101" pitchFamily="49" charset="-122"/>
              </a:rPr>
              <a:t>定义</a:t>
            </a:r>
            <a:r>
              <a:rPr lang="en-US" altLang="zh-CN" sz="2400" b="1" dirty="0">
                <a:latin typeface="Times New Roman" panose="02020603050405020304" pitchFamily="18" charset="0"/>
                <a:ea typeface="黑体" panose="02010609060101010101" pitchFamily="49" charset="-122"/>
              </a:rPr>
              <a:t>3 </a:t>
            </a:r>
            <a:r>
              <a:rPr lang="zh-CN" altLang="en-US" sz="2400" b="1" dirty="0">
                <a:latin typeface="Times New Roman" panose="02020603050405020304" pitchFamily="18" charset="0"/>
                <a:ea typeface="宋体" panose="02010600030101010101" pitchFamily="2" charset="-122"/>
              </a:rPr>
              <a:t>设图</a:t>
            </a:r>
            <a:r>
              <a:rPr lang="en-US" altLang="zh-CN" sz="2400" b="1" i="1" dirty="0">
                <a:latin typeface="Times New Roman" panose="02020603050405020304" pitchFamily="18" charset="0"/>
                <a:ea typeface="宋体" panose="02010600030101010101" pitchFamily="2" charset="-122"/>
              </a:rPr>
              <a:t>G</a:t>
            </a:r>
            <a:r>
              <a:rPr lang="en-US" altLang="zh-CN" sz="2400" b="1" dirty="0">
                <a:latin typeface="Times New Roman" panose="02020603050405020304" pitchFamily="18" charset="0"/>
                <a:ea typeface="宋体" panose="02010600030101010101" pitchFamily="2" charset="-122"/>
              </a:rPr>
              <a:t> = (</a:t>
            </a:r>
            <a:r>
              <a:rPr lang="en-US" altLang="zh-CN" sz="2400" b="1" i="1" dirty="0">
                <a:latin typeface="Times New Roman" panose="02020603050405020304" pitchFamily="18" charset="0"/>
                <a:ea typeface="宋体" panose="02010600030101010101" pitchFamily="2" charset="-122"/>
              </a:rPr>
              <a:t>V</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E </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D </a:t>
            </a: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r>
              <a:rPr lang="en-US" altLang="zh-CN" sz="2400" b="1" i="1" dirty="0">
                <a:latin typeface="Times New Roman" panose="02020603050405020304" pitchFamily="18" charset="0"/>
                <a:ea typeface="宋体" panose="02010600030101010101" pitchFamily="2" charset="-122"/>
              </a:rPr>
              <a:t>V</a:t>
            </a:r>
            <a:r>
              <a:rPr lang="zh-CN" altLang="en-US" sz="2400" b="1" dirty="0">
                <a:latin typeface="Times New Roman" panose="02020603050405020304" pitchFamily="18" charset="0"/>
                <a:ea typeface="宋体" panose="02010600030101010101" pitchFamily="2" charset="-122"/>
              </a:rPr>
              <a:t>如果</a:t>
            </a:r>
            <a:r>
              <a:rPr lang="zh-CN" altLang="en-US" sz="2400" b="1" dirty="0">
                <a:latin typeface="Times New Roman" panose="02020603050405020304" pitchFamily="18" charset="0"/>
                <a:ea typeface="宋体" panose="02010600030101010101" pitchFamily="2" charset="-122"/>
                <a:sym typeface="Symbol" panose="05050102010706020507" pitchFamily="18" charset="2"/>
              </a:rPr>
              <a:t></a:t>
            </a:r>
            <a:r>
              <a:rPr lang="en-US" altLang="zh-CN" sz="2400" b="1" i="1" dirty="0" err="1">
                <a:latin typeface="Times New Roman" panose="02020603050405020304" pitchFamily="18" charset="0"/>
                <a:ea typeface="宋体" panose="02010600030101010101" pitchFamily="2" charset="-122"/>
              </a:rPr>
              <a:t>v</a:t>
            </a:r>
            <a:r>
              <a:rPr lang="en-US" altLang="zh-CN" sz="2400" b="1" dirty="0" err="1">
                <a:latin typeface="Times New Roman" panose="02020603050405020304" pitchFamily="18" charset="0"/>
                <a:ea typeface="宋体" panose="02010600030101010101" pitchFamily="2" charset="-122"/>
              </a:rPr>
              <a:t>∈</a:t>
            </a:r>
            <a:r>
              <a:rPr lang="en-US" altLang="zh-CN" sz="2400" b="1" i="1" dirty="0" err="1">
                <a:latin typeface="Times New Roman" panose="02020603050405020304" pitchFamily="18" charset="0"/>
                <a:ea typeface="宋体" panose="02010600030101010101" pitchFamily="2" charset="-122"/>
              </a:rPr>
              <a:t>V</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要么</a:t>
            </a:r>
            <a:r>
              <a:rPr lang="en-US" altLang="zh-CN" sz="2400" b="1" i="1" dirty="0" err="1">
                <a:latin typeface="Times New Roman" panose="02020603050405020304" pitchFamily="18" charset="0"/>
                <a:ea typeface="宋体" panose="02010600030101010101" pitchFamily="2" charset="-122"/>
              </a:rPr>
              <a:t>v</a:t>
            </a:r>
            <a:r>
              <a:rPr lang="en-US" altLang="zh-CN" sz="2400" b="1" dirty="0" err="1">
                <a:latin typeface="Times New Roman" panose="02020603050405020304" pitchFamily="18" charset="0"/>
                <a:ea typeface="宋体" panose="02010600030101010101" pitchFamily="2" charset="-122"/>
              </a:rPr>
              <a:t>∈</a:t>
            </a:r>
            <a:r>
              <a:rPr lang="en-US" altLang="zh-CN" sz="2400" b="1" i="1" dirty="0" err="1">
                <a:latin typeface="Times New Roman" panose="02020603050405020304" pitchFamily="18" charset="0"/>
                <a:ea typeface="宋体" panose="02010600030101010101" pitchFamily="2" charset="-122"/>
              </a:rPr>
              <a:t>D</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要么</a:t>
            </a:r>
            <a:r>
              <a:rPr lang="en-US" altLang="zh-CN" sz="2400" b="1" i="1" dirty="0">
                <a:latin typeface="Times New Roman" panose="02020603050405020304" pitchFamily="18" charset="0"/>
                <a:ea typeface="宋体" panose="02010600030101010101" pitchFamily="2" charset="-122"/>
              </a:rPr>
              <a:t>v</a:t>
            </a:r>
            <a:r>
              <a:rPr lang="zh-CN" altLang="en-US" sz="2400" b="1" dirty="0">
                <a:latin typeface="Times New Roman" panose="02020603050405020304" pitchFamily="18" charset="0"/>
                <a:ea typeface="宋体" panose="02010600030101010101" pitchFamily="2" charset="-122"/>
              </a:rPr>
              <a:t>与</a:t>
            </a:r>
            <a:r>
              <a:rPr lang="en-US" altLang="zh-CN" sz="2400" b="1" i="1" dirty="0">
                <a:latin typeface="Times New Roman" panose="02020603050405020304" pitchFamily="18" charset="0"/>
                <a:ea typeface="宋体" panose="02010600030101010101" pitchFamily="2" charset="-122"/>
              </a:rPr>
              <a:t>D</a:t>
            </a:r>
            <a:r>
              <a:rPr lang="zh-CN" altLang="en-US" sz="2400" b="1" dirty="0">
                <a:latin typeface="Times New Roman" panose="02020603050405020304" pitchFamily="18" charset="0"/>
                <a:ea typeface="宋体" panose="02010600030101010101" pitchFamily="2" charset="-122"/>
              </a:rPr>
              <a:t>的某个点相邻</a:t>
            </a:r>
            <a:r>
              <a:rPr lang="en-US" altLang="zh-CN" sz="2400" b="1" dirty="0">
                <a:latin typeface="宋体" panose="02010600030101010101" pitchFamily="2" charset="-122"/>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则称</a:t>
            </a:r>
            <a:r>
              <a:rPr lang="en-US" altLang="zh-CN" sz="2400" b="1" i="1" dirty="0">
                <a:latin typeface="Times New Roman" panose="02020603050405020304" pitchFamily="18" charset="0"/>
                <a:ea typeface="宋体" panose="02010600030101010101" pitchFamily="2" charset="-122"/>
              </a:rPr>
              <a:t>D</a:t>
            </a:r>
            <a:r>
              <a:rPr lang="zh-CN" altLang="en-US" sz="2400" b="1" dirty="0">
                <a:latin typeface="Times New Roman" panose="02020603050405020304" pitchFamily="18" charset="0"/>
                <a:ea typeface="宋体" panose="02010600030101010101" pitchFamily="2" charset="-122"/>
              </a:rPr>
              <a:t>是</a:t>
            </a:r>
            <a:r>
              <a:rPr lang="en-US" altLang="zh-CN" sz="2400" b="1" i="1" dirty="0">
                <a:latin typeface="Times New Roman" panose="02020603050405020304" pitchFamily="18" charset="0"/>
                <a:ea typeface="宋体" panose="02010600030101010101" pitchFamily="2" charset="-122"/>
              </a:rPr>
              <a:t>G</a:t>
            </a:r>
            <a:r>
              <a:rPr lang="zh-CN" altLang="en-US" sz="2400" b="1" dirty="0">
                <a:latin typeface="Times New Roman" panose="02020603050405020304" pitchFamily="18" charset="0"/>
                <a:ea typeface="宋体" panose="02010600030101010101" pitchFamily="2" charset="-122"/>
              </a:rPr>
              <a:t>的一</a:t>
            </a:r>
            <a:r>
              <a:rPr lang="zh-CN" altLang="en-US" sz="2400" b="1" dirty="0" smtClean="0">
                <a:latin typeface="Times New Roman" panose="02020603050405020304" pitchFamily="18" charset="0"/>
                <a:ea typeface="宋体" panose="02010600030101010101" pitchFamily="2" charset="-122"/>
              </a:rPr>
              <a:t>个支配</a:t>
            </a:r>
            <a:r>
              <a:rPr lang="zh-CN" altLang="en-US" sz="2400" b="1" dirty="0" smtClean="0">
                <a:solidFill>
                  <a:schemeClr val="folHlink"/>
                </a:solidFill>
                <a:latin typeface="Times New Roman" panose="02020603050405020304" pitchFamily="18" charset="0"/>
                <a:ea typeface="黑体" panose="02010609060101010101" pitchFamily="49" charset="-122"/>
              </a:rPr>
              <a:t>集</a:t>
            </a:r>
            <a:r>
              <a:rPr lang="en-US" altLang="zh-CN" sz="2400" b="1" dirty="0">
                <a:latin typeface="宋体" panose="02010600030101010101" pitchFamily="2" charset="-122"/>
                <a:ea typeface="宋体" panose="02010600030101010101" pitchFamily="2" charset="-122"/>
              </a:rPr>
              <a:t>. </a:t>
            </a:r>
          </a:p>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若</a:t>
            </a:r>
            <a:r>
              <a:rPr lang="en-US" altLang="zh-CN" sz="2400" b="1" i="1" dirty="0">
                <a:latin typeface="Times New Roman" panose="02020603050405020304" pitchFamily="18" charset="0"/>
                <a:ea typeface="宋体" panose="02010600030101010101" pitchFamily="2" charset="-122"/>
              </a:rPr>
              <a:t>G </a:t>
            </a:r>
            <a:r>
              <a:rPr lang="zh-CN" altLang="en-US" sz="2400" b="1" dirty="0">
                <a:latin typeface="Times New Roman" panose="02020603050405020304" pitchFamily="18" charset="0"/>
                <a:ea typeface="宋体" panose="02010600030101010101" pitchFamily="2" charset="-122"/>
              </a:rPr>
              <a:t>的一个控制集中任意去掉一个点后不再是控制集</a:t>
            </a:r>
            <a:r>
              <a:rPr lang="en-US" altLang="zh-CN" sz="2400" b="1" dirty="0">
                <a:latin typeface="宋体" panose="02010600030101010101" pitchFamily="2" charset="-122"/>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则称此控制集是</a:t>
            </a:r>
            <a:r>
              <a:rPr lang="en-US" altLang="zh-CN" sz="2400" b="1" i="1" dirty="0">
                <a:latin typeface="Times New Roman" panose="02020603050405020304" pitchFamily="18" charset="0"/>
                <a:ea typeface="宋体" panose="02010600030101010101" pitchFamily="2" charset="-122"/>
              </a:rPr>
              <a:t>G</a:t>
            </a:r>
            <a:r>
              <a:rPr lang="zh-CN" altLang="en-US" sz="2400" b="1" dirty="0">
                <a:latin typeface="Times New Roman" panose="02020603050405020304" pitchFamily="18" charset="0"/>
                <a:ea typeface="宋体" panose="02010600030101010101" pitchFamily="2" charset="-122"/>
              </a:rPr>
              <a:t>的一个</a:t>
            </a:r>
            <a:r>
              <a:rPr lang="zh-CN" altLang="en-US" sz="2400" b="1" dirty="0">
                <a:solidFill>
                  <a:schemeClr val="folHlink"/>
                </a:solidFill>
                <a:latin typeface="Times New Roman" panose="02020603050405020304" pitchFamily="18" charset="0"/>
                <a:ea typeface="黑体" panose="02010609060101010101" pitchFamily="49" charset="-122"/>
              </a:rPr>
              <a:t>极</a:t>
            </a:r>
            <a:r>
              <a:rPr lang="zh-CN" altLang="en-US" sz="2400" b="1" dirty="0" smtClean="0">
                <a:solidFill>
                  <a:schemeClr val="folHlink"/>
                </a:solidFill>
                <a:latin typeface="Times New Roman" panose="02020603050405020304" pitchFamily="18" charset="0"/>
                <a:ea typeface="黑体" panose="02010609060101010101" pitchFamily="49" charset="-122"/>
              </a:rPr>
              <a:t>小支配集</a:t>
            </a:r>
            <a:r>
              <a:rPr lang="en-US" altLang="zh-CN" sz="2400" b="1" dirty="0">
                <a:latin typeface="宋体" panose="02010600030101010101" pitchFamily="2" charset="-122"/>
                <a:ea typeface="宋体" panose="02010600030101010101" pitchFamily="2" charset="-122"/>
              </a:rPr>
              <a:t>.</a:t>
            </a:r>
          </a:p>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顶点</a:t>
            </a:r>
            <a:r>
              <a:rPr lang="zh-CN" altLang="en-US" sz="2400" b="1" dirty="0">
                <a:latin typeface="Times New Roman" panose="02020603050405020304" pitchFamily="18" charset="0"/>
                <a:ea typeface="宋体" panose="02010600030101010101" pitchFamily="2" charset="-122"/>
              </a:rPr>
              <a:t>数最少的控制集</a:t>
            </a:r>
            <a:r>
              <a:rPr lang="en-US" altLang="zh-CN" sz="2400" b="1" dirty="0">
                <a:latin typeface="宋体" panose="02010600030101010101" pitchFamily="2" charset="-122"/>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称为</a:t>
            </a:r>
            <a:r>
              <a:rPr lang="en-US" altLang="zh-CN" sz="2400" b="1" i="1" dirty="0">
                <a:latin typeface="Times New Roman" panose="02020603050405020304" pitchFamily="18" charset="0"/>
                <a:ea typeface="宋体" panose="02010600030101010101" pitchFamily="2" charset="-122"/>
              </a:rPr>
              <a:t>G</a:t>
            </a:r>
            <a:r>
              <a:rPr lang="zh-CN" altLang="en-US" sz="2400" b="1" dirty="0">
                <a:latin typeface="Times New Roman" panose="02020603050405020304" pitchFamily="18" charset="0"/>
                <a:ea typeface="宋体" panose="02010600030101010101" pitchFamily="2" charset="-122"/>
              </a:rPr>
              <a:t>的</a:t>
            </a:r>
            <a:r>
              <a:rPr lang="zh-CN" altLang="en-US" sz="2400" b="1" dirty="0" smtClean="0">
                <a:solidFill>
                  <a:schemeClr val="folHlink"/>
                </a:solidFill>
                <a:latin typeface="Times New Roman" panose="02020603050405020304" pitchFamily="18" charset="0"/>
                <a:ea typeface="黑体" panose="02010609060101010101" pitchFamily="49" charset="-122"/>
              </a:rPr>
              <a:t>最小支配集</a:t>
            </a:r>
            <a:r>
              <a:rPr lang="en-US" altLang="zh-CN" sz="2400" b="1" dirty="0">
                <a:latin typeface="Times New Roman" panose="02020603050405020304" pitchFamily="18" charset="0"/>
                <a:ea typeface="宋体" panose="02010600030101010101" pitchFamily="2" charset="-122"/>
              </a:rPr>
              <a:t>. </a:t>
            </a:r>
          </a:p>
        </p:txBody>
      </p:sp>
      <p:grpSp>
        <p:nvGrpSpPr>
          <p:cNvPr id="2" name="Group 4"/>
          <p:cNvGrpSpPr>
            <a:grpSpLocks/>
          </p:cNvGrpSpPr>
          <p:nvPr/>
        </p:nvGrpSpPr>
        <p:grpSpPr bwMode="auto">
          <a:xfrm>
            <a:off x="831850" y="2819400"/>
            <a:ext cx="7931150" cy="2819400"/>
            <a:chOff x="-1444" y="0"/>
            <a:chExt cx="4996" cy="1776"/>
          </a:xfrm>
        </p:grpSpPr>
        <p:pic>
          <p:nvPicPr>
            <p:cNvPr id="111622" name="Picture 5" descr="6-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 y="0"/>
              <a:ext cx="1776" cy="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p:cNvSpPr>
              <a:spLocks noChangeArrowheads="1"/>
            </p:cNvSpPr>
            <p:nvPr/>
          </p:nvSpPr>
          <p:spPr bwMode="auto">
            <a:xfrm>
              <a:off x="-1444" y="131"/>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latin typeface="宋体" panose="02010600030101010101" pitchFamily="2" charset="-122"/>
                  <a:ea typeface="宋体" panose="02010600030101010101" pitchFamily="2" charset="-122"/>
                </a:rPr>
                <a:t>例如</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右</a:t>
              </a:r>
              <a:r>
                <a:rPr lang="zh-CN" altLang="en-US" sz="2400" b="1" dirty="0">
                  <a:latin typeface="宋体" panose="02010600030101010101" pitchFamily="2" charset="-122"/>
                  <a:ea typeface="宋体" panose="02010600030101010101" pitchFamily="2" charset="-122"/>
                </a:rPr>
                <a:t>图中</a:t>
              </a:r>
              <a:r>
                <a:rPr lang="en-US" altLang="zh-CN" sz="2400" b="1" dirty="0">
                  <a:latin typeface="Times New Roman" panose="02020603050405020304" pitchFamily="18" charset="0"/>
                  <a:ea typeface="宋体" panose="02010600030101010101" pitchFamily="2" charset="-122"/>
                </a:rPr>
                <a:t>,</a:t>
              </a:r>
            </a:p>
          </p:txBody>
        </p:sp>
      </p:grpSp>
      <p:sp>
        <p:nvSpPr>
          <p:cNvPr id="111623" name="Rectangle 7"/>
          <p:cNvSpPr>
            <a:spLocks noChangeArrowheads="1"/>
          </p:cNvSpPr>
          <p:nvPr/>
        </p:nvSpPr>
        <p:spPr bwMode="auto">
          <a:xfrm>
            <a:off x="990600" y="3657600"/>
            <a:ext cx="460533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10000"/>
              </a:lnSpc>
              <a:spcBef>
                <a:spcPct val="20000"/>
              </a:spcBef>
            </a:pPr>
            <a:r>
              <a:rPr lang="en-US" altLang="zh-CN" sz="2400" b="1" dirty="0">
                <a:latin typeface="宋体" panose="02010600030101010101" pitchFamily="2" charset="-122"/>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3</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5</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是极</a:t>
            </a:r>
            <a:r>
              <a:rPr lang="zh-CN" altLang="en-US" sz="2400" b="1" dirty="0" smtClean="0">
                <a:latin typeface="宋体" panose="02010600030101010101" pitchFamily="2" charset="-122"/>
                <a:ea typeface="宋体" panose="02010600030101010101" pitchFamily="2" charset="-122"/>
              </a:rPr>
              <a:t>小支配集</a:t>
            </a:r>
            <a:r>
              <a:rPr lang="en-US" altLang="zh-CN" sz="2400" b="1" dirty="0">
                <a:latin typeface="宋体" panose="02010600030101010101" pitchFamily="2" charset="-122"/>
                <a:ea typeface="宋体" panose="02010600030101010101" pitchFamily="2" charset="-122"/>
              </a:rPr>
              <a:t>,</a:t>
            </a:r>
          </a:p>
          <a:p>
            <a:pPr eaLnBrk="1" hangingPunct="1">
              <a:lnSpc>
                <a:spcPct val="110000"/>
              </a:lnSpc>
              <a:spcBef>
                <a:spcPct val="20000"/>
              </a:spcBef>
            </a:pPr>
            <a:r>
              <a:rPr lang="en-US" altLang="zh-CN" sz="2400" b="1" dirty="0">
                <a:latin typeface="宋体" panose="02010600030101010101" pitchFamily="2" charset="-122"/>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0</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是</a:t>
            </a:r>
            <a:r>
              <a:rPr lang="zh-CN" altLang="en-US" sz="2400" b="1" dirty="0" smtClean="0">
                <a:latin typeface="宋体" panose="02010600030101010101" pitchFamily="2" charset="-122"/>
                <a:ea typeface="宋体" panose="02010600030101010101" pitchFamily="2" charset="-122"/>
              </a:rPr>
              <a:t>最小支配集</a:t>
            </a:r>
            <a:r>
              <a:rPr lang="en-US" altLang="zh-CN" sz="2400" b="1" dirty="0">
                <a:latin typeface="宋体" panose="02010600030101010101" pitchFamily="2" charset="-122"/>
                <a:ea typeface="宋体" panose="02010600030101010101" pitchFamily="2" charset="-122"/>
              </a:rPr>
              <a:t>.</a:t>
            </a: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307</a:t>
            </a:fld>
            <a:endParaRPr lang="en-GB" dirty="0"/>
          </a:p>
        </p:txBody>
      </p:sp>
    </p:spTree>
    <p:extLst>
      <p:ext uri="{BB962C8B-B14F-4D97-AF65-F5344CB8AC3E}">
        <p14:creationId xmlns:p14="http://schemas.microsoft.com/office/powerpoint/2010/main" val="2375196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Effect transition="in" filter="box(out)">
                                      <p:cBhvr>
                                        <p:cTn id="7" dur="500"/>
                                        <p:tgtEl>
                                          <p:spTgt spid="1116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1619">
                                            <p:txEl>
                                              <p:pRg st="1" end="1"/>
                                            </p:txEl>
                                          </p:spTgt>
                                        </p:tgtEl>
                                        <p:attrNameLst>
                                          <p:attrName>style.visibility</p:attrName>
                                        </p:attrNameLst>
                                      </p:cBhvr>
                                      <p:to>
                                        <p:strVal val="visible"/>
                                      </p:to>
                                    </p:set>
                                    <p:animEffect transition="in" filter="box(out)">
                                      <p:cBhvr>
                                        <p:cTn id="12" dur="500"/>
                                        <p:tgtEl>
                                          <p:spTgt spid="11161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11619">
                                            <p:txEl>
                                              <p:pRg st="2" end="2"/>
                                            </p:txEl>
                                          </p:spTgt>
                                        </p:tgtEl>
                                        <p:attrNameLst>
                                          <p:attrName>style.visibility</p:attrName>
                                        </p:attrNameLst>
                                      </p:cBhvr>
                                      <p:to>
                                        <p:strVal val="visible"/>
                                      </p:to>
                                    </p:set>
                                    <p:animEffect transition="in" filter="box(out)">
                                      <p:cBhvr>
                                        <p:cTn id="17" dur="500"/>
                                        <p:tgtEl>
                                          <p:spTgt spid="11161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1623">
                                            <p:txEl>
                                              <p:pRg st="0" end="0"/>
                                            </p:txEl>
                                          </p:spTgt>
                                        </p:tgtEl>
                                        <p:attrNameLst>
                                          <p:attrName>style.visibility</p:attrName>
                                        </p:attrNameLst>
                                      </p:cBhvr>
                                      <p:to>
                                        <p:strVal val="visible"/>
                                      </p:to>
                                    </p:set>
                                    <p:animEffect transition="in" filter="wipe(left)">
                                      <p:cBhvr>
                                        <p:cTn id="27" dur="500"/>
                                        <p:tgtEl>
                                          <p:spTgt spid="11162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1623">
                                            <p:txEl>
                                              <p:pRg st="1" end="1"/>
                                            </p:txEl>
                                          </p:spTgt>
                                        </p:tgtEl>
                                        <p:attrNameLst>
                                          <p:attrName>style.visibility</p:attrName>
                                        </p:attrNameLst>
                                      </p:cBhvr>
                                      <p:to>
                                        <p:strVal val="visible"/>
                                      </p:to>
                                    </p:set>
                                    <p:animEffect transition="in" filter="wipe(left)">
                                      <p:cBhvr>
                                        <p:cTn id="32" dur="500"/>
                                        <p:tgtEl>
                                          <p:spTgt spid="1116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autoUpdateAnimBg="0"/>
      <p:bldP spid="111623" grpId="0" build="p" autoUpdateAnimBg="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85530" y="366712"/>
            <a:ext cx="4415070" cy="533400"/>
          </a:xfrm>
        </p:spPr>
        <p:txBody>
          <a:bodyPr/>
          <a:lstStyle/>
          <a:p>
            <a:pPr algn="l" eaLnBrk="1" hangingPunct="1"/>
            <a:r>
              <a:rPr lang="zh-CN" altLang="en-US" b="0" dirty="0" smtClean="0">
                <a:latin typeface="宋体" panose="02010600030101010101" pitchFamily="2" charset="-122"/>
              </a:rPr>
              <a:t>系统监控问题之二 </a:t>
            </a:r>
          </a:p>
        </p:txBody>
      </p:sp>
      <p:sp>
        <p:nvSpPr>
          <p:cNvPr id="112643" name="Rectangle 3"/>
          <p:cNvSpPr>
            <a:spLocks noChangeArrowheads="1"/>
          </p:cNvSpPr>
          <p:nvPr/>
        </p:nvSpPr>
        <p:spPr bwMode="auto">
          <a:xfrm>
            <a:off x="3516" y="1076325"/>
            <a:ext cx="8991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假设下图代表一指挥系统</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顶点</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 ,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7</a:t>
            </a:r>
            <a:r>
              <a:rPr lang="zh-CN" altLang="en-US" sz="2400" b="1" dirty="0">
                <a:latin typeface="宋体" panose="02010600030101010101" pitchFamily="2" charset="-122"/>
                <a:ea typeface="宋体" panose="02010600030101010101" pitchFamily="2" charset="-122"/>
              </a:rPr>
              <a:t>表示被指挥的单位</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边表示可以直接下达命令的通信线路</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欲在某些单位建立指挥站</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以便可以通过指挥站直接给各单位下达命令</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问至少需要建立几个指挥站</a:t>
            </a:r>
            <a:r>
              <a:rPr lang="en-US" altLang="zh-CN" sz="2400" b="1" dirty="0">
                <a:latin typeface="宋体" panose="02010600030101010101" pitchFamily="2" charset="-122"/>
                <a:ea typeface="宋体" panose="02010600030101010101" pitchFamily="2" charset="-122"/>
              </a:rPr>
              <a:t>? </a:t>
            </a:r>
          </a:p>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这就是要求</a:t>
            </a:r>
            <a:r>
              <a:rPr lang="zh-CN" altLang="en-US" sz="2400" b="1" dirty="0" smtClean="0">
                <a:latin typeface="宋体" panose="02010600030101010101" pitchFamily="2" charset="-122"/>
                <a:ea typeface="宋体" panose="02010600030101010101" pitchFamily="2" charset="-122"/>
              </a:rPr>
              <a:t>最小支配集</a:t>
            </a:r>
            <a:r>
              <a:rPr lang="zh-CN" altLang="en-US" sz="2400" b="1" dirty="0">
                <a:latin typeface="宋体" panose="02010600030101010101" pitchFamily="2" charset="-122"/>
                <a:ea typeface="宋体" panose="02010600030101010101" pitchFamily="2" charset="-122"/>
              </a:rPr>
              <a:t>问题</a:t>
            </a:r>
            <a:r>
              <a:rPr lang="en-US" altLang="zh-CN" sz="2400" b="1" dirty="0">
                <a:latin typeface="宋体" panose="02010600030101010101" pitchFamily="2" charset="-122"/>
                <a:ea typeface="宋体" panose="02010600030101010101" pitchFamily="2" charset="-122"/>
              </a:rPr>
              <a:t>. </a:t>
            </a:r>
          </a:p>
        </p:txBody>
      </p:sp>
      <p:grpSp>
        <p:nvGrpSpPr>
          <p:cNvPr id="2" name="Group 4"/>
          <p:cNvGrpSpPr>
            <a:grpSpLocks/>
          </p:cNvGrpSpPr>
          <p:nvPr/>
        </p:nvGrpSpPr>
        <p:grpSpPr bwMode="auto">
          <a:xfrm>
            <a:off x="4800600" y="2590800"/>
            <a:ext cx="4232275" cy="3538538"/>
            <a:chOff x="0" y="0"/>
            <a:chExt cx="2666" cy="2229"/>
          </a:xfrm>
        </p:grpSpPr>
        <p:sp>
          <p:nvSpPr>
            <p:cNvPr id="112647" name="Line 5"/>
            <p:cNvSpPr>
              <a:spLocks noChangeShapeType="1"/>
            </p:cNvSpPr>
            <p:nvPr/>
          </p:nvSpPr>
          <p:spPr bwMode="auto">
            <a:xfrm flipV="1">
              <a:off x="169" y="442"/>
              <a:ext cx="879" cy="882"/>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648" name="Line 6"/>
            <p:cNvSpPr>
              <a:spLocks noChangeShapeType="1"/>
            </p:cNvSpPr>
            <p:nvPr/>
          </p:nvSpPr>
          <p:spPr bwMode="auto">
            <a:xfrm>
              <a:off x="1048" y="442"/>
              <a:ext cx="1489" cy="0"/>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649" name="Line 7"/>
            <p:cNvSpPr>
              <a:spLocks noChangeShapeType="1"/>
            </p:cNvSpPr>
            <p:nvPr/>
          </p:nvSpPr>
          <p:spPr bwMode="auto">
            <a:xfrm>
              <a:off x="2537" y="442"/>
              <a:ext cx="0" cy="1492"/>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650" name="Line 8"/>
            <p:cNvSpPr>
              <a:spLocks noChangeShapeType="1"/>
            </p:cNvSpPr>
            <p:nvPr/>
          </p:nvSpPr>
          <p:spPr bwMode="auto">
            <a:xfrm>
              <a:off x="1048" y="442"/>
              <a:ext cx="1489" cy="1492"/>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651" name="Line 9"/>
            <p:cNvSpPr>
              <a:spLocks noChangeShapeType="1"/>
            </p:cNvSpPr>
            <p:nvPr/>
          </p:nvSpPr>
          <p:spPr bwMode="auto">
            <a:xfrm flipH="1">
              <a:off x="1048" y="1934"/>
              <a:ext cx="1489" cy="0"/>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652" name="Line 10"/>
            <p:cNvSpPr>
              <a:spLocks noChangeShapeType="1"/>
            </p:cNvSpPr>
            <p:nvPr/>
          </p:nvSpPr>
          <p:spPr bwMode="auto">
            <a:xfrm>
              <a:off x="1048" y="442"/>
              <a:ext cx="0" cy="1492"/>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653" name="Line 11"/>
            <p:cNvSpPr>
              <a:spLocks noChangeShapeType="1"/>
            </p:cNvSpPr>
            <p:nvPr/>
          </p:nvSpPr>
          <p:spPr bwMode="auto">
            <a:xfrm>
              <a:off x="169" y="1324"/>
              <a:ext cx="879" cy="610"/>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654" name="Line 12"/>
            <p:cNvSpPr>
              <a:spLocks noChangeShapeType="1"/>
            </p:cNvSpPr>
            <p:nvPr/>
          </p:nvSpPr>
          <p:spPr bwMode="auto">
            <a:xfrm flipH="1">
              <a:off x="1792" y="442"/>
              <a:ext cx="745" cy="746"/>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655" name="Line 13"/>
            <p:cNvSpPr>
              <a:spLocks noChangeShapeType="1"/>
            </p:cNvSpPr>
            <p:nvPr/>
          </p:nvSpPr>
          <p:spPr bwMode="auto">
            <a:xfrm flipH="1">
              <a:off x="1048" y="1188"/>
              <a:ext cx="744" cy="0"/>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656" name="Rectangle 14"/>
            <p:cNvSpPr>
              <a:spLocks noChangeArrowheads="1"/>
            </p:cNvSpPr>
            <p:nvPr/>
          </p:nvSpPr>
          <p:spPr bwMode="auto">
            <a:xfrm>
              <a:off x="0" y="1312"/>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2</a:t>
              </a:r>
              <a:endParaRPr lang="en-US" altLang="zh-CN" sz="3200" b="1">
                <a:latin typeface="Times New Roman" panose="02020603050405020304" pitchFamily="18" charset="0"/>
                <a:ea typeface="宋体" panose="02010600030101010101" pitchFamily="2" charset="-122"/>
              </a:endParaRPr>
            </a:p>
          </p:txBody>
        </p:sp>
        <p:sp>
          <p:nvSpPr>
            <p:cNvPr id="112657" name="Rectangle 15"/>
            <p:cNvSpPr>
              <a:spLocks noChangeArrowheads="1"/>
            </p:cNvSpPr>
            <p:nvPr/>
          </p:nvSpPr>
          <p:spPr bwMode="auto">
            <a:xfrm>
              <a:off x="912" y="29"/>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1</a:t>
              </a:r>
              <a:endParaRPr lang="en-US" altLang="zh-CN" sz="3200" b="1">
                <a:latin typeface="Times New Roman" panose="02020603050405020304" pitchFamily="18" charset="0"/>
                <a:ea typeface="宋体" panose="02010600030101010101" pitchFamily="2" charset="-122"/>
              </a:endParaRPr>
            </a:p>
          </p:txBody>
        </p:sp>
        <p:sp>
          <p:nvSpPr>
            <p:cNvPr id="112658" name="Rectangle 16"/>
            <p:cNvSpPr>
              <a:spLocks noChangeArrowheads="1"/>
            </p:cNvSpPr>
            <p:nvPr/>
          </p:nvSpPr>
          <p:spPr bwMode="auto">
            <a:xfrm>
              <a:off x="781" y="1848"/>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3</a:t>
              </a:r>
              <a:endParaRPr lang="en-US" altLang="zh-CN" sz="3200" b="1">
                <a:latin typeface="Times New Roman" panose="02020603050405020304" pitchFamily="18" charset="0"/>
                <a:ea typeface="宋体" panose="02010600030101010101" pitchFamily="2" charset="-122"/>
              </a:endParaRPr>
            </a:p>
          </p:txBody>
        </p:sp>
        <p:sp>
          <p:nvSpPr>
            <p:cNvPr id="112659" name="Rectangle 17"/>
            <p:cNvSpPr>
              <a:spLocks noChangeArrowheads="1"/>
            </p:cNvSpPr>
            <p:nvPr/>
          </p:nvSpPr>
          <p:spPr bwMode="auto">
            <a:xfrm>
              <a:off x="2352" y="0"/>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7</a:t>
              </a:r>
              <a:endParaRPr lang="en-US" altLang="zh-CN" sz="3200" b="1">
                <a:latin typeface="Times New Roman" panose="02020603050405020304" pitchFamily="18" charset="0"/>
                <a:ea typeface="宋体" panose="02010600030101010101" pitchFamily="2" charset="-122"/>
              </a:endParaRPr>
            </a:p>
          </p:txBody>
        </p:sp>
        <p:sp>
          <p:nvSpPr>
            <p:cNvPr id="112660" name="Rectangle 18"/>
            <p:cNvSpPr>
              <a:spLocks noChangeArrowheads="1"/>
            </p:cNvSpPr>
            <p:nvPr/>
          </p:nvSpPr>
          <p:spPr bwMode="auto">
            <a:xfrm>
              <a:off x="2291" y="1864"/>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6</a:t>
              </a:r>
              <a:endParaRPr lang="en-US" altLang="zh-CN" sz="3200" b="1">
                <a:latin typeface="Times New Roman" panose="02020603050405020304" pitchFamily="18" charset="0"/>
                <a:ea typeface="宋体" panose="02010600030101010101" pitchFamily="2" charset="-122"/>
              </a:endParaRPr>
            </a:p>
          </p:txBody>
        </p:sp>
        <p:sp>
          <p:nvSpPr>
            <p:cNvPr id="3" name="Rectangle 19"/>
            <p:cNvSpPr>
              <a:spLocks noChangeArrowheads="1"/>
            </p:cNvSpPr>
            <p:nvPr/>
          </p:nvSpPr>
          <p:spPr bwMode="auto">
            <a:xfrm>
              <a:off x="1590" y="1120"/>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5</a:t>
              </a:r>
              <a:endParaRPr lang="en-US" altLang="zh-CN" sz="3200" b="1">
                <a:latin typeface="Times New Roman" panose="02020603050405020304" pitchFamily="18" charset="0"/>
                <a:ea typeface="宋体" panose="02010600030101010101" pitchFamily="2" charset="-122"/>
              </a:endParaRPr>
            </a:p>
          </p:txBody>
        </p:sp>
        <p:sp>
          <p:nvSpPr>
            <p:cNvPr id="4" name="Rectangle 20"/>
            <p:cNvSpPr>
              <a:spLocks noChangeArrowheads="1"/>
            </p:cNvSpPr>
            <p:nvPr/>
          </p:nvSpPr>
          <p:spPr bwMode="auto">
            <a:xfrm>
              <a:off x="755" y="1056"/>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b="1" i="1">
                  <a:latin typeface="Times New Roman" panose="02020603050405020304" pitchFamily="18" charset="0"/>
                  <a:ea typeface="宋体" panose="02010600030101010101" pitchFamily="2" charset="-122"/>
                </a:rPr>
                <a:t>v</a:t>
              </a:r>
              <a:r>
                <a:rPr lang="en-US" altLang="zh-CN" sz="3200" b="1" baseline="-30000">
                  <a:latin typeface="Times New Roman" panose="02020603050405020304" pitchFamily="18" charset="0"/>
                  <a:ea typeface="宋体" panose="02010600030101010101" pitchFamily="2" charset="-122"/>
                </a:rPr>
                <a:t>4</a:t>
              </a:r>
              <a:endParaRPr lang="en-US" altLang="zh-CN" sz="3200" b="1">
                <a:latin typeface="Times New Roman" panose="02020603050405020304" pitchFamily="18" charset="0"/>
                <a:ea typeface="宋体" panose="02010600030101010101" pitchFamily="2" charset="-122"/>
              </a:endParaRPr>
            </a:p>
          </p:txBody>
        </p:sp>
      </p:grpSp>
      <p:sp>
        <p:nvSpPr>
          <p:cNvPr id="112661" name="Rectangle 21"/>
          <p:cNvSpPr>
            <a:spLocks noChangeArrowheads="1"/>
          </p:cNvSpPr>
          <p:nvPr/>
        </p:nvSpPr>
        <p:spPr bwMode="auto">
          <a:xfrm>
            <a:off x="0" y="3048000"/>
            <a:ext cx="4953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latin typeface="宋体" panose="02010600030101010101" pitchFamily="2" charset="-122"/>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3</a:t>
            </a:r>
            <a:r>
              <a:rPr lang="en-US" altLang="zh-CN" sz="2400" b="1" dirty="0">
                <a:latin typeface="宋体" panose="02010600030101010101" pitchFamily="2" charset="-122"/>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3</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v</a:t>
            </a:r>
            <a:r>
              <a:rPr lang="en-US" altLang="zh-CN" sz="2400" b="1" baseline="-30000" dirty="0">
                <a:latin typeface="Times New Roman" panose="02020603050405020304" pitchFamily="18" charset="0"/>
                <a:ea typeface="宋体" panose="02010600030101010101" pitchFamily="2" charset="-122"/>
              </a:rPr>
              <a:t>5</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等都是</a:t>
            </a:r>
            <a:r>
              <a:rPr lang="zh-CN" altLang="en-US" sz="2400" b="1" dirty="0" smtClean="0">
                <a:latin typeface="宋体" panose="02010600030101010101" pitchFamily="2" charset="-122"/>
                <a:ea typeface="宋体" panose="02010600030101010101" pitchFamily="2" charset="-122"/>
              </a:rPr>
              <a:t>最小支配集</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所以至少需要在</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个单位建立指挥站</a:t>
            </a:r>
            <a:r>
              <a:rPr lang="en-US" altLang="zh-CN" sz="2400" b="1" dirty="0">
                <a:latin typeface="宋体" panose="02010600030101010101" pitchFamily="2" charset="-122"/>
                <a:ea typeface="宋体" panose="02010600030101010101" pitchFamily="2" charset="-122"/>
              </a:rPr>
              <a:t>.</a:t>
            </a:r>
          </a:p>
        </p:txBody>
      </p:sp>
      <p:sp>
        <p:nvSpPr>
          <p:cNvPr id="112662" name="Rectangle 22"/>
          <p:cNvSpPr>
            <a:spLocks noChangeArrowheads="1"/>
          </p:cNvSpPr>
          <p:nvPr/>
        </p:nvSpPr>
        <p:spPr bwMode="auto">
          <a:xfrm>
            <a:off x="0" y="4343400"/>
            <a:ext cx="510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到目前为止</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还没有找到求</a:t>
            </a:r>
            <a:r>
              <a:rPr lang="zh-CN" altLang="en-US" sz="2400" b="1" dirty="0" smtClean="0">
                <a:latin typeface="宋体" panose="02010600030101010101" pitchFamily="2" charset="-122"/>
                <a:ea typeface="宋体" panose="02010600030101010101" pitchFamily="2" charset="-122"/>
              </a:rPr>
              <a:t>最小支配集</a:t>
            </a:r>
            <a:r>
              <a:rPr lang="zh-CN" altLang="en-US" sz="2400" b="1" dirty="0">
                <a:latin typeface="宋体" panose="02010600030101010101" pitchFamily="2" charset="-122"/>
                <a:ea typeface="宋体" panose="02010600030101010101" pitchFamily="2" charset="-122"/>
              </a:rPr>
              <a:t>的有效算法</a:t>
            </a:r>
            <a:r>
              <a:rPr lang="en-US" altLang="zh-CN" sz="2400" b="1" dirty="0">
                <a:latin typeface="宋体" panose="02010600030101010101" pitchFamily="2" charset="-122"/>
                <a:ea typeface="宋体" panose="02010600030101010101" pitchFamily="2" charset="-122"/>
              </a:rPr>
              <a:t>.. </a:t>
            </a:r>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308</a:t>
            </a:fld>
            <a:endParaRPr lang="en-GB" dirty="0"/>
          </a:p>
        </p:txBody>
      </p:sp>
    </p:spTree>
    <p:extLst>
      <p:ext uri="{BB962C8B-B14F-4D97-AF65-F5344CB8AC3E}">
        <p14:creationId xmlns:p14="http://schemas.microsoft.com/office/powerpoint/2010/main" val="1714379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box(out)">
                                      <p:cBhvr>
                                        <p:cTn id="7" dur="500"/>
                                        <p:tgtEl>
                                          <p:spTgt spid="11264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2643">
                                            <p:txEl>
                                              <p:pRg st="1" end="1"/>
                                            </p:txEl>
                                          </p:spTgt>
                                        </p:tgtEl>
                                        <p:attrNameLst>
                                          <p:attrName>style.visibility</p:attrName>
                                        </p:attrNameLst>
                                      </p:cBhvr>
                                      <p:to>
                                        <p:strVal val="visible"/>
                                      </p:to>
                                    </p:set>
                                    <p:animEffect transition="in" filter="box(out)">
                                      <p:cBhvr>
                                        <p:cTn id="12" dur="500"/>
                                        <p:tgtEl>
                                          <p:spTgt spid="11264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12661">
                                            <p:txEl>
                                              <p:pRg st="0" end="0"/>
                                            </p:txEl>
                                          </p:spTgt>
                                        </p:tgtEl>
                                        <p:attrNameLst>
                                          <p:attrName>style.visibility</p:attrName>
                                        </p:attrNameLst>
                                      </p:cBhvr>
                                      <p:to>
                                        <p:strVal val="visible"/>
                                      </p:to>
                                    </p:set>
                                    <p:animEffect transition="in" filter="box(out)">
                                      <p:cBhvr>
                                        <p:cTn id="22" dur="500"/>
                                        <p:tgtEl>
                                          <p:spTgt spid="112661">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12662">
                                            <p:txEl>
                                              <p:pRg st="0" end="0"/>
                                            </p:txEl>
                                          </p:spTgt>
                                        </p:tgtEl>
                                        <p:attrNameLst>
                                          <p:attrName>style.visibility</p:attrName>
                                        </p:attrNameLst>
                                      </p:cBhvr>
                                      <p:to>
                                        <p:strVal val="visible"/>
                                      </p:to>
                                    </p:set>
                                    <p:animEffect transition="in" filter="box(out)">
                                      <p:cBhvr>
                                        <p:cTn id="27" dur="500"/>
                                        <p:tgtEl>
                                          <p:spTgt spid="112662">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autoUpdateAnimBg="0"/>
      <p:bldP spid="112661" grpId="0" build="p" autoUpdateAnimBg="0"/>
      <p:bldP spid="112662" grpId="0" build="p" autoUpdateAnimBg="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14300" y="404664"/>
            <a:ext cx="8915400" cy="533400"/>
          </a:xfrm>
        </p:spPr>
        <p:txBody>
          <a:bodyPr/>
          <a:lstStyle/>
          <a:p>
            <a:pPr algn="l" eaLnBrk="1" hangingPunct="1"/>
            <a:r>
              <a:rPr lang="zh-CN" altLang="en-US" sz="3200" b="0" dirty="0" smtClean="0">
                <a:latin typeface="宋体" panose="02010600030101010101" pitchFamily="2" charset="-122"/>
              </a:rPr>
              <a:t>最小点覆盖、最大独立点集和最小支配集的关系</a:t>
            </a:r>
          </a:p>
        </p:txBody>
      </p:sp>
      <p:sp>
        <p:nvSpPr>
          <p:cNvPr id="113667" name="Rectangle 3"/>
          <p:cNvSpPr>
            <a:spLocks noChangeArrowheads="1"/>
          </p:cNvSpPr>
          <p:nvPr/>
        </p:nvSpPr>
        <p:spPr bwMode="auto">
          <a:xfrm>
            <a:off x="0" y="1600200"/>
            <a:ext cx="91440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10000"/>
              </a:lnSpc>
              <a:spcBef>
                <a:spcPct val="20000"/>
              </a:spcBef>
            </a:pPr>
            <a:r>
              <a:rPr lang="en-US" altLang="zh-CN" sz="2800" b="1" dirty="0">
                <a:latin typeface="宋体" panose="02010600030101010101" pitchFamily="2" charset="-122"/>
                <a:ea typeface="宋体" panose="02010600030101010101" pitchFamily="2" charset="-122"/>
              </a:rPr>
              <a:t>    </a:t>
            </a:r>
            <a:r>
              <a:rPr lang="zh-CN" altLang="en-US" sz="2800" b="1" dirty="0">
                <a:solidFill>
                  <a:schemeClr val="folHlink"/>
                </a:solidFill>
                <a:latin typeface="宋体" panose="02010600030101010101" pitchFamily="2" charset="-122"/>
                <a:ea typeface="宋体" panose="02010600030101010101" pitchFamily="2" charset="-122"/>
              </a:rPr>
              <a:t>定理</a:t>
            </a:r>
            <a:r>
              <a:rPr lang="en-US" altLang="zh-CN" sz="2800" b="1" dirty="0">
                <a:latin typeface="宋体" panose="02010600030101010101" pitchFamily="2" charset="-122"/>
                <a:ea typeface="宋体" panose="02010600030101010101" pitchFamily="2" charset="-122"/>
              </a:rPr>
              <a:t>1 </a:t>
            </a:r>
            <a:r>
              <a:rPr lang="zh-CN" altLang="en-US" sz="2800" b="1" dirty="0">
                <a:latin typeface="宋体" panose="02010600030101010101" pitchFamily="2" charset="-122"/>
                <a:ea typeface="宋体" panose="02010600030101010101" pitchFamily="2" charset="-122"/>
              </a:rPr>
              <a:t>设无向图</a:t>
            </a:r>
            <a:r>
              <a:rPr lang="en-US" altLang="zh-CN" sz="2800" b="1" i="1" dirty="0">
                <a:latin typeface="Times New Roman" panose="02020603050405020304" pitchFamily="18" charset="0"/>
                <a:ea typeface="宋体" panose="02010600030101010101" pitchFamily="2" charset="-122"/>
              </a:rPr>
              <a:t>G</a:t>
            </a:r>
            <a:r>
              <a:rPr lang="en-US" altLang="zh-CN" sz="2800" b="1" dirty="0">
                <a:latin typeface="Times New Roman" panose="02020603050405020304" pitchFamily="18" charset="0"/>
                <a:ea typeface="宋体" panose="02010600030101010101" pitchFamily="2" charset="-122"/>
              </a:rPr>
              <a:t> = (</a:t>
            </a:r>
            <a:r>
              <a:rPr lang="en-US" altLang="zh-CN" sz="2800" b="1" i="1" dirty="0">
                <a:latin typeface="Times New Roman" panose="02020603050405020304" pitchFamily="18" charset="0"/>
                <a:ea typeface="宋体" panose="02010600030101010101" pitchFamily="2" charset="-122"/>
              </a:rPr>
              <a:t>V</a:t>
            </a:r>
            <a:r>
              <a:rPr lang="en-US" altLang="zh-CN" sz="2800" b="1" dirty="0">
                <a:latin typeface="Times New Roman" panose="02020603050405020304" pitchFamily="18" charset="0"/>
                <a:ea typeface="宋体" panose="02010600030101010101" pitchFamily="2" charset="-122"/>
              </a:rPr>
              <a:t>, </a:t>
            </a:r>
            <a:r>
              <a:rPr lang="en-US" altLang="zh-CN" sz="2800" b="1" i="1" dirty="0">
                <a:latin typeface="Times New Roman" panose="02020603050405020304" pitchFamily="18" charset="0"/>
                <a:ea typeface="宋体" panose="02010600030101010101" pitchFamily="2" charset="-122"/>
              </a:rPr>
              <a:t>E </a:t>
            </a:r>
            <a:r>
              <a:rPr lang="en-US" altLang="zh-CN" sz="2800" b="1" dirty="0">
                <a:latin typeface="Times New Roman" panose="02020603050405020304" pitchFamily="18" charset="0"/>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中无孤立点</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不与任何边关联的点</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若</a:t>
            </a:r>
            <a:r>
              <a:rPr lang="en-US" altLang="zh-CN" sz="2800" b="1" i="1" dirty="0">
                <a:latin typeface="Times New Roman" panose="02020603050405020304" pitchFamily="18" charset="0"/>
                <a:ea typeface="宋体" panose="02010600030101010101" pitchFamily="2" charset="-122"/>
              </a:rPr>
              <a:t>D</a:t>
            </a:r>
            <a:r>
              <a:rPr lang="zh-CN" altLang="en-US" sz="2800" b="1" dirty="0">
                <a:latin typeface="宋体" panose="02010600030101010101" pitchFamily="2" charset="-122"/>
                <a:ea typeface="宋体" panose="02010600030101010101" pitchFamily="2" charset="-122"/>
              </a:rPr>
              <a:t>是</a:t>
            </a:r>
            <a:r>
              <a:rPr lang="en-US" altLang="zh-CN" sz="2800" b="1" i="1" dirty="0">
                <a:latin typeface="Times New Roman" panose="02020603050405020304" pitchFamily="18" charset="0"/>
                <a:ea typeface="宋体" panose="02010600030101010101" pitchFamily="2" charset="-122"/>
              </a:rPr>
              <a:t>G</a:t>
            </a:r>
            <a:r>
              <a:rPr lang="zh-CN" altLang="en-US" sz="2800" b="1" dirty="0">
                <a:latin typeface="宋体" panose="02010600030101010101" pitchFamily="2" charset="-122"/>
                <a:ea typeface="宋体" panose="02010600030101010101" pitchFamily="2" charset="-122"/>
              </a:rPr>
              <a:t>中极大独立点集</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则</a:t>
            </a:r>
            <a:r>
              <a:rPr lang="en-US" altLang="zh-CN" sz="2800" b="1" i="1" dirty="0">
                <a:latin typeface="Times New Roman" panose="02020603050405020304" pitchFamily="18" charset="0"/>
                <a:ea typeface="宋体" panose="02010600030101010101" pitchFamily="2" charset="-122"/>
              </a:rPr>
              <a:t>D</a:t>
            </a:r>
            <a:r>
              <a:rPr lang="zh-CN" altLang="en-US" sz="2800" b="1" dirty="0">
                <a:latin typeface="宋体" panose="02010600030101010101" pitchFamily="2" charset="-122"/>
                <a:ea typeface="宋体" panose="02010600030101010101" pitchFamily="2" charset="-122"/>
              </a:rPr>
              <a:t>是</a:t>
            </a:r>
            <a:r>
              <a:rPr lang="en-US" altLang="zh-CN" sz="2800" b="1" i="1" dirty="0">
                <a:latin typeface="Times New Roman" panose="02020603050405020304" pitchFamily="18" charset="0"/>
                <a:ea typeface="宋体" panose="02010600030101010101" pitchFamily="2" charset="-122"/>
              </a:rPr>
              <a:t>G</a:t>
            </a:r>
            <a:r>
              <a:rPr lang="zh-CN" altLang="en-US" sz="2800" b="1" dirty="0">
                <a:latin typeface="宋体" panose="02010600030101010101" pitchFamily="2" charset="-122"/>
                <a:ea typeface="宋体" panose="02010600030101010101" pitchFamily="2" charset="-122"/>
              </a:rPr>
              <a:t>中极</a:t>
            </a:r>
            <a:r>
              <a:rPr lang="zh-CN" altLang="en-US" sz="2800" b="1" dirty="0" smtClean="0">
                <a:latin typeface="宋体" panose="02010600030101010101" pitchFamily="2" charset="-122"/>
                <a:ea typeface="宋体" panose="02010600030101010101" pitchFamily="2" charset="-122"/>
              </a:rPr>
              <a:t>小支配集</a:t>
            </a:r>
            <a:r>
              <a:rPr lang="en-US" altLang="zh-CN" sz="2800" b="1" dirty="0">
                <a:latin typeface="宋体" panose="02010600030101010101" pitchFamily="2" charset="-122"/>
                <a:ea typeface="宋体" panose="02010600030101010101" pitchFamily="2" charset="-122"/>
              </a:rPr>
              <a:t>.</a:t>
            </a:r>
          </a:p>
          <a:p>
            <a:pPr eaLnBrk="1" hangingPunct="1">
              <a:lnSpc>
                <a:spcPct val="110000"/>
              </a:lnSpc>
              <a:spcBef>
                <a:spcPct val="20000"/>
              </a:spcBef>
            </a:pPr>
            <a:r>
              <a:rPr lang="en-US" altLang="zh-CN" sz="2800" b="1" dirty="0">
                <a:latin typeface="宋体" panose="02010600030101010101" pitchFamily="2" charset="-122"/>
                <a:ea typeface="宋体" panose="02010600030101010101" pitchFamily="2" charset="-122"/>
              </a:rPr>
              <a:t>    </a:t>
            </a:r>
            <a:r>
              <a:rPr lang="zh-CN" altLang="en-US" sz="2800" b="1" dirty="0">
                <a:solidFill>
                  <a:schemeClr val="folHlink"/>
                </a:solidFill>
                <a:latin typeface="宋体" panose="02010600030101010101" pitchFamily="2" charset="-122"/>
                <a:ea typeface="宋体" panose="02010600030101010101" pitchFamily="2" charset="-122"/>
              </a:rPr>
              <a:t>定理</a:t>
            </a:r>
            <a:r>
              <a:rPr lang="en-US" altLang="zh-CN" sz="2800" b="1" dirty="0">
                <a:latin typeface="宋体" panose="02010600030101010101" pitchFamily="2" charset="-122"/>
                <a:ea typeface="宋体" panose="02010600030101010101" pitchFamily="2" charset="-122"/>
              </a:rPr>
              <a:t>2 </a:t>
            </a:r>
            <a:r>
              <a:rPr lang="zh-CN" altLang="en-US" sz="2800" b="1" dirty="0">
                <a:latin typeface="宋体" panose="02010600030101010101" pitchFamily="2" charset="-122"/>
                <a:ea typeface="宋体" panose="02010600030101010101" pitchFamily="2" charset="-122"/>
              </a:rPr>
              <a:t>设无向图</a:t>
            </a:r>
            <a:r>
              <a:rPr lang="en-US" altLang="zh-CN" sz="2800" b="1" i="1" dirty="0">
                <a:latin typeface="Times New Roman" panose="02020603050405020304" pitchFamily="18" charset="0"/>
                <a:ea typeface="宋体" panose="02010600030101010101" pitchFamily="2" charset="-122"/>
              </a:rPr>
              <a:t>G</a:t>
            </a:r>
            <a:r>
              <a:rPr lang="en-US" altLang="zh-CN" sz="2800" b="1" dirty="0">
                <a:latin typeface="Times New Roman" panose="02020603050405020304" pitchFamily="18" charset="0"/>
                <a:ea typeface="宋体" panose="02010600030101010101" pitchFamily="2" charset="-122"/>
              </a:rPr>
              <a:t> = (</a:t>
            </a:r>
            <a:r>
              <a:rPr lang="en-US" altLang="zh-CN" sz="2800" b="1" i="1" dirty="0">
                <a:latin typeface="Times New Roman" panose="02020603050405020304" pitchFamily="18" charset="0"/>
                <a:ea typeface="宋体" panose="02010600030101010101" pitchFamily="2" charset="-122"/>
              </a:rPr>
              <a:t>V</a:t>
            </a:r>
            <a:r>
              <a:rPr lang="en-US" altLang="zh-CN" sz="2800" b="1" dirty="0">
                <a:latin typeface="Times New Roman" panose="02020603050405020304" pitchFamily="18" charset="0"/>
                <a:ea typeface="宋体" panose="02010600030101010101" pitchFamily="2" charset="-122"/>
              </a:rPr>
              <a:t>, </a:t>
            </a:r>
            <a:r>
              <a:rPr lang="en-US" altLang="zh-CN" sz="2800" b="1" i="1" dirty="0">
                <a:latin typeface="Times New Roman" panose="02020603050405020304" pitchFamily="18" charset="0"/>
                <a:ea typeface="宋体" panose="02010600030101010101" pitchFamily="2" charset="-122"/>
              </a:rPr>
              <a:t>E </a:t>
            </a:r>
            <a:r>
              <a:rPr lang="en-US" altLang="zh-CN" sz="2800" b="1" dirty="0">
                <a:latin typeface="Times New Roman" panose="02020603050405020304" pitchFamily="18" charset="0"/>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中无孤立点</a:t>
            </a:r>
            <a:r>
              <a:rPr lang="en-US" altLang="zh-CN" sz="2800" b="1" dirty="0">
                <a:latin typeface="宋体" panose="02010600030101010101" pitchFamily="2" charset="-122"/>
                <a:ea typeface="宋体" panose="02010600030101010101" pitchFamily="2" charset="-122"/>
              </a:rPr>
              <a:t>,</a:t>
            </a:r>
            <a:r>
              <a:rPr lang="en-US" altLang="zh-CN" sz="2800" b="1" i="1" dirty="0">
                <a:latin typeface="Times New Roman" panose="02020603050405020304" pitchFamily="18" charset="0"/>
                <a:ea typeface="宋体" panose="02010600030101010101" pitchFamily="2" charset="-122"/>
              </a:rPr>
              <a:t>K</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a:t>
            </a:r>
            <a:r>
              <a:rPr lang="en-US" altLang="zh-CN" sz="2800" b="1" i="1" dirty="0">
                <a:latin typeface="Times New Roman" panose="02020603050405020304" pitchFamily="18" charset="0"/>
                <a:ea typeface="宋体" panose="02010600030101010101" pitchFamily="2" charset="-122"/>
              </a:rPr>
              <a:t>V</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则</a:t>
            </a:r>
            <a:r>
              <a:rPr lang="en-US" altLang="zh-CN" sz="2800" b="1" i="1" dirty="0">
                <a:latin typeface="Times New Roman" panose="02020603050405020304" pitchFamily="18" charset="0"/>
                <a:ea typeface="宋体" panose="02010600030101010101" pitchFamily="2" charset="-122"/>
              </a:rPr>
              <a:t>K</a:t>
            </a:r>
            <a:r>
              <a:rPr lang="zh-CN" altLang="en-US" sz="2800" b="1" dirty="0">
                <a:latin typeface="Times New Roman" panose="02020603050405020304" pitchFamily="18" charset="0"/>
                <a:ea typeface="宋体" panose="02010600030101010101" pitchFamily="2" charset="-122"/>
              </a:rPr>
              <a:t>是</a:t>
            </a:r>
            <a:r>
              <a:rPr lang="en-US" altLang="zh-CN" sz="2800" b="1" i="1" dirty="0">
                <a:latin typeface="Times New Roman" panose="02020603050405020304" pitchFamily="18" charset="0"/>
                <a:ea typeface="宋体" panose="02010600030101010101" pitchFamily="2" charset="-122"/>
              </a:rPr>
              <a:t>G</a:t>
            </a:r>
            <a:r>
              <a:rPr lang="zh-CN" altLang="en-US" sz="2800" b="1" dirty="0">
                <a:latin typeface="宋体" panose="02010600030101010101" pitchFamily="2" charset="-122"/>
                <a:ea typeface="宋体" panose="02010600030101010101" pitchFamily="2" charset="-122"/>
              </a:rPr>
              <a:t>的点覆盖当且仅当</a:t>
            </a:r>
            <a:r>
              <a:rPr lang="en-US" altLang="zh-CN" sz="2800" b="1" i="1" dirty="0">
                <a:latin typeface="Times New Roman" panose="02020603050405020304" pitchFamily="18" charset="0"/>
                <a:ea typeface="宋体" panose="02010600030101010101" pitchFamily="2" charset="-122"/>
              </a:rPr>
              <a:t>K</a:t>
            </a:r>
            <a:r>
              <a:rPr lang="en-US" altLang="zh-CN" sz="2800" b="1" i="1" baseline="30000" dirty="0">
                <a:latin typeface="Times New Roman" panose="02020603050405020304" pitchFamily="18" charset="0"/>
                <a:ea typeface="宋体" panose="02010600030101010101" pitchFamily="2" charset="-122"/>
              </a:rPr>
              <a:t>c </a:t>
            </a:r>
            <a:r>
              <a:rPr lang="en-US" altLang="zh-CN" sz="2800" b="1" dirty="0">
                <a:latin typeface="Times New Roman" panose="02020603050405020304" pitchFamily="18" charset="0"/>
                <a:ea typeface="宋体" panose="02010600030101010101" pitchFamily="2" charset="-122"/>
              </a:rPr>
              <a:t>=</a:t>
            </a:r>
            <a:r>
              <a:rPr lang="en-US" altLang="zh-CN" sz="2800" b="1" i="1" dirty="0">
                <a:latin typeface="Times New Roman" panose="02020603050405020304" pitchFamily="18" charset="0"/>
                <a:ea typeface="宋体" panose="02010600030101010101" pitchFamily="2" charset="-122"/>
              </a:rPr>
              <a:t>V</a:t>
            </a:r>
            <a:r>
              <a:rPr lang="en-US" altLang="zh-CN" sz="2800" b="1" dirty="0">
                <a:latin typeface="宋体" panose="02010600030101010101" pitchFamily="2" charset="-122"/>
                <a:ea typeface="宋体" panose="02010600030101010101" pitchFamily="2" charset="-122"/>
              </a:rPr>
              <a:t>\</a:t>
            </a:r>
            <a:r>
              <a:rPr lang="en-US" altLang="zh-CN" sz="2800" b="1" i="1" dirty="0">
                <a:latin typeface="Times New Roman" panose="02020603050405020304" pitchFamily="18" charset="0"/>
                <a:ea typeface="宋体" panose="02010600030101010101" pitchFamily="2" charset="-122"/>
              </a:rPr>
              <a:t>K</a:t>
            </a:r>
            <a:r>
              <a:rPr lang="zh-CN" altLang="en-US" sz="2800" b="1" dirty="0">
                <a:latin typeface="Times New Roman" panose="02020603050405020304" pitchFamily="18" charset="0"/>
                <a:ea typeface="宋体" panose="02010600030101010101" pitchFamily="2" charset="-122"/>
              </a:rPr>
              <a:t>是</a:t>
            </a:r>
            <a:r>
              <a:rPr lang="en-US" altLang="zh-CN" sz="2800" b="1" i="1" dirty="0">
                <a:latin typeface="Times New Roman" panose="02020603050405020304" pitchFamily="18" charset="0"/>
                <a:ea typeface="宋体" panose="02010600030101010101" pitchFamily="2" charset="-122"/>
              </a:rPr>
              <a:t>G</a:t>
            </a:r>
            <a:r>
              <a:rPr lang="zh-CN" altLang="en-US" sz="2800" b="1" dirty="0">
                <a:latin typeface="宋体" panose="02010600030101010101" pitchFamily="2" charset="-122"/>
                <a:ea typeface="宋体" panose="02010600030101010101" pitchFamily="2" charset="-122"/>
              </a:rPr>
              <a:t>的独立点集</a:t>
            </a:r>
            <a:r>
              <a:rPr lang="en-US" altLang="zh-CN" sz="2800" b="1" dirty="0">
                <a:latin typeface="宋体" panose="02010600030101010101" pitchFamily="2" charset="-122"/>
                <a:ea typeface="宋体" panose="02010600030101010101" pitchFamily="2" charset="-122"/>
              </a:rPr>
              <a:t>.</a:t>
            </a:r>
          </a:p>
          <a:p>
            <a:pPr eaLnBrk="1" hangingPunct="1">
              <a:lnSpc>
                <a:spcPct val="110000"/>
              </a:lnSpc>
              <a:spcBef>
                <a:spcPct val="20000"/>
              </a:spcBef>
            </a:pPr>
            <a:r>
              <a:rPr lang="en-US" altLang="zh-CN" sz="2800" b="1" dirty="0">
                <a:latin typeface="宋体" panose="02010600030101010101" pitchFamily="2" charset="-122"/>
                <a:ea typeface="宋体" panose="02010600030101010101" pitchFamily="2" charset="-122"/>
              </a:rPr>
              <a:t>    </a:t>
            </a:r>
            <a:r>
              <a:rPr lang="zh-CN" altLang="en-US" sz="2800" b="1" dirty="0">
                <a:solidFill>
                  <a:schemeClr val="folHlink"/>
                </a:solidFill>
                <a:latin typeface="宋体" panose="02010600030101010101" pitchFamily="2" charset="-122"/>
                <a:ea typeface="宋体" panose="02010600030101010101" pitchFamily="2" charset="-122"/>
              </a:rPr>
              <a:t>推论</a:t>
            </a:r>
            <a:r>
              <a:rPr lang="zh-CN" altLang="en-US" sz="2800" b="1" dirty="0">
                <a:latin typeface="宋体" panose="02010600030101010101" pitchFamily="2" charset="-122"/>
                <a:ea typeface="宋体" panose="02010600030101010101" pitchFamily="2" charset="-122"/>
              </a:rPr>
              <a:t> 设无向图</a:t>
            </a:r>
            <a:r>
              <a:rPr lang="en-US" altLang="zh-CN" sz="2800" b="1" i="1" dirty="0">
                <a:latin typeface="Times New Roman" panose="02020603050405020304" pitchFamily="18" charset="0"/>
                <a:ea typeface="宋体" panose="02010600030101010101" pitchFamily="2" charset="-122"/>
              </a:rPr>
              <a:t>G</a:t>
            </a:r>
            <a:r>
              <a:rPr lang="en-US" altLang="zh-CN" sz="2800" b="1" dirty="0">
                <a:latin typeface="Times New Roman" panose="02020603050405020304" pitchFamily="18" charset="0"/>
                <a:ea typeface="宋体" panose="02010600030101010101" pitchFamily="2" charset="-122"/>
              </a:rPr>
              <a:t> = (</a:t>
            </a:r>
            <a:r>
              <a:rPr lang="en-US" altLang="zh-CN" sz="2800" b="1" i="1" dirty="0">
                <a:latin typeface="Times New Roman" panose="02020603050405020304" pitchFamily="18" charset="0"/>
                <a:ea typeface="宋体" panose="02010600030101010101" pitchFamily="2" charset="-122"/>
              </a:rPr>
              <a:t>V</a:t>
            </a:r>
            <a:r>
              <a:rPr lang="en-US" altLang="zh-CN" sz="2800" b="1" dirty="0">
                <a:latin typeface="Times New Roman" panose="02020603050405020304" pitchFamily="18" charset="0"/>
                <a:ea typeface="宋体" panose="02010600030101010101" pitchFamily="2" charset="-122"/>
              </a:rPr>
              <a:t>, </a:t>
            </a:r>
            <a:r>
              <a:rPr lang="en-US" altLang="zh-CN" sz="2800" b="1" i="1" dirty="0">
                <a:latin typeface="Times New Roman" panose="02020603050405020304" pitchFamily="18" charset="0"/>
                <a:ea typeface="宋体" panose="02010600030101010101" pitchFamily="2" charset="-122"/>
              </a:rPr>
              <a:t>E </a:t>
            </a:r>
            <a:r>
              <a:rPr lang="en-US" altLang="zh-CN" sz="2800" b="1" dirty="0">
                <a:latin typeface="Times New Roman" panose="02020603050405020304" pitchFamily="18" charset="0"/>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中无孤立点</a:t>
            </a:r>
            <a:r>
              <a:rPr lang="en-US" altLang="zh-CN" sz="2800" b="1" dirty="0">
                <a:latin typeface="宋体" panose="02010600030101010101" pitchFamily="2" charset="-122"/>
                <a:ea typeface="宋体" panose="02010600030101010101" pitchFamily="2" charset="-122"/>
              </a:rPr>
              <a:t>,</a:t>
            </a:r>
            <a:r>
              <a:rPr lang="en-US" altLang="zh-CN" sz="2800" b="1" i="1" dirty="0">
                <a:latin typeface="Times New Roman" panose="02020603050405020304" pitchFamily="18" charset="0"/>
                <a:ea typeface="宋体" panose="02010600030101010101" pitchFamily="2" charset="-122"/>
              </a:rPr>
              <a:t>K</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a:t>
            </a:r>
            <a:r>
              <a:rPr lang="en-US" altLang="zh-CN" sz="2800" b="1" i="1" dirty="0">
                <a:latin typeface="Times New Roman" panose="02020603050405020304" pitchFamily="18" charset="0"/>
                <a:ea typeface="宋体" panose="02010600030101010101" pitchFamily="2" charset="-122"/>
              </a:rPr>
              <a:t>V</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则</a:t>
            </a:r>
            <a:r>
              <a:rPr lang="en-US" altLang="zh-CN" sz="2800" b="1" i="1" dirty="0">
                <a:latin typeface="Times New Roman" panose="02020603050405020304" pitchFamily="18" charset="0"/>
                <a:ea typeface="宋体" panose="02010600030101010101" pitchFamily="2" charset="-122"/>
              </a:rPr>
              <a:t>K</a:t>
            </a:r>
            <a:r>
              <a:rPr lang="zh-CN" altLang="en-US" sz="2800" b="1" dirty="0">
                <a:latin typeface="Times New Roman" panose="02020603050405020304" pitchFamily="18" charset="0"/>
                <a:ea typeface="宋体" panose="02010600030101010101" pitchFamily="2" charset="-122"/>
              </a:rPr>
              <a:t>是</a:t>
            </a:r>
            <a:r>
              <a:rPr lang="en-US" altLang="zh-CN" sz="2800" b="1" i="1" dirty="0">
                <a:latin typeface="Times New Roman" panose="02020603050405020304" pitchFamily="18" charset="0"/>
                <a:ea typeface="宋体" panose="02010600030101010101" pitchFamily="2" charset="-122"/>
              </a:rPr>
              <a:t>G</a:t>
            </a:r>
            <a:r>
              <a:rPr lang="zh-CN" altLang="en-US" sz="2800" b="1" dirty="0">
                <a:latin typeface="宋体" panose="02010600030101010101" pitchFamily="2" charset="-122"/>
                <a:ea typeface="宋体" panose="02010600030101010101" pitchFamily="2" charset="-122"/>
              </a:rPr>
              <a:t>的最小</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极小</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点覆盖当且仅当</a:t>
            </a:r>
            <a:r>
              <a:rPr lang="en-US" altLang="zh-CN" sz="2800" b="1" i="1" dirty="0">
                <a:latin typeface="Times New Roman" panose="02020603050405020304" pitchFamily="18" charset="0"/>
                <a:ea typeface="宋体" panose="02010600030101010101" pitchFamily="2" charset="-122"/>
              </a:rPr>
              <a:t>K</a:t>
            </a:r>
            <a:r>
              <a:rPr lang="en-US" altLang="zh-CN" sz="2800" b="1" i="1" baseline="30000" dirty="0">
                <a:latin typeface="Times New Roman" panose="02020603050405020304" pitchFamily="18" charset="0"/>
                <a:ea typeface="宋体" panose="02010600030101010101" pitchFamily="2" charset="-122"/>
              </a:rPr>
              <a:t>c </a:t>
            </a:r>
            <a:r>
              <a:rPr lang="en-US" altLang="zh-CN" sz="2800" b="1" dirty="0">
                <a:latin typeface="Times New Roman" panose="02020603050405020304" pitchFamily="18" charset="0"/>
                <a:ea typeface="宋体" panose="02010600030101010101" pitchFamily="2" charset="-122"/>
              </a:rPr>
              <a:t>=</a:t>
            </a:r>
            <a:r>
              <a:rPr lang="en-US" altLang="zh-CN" sz="2800" b="1" i="1" dirty="0">
                <a:latin typeface="Times New Roman" panose="02020603050405020304" pitchFamily="18" charset="0"/>
                <a:ea typeface="宋体" panose="02010600030101010101" pitchFamily="2" charset="-122"/>
              </a:rPr>
              <a:t>V</a:t>
            </a:r>
            <a:r>
              <a:rPr lang="en-US" altLang="zh-CN" sz="2800" b="1" dirty="0">
                <a:latin typeface="宋体" panose="02010600030101010101" pitchFamily="2" charset="-122"/>
                <a:ea typeface="宋体" panose="02010600030101010101" pitchFamily="2" charset="-122"/>
              </a:rPr>
              <a:t>\</a:t>
            </a:r>
            <a:r>
              <a:rPr lang="en-US" altLang="zh-CN" sz="2800" b="1" i="1" dirty="0">
                <a:latin typeface="Times New Roman" panose="02020603050405020304" pitchFamily="18" charset="0"/>
                <a:ea typeface="宋体" panose="02010600030101010101" pitchFamily="2" charset="-122"/>
              </a:rPr>
              <a:t>K</a:t>
            </a:r>
            <a:r>
              <a:rPr lang="zh-CN" altLang="en-US" sz="2800" b="1" dirty="0">
                <a:latin typeface="Times New Roman" panose="02020603050405020304" pitchFamily="18" charset="0"/>
                <a:ea typeface="宋体" panose="02010600030101010101" pitchFamily="2" charset="-122"/>
              </a:rPr>
              <a:t>是</a:t>
            </a:r>
            <a:r>
              <a:rPr lang="en-US" altLang="zh-CN" sz="2800" b="1" i="1" dirty="0">
                <a:latin typeface="Times New Roman" panose="02020603050405020304" pitchFamily="18" charset="0"/>
                <a:ea typeface="宋体" panose="02010600030101010101" pitchFamily="2" charset="-122"/>
              </a:rPr>
              <a:t>G</a:t>
            </a:r>
            <a:r>
              <a:rPr lang="zh-CN" altLang="en-US" sz="2800" b="1" dirty="0">
                <a:latin typeface="宋体" panose="02010600030101010101" pitchFamily="2" charset="-122"/>
                <a:ea typeface="宋体" panose="02010600030101010101" pitchFamily="2" charset="-122"/>
              </a:rPr>
              <a:t>的最大</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极大</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独立点集</a:t>
            </a:r>
            <a:r>
              <a:rPr lang="en-US" altLang="zh-CN" sz="2800" b="1" dirty="0">
                <a:latin typeface="宋体" panose="02010600030101010101" pitchFamily="2" charset="-122"/>
                <a:ea typeface="宋体" panose="02010600030101010101" pitchFamily="2" charset="-122"/>
              </a:rPr>
              <a:t>.  </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309</a:t>
            </a:fld>
            <a:endParaRPr lang="en-GB" dirty="0"/>
          </a:p>
        </p:txBody>
      </p:sp>
    </p:spTree>
    <p:extLst>
      <p:ext uri="{BB962C8B-B14F-4D97-AF65-F5344CB8AC3E}">
        <p14:creationId xmlns:p14="http://schemas.microsoft.com/office/powerpoint/2010/main" val="3394027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box(out)">
                                      <p:cBhvr>
                                        <p:cTn id="7" dur="500"/>
                                        <p:tgtEl>
                                          <p:spTgt spid="11366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box(out)">
                                      <p:cBhvr>
                                        <p:cTn id="12" dur="500"/>
                                        <p:tgtEl>
                                          <p:spTgt spid="11366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box(out)">
                                      <p:cBhvr>
                                        <p:cTn id="17" dur="500"/>
                                        <p:tgtEl>
                                          <p:spTgt spid="11366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453" y="405738"/>
            <a:ext cx="7143750" cy="623887"/>
          </a:xfrm>
        </p:spPr>
        <p:txBody>
          <a:bodyPr/>
          <a:lstStyle/>
          <a:p>
            <a:pPr eaLnBrk="1" fontAlgn="auto" hangingPunct="1">
              <a:spcAft>
                <a:spcPts val="0"/>
              </a:spcAft>
              <a:defRPr/>
            </a:pPr>
            <a:r>
              <a:rPr lang="en-US" altLang="zh-CN" dirty="0" smtClean="0"/>
              <a:t>9.1 </a:t>
            </a:r>
            <a:r>
              <a:rPr lang="zh-CN" altLang="en-US" dirty="0" smtClean="0"/>
              <a:t>扩展</a:t>
            </a:r>
            <a:r>
              <a:rPr lang="en-US" altLang="zh-CN" dirty="0" smtClean="0"/>
              <a:t>-</a:t>
            </a:r>
            <a:r>
              <a:rPr lang="zh-CN" altLang="en-US" dirty="0" smtClean="0"/>
              <a:t>无向连通图求割点和桥</a:t>
            </a:r>
            <a:endParaRPr lang="zh-CN" altLang="en-US" dirty="0"/>
          </a:p>
        </p:txBody>
      </p:sp>
      <p:sp>
        <p:nvSpPr>
          <p:cNvPr id="25603" name="内容占位符 2"/>
          <p:cNvSpPr>
            <a:spLocks noGrp="1"/>
          </p:cNvSpPr>
          <p:nvPr>
            <p:ph idx="1"/>
          </p:nvPr>
        </p:nvSpPr>
        <p:spPr>
          <a:xfrm>
            <a:off x="214313" y="1268759"/>
            <a:ext cx="8643937" cy="4862165"/>
          </a:xfrm>
        </p:spPr>
        <p:txBody>
          <a:bodyPr/>
          <a:lstStyle/>
          <a:p>
            <a:pPr eaLnBrk="1" hangingPunct="1"/>
            <a:r>
              <a:rPr lang="zh-CN" altLang="en-US" dirty="0" smtClean="0">
                <a:latin typeface="微软雅黑" panose="020B0503020204020204" pitchFamily="34" charset="-122"/>
                <a:ea typeface="微软雅黑" panose="020B0503020204020204" pitchFamily="34" charset="-122"/>
              </a:rPr>
              <a:t>无向连通图中，如果删除某点后，图变成不连通，则称该点为</a:t>
            </a:r>
            <a:r>
              <a:rPr lang="zh-CN" altLang="en-US" dirty="0" smtClean="0">
                <a:solidFill>
                  <a:srgbClr val="FF0000"/>
                </a:solidFill>
                <a:latin typeface="微软雅黑" panose="020B0503020204020204" pitchFamily="34" charset="-122"/>
                <a:ea typeface="微软雅黑" panose="020B0503020204020204" pitchFamily="34" charset="-122"/>
              </a:rPr>
              <a:t>割点</a:t>
            </a:r>
            <a:r>
              <a:rPr lang="en-US" altLang="zh-CN" dirty="0" smtClean="0">
                <a:solidFill>
                  <a:srgbClr val="FF0000"/>
                </a:solidFill>
                <a:latin typeface="微软雅黑" panose="020B0503020204020204" pitchFamily="34" charset="-122"/>
                <a:ea typeface="微软雅黑" panose="020B0503020204020204" pitchFamily="34" charset="-122"/>
              </a:rPr>
              <a:t>/AP</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eaLnBrk="1" hangingPunct="1"/>
            <a:endParaRPr lang="en-US" altLang="zh-CN" dirty="0" smtClean="0">
              <a:latin typeface="微软雅黑" panose="020B0503020204020204" pitchFamily="34" charset="-122"/>
              <a:ea typeface="微软雅黑" panose="020B0503020204020204" pitchFamily="34" charset="-122"/>
            </a:endParaRPr>
          </a:p>
          <a:p>
            <a:pPr eaLnBrk="1" hangingPunct="1"/>
            <a:r>
              <a:rPr lang="zh-CN" altLang="en-US" dirty="0" smtClean="0">
                <a:latin typeface="微软雅黑" panose="020B0503020204020204" pitchFamily="34" charset="-122"/>
                <a:ea typeface="微软雅黑" panose="020B0503020204020204" pitchFamily="34" charset="-122"/>
              </a:rPr>
              <a:t>无向连通图中，如果删除某边后，图变成不连通，则称该边为</a:t>
            </a:r>
            <a:r>
              <a:rPr lang="zh-CN" altLang="en-US" dirty="0" smtClean="0">
                <a:solidFill>
                  <a:srgbClr val="FF0000"/>
                </a:solidFill>
                <a:latin typeface="微软雅黑" panose="020B0503020204020204" pitchFamily="34" charset="-122"/>
                <a:ea typeface="微软雅黑" panose="020B0503020204020204" pitchFamily="34" charset="-122"/>
              </a:rPr>
              <a:t>桥</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a:t>
            </a:fld>
            <a:endParaRPr lang="en-GB" dirty="0"/>
          </a:p>
        </p:txBody>
      </p:sp>
    </p:spTree>
    <p:extLst>
      <p:ext uri="{BB962C8B-B14F-4D97-AF65-F5344CB8AC3E}">
        <p14:creationId xmlns:p14="http://schemas.microsoft.com/office/powerpoint/2010/main" val="112103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 calcmode="lin" valueType="num">
                                      <p:cBhvr additive="base">
                                        <p:cTn id="13"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0" y="357188"/>
            <a:ext cx="7572375" cy="623887"/>
          </a:xfrm>
        </p:spPr>
        <p:txBody>
          <a:bodyPr/>
          <a:lstStyle/>
          <a:p>
            <a:pPr eaLnBrk="1" hangingPunct="1"/>
            <a:r>
              <a:rPr lang="zh-CN" altLang="en-US" b="0" dirty="0" smtClean="0"/>
              <a:t>旅行商问题（</a:t>
            </a:r>
            <a:r>
              <a:rPr lang="en-US" altLang="zh-CN" b="0" dirty="0" smtClean="0"/>
              <a:t>TSP</a:t>
            </a:r>
            <a:r>
              <a:rPr lang="zh-CN" altLang="en-US" b="0" dirty="0" smtClean="0"/>
              <a:t>）</a:t>
            </a:r>
          </a:p>
        </p:txBody>
      </p:sp>
      <p:sp>
        <p:nvSpPr>
          <p:cNvPr id="114691" name="Rectangle 3"/>
          <p:cNvSpPr>
            <a:spLocks noGrp="1" noChangeArrowheads="1"/>
          </p:cNvSpPr>
          <p:nvPr>
            <p:ph type="body" idx="1"/>
          </p:nvPr>
        </p:nvSpPr>
        <p:spPr/>
        <p:txBody>
          <a:bodyPr/>
          <a:lstStyle/>
          <a:p>
            <a:pPr eaLnBrk="1" hangingPunct="1"/>
            <a:r>
              <a:rPr lang="zh-CN" altLang="en-US" dirty="0" smtClean="0">
                <a:latin typeface="宋体" panose="02010600030101010101" pitchFamily="2" charset="-122"/>
              </a:rPr>
              <a:t>一名推销员准备前往若干城市推销产品。如何为他（她）设计一条最短的旅行路线？ 即：从驻地出发，经过每个城市恰好一次，最后返回驻地</a:t>
            </a:r>
            <a:r>
              <a:rPr lang="zh-CN" altLang="en-US" b="1" dirty="0" smtClean="0">
                <a:solidFill>
                  <a:schemeClr val="tx2"/>
                </a:solidFill>
                <a:latin typeface="宋体" panose="02010600030101010101" pitchFamily="2" charset="-122"/>
              </a:rPr>
              <a:t>（最小哈密尔顿回路）</a:t>
            </a:r>
          </a:p>
          <a:p>
            <a:pPr eaLnBrk="1" hangingPunct="1"/>
            <a:r>
              <a:rPr lang="zh-CN" altLang="en-US" dirty="0" smtClean="0">
                <a:latin typeface="宋体" panose="02010600030101010101" pitchFamily="2" charset="-122"/>
              </a:rPr>
              <a:t>对于</a:t>
            </a:r>
            <a:r>
              <a:rPr lang="en-US" altLang="zh-CN" dirty="0" smtClean="0">
                <a:latin typeface="宋体" panose="02010600030101010101" pitchFamily="2" charset="-122"/>
              </a:rPr>
              <a:t>n</a:t>
            </a:r>
            <a:r>
              <a:rPr lang="zh-CN" altLang="en-US" dirty="0" smtClean="0">
                <a:latin typeface="宋体" panose="02010600030101010101" pitchFamily="2" charset="-122"/>
              </a:rPr>
              <a:t>个节点的旅行商问题，</a:t>
            </a:r>
            <a:r>
              <a:rPr lang="en-US" altLang="zh-CN" dirty="0" smtClean="0">
                <a:latin typeface="宋体" panose="02010600030101010101" pitchFamily="2" charset="-122"/>
              </a:rPr>
              <a:t>n</a:t>
            </a:r>
            <a:r>
              <a:rPr lang="zh-CN" altLang="en-US" dirty="0" smtClean="0">
                <a:latin typeface="宋体" panose="02010600030101010101" pitchFamily="2" charset="-122"/>
              </a:rPr>
              <a:t>个节点的任意一个全排列都是问题的一个可能解（假设任意两个点之间都有边）。</a:t>
            </a:r>
            <a:r>
              <a:rPr lang="en-US" altLang="zh-CN" dirty="0" smtClean="0">
                <a:latin typeface="宋体" panose="02010600030101010101" pitchFamily="2" charset="-122"/>
              </a:rPr>
              <a:t>G</a:t>
            </a:r>
            <a:r>
              <a:rPr lang="zh-CN" altLang="en-US" dirty="0" smtClean="0">
                <a:latin typeface="宋体" panose="02010600030101010101" pitchFamily="2" charset="-122"/>
              </a:rPr>
              <a:t>个节点的全排列有</a:t>
            </a:r>
            <a:r>
              <a:rPr lang="en-US" altLang="zh-CN" dirty="0" smtClean="0">
                <a:latin typeface="宋体" panose="02010600030101010101" pitchFamily="2" charset="-122"/>
              </a:rPr>
              <a:t>(n-1)!</a:t>
            </a:r>
            <a:r>
              <a:rPr lang="zh-CN" altLang="en-US" dirty="0" smtClean="0">
                <a:latin typeface="宋体" panose="02010600030101010101" pitchFamily="2" charset="-122"/>
              </a:rPr>
              <a:t>个，因此</a:t>
            </a:r>
            <a:r>
              <a:rPr lang="zh-CN" altLang="en-US" dirty="0">
                <a:latin typeface="宋体" panose="02010600030101010101" pitchFamily="2" charset="-122"/>
              </a:rPr>
              <a:t>问</a:t>
            </a:r>
            <a:r>
              <a:rPr lang="zh-CN" altLang="en-US" dirty="0" smtClean="0">
                <a:latin typeface="宋体" panose="02010600030101010101" pitchFamily="2" charset="-122"/>
              </a:rPr>
              <a:t>题归结为在</a:t>
            </a:r>
            <a:r>
              <a:rPr lang="en-US" altLang="zh-CN" dirty="0" smtClean="0">
                <a:latin typeface="宋体" panose="02010600030101010101" pitchFamily="2" charset="-122"/>
              </a:rPr>
              <a:t>(n-1)!</a:t>
            </a:r>
            <a:r>
              <a:rPr lang="zh-CN" altLang="en-US" dirty="0" smtClean="0">
                <a:latin typeface="宋体" panose="02010600030101010101" pitchFamily="2" charset="-122"/>
              </a:rPr>
              <a:t>个回路中选取最小回路。 </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310</a:t>
            </a:fld>
            <a:endParaRPr lang="en-GB" dirty="0"/>
          </a:p>
        </p:txBody>
      </p:sp>
    </p:spTree>
    <p:extLst>
      <p:ext uri="{BB962C8B-B14F-4D97-AF65-F5344CB8AC3E}">
        <p14:creationId xmlns:p14="http://schemas.microsoft.com/office/powerpoint/2010/main" val="459319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2" name="Rectangle 4"/>
          <p:cNvSpPr>
            <a:spLocks noChangeArrowheads="1"/>
          </p:cNvSpPr>
          <p:nvPr/>
        </p:nvSpPr>
        <p:spPr bwMode="auto">
          <a:xfrm>
            <a:off x="467544" y="231500"/>
            <a:ext cx="7772400" cy="803275"/>
          </a:xfrm>
          <a:prstGeom prst="rect">
            <a:avLst/>
          </a:prstGeom>
          <a:noFill/>
          <a:ln w="9525">
            <a:noFill/>
            <a:miter lim="800000"/>
            <a:headEnd/>
            <a:tailEnd/>
          </a:ln>
          <a:effectLst/>
        </p:spPr>
        <p:txBody>
          <a:bodyPr anchor="ctr"/>
          <a:lstStyle/>
          <a:p>
            <a:r>
              <a:rPr lang="en-US" altLang="en-US" sz="4400" dirty="0" err="1">
                <a:effectLst>
                  <a:outerShdw blurRad="38100" dist="38100" dir="2700000" algn="tl">
                    <a:srgbClr val="C0C0C0"/>
                  </a:outerShdw>
                </a:effectLst>
                <a:ea typeface="黑体" pitchFamily="49" charset="-122"/>
              </a:rPr>
              <a:t>最大团问题</a:t>
            </a:r>
            <a:endParaRPr lang="zh-CN" altLang="en-US" sz="4400" dirty="0">
              <a:effectLst>
                <a:outerShdw blurRad="38100" dist="38100" dir="2700000" algn="tl">
                  <a:srgbClr val="C0C0C0"/>
                </a:outerShdw>
              </a:effectLst>
              <a:ea typeface="黑体" pitchFamily="49" charset="-122"/>
            </a:endParaRPr>
          </a:p>
        </p:txBody>
      </p:sp>
      <p:sp>
        <p:nvSpPr>
          <p:cNvPr id="304133" name="Text Box 5"/>
          <p:cNvSpPr txBox="1">
            <a:spLocks noChangeArrowheads="1"/>
          </p:cNvSpPr>
          <p:nvPr/>
        </p:nvSpPr>
        <p:spPr bwMode="auto">
          <a:xfrm>
            <a:off x="250825" y="836613"/>
            <a:ext cx="8445500" cy="3378200"/>
          </a:xfrm>
          <a:prstGeom prst="rect">
            <a:avLst/>
          </a:prstGeom>
          <a:noFill/>
          <a:ln w="6350" algn="ctr">
            <a:noFill/>
            <a:miter lim="800000"/>
            <a:headEnd/>
            <a:tailEnd/>
          </a:ln>
          <a:effectLst/>
        </p:spPr>
        <p:txBody>
          <a:bodyPr>
            <a:spAutoFit/>
          </a:bodyPr>
          <a:lstStyle/>
          <a:p>
            <a:r>
              <a:rPr lang="zh-CN" altLang="en-US" sz="2400" dirty="0">
                <a:ea typeface="楷体_GB2312" pitchFamily="49" charset="-122"/>
              </a:rPr>
              <a:t>给定无向图</a:t>
            </a:r>
            <a:r>
              <a:rPr lang="en-US" altLang="zh-CN" sz="2400" dirty="0">
                <a:ea typeface="楷体_GB2312" pitchFamily="49" charset="-122"/>
              </a:rPr>
              <a:t>G=(V</a:t>
            </a:r>
            <a:r>
              <a:rPr lang="zh-CN" altLang="en-US" sz="2400" dirty="0">
                <a:ea typeface="楷体_GB2312" pitchFamily="49" charset="-122"/>
              </a:rPr>
              <a:t>，</a:t>
            </a:r>
            <a:r>
              <a:rPr lang="en-US" altLang="zh-CN" sz="2400" dirty="0">
                <a:ea typeface="楷体_GB2312" pitchFamily="49" charset="-122"/>
              </a:rPr>
              <a:t>E)</a:t>
            </a:r>
            <a:r>
              <a:rPr lang="zh-CN" altLang="en-US" sz="2400" dirty="0">
                <a:ea typeface="楷体_GB2312" pitchFamily="49" charset="-122"/>
              </a:rPr>
              <a:t>。如果</a:t>
            </a:r>
            <a:r>
              <a:rPr lang="en-US" altLang="zh-CN" sz="2400" dirty="0">
                <a:ea typeface="楷体_GB2312" pitchFamily="49" charset="-122"/>
              </a:rPr>
              <a:t>U</a:t>
            </a:r>
            <a:r>
              <a:rPr lang="en-US" altLang="zh-CN" sz="2400" dirty="0">
                <a:ea typeface="楷体_GB2312" pitchFamily="49" charset="-122"/>
                <a:sym typeface="Symbol" pitchFamily="18" charset="2"/>
              </a:rPr>
              <a:t></a:t>
            </a:r>
            <a:r>
              <a:rPr lang="en-US" altLang="zh-CN" sz="2400" dirty="0">
                <a:ea typeface="楷体_GB2312" pitchFamily="49" charset="-122"/>
              </a:rPr>
              <a:t>V</a:t>
            </a:r>
            <a:r>
              <a:rPr lang="zh-CN" altLang="en-US" sz="2400" dirty="0">
                <a:ea typeface="楷体_GB2312" pitchFamily="49" charset="-122"/>
              </a:rPr>
              <a:t>，且对任意</a:t>
            </a:r>
            <a:r>
              <a:rPr lang="en-US" altLang="zh-CN" sz="2400" dirty="0">
                <a:ea typeface="楷体_GB2312" pitchFamily="49" charset="-122"/>
              </a:rPr>
              <a:t>u</a:t>
            </a:r>
            <a:r>
              <a:rPr lang="zh-CN" altLang="en-US" sz="2400" dirty="0">
                <a:ea typeface="楷体_GB2312" pitchFamily="49" charset="-122"/>
              </a:rPr>
              <a:t>，</a:t>
            </a:r>
            <a:r>
              <a:rPr lang="en-US" altLang="zh-CN" sz="2400" dirty="0" err="1">
                <a:ea typeface="楷体_GB2312" pitchFamily="49" charset="-122"/>
              </a:rPr>
              <a:t>v</a:t>
            </a:r>
            <a:r>
              <a:rPr lang="en-US" altLang="zh-CN" sz="2400" dirty="0" err="1">
                <a:ea typeface="楷体_GB2312" pitchFamily="49" charset="-122"/>
                <a:sym typeface="Symbol" pitchFamily="18" charset="2"/>
              </a:rPr>
              <a:t></a:t>
            </a:r>
            <a:r>
              <a:rPr lang="en-US" altLang="zh-CN" sz="2400" dirty="0" err="1">
                <a:ea typeface="楷体_GB2312" pitchFamily="49" charset="-122"/>
              </a:rPr>
              <a:t>U</a:t>
            </a:r>
            <a:r>
              <a:rPr lang="zh-CN" altLang="en-US" sz="2400" dirty="0">
                <a:ea typeface="楷体_GB2312" pitchFamily="49" charset="-122"/>
              </a:rPr>
              <a:t>有</a:t>
            </a:r>
            <a:r>
              <a:rPr lang="en-US" altLang="zh-CN" sz="2400" dirty="0">
                <a:ea typeface="楷体_GB2312" pitchFamily="49" charset="-122"/>
              </a:rPr>
              <a:t>(u</a:t>
            </a:r>
            <a:r>
              <a:rPr lang="zh-CN" altLang="en-US" sz="2400" dirty="0">
                <a:ea typeface="楷体_GB2312" pitchFamily="49" charset="-122"/>
              </a:rPr>
              <a:t>，</a:t>
            </a:r>
            <a:r>
              <a:rPr lang="en-US" altLang="zh-CN" sz="2400" dirty="0">
                <a:ea typeface="楷体_GB2312" pitchFamily="49" charset="-122"/>
              </a:rPr>
              <a:t>v)</a:t>
            </a:r>
            <a:r>
              <a:rPr lang="en-US" altLang="zh-CN" sz="2400" dirty="0">
                <a:ea typeface="楷体_GB2312" pitchFamily="49" charset="-122"/>
                <a:sym typeface="Symbol" pitchFamily="18" charset="2"/>
              </a:rPr>
              <a:t></a:t>
            </a:r>
            <a:r>
              <a:rPr lang="en-US" altLang="zh-CN" sz="2400" dirty="0">
                <a:ea typeface="楷体_GB2312" pitchFamily="49" charset="-122"/>
              </a:rPr>
              <a:t>E</a:t>
            </a:r>
            <a:r>
              <a:rPr lang="zh-CN" altLang="en-US" sz="2400" dirty="0">
                <a:ea typeface="楷体_GB2312" pitchFamily="49" charset="-122"/>
              </a:rPr>
              <a:t>，则称</a:t>
            </a:r>
            <a:r>
              <a:rPr lang="en-US" altLang="zh-CN" sz="2400" dirty="0">
                <a:ea typeface="楷体_GB2312" pitchFamily="49" charset="-122"/>
              </a:rPr>
              <a:t>U</a:t>
            </a:r>
            <a:r>
              <a:rPr lang="zh-CN" altLang="en-US" sz="2400" dirty="0">
                <a:ea typeface="楷体_GB2312" pitchFamily="49" charset="-122"/>
              </a:rPr>
              <a:t>是</a:t>
            </a:r>
            <a:r>
              <a:rPr lang="en-US" altLang="zh-CN" sz="2400" dirty="0">
                <a:ea typeface="楷体_GB2312" pitchFamily="49" charset="-122"/>
              </a:rPr>
              <a:t>G</a:t>
            </a:r>
            <a:r>
              <a:rPr lang="zh-CN" altLang="en-US" sz="2400" dirty="0">
                <a:ea typeface="楷体_GB2312" pitchFamily="49" charset="-122"/>
              </a:rPr>
              <a:t>的</a:t>
            </a:r>
            <a:r>
              <a:rPr lang="zh-CN" altLang="en-US" sz="2400" dirty="0">
                <a:ea typeface="黑体" pitchFamily="49" charset="-122"/>
              </a:rPr>
              <a:t>完全子图</a:t>
            </a:r>
            <a:r>
              <a:rPr lang="zh-CN" altLang="en-US" sz="2400" dirty="0">
                <a:ea typeface="楷体_GB2312" pitchFamily="49" charset="-122"/>
              </a:rPr>
              <a:t>。</a:t>
            </a:r>
            <a:r>
              <a:rPr lang="en-US" altLang="zh-CN" sz="2400" dirty="0">
                <a:ea typeface="楷体_GB2312" pitchFamily="49" charset="-122"/>
              </a:rPr>
              <a:t>G</a:t>
            </a:r>
            <a:r>
              <a:rPr lang="zh-CN" altLang="en-US" sz="2400" dirty="0">
                <a:ea typeface="楷体_GB2312" pitchFamily="49" charset="-122"/>
              </a:rPr>
              <a:t>的完全子图</a:t>
            </a:r>
            <a:r>
              <a:rPr lang="en-US" altLang="zh-CN" sz="2400" dirty="0">
                <a:ea typeface="楷体_GB2312" pitchFamily="49" charset="-122"/>
              </a:rPr>
              <a:t>U</a:t>
            </a:r>
            <a:r>
              <a:rPr lang="zh-CN" altLang="en-US" sz="2400" dirty="0">
                <a:ea typeface="楷体_GB2312" pitchFamily="49" charset="-122"/>
              </a:rPr>
              <a:t>是</a:t>
            </a:r>
            <a:r>
              <a:rPr lang="en-US" altLang="zh-CN" sz="2400" dirty="0">
                <a:ea typeface="楷体_GB2312" pitchFamily="49" charset="-122"/>
              </a:rPr>
              <a:t>G</a:t>
            </a:r>
            <a:r>
              <a:rPr lang="zh-CN" altLang="en-US" sz="2400" dirty="0">
                <a:ea typeface="楷体_GB2312" pitchFamily="49" charset="-122"/>
              </a:rPr>
              <a:t>的团当且仅当</a:t>
            </a:r>
            <a:r>
              <a:rPr lang="en-US" altLang="zh-CN" sz="2400" dirty="0">
                <a:ea typeface="楷体_GB2312" pitchFamily="49" charset="-122"/>
              </a:rPr>
              <a:t>U</a:t>
            </a:r>
            <a:r>
              <a:rPr lang="zh-CN" altLang="en-US" sz="2400" dirty="0">
                <a:ea typeface="楷体_GB2312" pitchFamily="49" charset="-122"/>
              </a:rPr>
              <a:t>不包含在</a:t>
            </a:r>
            <a:r>
              <a:rPr lang="en-US" altLang="zh-CN" sz="2400" dirty="0">
                <a:ea typeface="楷体_GB2312" pitchFamily="49" charset="-122"/>
              </a:rPr>
              <a:t>G</a:t>
            </a:r>
            <a:r>
              <a:rPr lang="zh-CN" altLang="en-US" sz="2400" dirty="0">
                <a:ea typeface="楷体_GB2312" pitchFamily="49" charset="-122"/>
              </a:rPr>
              <a:t>的更大的完全子图中。</a:t>
            </a:r>
            <a:r>
              <a:rPr lang="en-US" altLang="zh-CN" sz="2400" dirty="0">
                <a:ea typeface="楷体_GB2312" pitchFamily="49" charset="-122"/>
              </a:rPr>
              <a:t>G</a:t>
            </a:r>
            <a:r>
              <a:rPr lang="zh-CN" altLang="en-US" sz="2400" dirty="0">
                <a:ea typeface="楷体_GB2312" pitchFamily="49" charset="-122"/>
              </a:rPr>
              <a:t>的</a:t>
            </a:r>
            <a:r>
              <a:rPr lang="zh-CN" altLang="en-US" sz="2400" dirty="0">
                <a:ea typeface="黑体" pitchFamily="49" charset="-122"/>
              </a:rPr>
              <a:t>最大团</a:t>
            </a:r>
            <a:r>
              <a:rPr lang="zh-CN" altLang="en-US" sz="2400" dirty="0">
                <a:ea typeface="楷体_GB2312" pitchFamily="49" charset="-122"/>
              </a:rPr>
              <a:t>是指</a:t>
            </a:r>
            <a:r>
              <a:rPr lang="en-US" altLang="zh-CN" sz="2400" dirty="0">
                <a:ea typeface="楷体_GB2312" pitchFamily="49" charset="-122"/>
              </a:rPr>
              <a:t>G</a:t>
            </a:r>
            <a:r>
              <a:rPr lang="zh-CN" altLang="en-US" sz="2400" dirty="0">
                <a:ea typeface="楷体_GB2312" pitchFamily="49" charset="-122"/>
              </a:rPr>
              <a:t>中所含顶点数最多的团。</a:t>
            </a:r>
          </a:p>
          <a:p>
            <a:r>
              <a:rPr lang="zh-CN" altLang="en-US" sz="2400" dirty="0">
                <a:ea typeface="楷体_GB2312" pitchFamily="49" charset="-122"/>
              </a:rPr>
              <a:t>如果</a:t>
            </a:r>
            <a:r>
              <a:rPr lang="en-US" altLang="zh-CN" sz="2400" dirty="0">
                <a:ea typeface="楷体_GB2312" pitchFamily="49" charset="-122"/>
              </a:rPr>
              <a:t>U</a:t>
            </a:r>
            <a:r>
              <a:rPr lang="en-US" altLang="zh-CN" sz="2400" dirty="0">
                <a:ea typeface="楷体_GB2312" pitchFamily="49" charset="-122"/>
                <a:sym typeface="Symbol" pitchFamily="18" charset="2"/>
              </a:rPr>
              <a:t></a:t>
            </a:r>
            <a:r>
              <a:rPr lang="en-US" altLang="zh-CN" sz="2400" dirty="0">
                <a:ea typeface="楷体_GB2312" pitchFamily="49" charset="-122"/>
              </a:rPr>
              <a:t>V</a:t>
            </a:r>
            <a:r>
              <a:rPr lang="zh-CN" altLang="en-US" sz="2400" dirty="0">
                <a:ea typeface="楷体_GB2312" pitchFamily="49" charset="-122"/>
              </a:rPr>
              <a:t>且对任意</a:t>
            </a:r>
            <a:r>
              <a:rPr lang="en-US" altLang="zh-CN" sz="2400" dirty="0">
                <a:ea typeface="楷体_GB2312" pitchFamily="49" charset="-122"/>
              </a:rPr>
              <a:t>u</a:t>
            </a:r>
            <a:r>
              <a:rPr lang="zh-CN" altLang="en-US" sz="2400" dirty="0">
                <a:ea typeface="楷体_GB2312" pitchFamily="49" charset="-122"/>
              </a:rPr>
              <a:t>，</a:t>
            </a:r>
            <a:r>
              <a:rPr lang="en-US" altLang="zh-CN" sz="2400" dirty="0" err="1">
                <a:ea typeface="楷体_GB2312" pitchFamily="49" charset="-122"/>
              </a:rPr>
              <a:t>v</a:t>
            </a:r>
            <a:r>
              <a:rPr lang="en-US" altLang="zh-CN" sz="2400" dirty="0" err="1">
                <a:ea typeface="楷体_GB2312" pitchFamily="49" charset="-122"/>
                <a:sym typeface="Symbol" pitchFamily="18" charset="2"/>
              </a:rPr>
              <a:t></a:t>
            </a:r>
            <a:r>
              <a:rPr lang="en-US" altLang="zh-CN" sz="2400" dirty="0" err="1">
                <a:ea typeface="楷体_GB2312" pitchFamily="49" charset="-122"/>
              </a:rPr>
              <a:t>U</a:t>
            </a:r>
            <a:r>
              <a:rPr lang="zh-CN" altLang="en-US" sz="2400" dirty="0">
                <a:ea typeface="楷体_GB2312" pitchFamily="49" charset="-122"/>
              </a:rPr>
              <a:t>有</a:t>
            </a:r>
            <a:r>
              <a:rPr lang="en-US" altLang="zh-CN" sz="2400" dirty="0">
                <a:ea typeface="楷体_GB2312" pitchFamily="49" charset="-122"/>
              </a:rPr>
              <a:t>(u</a:t>
            </a:r>
            <a:r>
              <a:rPr lang="zh-CN" altLang="en-US" sz="2400" dirty="0">
                <a:ea typeface="楷体_GB2312" pitchFamily="49" charset="-122"/>
              </a:rPr>
              <a:t>，</a:t>
            </a:r>
            <a:r>
              <a:rPr lang="en-US" altLang="zh-CN" sz="2400" dirty="0">
                <a:ea typeface="楷体_GB2312" pitchFamily="49" charset="-122"/>
              </a:rPr>
              <a:t>v)</a:t>
            </a:r>
            <a:r>
              <a:rPr lang="en-US" altLang="zh-CN" sz="2400" dirty="0">
                <a:ea typeface="楷体_GB2312" pitchFamily="49" charset="-122"/>
                <a:sym typeface="Symbol" pitchFamily="18" charset="2"/>
              </a:rPr>
              <a:t></a:t>
            </a:r>
            <a:r>
              <a:rPr lang="en-US" altLang="zh-CN" sz="2400" dirty="0">
                <a:ea typeface="楷体_GB2312" pitchFamily="49" charset="-122"/>
              </a:rPr>
              <a:t>E</a:t>
            </a:r>
            <a:r>
              <a:rPr lang="zh-CN" altLang="en-US" sz="2400" dirty="0">
                <a:ea typeface="楷体_GB2312" pitchFamily="49" charset="-122"/>
              </a:rPr>
              <a:t>，则称</a:t>
            </a:r>
            <a:r>
              <a:rPr lang="en-US" altLang="zh-CN" sz="2400" dirty="0">
                <a:ea typeface="楷体_GB2312" pitchFamily="49" charset="-122"/>
              </a:rPr>
              <a:t>U</a:t>
            </a:r>
            <a:r>
              <a:rPr lang="zh-CN" altLang="en-US" sz="2400" dirty="0">
                <a:ea typeface="楷体_GB2312" pitchFamily="49" charset="-122"/>
              </a:rPr>
              <a:t>是</a:t>
            </a:r>
            <a:r>
              <a:rPr lang="en-US" altLang="zh-CN" sz="2400" dirty="0">
                <a:ea typeface="楷体_GB2312" pitchFamily="49" charset="-122"/>
              </a:rPr>
              <a:t>G</a:t>
            </a:r>
            <a:r>
              <a:rPr lang="zh-CN" altLang="en-US" sz="2400" dirty="0">
                <a:ea typeface="楷体_GB2312" pitchFamily="49" charset="-122"/>
              </a:rPr>
              <a:t>的</a:t>
            </a:r>
            <a:r>
              <a:rPr lang="zh-CN" altLang="en-US" sz="2400" dirty="0">
                <a:ea typeface="黑体" pitchFamily="49" charset="-122"/>
              </a:rPr>
              <a:t>空子图</a:t>
            </a:r>
            <a:r>
              <a:rPr lang="zh-CN" altLang="en-US" sz="2400" dirty="0">
                <a:ea typeface="楷体_GB2312" pitchFamily="49" charset="-122"/>
              </a:rPr>
              <a:t>。</a:t>
            </a:r>
            <a:r>
              <a:rPr lang="en-US" altLang="zh-CN" sz="2400" dirty="0">
                <a:ea typeface="楷体_GB2312" pitchFamily="49" charset="-122"/>
              </a:rPr>
              <a:t>G</a:t>
            </a:r>
            <a:r>
              <a:rPr lang="zh-CN" altLang="en-US" sz="2400" dirty="0">
                <a:ea typeface="楷体_GB2312" pitchFamily="49" charset="-122"/>
              </a:rPr>
              <a:t>的空子图</a:t>
            </a:r>
            <a:r>
              <a:rPr lang="en-US" altLang="zh-CN" sz="2400" dirty="0">
                <a:ea typeface="楷体_GB2312" pitchFamily="49" charset="-122"/>
              </a:rPr>
              <a:t>U</a:t>
            </a:r>
            <a:r>
              <a:rPr lang="zh-CN" altLang="en-US" sz="2400" dirty="0">
                <a:ea typeface="楷体_GB2312" pitchFamily="49" charset="-122"/>
              </a:rPr>
              <a:t>是</a:t>
            </a:r>
            <a:r>
              <a:rPr lang="en-US" altLang="zh-CN" sz="2400" dirty="0">
                <a:ea typeface="楷体_GB2312" pitchFamily="49" charset="-122"/>
              </a:rPr>
              <a:t>G</a:t>
            </a:r>
            <a:r>
              <a:rPr lang="zh-CN" altLang="en-US" sz="2400" dirty="0">
                <a:ea typeface="楷体_GB2312" pitchFamily="49" charset="-122"/>
              </a:rPr>
              <a:t>的</a:t>
            </a:r>
            <a:r>
              <a:rPr lang="zh-CN" altLang="en-US" sz="2400" dirty="0">
                <a:ea typeface="黑体" pitchFamily="49" charset="-122"/>
              </a:rPr>
              <a:t>独立集</a:t>
            </a:r>
            <a:r>
              <a:rPr lang="zh-CN" altLang="en-US" sz="2400" dirty="0">
                <a:ea typeface="楷体_GB2312" pitchFamily="49" charset="-122"/>
              </a:rPr>
              <a:t>当且仅当</a:t>
            </a:r>
            <a:r>
              <a:rPr lang="en-US" altLang="zh-CN" sz="2400" dirty="0">
                <a:ea typeface="楷体_GB2312" pitchFamily="49" charset="-122"/>
              </a:rPr>
              <a:t>U</a:t>
            </a:r>
            <a:r>
              <a:rPr lang="zh-CN" altLang="en-US" sz="2400" dirty="0">
                <a:ea typeface="楷体_GB2312" pitchFamily="49" charset="-122"/>
              </a:rPr>
              <a:t>不包含在</a:t>
            </a:r>
            <a:r>
              <a:rPr lang="en-US" altLang="zh-CN" sz="2400" dirty="0">
                <a:ea typeface="楷体_GB2312" pitchFamily="49" charset="-122"/>
              </a:rPr>
              <a:t>G</a:t>
            </a:r>
            <a:r>
              <a:rPr lang="zh-CN" altLang="en-US" sz="2400" dirty="0">
                <a:ea typeface="楷体_GB2312" pitchFamily="49" charset="-122"/>
              </a:rPr>
              <a:t>的更大的空子图中。</a:t>
            </a:r>
            <a:r>
              <a:rPr lang="en-US" altLang="zh-CN" sz="2400" dirty="0">
                <a:ea typeface="楷体_GB2312" pitchFamily="49" charset="-122"/>
              </a:rPr>
              <a:t>G</a:t>
            </a:r>
            <a:r>
              <a:rPr lang="zh-CN" altLang="en-US" sz="2400" dirty="0">
                <a:ea typeface="楷体_GB2312" pitchFamily="49" charset="-122"/>
              </a:rPr>
              <a:t>的</a:t>
            </a:r>
            <a:r>
              <a:rPr lang="zh-CN" altLang="en-US" sz="2400" dirty="0">
                <a:ea typeface="黑体" pitchFamily="49" charset="-122"/>
              </a:rPr>
              <a:t>最大独立集</a:t>
            </a:r>
            <a:r>
              <a:rPr lang="zh-CN" altLang="en-US" sz="2400" dirty="0">
                <a:ea typeface="楷体_GB2312" pitchFamily="49" charset="-122"/>
              </a:rPr>
              <a:t>是</a:t>
            </a:r>
            <a:r>
              <a:rPr lang="en-US" altLang="zh-CN" sz="2400" dirty="0">
                <a:ea typeface="楷体_GB2312" pitchFamily="49" charset="-122"/>
              </a:rPr>
              <a:t>G</a:t>
            </a:r>
            <a:r>
              <a:rPr lang="zh-CN" altLang="en-US" sz="2400" dirty="0">
                <a:ea typeface="楷体_GB2312" pitchFamily="49" charset="-122"/>
              </a:rPr>
              <a:t>中所含顶点数最多的独立集。</a:t>
            </a:r>
          </a:p>
          <a:p>
            <a:r>
              <a:rPr lang="zh-CN" altLang="en-US" sz="2400" dirty="0">
                <a:ea typeface="楷体_GB2312" pitchFamily="49" charset="-122"/>
              </a:rPr>
              <a:t>对于任一无向图</a:t>
            </a:r>
            <a:r>
              <a:rPr lang="en-US" altLang="zh-CN" sz="2400" dirty="0">
                <a:ea typeface="楷体_GB2312" pitchFamily="49" charset="-122"/>
              </a:rPr>
              <a:t>G=(V</a:t>
            </a:r>
            <a:r>
              <a:rPr lang="zh-CN" altLang="en-US" sz="2400" dirty="0">
                <a:ea typeface="楷体_GB2312" pitchFamily="49" charset="-122"/>
              </a:rPr>
              <a:t>，</a:t>
            </a:r>
            <a:r>
              <a:rPr lang="en-US" altLang="zh-CN" sz="2400" dirty="0">
                <a:ea typeface="楷体_GB2312" pitchFamily="49" charset="-122"/>
              </a:rPr>
              <a:t>E)</a:t>
            </a:r>
            <a:r>
              <a:rPr lang="zh-CN" altLang="en-US" sz="2400" dirty="0">
                <a:ea typeface="楷体_GB2312" pitchFamily="49" charset="-122"/>
              </a:rPr>
              <a:t>其</a:t>
            </a:r>
            <a:r>
              <a:rPr lang="zh-CN" altLang="en-US" sz="2400" dirty="0">
                <a:ea typeface="黑体" pitchFamily="49" charset="-122"/>
              </a:rPr>
              <a:t>补图</a:t>
            </a:r>
            <a:r>
              <a:rPr lang="en-US" altLang="zh-CN" sz="2400" dirty="0">
                <a:ea typeface="黑体" pitchFamily="49" charset="-122"/>
              </a:rPr>
              <a:t>G</a:t>
            </a:r>
            <a:r>
              <a:rPr lang="en-US" altLang="zh-CN" sz="2400" dirty="0">
                <a:ea typeface="楷体_GB2312" pitchFamily="49" charset="-122"/>
              </a:rPr>
              <a:t>=(V1</a:t>
            </a:r>
            <a:r>
              <a:rPr lang="zh-CN" altLang="en-US" sz="2400" dirty="0">
                <a:ea typeface="楷体_GB2312" pitchFamily="49" charset="-122"/>
              </a:rPr>
              <a:t>，</a:t>
            </a:r>
            <a:r>
              <a:rPr lang="en-US" altLang="zh-CN" sz="2400" dirty="0">
                <a:ea typeface="楷体_GB2312" pitchFamily="49" charset="-122"/>
              </a:rPr>
              <a:t>E1)</a:t>
            </a:r>
            <a:r>
              <a:rPr lang="zh-CN" altLang="en-US" sz="2400" dirty="0">
                <a:ea typeface="楷体_GB2312" pitchFamily="49" charset="-122"/>
              </a:rPr>
              <a:t>定义为：</a:t>
            </a:r>
            <a:r>
              <a:rPr lang="en-US" altLang="zh-CN" sz="2400" dirty="0">
                <a:ea typeface="楷体_GB2312" pitchFamily="49" charset="-122"/>
              </a:rPr>
              <a:t>V1=V</a:t>
            </a:r>
            <a:r>
              <a:rPr lang="zh-CN" altLang="en-US" sz="2400" dirty="0">
                <a:ea typeface="楷体_GB2312" pitchFamily="49" charset="-122"/>
              </a:rPr>
              <a:t>，且</a:t>
            </a:r>
            <a:r>
              <a:rPr lang="en-US" altLang="zh-CN" sz="2400" dirty="0">
                <a:ea typeface="楷体_GB2312" pitchFamily="49" charset="-122"/>
              </a:rPr>
              <a:t>(u</a:t>
            </a:r>
            <a:r>
              <a:rPr lang="zh-CN" altLang="en-US" sz="2400" dirty="0">
                <a:ea typeface="楷体_GB2312" pitchFamily="49" charset="-122"/>
              </a:rPr>
              <a:t>，</a:t>
            </a:r>
            <a:r>
              <a:rPr lang="en-US" altLang="zh-CN" sz="2400" dirty="0">
                <a:ea typeface="楷体_GB2312" pitchFamily="49" charset="-122"/>
              </a:rPr>
              <a:t>v)</a:t>
            </a:r>
            <a:r>
              <a:rPr lang="en-US" altLang="zh-CN" sz="2400" dirty="0">
                <a:ea typeface="楷体_GB2312" pitchFamily="49" charset="-122"/>
                <a:sym typeface="Symbol" pitchFamily="18" charset="2"/>
              </a:rPr>
              <a:t></a:t>
            </a:r>
            <a:r>
              <a:rPr lang="en-US" altLang="zh-CN" sz="2400" dirty="0">
                <a:ea typeface="楷体_GB2312" pitchFamily="49" charset="-122"/>
              </a:rPr>
              <a:t>E1</a:t>
            </a:r>
            <a:r>
              <a:rPr lang="zh-CN" altLang="en-US" sz="2400" dirty="0">
                <a:ea typeface="楷体_GB2312" pitchFamily="49" charset="-122"/>
              </a:rPr>
              <a:t>当且仅当</a:t>
            </a:r>
            <a:r>
              <a:rPr lang="en-US" altLang="zh-CN" sz="2400" dirty="0">
                <a:ea typeface="楷体_GB2312" pitchFamily="49" charset="-122"/>
              </a:rPr>
              <a:t>(u</a:t>
            </a:r>
            <a:r>
              <a:rPr lang="zh-CN" altLang="en-US" sz="2400" dirty="0">
                <a:ea typeface="楷体_GB2312" pitchFamily="49" charset="-122"/>
              </a:rPr>
              <a:t>，</a:t>
            </a:r>
            <a:r>
              <a:rPr lang="en-US" altLang="zh-CN" sz="2400" dirty="0">
                <a:ea typeface="楷体_GB2312" pitchFamily="49" charset="-122"/>
              </a:rPr>
              <a:t>v)</a:t>
            </a:r>
            <a:r>
              <a:rPr lang="en-US" altLang="zh-CN" sz="2400" dirty="0">
                <a:ea typeface="楷体_GB2312" pitchFamily="49" charset="-122"/>
                <a:sym typeface="Symbol" pitchFamily="18" charset="2"/>
              </a:rPr>
              <a:t></a:t>
            </a:r>
            <a:r>
              <a:rPr lang="en-US" altLang="zh-CN" sz="2400" dirty="0">
                <a:ea typeface="楷体_GB2312" pitchFamily="49" charset="-122"/>
              </a:rPr>
              <a:t>E</a:t>
            </a:r>
            <a:r>
              <a:rPr lang="zh-CN" altLang="en-US" sz="2400" dirty="0">
                <a:ea typeface="楷体_GB2312" pitchFamily="49" charset="-122"/>
              </a:rPr>
              <a:t>。</a:t>
            </a:r>
          </a:p>
        </p:txBody>
      </p:sp>
      <p:sp>
        <p:nvSpPr>
          <p:cNvPr id="304135" name="Text Box 7"/>
          <p:cNvSpPr txBox="1">
            <a:spLocks noChangeArrowheads="1"/>
          </p:cNvSpPr>
          <p:nvPr/>
        </p:nvSpPr>
        <p:spPr bwMode="auto">
          <a:xfrm>
            <a:off x="323850" y="4292600"/>
            <a:ext cx="6008688" cy="457200"/>
          </a:xfrm>
          <a:prstGeom prst="rect">
            <a:avLst/>
          </a:prstGeom>
          <a:solidFill>
            <a:srgbClr val="FFCC00"/>
          </a:solidFill>
          <a:ln w="6350" algn="ctr">
            <a:noFill/>
            <a:miter lim="800000"/>
            <a:headEnd/>
            <a:tailEnd/>
          </a:ln>
          <a:effectLst/>
        </p:spPr>
        <p:txBody>
          <a:bodyPr wrap="none">
            <a:spAutoFit/>
          </a:bodyPr>
          <a:lstStyle/>
          <a:p>
            <a:r>
              <a:rPr lang="en-US" altLang="zh-CN" sz="2400" b="1">
                <a:latin typeface="黑体" pitchFamily="49" charset="-122"/>
                <a:ea typeface="黑体" pitchFamily="49" charset="-122"/>
              </a:rPr>
              <a:t>U</a:t>
            </a:r>
            <a:r>
              <a:rPr lang="zh-CN" altLang="en-US" sz="2400" b="1">
                <a:latin typeface="黑体" pitchFamily="49" charset="-122"/>
                <a:ea typeface="黑体" pitchFamily="49" charset="-122"/>
              </a:rPr>
              <a:t>是</a:t>
            </a:r>
            <a:r>
              <a:rPr lang="en-US" altLang="zh-CN" sz="2400" b="1">
                <a:latin typeface="黑体" pitchFamily="49" charset="-122"/>
                <a:ea typeface="黑体" pitchFamily="49" charset="-122"/>
              </a:rPr>
              <a:t>G</a:t>
            </a:r>
            <a:r>
              <a:rPr lang="zh-CN" altLang="en-US" sz="2400" b="1">
                <a:latin typeface="黑体" pitchFamily="49" charset="-122"/>
                <a:ea typeface="黑体" pitchFamily="49" charset="-122"/>
              </a:rPr>
              <a:t>的最大团当且仅当</a:t>
            </a:r>
            <a:r>
              <a:rPr lang="en-US" altLang="zh-CN" sz="2400" b="1">
                <a:latin typeface="黑体" pitchFamily="49" charset="-122"/>
                <a:ea typeface="黑体" pitchFamily="49" charset="-122"/>
              </a:rPr>
              <a:t>U</a:t>
            </a:r>
            <a:r>
              <a:rPr lang="zh-CN" altLang="en-US" sz="2400" b="1">
                <a:latin typeface="黑体" pitchFamily="49" charset="-122"/>
                <a:ea typeface="黑体" pitchFamily="49" charset="-122"/>
              </a:rPr>
              <a:t>是</a:t>
            </a:r>
            <a:r>
              <a:rPr lang="en-US" altLang="zh-CN" sz="2400" b="1">
                <a:latin typeface="黑体" pitchFamily="49" charset="-122"/>
                <a:ea typeface="黑体" pitchFamily="49" charset="-122"/>
              </a:rPr>
              <a:t>G</a:t>
            </a:r>
            <a:r>
              <a:rPr lang="zh-CN" altLang="en-US" sz="2400" b="1">
                <a:latin typeface="黑体" pitchFamily="49" charset="-122"/>
                <a:ea typeface="黑体" pitchFamily="49" charset="-122"/>
              </a:rPr>
              <a:t>的最大独立集。</a:t>
            </a:r>
          </a:p>
        </p:txBody>
      </p:sp>
      <p:sp>
        <p:nvSpPr>
          <p:cNvPr id="304136" name="Line 8"/>
          <p:cNvSpPr>
            <a:spLocks noChangeShapeType="1"/>
          </p:cNvSpPr>
          <p:nvPr/>
        </p:nvSpPr>
        <p:spPr bwMode="auto">
          <a:xfrm>
            <a:off x="4716463" y="3429000"/>
            <a:ext cx="215900" cy="0"/>
          </a:xfrm>
          <a:prstGeom prst="line">
            <a:avLst/>
          </a:prstGeom>
          <a:noFill/>
          <a:ln w="25400">
            <a:solidFill>
              <a:schemeClr val="tx1"/>
            </a:solidFill>
            <a:round/>
            <a:headEnd/>
            <a:tailEnd/>
          </a:ln>
          <a:effectLst/>
        </p:spPr>
        <p:txBody>
          <a:bodyPr anchor="ctr">
            <a:spAutoFit/>
          </a:bodyPr>
          <a:lstStyle/>
          <a:p>
            <a:endParaRPr lang="zh-CN" altLang="en-US"/>
          </a:p>
        </p:txBody>
      </p:sp>
      <p:sp>
        <p:nvSpPr>
          <p:cNvPr id="304137" name="Line 9"/>
          <p:cNvSpPr>
            <a:spLocks noChangeShapeType="1"/>
          </p:cNvSpPr>
          <p:nvPr/>
        </p:nvSpPr>
        <p:spPr bwMode="auto">
          <a:xfrm>
            <a:off x="3924300" y="4365625"/>
            <a:ext cx="215900" cy="0"/>
          </a:xfrm>
          <a:prstGeom prst="line">
            <a:avLst/>
          </a:prstGeom>
          <a:noFill/>
          <a:ln w="25400">
            <a:solidFill>
              <a:schemeClr val="tx1"/>
            </a:solidFill>
            <a:round/>
            <a:headEnd/>
            <a:tailEnd/>
          </a:ln>
          <a:effectLst/>
        </p:spPr>
        <p:txBody>
          <a:bodyPr anchor="ctr">
            <a:spAutoFit/>
          </a:bodyPr>
          <a:lstStyle/>
          <a:p>
            <a:endParaRPr lang="zh-CN" altLang="en-US"/>
          </a:p>
        </p:txBody>
      </p:sp>
      <p:grpSp>
        <p:nvGrpSpPr>
          <p:cNvPr id="2" name="Group 40"/>
          <p:cNvGrpSpPr>
            <a:grpSpLocks/>
          </p:cNvGrpSpPr>
          <p:nvPr/>
        </p:nvGrpSpPr>
        <p:grpSpPr bwMode="auto">
          <a:xfrm>
            <a:off x="1379538" y="4930775"/>
            <a:ext cx="2667000" cy="1400175"/>
            <a:chOff x="869" y="3106"/>
            <a:chExt cx="1680" cy="882"/>
          </a:xfrm>
        </p:grpSpPr>
        <p:sp>
          <p:nvSpPr>
            <p:cNvPr id="304138" name="Oval 10"/>
            <p:cNvSpPr>
              <a:spLocks noChangeArrowheads="1"/>
            </p:cNvSpPr>
            <p:nvPr/>
          </p:nvSpPr>
          <p:spPr bwMode="auto">
            <a:xfrm>
              <a:off x="886" y="3106"/>
              <a:ext cx="199" cy="229"/>
            </a:xfrm>
            <a:prstGeom prst="ellipse">
              <a:avLst/>
            </a:prstGeom>
            <a:solidFill>
              <a:srgbClr val="99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1</a:t>
              </a:r>
            </a:p>
          </p:txBody>
        </p:sp>
        <p:sp>
          <p:nvSpPr>
            <p:cNvPr id="304140" name="Oval 12"/>
            <p:cNvSpPr>
              <a:spLocks noChangeArrowheads="1"/>
            </p:cNvSpPr>
            <p:nvPr/>
          </p:nvSpPr>
          <p:spPr bwMode="auto">
            <a:xfrm>
              <a:off x="1699" y="3107"/>
              <a:ext cx="199" cy="229"/>
            </a:xfrm>
            <a:prstGeom prst="ellipse">
              <a:avLst/>
            </a:prstGeom>
            <a:solidFill>
              <a:srgbClr val="99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2</a:t>
              </a:r>
            </a:p>
          </p:txBody>
        </p:sp>
        <p:sp>
          <p:nvSpPr>
            <p:cNvPr id="304141" name="Oval 13"/>
            <p:cNvSpPr>
              <a:spLocks noChangeArrowheads="1"/>
            </p:cNvSpPr>
            <p:nvPr/>
          </p:nvSpPr>
          <p:spPr bwMode="auto">
            <a:xfrm>
              <a:off x="869" y="3759"/>
              <a:ext cx="199" cy="229"/>
            </a:xfrm>
            <a:prstGeom prst="ellipse">
              <a:avLst/>
            </a:prstGeom>
            <a:solidFill>
              <a:srgbClr val="FF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4</a:t>
              </a:r>
            </a:p>
          </p:txBody>
        </p:sp>
        <p:sp>
          <p:nvSpPr>
            <p:cNvPr id="304142" name="Oval 14"/>
            <p:cNvSpPr>
              <a:spLocks noChangeArrowheads="1"/>
            </p:cNvSpPr>
            <p:nvPr/>
          </p:nvSpPr>
          <p:spPr bwMode="auto">
            <a:xfrm>
              <a:off x="1699" y="3759"/>
              <a:ext cx="199" cy="229"/>
            </a:xfrm>
            <a:prstGeom prst="ellipse">
              <a:avLst/>
            </a:prstGeom>
            <a:solidFill>
              <a:srgbClr val="99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5</a:t>
              </a:r>
            </a:p>
          </p:txBody>
        </p:sp>
        <p:sp>
          <p:nvSpPr>
            <p:cNvPr id="304143" name="Oval 15"/>
            <p:cNvSpPr>
              <a:spLocks noChangeArrowheads="1"/>
            </p:cNvSpPr>
            <p:nvPr/>
          </p:nvSpPr>
          <p:spPr bwMode="auto">
            <a:xfrm>
              <a:off x="2350" y="3404"/>
              <a:ext cx="199" cy="229"/>
            </a:xfrm>
            <a:prstGeom prst="ellipse">
              <a:avLst/>
            </a:prstGeom>
            <a:solidFill>
              <a:srgbClr val="FF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3</a:t>
              </a:r>
            </a:p>
          </p:txBody>
        </p:sp>
        <p:cxnSp>
          <p:nvCxnSpPr>
            <p:cNvPr id="304146" name="AutoShape 18"/>
            <p:cNvCxnSpPr>
              <a:cxnSpLocks noChangeShapeType="1"/>
              <a:stCxn id="304138" idx="6"/>
              <a:endCxn id="304140" idx="2"/>
            </p:cNvCxnSpPr>
            <p:nvPr/>
          </p:nvCxnSpPr>
          <p:spPr bwMode="auto">
            <a:xfrm>
              <a:off x="1085" y="3221"/>
              <a:ext cx="614" cy="1"/>
            </a:xfrm>
            <a:prstGeom prst="straightConnector1">
              <a:avLst/>
            </a:prstGeom>
            <a:noFill/>
            <a:ln w="50800">
              <a:solidFill>
                <a:srgbClr val="FF6600"/>
              </a:solidFill>
              <a:round/>
              <a:headEnd/>
              <a:tailEnd/>
            </a:ln>
            <a:effectLst/>
          </p:spPr>
        </p:cxnSp>
        <p:cxnSp>
          <p:nvCxnSpPr>
            <p:cNvPr id="304147" name="AutoShape 19"/>
            <p:cNvCxnSpPr>
              <a:cxnSpLocks noChangeShapeType="1"/>
              <a:stCxn id="304138" idx="4"/>
              <a:endCxn id="304141" idx="0"/>
            </p:cNvCxnSpPr>
            <p:nvPr/>
          </p:nvCxnSpPr>
          <p:spPr bwMode="auto">
            <a:xfrm flipH="1">
              <a:off x="969" y="3335"/>
              <a:ext cx="17" cy="424"/>
            </a:xfrm>
            <a:prstGeom prst="straightConnector1">
              <a:avLst/>
            </a:prstGeom>
            <a:noFill/>
            <a:ln w="12700">
              <a:solidFill>
                <a:schemeClr val="tx1"/>
              </a:solidFill>
              <a:round/>
              <a:headEnd/>
              <a:tailEnd/>
            </a:ln>
            <a:effectLst/>
          </p:spPr>
        </p:cxnSp>
        <p:cxnSp>
          <p:nvCxnSpPr>
            <p:cNvPr id="304148" name="AutoShape 20"/>
            <p:cNvCxnSpPr>
              <a:cxnSpLocks noChangeShapeType="1"/>
              <a:stCxn id="304141" idx="6"/>
              <a:endCxn id="304142" idx="2"/>
            </p:cNvCxnSpPr>
            <p:nvPr/>
          </p:nvCxnSpPr>
          <p:spPr bwMode="auto">
            <a:xfrm>
              <a:off x="1068" y="3874"/>
              <a:ext cx="631" cy="0"/>
            </a:xfrm>
            <a:prstGeom prst="straightConnector1">
              <a:avLst/>
            </a:prstGeom>
            <a:noFill/>
            <a:ln w="12700">
              <a:solidFill>
                <a:schemeClr val="tx1"/>
              </a:solidFill>
              <a:round/>
              <a:headEnd/>
              <a:tailEnd/>
            </a:ln>
            <a:effectLst/>
          </p:spPr>
        </p:cxnSp>
        <p:cxnSp>
          <p:nvCxnSpPr>
            <p:cNvPr id="304149" name="AutoShape 21"/>
            <p:cNvCxnSpPr>
              <a:cxnSpLocks noChangeShapeType="1"/>
              <a:stCxn id="304142" idx="0"/>
              <a:endCxn id="304140" idx="4"/>
            </p:cNvCxnSpPr>
            <p:nvPr/>
          </p:nvCxnSpPr>
          <p:spPr bwMode="auto">
            <a:xfrm flipV="1">
              <a:off x="1799" y="3336"/>
              <a:ext cx="0" cy="423"/>
            </a:xfrm>
            <a:prstGeom prst="straightConnector1">
              <a:avLst/>
            </a:prstGeom>
            <a:noFill/>
            <a:ln w="50800">
              <a:solidFill>
                <a:srgbClr val="FF6600"/>
              </a:solidFill>
              <a:round/>
              <a:headEnd/>
              <a:tailEnd/>
            </a:ln>
            <a:effectLst/>
          </p:spPr>
        </p:cxnSp>
        <p:cxnSp>
          <p:nvCxnSpPr>
            <p:cNvPr id="304150" name="AutoShape 22"/>
            <p:cNvCxnSpPr>
              <a:cxnSpLocks noChangeShapeType="1"/>
              <a:stCxn id="304138" idx="5"/>
              <a:endCxn id="304142" idx="1"/>
            </p:cNvCxnSpPr>
            <p:nvPr/>
          </p:nvCxnSpPr>
          <p:spPr bwMode="auto">
            <a:xfrm>
              <a:off x="1056" y="3301"/>
              <a:ext cx="672" cy="492"/>
            </a:xfrm>
            <a:prstGeom prst="straightConnector1">
              <a:avLst/>
            </a:prstGeom>
            <a:noFill/>
            <a:ln w="50800">
              <a:solidFill>
                <a:srgbClr val="FF6600"/>
              </a:solidFill>
              <a:round/>
              <a:headEnd/>
              <a:tailEnd/>
            </a:ln>
            <a:effectLst/>
          </p:spPr>
        </p:cxnSp>
        <p:cxnSp>
          <p:nvCxnSpPr>
            <p:cNvPr id="304151" name="AutoShape 23"/>
            <p:cNvCxnSpPr>
              <a:cxnSpLocks noChangeShapeType="1"/>
              <a:stCxn id="304143" idx="1"/>
              <a:endCxn id="304140" idx="6"/>
            </p:cNvCxnSpPr>
            <p:nvPr/>
          </p:nvCxnSpPr>
          <p:spPr bwMode="auto">
            <a:xfrm flipH="1" flipV="1">
              <a:off x="1898" y="3222"/>
              <a:ext cx="481" cy="216"/>
            </a:xfrm>
            <a:prstGeom prst="straightConnector1">
              <a:avLst/>
            </a:prstGeom>
            <a:noFill/>
            <a:ln w="12700">
              <a:solidFill>
                <a:schemeClr val="tx1"/>
              </a:solidFill>
              <a:round/>
              <a:headEnd/>
              <a:tailEnd/>
            </a:ln>
            <a:effectLst/>
          </p:spPr>
        </p:cxnSp>
        <p:cxnSp>
          <p:nvCxnSpPr>
            <p:cNvPr id="304152" name="AutoShape 24"/>
            <p:cNvCxnSpPr>
              <a:cxnSpLocks noChangeShapeType="1"/>
              <a:stCxn id="304142" idx="6"/>
              <a:endCxn id="304143" idx="3"/>
            </p:cNvCxnSpPr>
            <p:nvPr/>
          </p:nvCxnSpPr>
          <p:spPr bwMode="auto">
            <a:xfrm flipV="1">
              <a:off x="1898" y="3599"/>
              <a:ext cx="481" cy="275"/>
            </a:xfrm>
            <a:prstGeom prst="straightConnector1">
              <a:avLst/>
            </a:prstGeom>
            <a:noFill/>
            <a:ln w="12700">
              <a:solidFill>
                <a:schemeClr val="tx1"/>
              </a:solidFill>
              <a:round/>
              <a:headEnd/>
              <a:tailEnd/>
            </a:ln>
            <a:effectLst/>
          </p:spPr>
        </p:cxnSp>
      </p:grpSp>
      <p:grpSp>
        <p:nvGrpSpPr>
          <p:cNvPr id="3" name="Group 37"/>
          <p:cNvGrpSpPr>
            <a:grpSpLocks/>
          </p:cNvGrpSpPr>
          <p:nvPr/>
        </p:nvGrpSpPr>
        <p:grpSpPr bwMode="auto">
          <a:xfrm>
            <a:off x="4956175" y="5016500"/>
            <a:ext cx="2365375" cy="1303338"/>
            <a:chOff x="2362" y="3217"/>
            <a:chExt cx="1309" cy="722"/>
          </a:xfrm>
        </p:grpSpPr>
        <p:sp>
          <p:nvSpPr>
            <p:cNvPr id="304153" name="Oval 25"/>
            <p:cNvSpPr>
              <a:spLocks noChangeArrowheads="1"/>
            </p:cNvSpPr>
            <p:nvPr/>
          </p:nvSpPr>
          <p:spPr bwMode="auto">
            <a:xfrm>
              <a:off x="2375" y="3237"/>
              <a:ext cx="175" cy="202"/>
            </a:xfrm>
            <a:prstGeom prst="ellipse">
              <a:avLst/>
            </a:prstGeom>
            <a:solidFill>
              <a:srgbClr val="99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1</a:t>
              </a:r>
            </a:p>
          </p:txBody>
        </p:sp>
        <p:sp>
          <p:nvSpPr>
            <p:cNvPr id="304154" name="Oval 26"/>
            <p:cNvSpPr>
              <a:spLocks noChangeArrowheads="1"/>
            </p:cNvSpPr>
            <p:nvPr/>
          </p:nvSpPr>
          <p:spPr bwMode="auto">
            <a:xfrm>
              <a:off x="3119" y="3217"/>
              <a:ext cx="175" cy="201"/>
            </a:xfrm>
            <a:prstGeom prst="ellipse">
              <a:avLst/>
            </a:prstGeom>
            <a:solidFill>
              <a:srgbClr val="99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2</a:t>
              </a:r>
            </a:p>
          </p:txBody>
        </p:sp>
        <p:sp>
          <p:nvSpPr>
            <p:cNvPr id="304155" name="Oval 27"/>
            <p:cNvSpPr>
              <a:spLocks noChangeArrowheads="1"/>
            </p:cNvSpPr>
            <p:nvPr/>
          </p:nvSpPr>
          <p:spPr bwMode="auto">
            <a:xfrm>
              <a:off x="2362" y="3738"/>
              <a:ext cx="175" cy="201"/>
            </a:xfrm>
            <a:prstGeom prst="ellipse">
              <a:avLst/>
            </a:prstGeom>
            <a:solidFill>
              <a:srgbClr val="FF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4</a:t>
              </a:r>
            </a:p>
          </p:txBody>
        </p:sp>
        <p:sp>
          <p:nvSpPr>
            <p:cNvPr id="304156" name="Oval 28"/>
            <p:cNvSpPr>
              <a:spLocks noChangeArrowheads="1"/>
            </p:cNvSpPr>
            <p:nvPr/>
          </p:nvSpPr>
          <p:spPr bwMode="auto">
            <a:xfrm>
              <a:off x="3119" y="3716"/>
              <a:ext cx="175" cy="201"/>
            </a:xfrm>
            <a:prstGeom prst="ellipse">
              <a:avLst/>
            </a:prstGeom>
            <a:solidFill>
              <a:srgbClr val="99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5</a:t>
              </a:r>
            </a:p>
          </p:txBody>
        </p:sp>
        <p:sp>
          <p:nvSpPr>
            <p:cNvPr id="304157" name="Oval 29"/>
            <p:cNvSpPr>
              <a:spLocks noChangeArrowheads="1"/>
            </p:cNvSpPr>
            <p:nvPr/>
          </p:nvSpPr>
          <p:spPr bwMode="auto">
            <a:xfrm>
              <a:off x="3496" y="3466"/>
              <a:ext cx="175" cy="201"/>
            </a:xfrm>
            <a:prstGeom prst="ellipse">
              <a:avLst/>
            </a:prstGeom>
            <a:solidFill>
              <a:srgbClr val="FFCC00"/>
            </a:solidFill>
            <a:ln w="12700" algn="ctr">
              <a:solidFill>
                <a:schemeClr val="tx1"/>
              </a:solidFill>
              <a:round/>
              <a:headEnd/>
              <a:tailEnd/>
            </a:ln>
            <a:effectLst/>
          </p:spPr>
          <p:txBody>
            <a:bodyPr wrap="none" anchor="ctr">
              <a:spAutoFit/>
            </a:bodyPr>
            <a:lstStyle/>
            <a:p>
              <a:pPr algn="ctr"/>
              <a:r>
                <a:rPr lang="en-US" altLang="zh-CN" sz="1200" b="1">
                  <a:ea typeface="楷体_GB2312" pitchFamily="49" charset="-122"/>
                </a:rPr>
                <a:t>3</a:t>
              </a:r>
            </a:p>
          </p:txBody>
        </p:sp>
        <p:cxnSp>
          <p:nvCxnSpPr>
            <p:cNvPr id="304159" name="AutoShape 31"/>
            <p:cNvCxnSpPr>
              <a:cxnSpLocks noChangeShapeType="1"/>
              <a:stCxn id="304153" idx="6"/>
              <a:endCxn id="304157" idx="2"/>
            </p:cNvCxnSpPr>
            <p:nvPr/>
          </p:nvCxnSpPr>
          <p:spPr bwMode="auto">
            <a:xfrm>
              <a:off x="2562" y="3339"/>
              <a:ext cx="922" cy="228"/>
            </a:xfrm>
            <a:prstGeom prst="straightConnector1">
              <a:avLst/>
            </a:prstGeom>
            <a:noFill/>
            <a:ln w="12700">
              <a:solidFill>
                <a:schemeClr val="tx1"/>
              </a:solidFill>
              <a:round/>
              <a:headEnd/>
              <a:tailEnd/>
            </a:ln>
            <a:effectLst/>
          </p:spPr>
        </p:cxnSp>
        <p:cxnSp>
          <p:nvCxnSpPr>
            <p:cNvPr id="304160" name="AutoShape 32"/>
            <p:cNvCxnSpPr>
              <a:cxnSpLocks noChangeShapeType="1"/>
              <a:stCxn id="304155" idx="7"/>
              <a:endCxn id="304157" idx="2"/>
            </p:cNvCxnSpPr>
            <p:nvPr/>
          </p:nvCxnSpPr>
          <p:spPr bwMode="auto">
            <a:xfrm flipV="1">
              <a:off x="2520" y="3567"/>
              <a:ext cx="964" cy="191"/>
            </a:xfrm>
            <a:prstGeom prst="straightConnector1">
              <a:avLst/>
            </a:prstGeom>
            <a:noFill/>
            <a:ln w="12700">
              <a:solidFill>
                <a:schemeClr val="tx1"/>
              </a:solidFill>
              <a:round/>
              <a:headEnd/>
              <a:tailEnd/>
            </a:ln>
            <a:effectLst/>
          </p:spPr>
        </p:cxnSp>
        <p:cxnSp>
          <p:nvCxnSpPr>
            <p:cNvPr id="304163" name="AutoShape 35"/>
            <p:cNvCxnSpPr>
              <a:cxnSpLocks noChangeShapeType="1"/>
              <a:stCxn id="304155" idx="7"/>
              <a:endCxn id="304154" idx="2"/>
            </p:cNvCxnSpPr>
            <p:nvPr/>
          </p:nvCxnSpPr>
          <p:spPr bwMode="auto">
            <a:xfrm flipV="1">
              <a:off x="2520" y="3318"/>
              <a:ext cx="587" cy="440"/>
            </a:xfrm>
            <a:prstGeom prst="straightConnector1">
              <a:avLst/>
            </a:prstGeom>
            <a:noFill/>
            <a:ln w="12700">
              <a:solidFill>
                <a:schemeClr val="tx1"/>
              </a:solidFill>
              <a:round/>
              <a:headEnd/>
              <a:tailEnd/>
            </a:ln>
            <a:effectLst/>
          </p:spPr>
        </p:cxnSp>
      </p:gr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311</a:t>
            </a:fld>
            <a:endParaRPr lang="en-US" altLang="zh-CN" dirty="0"/>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r>
              <a:rPr lang="zh-CN" altLang="en-US"/>
              <a:t>问题示例</a:t>
            </a:r>
          </a:p>
        </p:txBody>
      </p:sp>
      <p:grpSp>
        <p:nvGrpSpPr>
          <p:cNvPr id="2" name="Group 18"/>
          <p:cNvGrpSpPr>
            <a:grpSpLocks/>
          </p:cNvGrpSpPr>
          <p:nvPr/>
        </p:nvGrpSpPr>
        <p:grpSpPr bwMode="auto">
          <a:xfrm>
            <a:off x="1042988" y="2492375"/>
            <a:ext cx="2232025" cy="1368425"/>
            <a:chOff x="657" y="1570"/>
            <a:chExt cx="1406" cy="862"/>
          </a:xfrm>
        </p:grpSpPr>
        <p:sp>
          <p:nvSpPr>
            <p:cNvPr id="18436" name="Oval 4"/>
            <p:cNvSpPr>
              <a:spLocks noChangeArrowheads="1"/>
            </p:cNvSpPr>
            <p:nvPr/>
          </p:nvSpPr>
          <p:spPr bwMode="auto">
            <a:xfrm>
              <a:off x="657" y="157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1</a:t>
              </a:r>
            </a:p>
          </p:txBody>
        </p:sp>
        <p:sp>
          <p:nvSpPr>
            <p:cNvPr id="18437" name="Oval 5"/>
            <p:cNvSpPr>
              <a:spLocks noChangeArrowheads="1"/>
            </p:cNvSpPr>
            <p:nvPr/>
          </p:nvSpPr>
          <p:spPr bwMode="auto">
            <a:xfrm>
              <a:off x="1247" y="157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2</a:t>
              </a:r>
            </a:p>
          </p:txBody>
        </p:sp>
        <p:sp>
          <p:nvSpPr>
            <p:cNvPr id="18438" name="Oval 6"/>
            <p:cNvSpPr>
              <a:spLocks noChangeArrowheads="1"/>
            </p:cNvSpPr>
            <p:nvPr/>
          </p:nvSpPr>
          <p:spPr bwMode="auto">
            <a:xfrm>
              <a:off x="1247" y="216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5</a:t>
              </a:r>
            </a:p>
          </p:txBody>
        </p:sp>
        <p:sp>
          <p:nvSpPr>
            <p:cNvPr id="18439" name="Oval 7"/>
            <p:cNvSpPr>
              <a:spLocks noChangeArrowheads="1"/>
            </p:cNvSpPr>
            <p:nvPr/>
          </p:nvSpPr>
          <p:spPr bwMode="auto">
            <a:xfrm>
              <a:off x="1791" y="188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3</a:t>
              </a:r>
            </a:p>
          </p:txBody>
        </p:sp>
        <p:sp>
          <p:nvSpPr>
            <p:cNvPr id="18440" name="Oval 8"/>
            <p:cNvSpPr>
              <a:spLocks noChangeArrowheads="1"/>
            </p:cNvSpPr>
            <p:nvPr/>
          </p:nvSpPr>
          <p:spPr bwMode="auto">
            <a:xfrm>
              <a:off x="657" y="216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4</a:t>
              </a:r>
            </a:p>
          </p:txBody>
        </p:sp>
        <p:sp>
          <p:nvSpPr>
            <p:cNvPr id="18441" name="Line 9"/>
            <p:cNvSpPr>
              <a:spLocks noChangeShapeType="1"/>
            </p:cNvSpPr>
            <p:nvPr/>
          </p:nvSpPr>
          <p:spPr bwMode="auto">
            <a:xfrm>
              <a:off x="930" y="1706"/>
              <a:ext cx="317" cy="0"/>
            </a:xfrm>
            <a:prstGeom prst="line">
              <a:avLst/>
            </a:prstGeom>
            <a:noFill/>
            <a:ln w="9525">
              <a:solidFill>
                <a:schemeClr val="tx1"/>
              </a:solidFill>
              <a:round/>
              <a:headEnd/>
              <a:tailEnd/>
            </a:ln>
            <a:effectLst/>
          </p:spPr>
          <p:txBody>
            <a:bodyPr/>
            <a:lstStyle/>
            <a:p>
              <a:endParaRPr lang="zh-CN" altLang="en-US"/>
            </a:p>
          </p:txBody>
        </p:sp>
        <p:sp>
          <p:nvSpPr>
            <p:cNvPr id="18442" name="Line 10"/>
            <p:cNvSpPr>
              <a:spLocks noChangeShapeType="1"/>
            </p:cNvSpPr>
            <p:nvPr/>
          </p:nvSpPr>
          <p:spPr bwMode="auto">
            <a:xfrm>
              <a:off x="793" y="1842"/>
              <a:ext cx="0" cy="318"/>
            </a:xfrm>
            <a:prstGeom prst="line">
              <a:avLst/>
            </a:prstGeom>
            <a:noFill/>
            <a:ln w="9525">
              <a:solidFill>
                <a:schemeClr val="tx1"/>
              </a:solidFill>
              <a:round/>
              <a:headEnd/>
              <a:tailEnd/>
            </a:ln>
            <a:effectLst/>
          </p:spPr>
          <p:txBody>
            <a:bodyPr/>
            <a:lstStyle/>
            <a:p>
              <a:endParaRPr lang="zh-CN" altLang="en-US"/>
            </a:p>
          </p:txBody>
        </p:sp>
        <p:sp>
          <p:nvSpPr>
            <p:cNvPr id="18443" name="Line 11"/>
            <p:cNvSpPr>
              <a:spLocks noChangeShapeType="1"/>
            </p:cNvSpPr>
            <p:nvPr/>
          </p:nvSpPr>
          <p:spPr bwMode="auto">
            <a:xfrm>
              <a:off x="930" y="2296"/>
              <a:ext cx="317" cy="0"/>
            </a:xfrm>
            <a:prstGeom prst="line">
              <a:avLst/>
            </a:prstGeom>
            <a:noFill/>
            <a:ln w="9525">
              <a:solidFill>
                <a:schemeClr val="tx1"/>
              </a:solidFill>
              <a:round/>
              <a:headEnd/>
              <a:tailEnd/>
            </a:ln>
            <a:effectLst/>
          </p:spPr>
          <p:txBody>
            <a:bodyPr/>
            <a:lstStyle/>
            <a:p>
              <a:endParaRPr lang="zh-CN" altLang="en-US"/>
            </a:p>
          </p:txBody>
        </p:sp>
        <p:sp>
          <p:nvSpPr>
            <p:cNvPr id="18444" name="Line 12"/>
            <p:cNvSpPr>
              <a:spLocks noChangeShapeType="1"/>
            </p:cNvSpPr>
            <p:nvPr/>
          </p:nvSpPr>
          <p:spPr bwMode="auto">
            <a:xfrm>
              <a:off x="1383" y="1842"/>
              <a:ext cx="0" cy="318"/>
            </a:xfrm>
            <a:prstGeom prst="line">
              <a:avLst/>
            </a:prstGeom>
            <a:noFill/>
            <a:ln w="9525">
              <a:solidFill>
                <a:schemeClr val="tx1"/>
              </a:solidFill>
              <a:round/>
              <a:headEnd/>
              <a:tailEnd/>
            </a:ln>
            <a:effectLst/>
          </p:spPr>
          <p:txBody>
            <a:bodyPr/>
            <a:lstStyle/>
            <a:p>
              <a:endParaRPr lang="zh-CN" altLang="en-US"/>
            </a:p>
          </p:txBody>
        </p:sp>
        <p:sp>
          <p:nvSpPr>
            <p:cNvPr id="18445" name="Line 13"/>
            <p:cNvSpPr>
              <a:spLocks noChangeShapeType="1"/>
            </p:cNvSpPr>
            <p:nvPr/>
          </p:nvSpPr>
          <p:spPr bwMode="auto">
            <a:xfrm>
              <a:off x="884" y="1797"/>
              <a:ext cx="408" cy="408"/>
            </a:xfrm>
            <a:prstGeom prst="line">
              <a:avLst/>
            </a:prstGeom>
            <a:noFill/>
            <a:ln w="9525">
              <a:solidFill>
                <a:schemeClr val="tx1"/>
              </a:solidFill>
              <a:round/>
              <a:headEnd/>
              <a:tailEnd/>
            </a:ln>
            <a:effectLst/>
          </p:spPr>
          <p:txBody>
            <a:bodyPr/>
            <a:lstStyle/>
            <a:p>
              <a:endParaRPr lang="zh-CN" altLang="en-US"/>
            </a:p>
          </p:txBody>
        </p:sp>
        <p:sp>
          <p:nvSpPr>
            <p:cNvPr id="18446" name="Line 14"/>
            <p:cNvSpPr>
              <a:spLocks noChangeShapeType="1"/>
            </p:cNvSpPr>
            <p:nvPr/>
          </p:nvSpPr>
          <p:spPr bwMode="auto">
            <a:xfrm>
              <a:off x="1519" y="1706"/>
              <a:ext cx="318" cy="227"/>
            </a:xfrm>
            <a:prstGeom prst="line">
              <a:avLst/>
            </a:prstGeom>
            <a:noFill/>
            <a:ln w="9525">
              <a:solidFill>
                <a:schemeClr val="tx1"/>
              </a:solidFill>
              <a:round/>
              <a:headEnd/>
              <a:tailEnd/>
            </a:ln>
            <a:effectLst/>
          </p:spPr>
          <p:txBody>
            <a:bodyPr/>
            <a:lstStyle/>
            <a:p>
              <a:endParaRPr lang="zh-CN" altLang="en-US"/>
            </a:p>
          </p:txBody>
        </p:sp>
        <p:sp>
          <p:nvSpPr>
            <p:cNvPr id="18447" name="Line 15"/>
            <p:cNvSpPr>
              <a:spLocks noChangeShapeType="1"/>
            </p:cNvSpPr>
            <p:nvPr/>
          </p:nvSpPr>
          <p:spPr bwMode="auto">
            <a:xfrm flipV="1">
              <a:off x="1519" y="2115"/>
              <a:ext cx="318" cy="181"/>
            </a:xfrm>
            <a:prstGeom prst="line">
              <a:avLst/>
            </a:prstGeom>
            <a:noFill/>
            <a:ln w="9525">
              <a:solidFill>
                <a:schemeClr val="tx1"/>
              </a:solidFill>
              <a:round/>
              <a:headEnd/>
              <a:tailEnd/>
            </a:ln>
            <a:effectLst/>
          </p:spPr>
          <p:txBody>
            <a:bodyPr/>
            <a:lstStyle/>
            <a:p>
              <a:endParaRPr lang="zh-CN" altLang="en-US"/>
            </a:p>
          </p:txBody>
        </p:sp>
      </p:grpSp>
      <p:sp>
        <p:nvSpPr>
          <p:cNvPr id="18455" name="Oval 23"/>
          <p:cNvSpPr>
            <a:spLocks noChangeArrowheads="1"/>
          </p:cNvSpPr>
          <p:nvPr/>
        </p:nvSpPr>
        <p:spPr bwMode="auto">
          <a:xfrm>
            <a:off x="1042988" y="249237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CN"/>
              <a:t>1</a:t>
            </a:r>
          </a:p>
        </p:txBody>
      </p:sp>
      <p:grpSp>
        <p:nvGrpSpPr>
          <p:cNvPr id="3" name="Group 31"/>
          <p:cNvGrpSpPr>
            <a:grpSpLocks/>
          </p:cNvGrpSpPr>
          <p:nvPr/>
        </p:nvGrpSpPr>
        <p:grpSpPr bwMode="auto">
          <a:xfrm>
            <a:off x="5003800" y="1773238"/>
            <a:ext cx="1439863" cy="1439862"/>
            <a:chOff x="3152" y="1117"/>
            <a:chExt cx="907" cy="907"/>
          </a:xfrm>
        </p:grpSpPr>
        <p:sp>
          <p:nvSpPr>
            <p:cNvPr id="18449" name="Oval 17"/>
            <p:cNvSpPr>
              <a:spLocks noChangeArrowheads="1"/>
            </p:cNvSpPr>
            <p:nvPr/>
          </p:nvSpPr>
          <p:spPr bwMode="auto">
            <a:xfrm>
              <a:off x="3152" y="1117"/>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1</a:t>
              </a:r>
            </a:p>
          </p:txBody>
        </p:sp>
        <p:sp>
          <p:nvSpPr>
            <p:cNvPr id="18451" name="Oval 19"/>
            <p:cNvSpPr>
              <a:spLocks noChangeArrowheads="1"/>
            </p:cNvSpPr>
            <p:nvPr/>
          </p:nvSpPr>
          <p:spPr bwMode="auto">
            <a:xfrm>
              <a:off x="3787" y="1117"/>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2</a:t>
              </a:r>
            </a:p>
          </p:txBody>
        </p:sp>
        <p:sp>
          <p:nvSpPr>
            <p:cNvPr id="18454" name="Oval 22"/>
            <p:cNvSpPr>
              <a:spLocks noChangeArrowheads="1"/>
            </p:cNvSpPr>
            <p:nvPr/>
          </p:nvSpPr>
          <p:spPr bwMode="auto">
            <a:xfrm>
              <a:off x="3787" y="175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5</a:t>
              </a:r>
            </a:p>
          </p:txBody>
        </p:sp>
        <p:sp>
          <p:nvSpPr>
            <p:cNvPr id="18460" name="Line 28"/>
            <p:cNvSpPr>
              <a:spLocks noChangeShapeType="1"/>
            </p:cNvSpPr>
            <p:nvPr/>
          </p:nvSpPr>
          <p:spPr bwMode="auto">
            <a:xfrm>
              <a:off x="3424" y="1253"/>
              <a:ext cx="363" cy="0"/>
            </a:xfrm>
            <a:prstGeom prst="line">
              <a:avLst/>
            </a:prstGeom>
            <a:noFill/>
            <a:ln w="9525">
              <a:solidFill>
                <a:schemeClr val="tx1"/>
              </a:solidFill>
              <a:round/>
              <a:headEnd/>
              <a:tailEnd/>
            </a:ln>
            <a:effectLst/>
          </p:spPr>
          <p:txBody>
            <a:bodyPr/>
            <a:lstStyle/>
            <a:p>
              <a:endParaRPr lang="zh-CN" altLang="en-US"/>
            </a:p>
          </p:txBody>
        </p:sp>
        <p:sp>
          <p:nvSpPr>
            <p:cNvPr id="18461" name="Line 29"/>
            <p:cNvSpPr>
              <a:spLocks noChangeShapeType="1"/>
            </p:cNvSpPr>
            <p:nvPr/>
          </p:nvSpPr>
          <p:spPr bwMode="auto">
            <a:xfrm>
              <a:off x="3923" y="1389"/>
              <a:ext cx="0" cy="363"/>
            </a:xfrm>
            <a:prstGeom prst="line">
              <a:avLst/>
            </a:prstGeom>
            <a:noFill/>
            <a:ln w="9525">
              <a:solidFill>
                <a:schemeClr val="tx1"/>
              </a:solidFill>
              <a:round/>
              <a:headEnd/>
              <a:tailEnd/>
            </a:ln>
            <a:effectLst/>
          </p:spPr>
          <p:txBody>
            <a:bodyPr/>
            <a:lstStyle/>
            <a:p>
              <a:endParaRPr lang="zh-CN" altLang="en-US"/>
            </a:p>
          </p:txBody>
        </p:sp>
        <p:sp>
          <p:nvSpPr>
            <p:cNvPr id="18462" name="Line 30"/>
            <p:cNvSpPr>
              <a:spLocks noChangeShapeType="1"/>
            </p:cNvSpPr>
            <p:nvPr/>
          </p:nvSpPr>
          <p:spPr bwMode="auto">
            <a:xfrm>
              <a:off x="3334" y="1389"/>
              <a:ext cx="453" cy="453"/>
            </a:xfrm>
            <a:prstGeom prst="line">
              <a:avLst/>
            </a:prstGeom>
            <a:noFill/>
            <a:ln w="9525">
              <a:solidFill>
                <a:schemeClr val="tx1"/>
              </a:solidFill>
              <a:round/>
              <a:headEnd/>
              <a:tailEnd/>
            </a:ln>
            <a:effectLst/>
          </p:spPr>
          <p:txBody>
            <a:bodyPr/>
            <a:lstStyle/>
            <a:p>
              <a:endParaRPr lang="zh-CN" altLang="en-US"/>
            </a:p>
          </p:txBody>
        </p:sp>
      </p:grpSp>
      <p:grpSp>
        <p:nvGrpSpPr>
          <p:cNvPr id="4" name="Group 35"/>
          <p:cNvGrpSpPr>
            <a:grpSpLocks/>
          </p:cNvGrpSpPr>
          <p:nvPr/>
        </p:nvGrpSpPr>
        <p:grpSpPr bwMode="auto">
          <a:xfrm>
            <a:off x="7092950" y="1773238"/>
            <a:ext cx="1511300" cy="1439862"/>
            <a:chOff x="4468" y="1117"/>
            <a:chExt cx="952" cy="907"/>
          </a:xfrm>
        </p:grpSpPr>
        <p:sp>
          <p:nvSpPr>
            <p:cNvPr id="18452" name="Oval 20"/>
            <p:cNvSpPr>
              <a:spLocks noChangeArrowheads="1"/>
            </p:cNvSpPr>
            <p:nvPr/>
          </p:nvSpPr>
          <p:spPr bwMode="auto">
            <a:xfrm>
              <a:off x="4468" y="175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4</a:t>
              </a:r>
            </a:p>
          </p:txBody>
        </p:sp>
        <p:sp>
          <p:nvSpPr>
            <p:cNvPr id="18453" name="Oval 21"/>
            <p:cNvSpPr>
              <a:spLocks noChangeArrowheads="1"/>
            </p:cNvSpPr>
            <p:nvPr/>
          </p:nvSpPr>
          <p:spPr bwMode="auto">
            <a:xfrm>
              <a:off x="4468" y="1117"/>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1</a:t>
              </a:r>
            </a:p>
          </p:txBody>
        </p:sp>
        <p:sp>
          <p:nvSpPr>
            <p:cNvPr id="18457" name="Oval 25"/>
            <p:cNvSpPr>
              <a:spLocks noChangeArrowheads="1"/>
            </p:cNvSpPr>
            <p:nvPr/>
          </p:nvSpPr>
          <p:spPr bwMode="auto">
            <a:xfrm>
              <a:off x="5148" y="175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5</a:t>
              </a:r>
            </a:p>
          </p:txBody>
        </p:sp>
        <p:sp>
          <p:nvSpPr>
            <p:cNvPr id="18464" name="Line 32"/>
            <p:cNvSpPr>
              <a:spLocks noChangeShapeType="1"/>
            </p:cNvSpPr>
            <p:nvPr/>
          </p:nvSpPr>
          <p:spPr bwMode="auto">
            <a:xfrm>
              <a:off x="4604" y="1389"/>
              <a:ext cx="0" cy="363"/>
            </a:xfrm>
            <a:prstGeom prst="line">
              <a:avLst/>
            </a:prstGeom>
            <a:noFill/>
            <a:ln w="9525">
              <a:solidFill>
                <a:schemeClr val="tx1"/>
              </a:solidFill>
              <a:round/>
              <a:headEnd/>
              <a:tailEnd/>
            </a:ln>
            <a:effectLst/>
          </p:spPr>
          <p:txBody>
            <a:bodyPr/>
            <a:lstStyle/>
            <a:p>
              <a:endParaRPr lang="zh-CN" altLang="en-US"/>
            </a:p>
          </p:txBody>
        </p:sp>
        <p:sp>
          <p:nvSpPr>
            <p:cNvPr id="18465" name="Line 33"/>
            <p:cNvSpPr>
              <a:spLocks noChangeShapeType="1"/>
            </p:cNvSpPr>
            <p:nvPr/>
          </p:nvSpPr>
          <p:spPr bwMode="auto">
            <a:xfrm>
              <a:off x="4740" y="1888"/>
              <a:ext cx="408" cy="0"/>
            </a:xfrm>
            <a:prstGeom prst="line">
              <a:avLst/>
            </a:prstGeom>
            <a:noFill/>
            <a:ln w="9525">
              <a:solidFill>
                <a:schemeClr val="tx1"/>
              </a:solidFill>
              <a:round/>
              <a:headEnd/>
              <a:tailEnd/>
            </a:ln>
            <a:effectLst/>
          </p:spPr>
          <p:txBody>
            <a:bodyPr/>
            <a:lstStyle/>
            <a:p>
              <a:endParaRPr lang="zh-CN" altLang="en-US"/>
            </a:p>
          </p:txBody>
        </p:sp>
        <p:sp>
          <p:nvSpPr>
            <p:cNvPr id="18466" name="Line 34"/>
            <p:cNvSpPr>
              <a:spLocks noChangeShapeType="1"/>
            </p:cNvSpPr>
            <p:nvPr/>
          </p:nvSpPr>
          <p:spPr bwMode="auto">
            <a:xfrm>
              <a:off x="4740" y="1298"/>
              <a:ext cx="453" cy="454"/>
            </a:xfrm>
            <a:prstGeom prst="line">
              <a:avLst/>
            </a:prstGeom>
            <a:noFill/>
            <a:ln w="9525">
              <a:solidFill>
                <a:schemeClr val="tx1"/>
              </a:solidFill>
              <a:round/>
              <a:headEnd/>
              <a:tailEnd/>
            </a:ln>
            <a:effectLst/>
          </p:spPr>
          <p:txBody>
            <a:bodyPr/>
            <a:lstStyle/>
            <a:p>
              <a:endParaRPr lang="zh-CN" altLang="en-US"/>
            </a:p>
          </p:txBody>
        </p:sp>
      </p:grpSp>
      <p:grpSp>
        <p:nvGrpSpPr>
          <p:cNvPr id="5" name="Group 39"/>
          <p:cNvGrpSpPr>
            <a:grpSpLocks/>
          </p:cNvGrpSpPr>
          <p:nvPr/>
        </p:nvGrpSpPr>
        <p:grpSpPr bwMode="auto">
          <a:xfrm>
            <a:off x="5003800" y="4005263"/>
            <a:ext cx="1439863" cy="1439862"/>
            <a:chOff x="3152" y="2523"/>
            <a:chExt cx="907" cy="907"/>
          </a:xfrm>
        </p:grpSpPr>
        <p:sp>
          <p:nvSpPr>
            <p:cNvPr id="18456" name="Oval 24"/>
            <p:cNvSpPr>
              <a:spLocks noChangeArrowheads="1"/>
            </p:cNvSpPr>
            <p:nvPr/>
          </p:nvSpPr>
          <p:spPr bwMode="auto">
            <a:xfrm>
              <a:off x="3152" y="252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2</a:t>
              </a:r>
            </a:p>
          </p:txBody>
        </p:sp>
        <p:sp>
          <p:nvSpPr>
            <p:cNvPr id="18458" name="Oval 26"/>
            <p:cNvSpPr>
              <a:spLocks noChangeArrowheads="1"/>
            </p:cNvSpPr>
            <p:nvPr/>
          </p:nvSpPr>
          <p:spPr bwMode="auto">
            <a:xfrm>
              <a:off x="3787" y="284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5</a:t>
              </a:r>
            </a:p>
          </p:txBody>
        </p:sp>
        <p:sp>
          <p:nvSpPr>
            <p:cNvPr id="18459" name="Oval 27"/>
            <p:cNvSpPr>
              <a:spLocks noChangeArrowheads="1"/>
            </p:cNvSpPr>
            <p:nvPr/>
          </p:nvSpPr>
          <p:spPr bwMode="auto">
            <a:xfrm>
              <a:off x="3152" y="315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CN"/>
                <a:t>3</a:t>
              </a:r>
            </a:p>
          </p:txBody>
        </p:sp>
        <p:sp>
          <p:nvSpPr>
            <p:cNvPr id="18468" name="Line 36"/>
            <p:cNvSpPr>
              <a:spLocks noChangeShapeType="1"/>
            </p:cNvSpPr>
            <p:nvPr/>
          </p:nvSpPr>
          <p:spPr bwMode="auto">
            <a:xfrm>
              <a:off x="3288" y="2795"/>
              <a:ext cx="0" cy="363"/>
            </a:xfrm>
            <a:prstGeom prst="line">
              <a:avLst/>
            </a:prstGeom>
            <a:noFill/>
            <a:ln w="9525">
              <a:solidFill>
                <a:schemeClr val="tx1"/>
              </a:solidFill>
              <a:round/>
              <a:headEnd/>
              <a:tailEnd/>
            </a:ln>
            <a:effectLst/>
          </p:spPr>
          <p:txBody>
            <a:bodyPr/>
            <a:lstStyle/>
            <a:p>
              <a:endParaRPr lang="zh-CN" altLang="en-US"/>
            </a:p>
          </p:txBody>
        </p:sp>
        <p:sp>
          <p:nvSpPr>
            <p:cNvPr id="18469" name="Line 37"/>
            <p:cNvSpPr>
              <a:spLocks noChangeShapeType="1"/>
            </p:cNvSpPr>
            <p:nvPr/>
          </p:nvSpPr>
          <p:spPr bwMode="auto">
            <a:xfrm>
              <a:off x="3424" y="2659"/>
              <a:ext cx="409" cy="227"/>
            </a:xfrm>
            <a:prstGeom prst="line">
              <a:avLst/>
            </a:prstGeom>
            <a:noFill/>
            <a:ln w="9525">
              <a:solidFill>
                <a:schemeClr val="tx1"/>
              </a:solidFill>
              <a:round/>
              <a:headEnd/>
              <a:tailEnd/>
            </a:ln>
            <a:effectLst/>
          </p:spPr>
          <p:txBody>
            <a:bodyPr/>
            <a:lstStyle/>
            <a:p>
              <a:endParaRPr lang="zh-CN" altLang="en-US"/>
            </a:p>
          </p:txBody>
        </p:sp>
        <p:sp>
          <p:nvSpPr>
            <p:cNvPr id="18470" name="Line 38"/>
            <p:cNvSpPr>
              <a:spLocks noChangeShapeType="1"/>
            </p:cNvSpPr>
            <p:nvPr/>
          </p:nvSpPr>
          <p:spPr bwMode="auto">
            <a:xfrm flipH="1">
              <a:off x="3424" y="3067"/>
              <a:ext cx="409" cy="227"/>
            </a:xfrm>
            <a:prstGeom prst="line">
              <a:avLst/>
            </a:prstGeom>
            <a:noFill/>
            <a:ln w="9525">
              <a:solidFill>
                <a:schemeClr val="tx1"/>
              </a:solidFill>
              <a:round/>
              <a:headEnd/>
              <a:tailEnd/>
            </a:ln>
            <a:effectLst/>
          </p:spPr>
          <p:txBody>
            <a:bodyPr/>
            <a:lstStyle/>
            <a:p>
              <a:endParaRPr lang="zh-CN" altLang="en-US"/>
            </a:p>
          </p:txBody>
        </p:sp>
      </p:grpSp>
      <p:sp>
        <p:nvSpPr>
          <p:cNvPr id="18472" name="Text Box 40"/>
          <p:cNvSpPr txBox="1">
            <a:spLocks noChangeArrowheads="1"/>
          </p:cNvSpPr>
          <p:nvPr/>
        </p:nvSpPr>
        <p:spPr bwMode="auto">
          <a:xfrm>
            <a:off x="1476375" y="4149725"/>
            <a:ext cx="792163" cy="366713"/>
          </a:xfrm>
          <a:prstGeom prst="rect">
            <a:avLst/>
          </a:prstGeom>
          <a:noFill/>
          <a:ln w="9525">
            <a:noFill/>
            <a:miter lim="800000"/>
            <a:headEnd/>
            <a:tailEnd/>
          </a:ln>
          <a:effectLst/>
        </p:spPr>
        <p:txBody>
          <a:bodyPr>
            <a:spAutoFit/>
          </a:bodyPr>
          <a:lstStyle/>
          <a:p>
            <a:pPr>
              <a:spcBef>
                <a:spcPct val="50000"/>
              </a:spcBef>
            </a:pPr>
            <a:r>
              <a:rPr lang="zh-CN" altLang="en-US"/>
              <a:t>（</a:t>
            </a:r>
            <a:r>
              <a:rPr lang="en-US" altLang="zh-CN"/>
              <a:t>a</a:t>
            </a:r>
            <a:r>
              <a:rPr lang="zh-CN" altLang="en-US"/>
              <a:t>）</a:t>
            </a:r>
          </a:p>
        </p:txBody>
      </p:sp>
      <p:sp>
        <p:nvSpPr>
          <p:cNvPr id="18473" name="Text Box 41"/>
          <p:cNvSpPr txBox="1">
            <a:spLocks noChangeArrowheads="1"/>
          </p:cNvSpPr>
          <p:nvPr/>
        </p:nvSpPr>
        <p:spPr bwMode="auto">
          <a:xfrm>
            <a:off x="5364163" y="3500438"/>
            <a:ext cx="792162" cy="366712"/>
          </a:xfrm>
          <a:prstGeom prst="rect">
            <a:avLst/>
          </a:prstGeom>
          <a:noFill/>
          <a:ln w="9525">
            <a:noFill/>
            <a:miter lim="800000"/>
            <a:headEnd/>
            <a:tailEnd/>
          </a:ln>
          <a:effectLst/>
        </p:spPr>
        <p:txBody>
          <a:bodyPr>
            <a:spAutoFit/>
          </a:bodyPr>
          <a:lstStyle/>
          <a:p>
            <a:pPr>
              <a:spcBef>
                <a:spcPct val="50000"/>
              </a:spcBef>
            </a:pPr>
            <a:r>
              <a:rPr lang="zh-CN" altLang="en-US"/>
              <a:t>（</a:t>
            </a:r>
            <a:r>
              <a:rPr lang="en-US" altLang="zh-CN"/>
              <a:t>b</a:t>
            </a:r>
            <a:r>
              <a:rPr lang="zh-CN" altLang="en-US"/>
              <a:t>）</a:t>
            </a:r>
          </a:p>
        </p:txBody>
      </p:sp>
      <p:sp>
        <p:nvSpPr>
          <p:cNvPr id="18474" name="Text Box 42"/>
          <p:cNvSpPr txBox="1">
            <a:spLocks noChangeArrowheads="1"/>
          </p:cNvSpPr>
          <p:nvPr/>
        </p:nvSpPr>
        <p:spPr bwMode="auto">
          <a:xfrm>
            <a:off x="7380288" y="3500438"/>
            <a:ext cx="792162" cy="366712"/>
          </a:xfrm>
          <a:prstGeom prst="rect">
            <a:avLst/>
          </a:prstGeom>
          <a:noFill/>
          <a:ln w="9525">
            <a:noFill/>
            <a:miter lim="800000"/>
            <a:headEnd/>
            <a:tailEnd/>
          </a:ln>
          <a:effectLst/>
        </p:spPr>
        <p:txBody>
          <a:bodyPr>
            <a:spAutoFit/>
          </a:bodyPr>
          <a:lstStyle/>
          <a:p>
            <a:pPr>
              <a:spcBef>
                <a:spcPct val="50000"/>
              </a:spcBef>
            </a:pPr>
            <a:r>
              <a:rPr lang="zh-CN" altLang="en-US"/>
              <a:t>（</a:t>
            </a:r>
            <a:r>
              <a:rPr lang="en-US" altLang="zh-CN"/>
              <a:t>c</a:t>
            </a:r>
            <a:r>
              <a:rPr lang="zh-CN" altLang="en-US"/>
              <a:t>）</a:t>
            </a:r>
          </a:p>
        </p:txBody>
      </p:sp>
      <p:sp>
        <p:nvSpPr>
          <p:cNvPr id="18475" name="Text Box 43"/>
          <p:cNvSpPr txBox="1">
            <a:spLocks noChangeArrowheads="1"/>
          </p:cNvSpPr>
          <p:nvPr/>
        </p:nvSpPr>
        <p:spPr bwMode="auto">
          <a:xfrm>
            <a:off x="5148263" y="5661025"/>
            <a:ext cx="792162" cy="366713"/>
          </a:xfrm>
          <a:prstGeom prst="rect">
            <a:avLst/>
          </a:prstGeom>
          <a:noFill/>
          <a:ln w="9525">
            <a:noFill/>
            <a:miter lim="800000"/>
            <a:headEnd/>
            <a:tailEnd/>
          </a:ln>
          <a:effectLst/>
        </p:spPr>
        <p:txBody>
          <a:bodyPr>
            <a:spAutoFit/>
          </a:bodyPr>
          <a:lstStyle/>
          <a:p>
            <a:pPr>
              <a:spcBef>
                <a:spcPct val="50000"/>
              </a:spcBef>
            </a:pPr>
            <a:r>
              <a:rPr lang="zh-CN" altLang="en-US"/>
              <a:t>（</a:t>
            </a:r>
            <a:r>
              <a:rPr lang="en-US" altLang="zh-CN"/>
              <a:t>d</a:t>
            </a:r>
            <a:r>
              <a:rPr lang="zh-CN" altLang="en-US"/>
              <a:t>）</a:t>
            </a:r>
          </a:p>
        </p:txBody>
      </p:sp>
      <p:sp>
        <p:nvSpPr>
          <p:cNvPr id="18477" name="Text Box 45"/>
          <p:cNvSpPr txBox="1">
            <a:spLocks noChangeArrowheads="1"/>
          </p:cNvSpPr>
          <p:nvPr/>
        </p:nvSpPr>
        <p:spPr bwMode="auto">
          <a:xfrm>
            <a:off x="827088" y="4868863"/>
            <a:ext cx="2592387" cy="915987"/>
          </a:xfrm>
          <a:prstGeom prst="rect">
            <a:avLst/>
          </a:prstGeom>
          <a:noFill/>
          <a:ln w="9525">
            <a:noFill/>
            <a:miter lim="800000"/>
            <a:headEnd/>
            <a:tailEnd/>
          </a:ln>
          <a:effectLst/>
        </p:spPr>
        <p:txBody>
          <a:bodyPr>
            <a:spAutoFit/>
          </a:bodyPr>
          <a:lstStyle/>
          <a:p>
            <a:pPr>
              <a:spcBef>
                <a:spcPct val="50000"/>
              </a:spcBef>
            </a:pPr>
            <a:r>
              <a:rPr lang="zh-CN" altLang="en-US"/>
              <a:t>图</a:t>
            </a:r>
            <a:r>
              <a:rPr lang="en-US" altLang="zh-CN"/>
              <a:t>a</a:t>
            </a:r>
            <a:r>
              <a:rPr lang="zh-CN" altLang="en-US"/>
              <a:t>是一个无向图，图</a:t>
            </a:r>
            <a:r>
              <a:rPr lang="en-US" altLang="zh-CN"/>
              <a:t>b</a:t>
            </a:r>
            <a:r>
              <a:rPr lang="zh-CN" altLang="en-US"/>
              <a:t>、</a:t>
            </a:r>
            <a:r>
              <a:rPr lang="en-US" altLang="zh-CN"/>
              <a:t>c</a:t>
            </a:r>
            <a:r>
              <a:rPr lang="zh-CN" altLang="en-US"/>
              <a:t>、</a:t>
            </a:r>
            <a:r>
              <a:rPr lang="en-US" altLang="zh-CN"/>
              <a:t>d</a:t>
            </a:r>
            <a:r>
              <a:rPr lang="zh-CN" altLang="en-US"/>
              <a:t>都是图</a:t>
            </a:r>
            <a:r>
              <a:rPr lang="en-US" altLang="zh-CN"/>
              <a:t>a</a:t>
            </a:r>
            <a:r>
              <a:rPr lang="zh-CN" altLang="en-US"/>
              <a:t>的团，且都是最大团</a:t>
            </a:r>
          </a:p>
        </p:txBody>
      </p:sp>
      <p:sp>
        <p:nvSpPr>
          <p:cNvPr id="13" name="灯片编号占位符 12"/>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312</a:t>
            </a:fld>
            <a:endParaRPr lang="en-GB" dirty="0"/>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zh-CN" altLang="en-US" dirty="0" smtClean="0"/>
              <a:t>最大团问题</a:t>
            </a:r>
          </a:p>
        </p:txBody>
      </p:sp>
      <p:sp>
        <p:nvSpPr>
          <p:cNvPr id="140291" name="Rectangle 3"/>
          <p:cNvSpPr>
            <a:spLocks noGrp="1" noChangeArrowheads="1"/>
          </p:cNvSpPr>
          <p:nvPr>
            <p:ph type="body" idx="1"/>
          </p:nvPr>
        </p:nvSpPr>
        <p:spPr/>
        <p:txBody>
          <a:bodyPr/>
          <a:lstStyle/>
          <a:p>
            <a:pPr eaLnBrk="1" hangingPunct="1">
              <a:buFont typeface="Wingdings" panose="05000000000000000000" pitchFamily="2" charset="2"/>
              <a:buNone/>
            </a:pPr>
            <a:endParaRPr lang="zh-CN" altLang="en-US" smtClean="0"/>
          </a:p>
          <a:p>
            <a:pPr eaLnBrk="1" hangingPunct="1">
              <a:buFont typeface="Wingdings" panose="05000000000000000000" pitchFamily="2" charset="2"/>
              <a:buNone/>
            </a:pPr>
            <a:r>
              <a:rPr lang="zh-CN" altLang="en-US" smtClean="0"/>
              <a:t>1,进化算法</a:t>
            </a:r>
          </a:p>
          <a:p>
            <a:pPr eaLnBrk="1" hangingPunct="1">
              <a:buFont typeface="Wingdings" panose="05000000000000000000" pitchFamily="2" charset="2"/>
              <a:buNone/>
            </a:pPr>
            <a:r>
              <a:rPr lang="zh-CN" altLang="en-US" smtClean="0"/>
              <a:t>Q. Zhang, J. Sun, and E. Tsang, “An evolutionary algorithm with guided mutation for the maximum clique problem,”  Evolutionary Computation, IEEE Transactions on, vol. 9, no. 2, pp. 192–200, 2005.</a:t>
            </a:r>
          </a:p>
          <a:p>
            <a:pPr eaLnBrk="1" hangingPunct="1">
              <a:buFont typeface="Wingdings" panose="05000000000000000000" pitchFamily="2" charset="2"/>
              <a:buNone/>
            </a:pPr>
            <a:endParaRPr lang="zh-CN" altLang="en-US" smtClean="0"/>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313</a:t>
            </a:fld>
            <a:endParaRPr lang="en-GB" dirty="0"/>
          </a:p>
        </p:txBody>
      </p:sp>
    </p:spTree>
    <p:extLst>
      <p:ext uri="{BB962C8B-B14F-4D97-AF65-F5344CB8AC3E}">
        <p14:creationId xmlns:p14="http://schemas.microsoft.com/office/powerpoint/2010/main" val="44376967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zh-CN" altLang="en-US" dirty="0" smtClean="0"/>
              <a:t>最大团问题</a:t>
            </a:r>
          </a:p>
        </p:txBody>
      </p:sp>
      <p:sp>
        <p:nvSpPr>
          <p:cNvPr id="141315" name="Rectangle 3"/>
          <p:cNvSpPr>
            <a:spLocks noGrp="1" noChangeArrowheads="1"/>
          </p:cNvSpPr>
          <p:nvPr>
            <p:ph type="body" idx="1"/>
          </p:nvPr>
        </p:nvSpPr>
        <p:spPr/>
        <p:txBody>
          <a:bodyPr/>
          <a:lstStyle/>
          <a:p>
            <a:pPr eaLnBrk="1" hangingPunct="1"/>
            <a:r>
              <a:rPr lang="zh-CN" altLang="en-US" smtClean="0"/>
              <a:t>2，模拟退火</a:t>
            </a:r>
          </a:p>
          <a:p>
            <a:pPr eaLnBrk="1" hangingPunct="1"/>
            <a:endParaRPr lang="zh-CN" altLang="en-US" smtClean="0"/>
          </a:p>
          <a:p>
            <a:pPr eaLnBrk="1" hangingPunct="1">
              <a:buFont typeface="Wingdings" panose="05000000000000000000" pitchFamily="2" charset="2"/>
              <a:buNone/>
            </a:pPr>
            <a:r>
              <a:rPr lang="zh-CN" altLang="en-US" smtClean="0"/>
              <a:t>X. Geng, J. Xu, J. Xiao, and L. Pan, “A simple simulated annealing algorithm for the maximum clique problem,” Information Sciences, vol.177, no. 22, pp. 5064–5071, 2007.</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314</a:t>
            </a:fld>
            <a:endParaRPr lang="en-GB" dirty="0"/>
          </a:p>
        </p:txBody>
      </p:sp>
    </p:spTree>
    <p:extLst>
      <p:ext uri="{BB962C8B-B14F-4D97-AF65-F5344CB8AC3E}">
        <p14:creationId xmlns:p14="http://schemas.microsoft.com/office/powerpoint/2010/main" val="3347035193"/>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zh-CN" dirty="0" smtClean="0"/>
              <a:t>9.8 </a:t>
            </a:r>
            <a:r>
              <a:rPr lang="zh-CN" altLang="en-US" dirty="0" smtClean="0"/>
              <a:t>现代图论算法</a:t>
            </a:r>
          </a:p>
        </p:txBody>
      </p:sp>
      <p:sp>
        <p:nvSpPr>
          <p:cNvPr id="117763" name="Rectangle 3"/>
          <p:cNvSpPr>
            <a:spLocks noGrp="1" noChangeArrowheads="1"/>
          </p:cNvSpPr>
          <p:nvPr>
            <p:ph type="body" idx="1"/>
          </p:nvPr>
        </p:nvSpPr>
        <p:spPr/>
        <p:txBody>
          <a:bodyPr/>
          <a:lstStyle/>
          <a:p>
            <a:pPr eaLnBrk="1" hangingPunct="1">
              <a:lnSpc>
                <a:spcPct val="90000"/>
              </a:lnSpc>
            </a:pPr>
            <a:r>
              <a:rPr lang="zh-CN" altLang="en-US" smtClean="0"/>
              <a:t>现代的求解策略：</a:t>
            </a:r>
          </a:p>
          <a:p>
            <a:pPr eaLnBrk="1" hangingPunct="1">
              <a:lnSpc>
                <a:spcPct val="90000"/>
              </a:lnSpc>
              <a:buFont typeface="Wingdings" panose="05000000000000000000" pitchFamily="2" charset="2"/>
              <a:buNone/>
            </a:pPr>
            <a:r>
              <a:rPr lang="zh-CN" altLang="en-US" smtClean="0"/>
              <a:t>1，贪心算法</a:t>
            </a:r>
          </a:p>
          <a:p>
            <a:pPr eaLnBrk="1" hangingPunct="1">
              <a:lnSpc>
                <a:spcPct val="90000"/>
              </a:lnSpc>
              <a:buFont typeface="Wingdings" panose="05000000000000000000" pitchFamily="2" charset="2"/>
              <a:buNone/>
            </a:pPr>
            <a:r>
              <a:rPr lang="zh-CN" altLang="en-US" smtClean="0"/>
              <a:t>2，爬山法</a:t>
            </a:r>
          </a:p>
          <a:p>
            <a:pPr eaLnBrk="1" hangingPunct="1">
              <a:lnSpc>
                <a:spcPct val="90000"/>
              </a:lnSpc>
              <a:buFont typeface="Wingdings" panose="05000000000000000000" pitchFamily="2" charset="2"/>
              <a:buNone/>
            </a:pPr>
            <a:r>
              <a:rPr lang="zh-CN" altLang="en-US" smtClean="0"/>
              <a:t>3，近似算法</a:t>
            </a:r>
          </a:p>
          <a:p>
            <a:pPr eaLnBrk="1" hangingPunct="1">
              <a:lnSpc>
                <a:spcPct val="90000"/>
              </a:lnSpc>
              <a:buFont typeface="Wingdings" panose="05000000000000000000" pitchFamily="2" charset="2"/>
              <a:buNone/>
            </a:pPr>
            <a:r>
              <a:rPr lang="zh-CN" altLang="en-US" smtClean="0"/>
              <a:t>4，随机算法</a:t>
            </a:r>
          </a:p>
          <a:p>
            <a:pPr eaLnBrk="1" hangingPunct="1">
              <a:lnSpc>
                <a:spcPct val="90000"/>
              </a:lnSpc>
              <a:buFont typeface="Wingdings" panose="05000000000000000000" pitchFamily="2" charset="2"/>
              <a:buNone/>
            </a:pPr>
            <a:r>
              <a:rPr lang="zh-CN" altLang="en-US" smtClean="0"/>
              <a:t>5，遗传算法</a:t>
            </a:r>
          </a:p>
          <a:p>
            <a:pPr eaLnBrk="1" hangingPunct="1">
              <a:lnSpc>
                <a:spcPct val="90000"/>
              </a:lnSpc>
              <a:buFont typeface="Wingdings" panose="05000000000000000000" pitchFamily="2" charset="2"/>
              <a:buNone/>
            </a:pPr>
            <a:r>
              <a:rPr lang="zh-CN" altLang="en-US" smtClean="0"/>
              <a:t>6，模拟退火</a:t>
            </a:r>
          </a:p>
          <a:p>
            <a:pPr eaLnBrk="1" hangingPunct="1">
              <a:lnSpc>
                <a:spcPct val="90000"/>
              </a:lnSpc>
              <a:buFont typeface="Wingdings" panose="05000000000000000000" pitchFamily="2" charset="2"/>
              <a:buNone/>
            </a:pPr>
            <a:r>
              <a:rPr lang="zh-CN" altLang="en-US" smtClean="0"/>
              <a:t>7，蚁群。。。。。。</a:t>
            </a:r>
          </a:p>
          <a:p>
            <a:pPr eaLnBrk="1" hangingPunct="1">
              <a:lnSpc>
                <a:spcPct val="90000"/>
              </a:lnSpc>
              <a:buFont typeface="Wingdings" panose="05000000000000000000" pitchFamily="2" charset="2"/>
              <a:buNone/>
            </a:pPr>
            <a:r>
              <a:rPr lang="zh-CN" altLang="en-US" smtClean="0">
                <a:solidFill>
                  <a:srgbClr val="F8708D"/>
                </a:solidFill>
              </a:rPr>
              <a:t>注： 以上算法的分类有重合！</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315</a:t>
            </a:fld>
            <a:endParaRPr lang="en-GB" dirty="0"/>
          </a:p>
        </p:txBody>
      </p:sp>
    </p:spTree>
    <p:extLst>
      <p:ext uri="{BB962C8B-B14F-4D97-AF65-F5344CB8AC3E}">
        <p14:creationId xmlns:p14="http://schemas.microsoft.com/office/powerpoint/2010/main" val="3373792090"/>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76" y="332656"/>
            <a:ext cx="8229600" cy="654050"/>
          </a:xfrm>
        </p:spPr>
        <p:txBody>
          <a:bodyPr/>
          <a:lstStyle/>
          <a:p>
            <a:pPr eaLnBrk="1" hangingPunct="1">
              <a:defRPr/>
            </a:pPr>
            <a:r>
              <a:rPr lang="zh-CN" altLang="en-US" dirty="0" smtClean="0">
                <a:solidFill>
                  <a:srgbClr val="FF0000"/>
                </a:solidFill>
              </a:rPr>
              <a:t>经典图论所研究的课题</a:t>
            </a:r>
          </a:p>
        </p:txBody>
      </p:sp>
      <p:sp>
        <p:nvSpPr>
          <p:cNvPr id="3" name="内容占位符 2"/>
          <p:cNvSpPr>
            <a:spLocks noGrp="1"/>
          </p:cNvSpPr>
          <p:nvPr>
            <p:ph idx="1"/>
          </p:nvPr>
        </p:nvSpPr>
        <p:spPr>
          <a:xfrm>
            <a:off x="323850" y="1125538"/>
            <a:ext cx="8280400" cy="4751387"/>
          </a:xfrm>
        </p:spPr>
        <p:txBody>
          <a:bodyPr/>
          <a:lstStyle/>
          <a:p>
            <a:pPr marL="0" indent="0" eaLnBrk="1" hangingPunct="1">
              <a:buFont typeface="Wingdings" pitchFamily="2" charset="2"/>
              <a:buNone/>
              <a:defRPr/>
            </a:pPr>
            <a:r>
              <a:rPr lang="zh-CN" altLang="en-US" sz="2400" b="1" dirty="0" smtClean="0">
                <a:solidFill>
                  <a:srgbClr val="FF0000"/>
                </a:solidFill>
              </a:rPr>
              <a:t>算法方面</a:t>
            </a:r>
            <a:r>
              <a:rPr lang="en-US" altLang="zh-CN" sz="2000" dirty="0" smtClean="0"/>
              <a:t>:</a:t>
            </a:r>
          </a:p>
          <a:p>
            <a:pPr marL="0" indent="0" eaLnBrk="1" hangingPunct="1">
              <a:buFont typeface="Wingdings" pitchFamily="2" charset="2"/>
              <a:buNone/>
              <a:defRPr/>
            </a:pPr>
            <a:r>
              <a:rPr lang="zh-CN" altLang="en-US" sz="1800" dirty="0" smtClean="0"/>
              <a:t>       </a:t>
            </a:r>
            <a:r>
              <a:rPr lang="zh-CN" altLang="en-US" sz="1800" b="1" dirty="0" smtClean="0"/>
              <a:t>最小生成树、最短路、最大流、派工表、运输问题、关键路径、 </a:t>
            </a:r>
            <a:r>
              <a:rPr lang="en-US" altLang="zh-CN" sz="1800" b="1" dirty="0" smtClean="0"/>
              <a:t>TSP</a:t>
            </a:r>
            <a:r>
              <a:rPr lang="zh-CN" altLang="en-US" sz="1800" b="1" dirty="0" smtClean="0"/>
              <a:t>等</a:t>
            </a:r>
            <a:endParaRPr lang="en-US" altLang="zh-CN" sz="1800" b="1" dirty="0" smtClean="0"/>
          </a:p>
          <a:p>
            <a:pPr marL="0" indent="0" eaLnBrk="1" hangingPunct="1">
              <a:buFont typeface="Wingdings" pitchFamily="2" charset="2"/>
              <a:buNone/>
              <a:defRPr/>
            </a:pPr>
            <a:r>
              <a:rPr lang="zh-CN" altLang="en-US" sz="2400" b="1" dirty="0" smtClean="0">
                <a:solidFill>
                  <a:srgbClr val="FF0000"/>
                </a:solidFill>
              </a:rPr>
              <a:t>理论方面</a:t>
            </a:r>
            <a:r>
              <a:rPr lang="en-US" altLang="zh-CN" sz="1800" dirty="0" smtClean="0"/>
              <a:t>:</a:t>
            </a:r>
          </a:p>
          <a:p>
            <a:pPr marL="457200" indent="-457200" eaLnBrk="1" hangingPunct="1">
              <a:buFont typeface="Wingdings" pitchFamily="2" charset="2"/>
              <a:buAutoNum type="arabicPeriod"/>
              <a:defRPr/>
            </a:pPr>
            <a:r>
              <a:rPr lang="zh-CN" altLang="en-US" sz="1800" b="1" dirty="0" smtClean="0"/>
              <a:t>图的</a:t>
            </a:r>
            <a:r>
              <a:rPr lang="zh-CN" altLang="en-US" sz="1800" b="1" dirty="0" smtClean="0">
                <a:solidFill>
                  <a:srgbClr val="FF0000"/>
                </a:solidFill>
              </a:rPr>
              <a:t>染色理论</a:t>
            </a:r>
            <a:r>
              <a:rPr lang="en-US" altLang="zh-CN" sz="1800" b="1" dirty="0" smtClean="0"/>
              <a:t>:</a:t>
            </a:r>
            <a:r>
              <a:rPr lang="zh-CN" altLang="en-US" sz="1800" b="1" dirty="0" smtClean="0"/>
              <a:t>如点染色、边染色、全染色等；</a:t>
            </a:r>
            <a:endParaRPr lang="en-US" altLang="zh-CN" sz="1800" b="1" dirty="0" smtClean="0"/>
          </a:p>
          <a:p>
            <a:pPr marL="457200" indent="-457200" eaLnBrk="1" hangingPunct="1">
              <a:buFont typeface="Wingdings" pitchFamily="2" charset="2"/>
              <a:buAutoNum type="arabicPeriod"/>
              <a:defRPr/>
            </a:pPr>
            <a:r>
              <a:rPr lang="zh-CN" altLang="en-US" sz="1800" b="1" dirty="0" smtClean="0"/>
              <a:t>图的</a:t>
            </a:r>
            <a:r>
              <a:rPr lang="zh-CN" altLang="en-US" sz="1800" b="1" dirty="0" smtClean="0">
                <a:solidFill>
                  <a:srgbClr val="FF0000"/>
                </a:solidFill>
              </a:rPr>
              <a:t>因子理论</a:t>
            </a:r>
            <a:r>
              <a:rPr lang="zh-CN" altLang="en-US" sz="1800" b="1" dirty="0" smtClean="0"/>
              <a:t>：完美匹配、</a:t>
            </a:r>
            <a:r>
              <a:rPr lang="en-US" altLang="zh-CN" sz="1800" b="1" dirty="0" smtClean="0"/>
              <a:t>( g, f )—</a:t>
            </a:r>
            <a:r>
              <a:rPr lang="zh-CN" altLang="en-US" sz="1800" b="1" dirty="0" smtClean="0"/>
              <a:t>因子等；</a:t>
            </a:r>
            <a:endParaRPr lang="en-US" altLang="zh-CN" sz="1800" b="1" dirty="0" smtClean="0"/>
          </a:p>
          <a:p>
            <a:pPr marL="457200" indent="-457200" eaLnBrk="1" hangingPunct="1">
              <a:buFont typeface="Wingdings" pitchFamily="2" charset="2"/>
              <a:buAutoNum type="arabicPeriod"/>
              <a:defRPr/>
            </a:pPr>
            <a:r>
              <a:rPr lang="zh-CN" altLang="en-US" sz="1800" b="1" dirty="0" smtClean="0"/>
              <a:t>图的</a:t>
            </a:r>
            <a:r>
              <a:rPr lang="zh-CN" altLang="en-US" sz="1800" b="1" dirty="0" smtClean="0">
                <a:solidFill>
                  <a:srgbClr val="FF0000"/>
                </a:solidFill>
              </a:rPr>
              <a:t>控制理论</a:t>
            </a:r>
            <a:r>
              <a:rPr lang="zh-CN" altLang="en-US" sz="1800" b="1" dirty="0" smtClean="0"/>
              <a:t>：点控制，完全控制等；</a:t>
            </a:r>
            <a:endParaRPr lang="en-US" altLang="zh-CN" sz="1800" b="1" dirty="0" smtClean="0"/>
          </a:p>
          <a:p>
            <a:pPr marL="457200" indent="-457200" eaLnBrk="1" hangingPunct="1">
              <a:buFont typeface="Wingdings" pitchFamily="2" charset="2"/>
              <a:buAutoNum type="arabicPeriod"/>
              <a:defRPr/>
            </a:pPr>
            <a:r>
              <a:rPr lang="zh-CN" altLang="en-US" sz="1800" b="1" dirty="0" smtClean="0"/>
              <a:t>图的</a:t>
            </a:r>
            <a:r>
              <a:rPr lang="zh-CN" altLang="en-US" sz="1800" b="1" dirty="0" smtClean="0">
                <a:solidFill>
                  <a:srgbClr val="FF0000"/>
                </a:solidFill>
              </a:rPr>
              <a:t>圈理论</a:t>
            </a:r>
            <a:r>
              <a:rPr lang="zh-CN" altLang="en-US" sz="1800" b="1" dirty="0" smtClean="0"/>
              <a:t>：</a:t>
            </a:r>
            <a:r>
              <a:rPr lang="en-US" altLang="zh-CN" sz="1800" b="1" dirty="0" smtClean="0"/>
              <a:t>Hamilton</a:t>
            </a:r>
            <a:r>
              <a:rPr lang="zh-CN" altLang="en-US" sz="1800" b="1" dirty="0" smtClean="0"/>
              <a:t>圈，围长、周长、圈分解等；</a:t>
            </a:r>
            <a:endParaRPr lang="en-US" altLang="zh-CN" sz="1800" b="1" dirty="0" smtClean="0"/>
          </a:p>
          <a:p>
            <a:pPr marL="457200" indent="-457200" eaLnBrk="1" hangingPunct="1">
              <a:buFont typeface="Wingdings" pitchFamily="2" charset="2"/>
              <a:buAutoNum type="arabicPeriod"/>
              <a:defRPr/>
            </a:pPr>
            <a:r>
              <a:rPr lang="zh-CN" altLang="en-US" sz="1800" b="1" dirty="0" smtClean="0"/>
              <a:t>图的</a:t>
            </a:r>
            <a:r>
              <a:rPr lang="zh-CN" altLang="en-US" sz="1800" b="1" dirty="0" smtClean="0">
                <a:solidFill>
                  <a:srgbClr val="FF0000"/>
                </a:solidFill>
              </a:rPr>
              <a:t>剖分理论</a:t>
            </a:r>
            <a:r>
              <a:rPr lang="zh-CN" altLang="en-US" sz="1800" b="1" dirty="0" smtClean="0"/>
              <a:t>：点或边剖分；</a:t>
            </a:r>
            <a:endParaRPr lang="en-US" altLang="zh-CN" sz="1800" b="1" dirty="0" smtClean="0"/>
          </a:p>
          <a:p>
            <a:pPr marL="457200" indent="-457200" eaLnBrk="1" hangingPunct="1">
              <a:buFont typeface="Wingdings" pitchFamily="2" charset="2"/>
              <a:buAutoNum type="arabicPeriod"/>
              <a:defRPr/>
            </a:pPr>
            <a:r>
              <a:rPr lang="zh-CN" altLang="en-US" sz="1800" b="1" dirty="0" smtClean="0">
                <a:solidFill>
                  <a:schemeClr val="tx1"/>
                </a:solidFill>
              </a:rPr>
              <a:t>化学图论（</a:t>
            </a:r>
            <a:r>
              <a:rPr lang="zh-CN" altLang="en-US" sz="1800" b="1" dirty="0" smtClean="0">
                <a:solidFill>
                  <a:srgbClr val="FF0000"/>
                </a:solidFill>
              </a:rPr>
              <a:t>图的指标</a:t>
            </a:r>
            <a:r>
              <a:rPr lang="zh-CN" altLang="en-US" sz="1800" b="1" dirty="0" smtClean="0">
                <a:solidFill>
                  <a:schemeClr val="tx1"/>
                </a:solidFill>
              </a:rPr>
              <a:t>）等理论</a:t>
            </a:r>
            <a:endParaRPr lang="en-US" altLang="zh-CN" sz="1800" b="1" dirty="0" smtClean="0">
              <a:solidFill>
                <a:schemeClr val="tx1"/>
              </a:solidFill>
            </a:endParaRPr>
          </a:p>
          <a:p>
            <a:pPr marL="457200" indent="-457200" eaLnBrk="1" hangingPunct="1">
              <a:buFont typeface="Wingdings" pitchFamily="2" charset="2"/>
              <a:buAutoNum type="arabicPeriod"/>
              <a:defRPr/>
            </a:pPr>
            <a:r>
              <a:rPr lang="zh-CN" altLang="en-US" sz="1800" b="1" dirty="0"/>
              <a:t>社团发现</a:t>
            </a:r>
            <a:endParaRPr lang="en-US" altLang="zh-CN" sz="1800" b="1" dirty="0"/>
          </a:p>
          <a:p>
            <a:pPr marL="457200" indent="-457200" eaLnBrk="1" hangingPunct="1">
              <a:buFont typeface="Wingdings" pitchFamily="2" charset="2"/>
              <a:buAutoNum type="arabicPeriod"/>
              <a:defRPr/>
            </a:pPr>
            <a:r>
              <a:rPr lang="zh-CN" altLang="en-US" sz="1800" b="1" dirty="0"/>
              <a:t>图分解</a:t>
            </a:r>
            <a:endParaRPr lang="en-US" altLang="zh-CN" sz="1800" b="1" dirty="0"/>
          </a:p>
          <a:p>
            <a:pPr marL="457200" indent="-457200" eaLnBrk="1" hangingPunct="1">
              <a:buFont typeface="Wingdings" pitchFamily="2" charset="2"/>
              <a:buAutoNum type="arabicPeriod"/>
              <a:defRPr/>
            </a:pPr>
            <a:r>
              <a:rPr lang="zh-CN" altLang="en-US" sz="1800" b="1" dirty="0"/>
              <a:t>图聚类</a:t>
            </a:r>
            <a:endParaRPr lang="en-US" altLang="zh-CN" sz="1800" b="1" dirty="0"/>
          </a:p>
          <a:p>
            <a:pPr marL="457200" indent="-457200" eaLnBrk="1" hangingPunct="1">
              <a:buFont typeface="Wingdings" pitchFamily="2" charset="2"/>
              <a:buAutoNum type="arabicPeriod"/>
              <a:defRPr/>
            </a:pPr>
            <a:r>
              <a:rPr lang="zh-CN" altLang="en-US" sz="1800" b="1" dirty="0"/>
              <a:t>更多的图挖掘问题。。。。</a:t>
            </a:r>
            <a:endParaRPr lang="en-US" altLang="zh-CN" sz="1800" b="1" dirty="0"/>
          </a:p>
          <a:p>
            <a:endParaRPr lang="en-US" altLang="zh-CN" sz="2400" dirty="0">
              <a:solidFill>
                <a:srgbClr val="FF0000"/>
              </a:solidFill>
            </a:endParaRPr>
          </a:p>
          <a:p>
            <a:pPr marL="457200" indent="-457200" eaLnBrk="1" hangingPunct="1">
              <a:buFont typeface="Wingdings" pitchFamily="2" charset="2"/>
              <a:buAutoNum type="arabicPeriod"/>
              <a:defRPr/>
            </a:pPr>
            <a:endParaRPr lang="zh-CN" altLang="en-US" sz="2400" b="1" dirty="0" smtClean="0">
              <a:solidFill>
                <a:schemeClr val="tx1"/>
              </a:solidFill>
            </a:endParaRPr>
          </a:p>
          <a:p>
            <a:pPr marL="457200" indent="-457200" eaLnBrk="1" hangingPunct="1">
              <a:buFont typeface="Wingdings" pitchFamily="2" charset="2"/>
              <a:buAutoNum type="arabicPeriod"/>
              <a:defRPr/>
            </a:pPr>
            <a:endParaRPr lang="en-US" altLang="zh-CN" sz="2400" b="1" dirty="0" smtClean="0"/>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316</a:t>
            </a:fld>
            <a:endParaRPr lang="en-GB" dirty="0"/>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13" y="1125538"/>
            <a:ext cx="8496300" cy="5327650"/>
          </a:xfrm>
          <a:ln w="31750"/>
        </p:spPr>
        <p:txBody>
          <a:bodyPr/>
          <a:lstStyle/>
          <a:p>
            <a:pPr marL="0" indent="0" eaLnBrk="1" hangingPunct="1">
              <a:buFont typeface="Wingdings 2" pitchFamily="18" charset="2"/>
              <a:buNone/>
              <a:defRPr/>
            </a:pPr>
            <a:r>
              <a:rPr lang="en-US" altLang="zh-CN" sz="2800" dirty="0" smtClean="0">
                <a:latin typeface="楷体" pitchFamily="49" charset="-122"/>
                <a:ea typeface="楷体" pitchFamily="49" charset="-122"/>
              </a:rPr>
              <a:t>20</a:t>
            </a:r>
            <a:r>
              <a:rPr lang="zh-CN" altLang="en-US" sz="2800" dirty="0" smtClean="0">
                <a:latin typeface="楷体" pitchFamily="49" charset="-122"/>
                <a:ea typeface="楷体" pitchFamily="49" charset="-122"/>
              </a:rPr>
              <a:t>世纪</a:t>
            </a:r>
            <a:r>
              <a:rPr lang="en-US" altLang="zh-CN" sz="2800" dirty="0" smtClean="0">
                <a:latin typeface="楷体" pitchFamily="49" charset="-122"/>
                <a:ea typeface="楷体" pitchFamily="49" charset="-122"/>
              </a:rPr>
              <a:t>90</a:t>
            </a:r>
            <a:r>
              <a:rPr lang="zh-CN" altLang="en-US" sz="2800" dirty="0" smtClean="0">
                <a:latin typeface="楷体" pitchFamily="49" charset="-122"/>
                <a:ea typeface="楷体" pitchFamily="49" charset="-122"/>
              </a:rPr>
              <a:t>年代以来，以</a:t>
            </a:r>
            <a:r>
              <a:rPr lang="en-US" altLang="zh-CN" sz="2800" dirty="0" smtClean="0">
                <a:latin typeface="楷体" pitchFamily="49" charset="-122"/>
                <a:ea typeface="楷体" pitchFamily="49" charset="-122"/>
              </a:rPr>
              <a:t>Internet</a:t>
            </a:r>
            <a:r>
              <a:rPr lang="zh-CN" altLang="en-US" sz="2800" dirty="0" smtClean="0">
                <a:latin typeface="楷体" pitchFamily="49" charset="-122"/>
                <a:ea typeface="楷体" pitchFamily="49" charset="-122"/>
              </a:rPr>
              <a:t>为代表的信息技术的迅猛发展使人类社会大步迈入了大数据和网络化时代。从</a:t>
            </a:r>
            <a:r>
              <a:rPr lang="en-US" altLang="zh-CN" sz="2800" dirty="0" smtClean="0">
                <a:latin typeface="楷体" pitchFamily="49" charset="-122"/>
                <a:ea typeface="楷体" pitchFamily="49" charset="-122"/>
              </a:rPr>
              <a:t>Internet</a:t>
            </a:r>
            <a:r>
              <a:rPr lang="zh-CN" altLang="en-US" sz="2800" dirty="0" smtClean="0">
                <a:latin typeface="楷体" pitchFamily="49" charset="-122"/>
                <a:ea typeface="楷体" pitchFamily="49" charset="-122"/>
              </a:rPr>
              <a:t>到</a:t>
            </a:r>
            <a:r>
              <a:rPr lang="en-US" altLang="zh-CN" sz="2800" dirty="0" smtClean="0">
                <a:latin typeface="楷体" pitchFamily="49" charset="-122"/>
                <a:ea typeface="楷体" pitchFamily="49" charset="-122"/>
              </a:rPr>
              <a:t>WWW</a:t>
            </a:r>
            <a:r>
              <a:rPr lang="zh-CN" altLang="en-US" sz="2800" dirty="0" smtClean="0">
                <a:latin typeface="楷体" pitchFamily="49" charset="-122"/>
                <a:ea typeface="楷体" pitchFamily="49" charset="-122"/>
              </a:rPr>
              <a:t>，从日常交往到移动通信，从大型电力网络到全球交通网络，从日常购物到国际经济贸易网，从生物体中的大脑到各种新陈代谢网络，从科研合作网络到各种经济、政治、社会关系网络等。可以说，人们已经生活在一个充满着各种各样的复杂网络的世界中。</a:t>
            </a:r>
            <a:r>
              <a:rPr lang="zh-CN" altLang="zh-CN" sz="2800" dirty="0" smtClean="0"/>
              <a:t>科学研究中也有许多复杂网络问题，如超大规模集成电路、蛋白质相互作用网络、神经网络</a:t>
            </a:r>
            <a:r>
              <a:rPr lang="zh-CN" altLang="en-US" sz="2800" dirty="0" smtClean="0"/>
              <a:t>等。</a:t>
            </a:r>
            <a:endParaRPr lang="zh-CN" altLang="en-US" sz="2800" dirty="0" smtClean="0">
              <a:latin typeface="楷体" pitchFamily="49" charset="-122"/>
              <a:ea typeface="楷体" pitchFamily="49" charset="-122"/>
            </a:endParaRPr>
          </a:p>
        </p:txBody>
      </p:sp>
      <p:sp>
        <p:nvSpPr>
          <p:cNvPr id="5" name="标题 1"/>
          <p:cNvSpPr txBox="1">
            <a:spLocks/>
          </p:cNvSpPr>
          <p:nvPr/>
        </p:nvSpPr>
        <p:spPr>
          <a:xfrm>
            <a:off x="323528" y="332656"/>
            <a:ext cx="7632848" cy="720080"/>
          </a:xfrm>
          <a:prstGeom prst="rect">
            <a:avLst/>
          </a:prstGeom>
        </p:spPr>
        <p:txBody>
          <a:bodyPr anchor="ctr">
            <a:normAutofit fontScale="97500"/>
          </a:bodyPr>
          <a:lstStyle/>
          <a:p>
            <a:pPr fontAlgn="auto">
              <a:spcAft>
                <a:spcPts val="0"/>
              </a:spcAft>
              <a:defRPr/>
            </a:pPr>
            <a:r>
              <a:rPr lang="en-US" altLang="zh-CN" sz="3600" cap="all" dirty="0" smtClean="0">
                <a:solidFill>
                  <a:srgbClr val="FF0000"/>
                </a:solidFill>
                <a:effectLst>
                  <a:reflection blurRad="12700" stA="48000" endA="300" endPos="55000" dir="5400000" sy="-90000" algn="bl" rotWithShape="0"/>
                </a:effectLst>
                <a:latin typeface="+mj-lt"/>
                <a:ea typeface="+mj-ea"/>
                <a:cs typeface="+mj-cs"/>
              </a:rPr>
              <a:t>9.9  </a:t>
            </a:r>
            <a:r>
              <a:rPr lang="zh-CN" altLang="en-US" sz="3600" cap="all" dirty="0" smtClean="0">
                <a:solidFill>
                  <a:srgbClr val="FF0000"/>
                </a:solidFill>
                <a:effectLst>
                  <a:reflection blurRad="12700" stA="48000" endA="300" endPos="55000" dir="5400000" sy="-90000" algn="bl" rotWithShape="0"/>
                </a:effectLst>
                <a:latin typeface="+mj-lt"/>
                <a:ea typeface="+mj-ea"/>
                <a:cs typeface="+mj-cs"/>
              </a:rPr>
              <a:t>复杂</a:t>
            </a:r>
            <a:r>
              <a:rPr lang="zh-CN" altLang="en-US" sz="3600" cap="all" dirty="0">
                <a:solidFill>
                  <a:srgbClr val="FF0000"/>
                </a:solidFill>
                <a:effectLst>
                  <a:reflection blurRad="12700" stA="48000" endA="300" endPos="55000" dir="5400000" sy="-90000" algn="bl" rotWithShape="0"/>
                </a:effectLst>
                <a:latin typeface="+mj-lt"/>
                <a:ea typeface="+mj-ea"/>
                <a:cs typeface="+mj-cs"/>
              </a:rPr>
              <a:t>网络</a:t>
            </a: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317</a:t>
            </a:fld>
            <a:endParaRPr lang="en-GB"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a:xfrm>
            <a:off x="468313" y="1125538"/>
            <a:ext cx="8496300" cy="5472112"/>
          </a:xfrm>
        </p:spPr>
        <p:txBody>
          <a:bodyPr/>
          <a:lstStyle/>
          <a:p>
            <a:pPr marL="0" indent="0" eaLnBrk="1" hangingPunct="1">
              <a:spcBef>
                <a:spcPct val="0"/>
              </a:spcBef>
              <a:buFont typeface="Wingdings 2" pitchFamily="18" charset="2"/>
              <a:buNone/>
            </a:pPr>
            <a:r>
              <a:rPr lang="zh-CN" altLang="en-US" sz="2800" dirty="0" smtClean="0">
                <a:latin typeface="楷体" pitchFamily="49" charset="-122"/>
                <a:ea typeface="楷体" pitchFamily="49" charset="-122"/>
              </a:rPr>
              <a:t>人类社会的网络化是一把“双刃剑”：它既给人类社会生产与生活带来了极大的便利，提高了人类生产效率和生活质量。但也给人类社会生活带来了一定的负面冲击，如传染病和计算机病毒的快速传播以及大面积的停电事故等。</a:t>
            </a:r>
            <a:endParaRPr lang="en-US" altLang="zh-CN" sz="2800" dirty="0" smtClean="0">
              <a:latin typeface="楷体" pitchFamily="49" charset="-122"/>
              <a:ea typeface="楷体" pitchFamily="49" charset="-122"/>
            </a:endParaRPr>
          </a:p>
          <a:p>
            <a:pPr marL="0" indent="0" eaLnBrk="1" hangingPunct="1">
              <a:buFont typeface="Wingdings 2" pitchFamily="18" charset="2"/>
              <a:buNone/>
            </a:pPr>
            <a:r>
              <a:rPr lang="zh-CN" altLang="en-US" sz="2400" b="1" dirty="0" smtClean="0">
                <a:solidFill>
                  <a:srgbClr val="00B050"/>
                </a:solidFill>
              </a:rPr>
              <a:t>人类社会的日益网络化需要人类对各种人工和自然的复杂网络的行为有更好的认识。长期以来，通信、电力、生物和社会等学科各自为战，而复杂网络理论所要研究的是看上去互不相同的网络之间的共性和挖掘它们的普适规律。复杂网络研究正渗透到数理学科、生命学科和工程学科等众多不同的领域，已成为网络时代科学研究中一个极其重要的挑战性课题，被称为“网络的新科学</a:t>
            </a:r>
            <a:r>
              <a:rPr lang="en-US" altLang="zh-CN" sz="2400" b="1" dirty="0" smtClean="0">
                <a:solidFill>
                  <a:srgbClr val="00B050"/>
                </a:solidFill>
              </a:rPr>
              <a:t>(new science of networks)</a:t>
            </a:r>
            <a:r>
              <a:rPr lang="zh-CN" altLang="en-US" sz="2400" b="1" dirty="0" smtClean="0">
                <a:solidFill>
                  <a:srgbClr val="00B050"/>
                </a:solidFill>
              </a:rPr>
              <a:t>”</a:t>
            </a:r>
            <a:r>
              <a:rPr lang="en-US" altLang="zh-CN" sz="2400" b="1" dirty="0" smtClean="0">
                <a:solidFill>
                  <a:srgbClr val="00B050"/>
                </a:solidFill>
              </a:rPr>
              <a:t>. </a:t>
            </a:r>
            <a:endParaRPr lang="zh-CN" altLang="en-US" sz="2400" b="1" dirty="0" smtClean="0">
              <a:solidFill>
                <a:srgbClr val="00B050"/>
              </a:solidFill>
            </a:endParaRPr>
          </a:p>
        </p:txBody>
      </p:sp>
      <p:sp>
        <p:nvSpPr>
          <p:cNvPr id="5" name="标题 1"/>
          <p:cNvSpPr txBox="1">
            <a:spLocks/>
          </p:cNvSpPr>
          <p:nvPr/>
        </p:nvSpPr>
        <p:spPr>
          <a:xfrm>
            <a:off x="323528" y="260648"/>
            <a:ext cx="7632848" cy="720080"/>
          </a:xfrm>
          <a:prstGeom prst="rect">
            <a:avLst/>
          </a:prstGeom>
        </p:spPr>
        <p:txBody>
          <a:bodyPr anchor="ctr">
            <a:normAutofit fontScale="97500"/>
          </a:bodyPr>
          <a:lstStyle/>
          <a:p>
            <a:pPr fontAlgn="auto">
              <a:spcAft>
                <a:spcPts val="0"/>
              </a:spcAft>
              <a:defRPr/>
            </a:pPr>
            <a:r>
              <a:rPr lang="zh-CN" altLang="en-US" sz="3600" cap="all" dirty="0" smtClean="0">
                <a:solidFill>
                  <a:srgbClr val="FF0000"/>
                </a:solidFill>
                <a:effectLst>
                  <a:reflection blurRad="12700" stA="48000" endA="300" endPos="55000" dir="5400000" sy="-90000" algn="bl" rotWithShape="0"/>
                </a:effectLst>
                <a:latin typeface="+mj-lt"/>
                <a:ea typeface="+mj-ea"/>
                <a:cs typeface="+mj-cs"/>
              </a:rPr>
              <a:t>复杂</a:t>
            </a:r>
            <a:r>
              <a:rPr lang="zh-CN" altLang="en-US" sz="3600" cap="all" dirty="0">
                <a:solidFill>
                  <a:srgbClr val="FF0000"/>
                </a:solidFill>
                <a:effectLst>
                  <a:reflection blurRad="12700" stA="48000" endA="300" endPos="55000" dir="5400000" sy="-90000" algn="bl" rotWithShape="0"/>
                </a:effectLst>
                <a:latin typeface="+mj-lt"/>
                <a:ea typeface="+mj-ea"/>
                <a:cs typeface="+mj-cs"/>
              </a:rPr>
              <a:t>网络</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318</a:t>
            </a:fld>
            <a:endParaRPr lang="en-GB"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 calcmode="lin" valueType="num">
                                      <p:cBhvr additive="base">
                                        <p:cTn id="7" dur="500" fill="hold"/>
                                        <p:tgtEl>
                                          <p:spTgt spid="225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0">
                                            <p:txEl>
                                              <p:pRg st="1" end="1"/>
                                            </p:txEl>
                                          </p:spTgt>
                                        </p:tgtEl>
                                        <p:attrNameLst>
                                          <p:attrName>style.visibility</p:attrName>
                                        </p:attrNameLst>
                                      </p:cBhvr>
                                      <p:to>
                                        <p:strVal val="visible"/>
                                      </p:to>
                                    </p:set>
                                    <p:anim calcmode="lin" valueType="num">
                                      <p:cBhvr additive="base">
                                        <p:cTn id="11" dur="500" fill="hold"/>
                                        <p:tgtEl>
                                          <p:spTgt spid="225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5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13" y="1125538"/>
            <a:ext cx="8496300" cy="5399087"/>
          </a:xfrm>
        </p:spPr>
        <p:txBody>
          <a:bodyPr>
            <a:normAutofit fontScale="62500" lnSpcReduction="20000"/>
          </a:bodyPr>
          <a:lstStyle/>
          <a:p>
            <a:pPr marL="0" indent="0" eaLnBrk="1" fontAlgn="auto" hangingPunct="1">
              <a:lnSpc>
                <a:spcPct val="120000"/>
              </a:lnSpc>
              <a:spcAft>
                <a:spcPts val="0"/>
              </a:spcAft>
              <a:buFont typeface="Wingdings 2" pitchFamily="18" charset="2"/>
              <a:buNone/>
              <a:defRPr/>
            </a:pPr>
            <a:r>
              <a:rPr lang="zh-CN" altLang="zh-CN" sz="4000" dirty="0" smtClean="0">
                <a:solidFill>
                  <a:srgbClr val="0070C0"/>
                </a:solidFill>
                <a:latin typeface="+mn-ea"/>
              </a:rPr>
              <a:t>钱学森院士给出了复杂网络的一个较严格的定义：具有自组织、自相似、吸引子（网络的内聚倾向）、小世界（相互关系的数目可以很小但却能够连接世界的事实）、无标度中部分或全部性质的网络称为复杂网络。</a:t>
            </a:r>
            <a:endParaRPr lang="en-US" altLang="zh-CN" sz="4000" dirty="0" smtClean="0">
              <a:solidFill>
                <a:srgbClr val="0070C0"/>
              </a:solidFill>
              <a:latin typeface="+mn-ea"/>
            </a:endParaRPr>
          </a:p>
          <a:p>
            <a:pPr marL="0" indent="0" eaLnBrk="1" fontAlgn="auto" hangingPunct="1">
              <a:lnSpc>
                <a:spcPct val="120000"/>
              </a:lnSpc>
              <a:spcAft>
                <a:spcPts val="0"/>
              </a:spcAft>
              <a:buFont typeface="Wingdings 2" pitchFamily="18" charset="2"/>
              <a:buNone/>
              <a:defRPr/>
            </a:pPr>
            <a:r>
              <a:rPr lang="zh-CN" altLang="zh-CN" sz="4000" dirty="0" smtClean="0">
                <a:solidFill>
                  <a:srgbClr val="00B050"/>
                </a:solidFill>
                <a:latin typeface="+mn-ea"/>
              </a:rPr>
              <a:t>复杂网络研究的很多参数其实就是图论中的一些常用概念，如</a:t>
            </a:r>
            <a:r>
              <a:rPr lang="zh-CN" altLang="zh-CN" sz="4000" u="sng" dirty="0" smtClean="0">
                <a:solidFill>
                  <a:srgbClr val="00B050"/>
                </a:solidFill>
                <a:latin typeface="+mn-ea"/>
              </a:rPr>
              <a:t>平均路径长度、聚类系数、度分布、</a:t>
            </a:r>
            <a:r>
              <a:rPr lang="en-US" altLang="zh-CN" sz="4000" u="sng" dirty="0" smtClean="0">
                <a:solidFill>
                  <a:srgbClr val="00B050"/>
                </a:solidFill>
                <a:latin typeface="+mn-ea"/>
              </a:rPr>
              <a:t>Hub</a:t>
            </a:r>
            <a:r>
              <a:rPr lang="zh-CN" altLang="zh-CN" sz="4000" u="sng" dirty="0" smtClean="0">
                <a:solidFill>
                  <a:srgbClr val="00B050"/>
                </a:solidFill>
                <a:latin typeface="+mn-ea"/>
              </a:rPr>
              <a:t>点（最大度点）</a:t>
            </a:r>
            <a:r>
              <a:rPr lang="zh-CN" altLang="zh-CN" sz="4000" dirty="0" smtClean="0">
                <a:solidFill>
                  <a:srgbClr val="00B050"/>
                </a:solidFill>
                <a:latin typeface="+mn-ea"/>
              </a:rPr>
              <a:t>等。只不过经典图论里研究的是静态图，而复杂网络里研究更多的是动态图（即图的顶点和边随着时间的推移而增加或减少）的变化规律。</a:t>
            </a:r>
            <a:r>
              <a:rPr lang="en-US" altLang="zh-CN" sz="4000" dirty="0" smtClean="0">
                <a:solidFill>
                  <a:srgbClr val="00B050"/>
                </a:solidFill>
                <a:latin typeface="+mn-ea"/>
              </a:rPr>
              <a:t>2010</a:t>
            </a:r>
            <a:r>
              <a:rPr lang="zh-CN" altLang="zh-CN" sz="4000" dirty="0" smtClean="0">
                <a:solidFill>
                  <a:srgbClr val="00B050"/>
                </a:solidFill>
                <a:latin typeface="+mn-ea"/>
              </a:rPr>
              <a:t>年</a:t>
            </a:r>
            <a:r>
              <a:rPr lang="en-US" altLang="zh-CN" sz="4000" dirty="0" smtClean="0">
                <a:solidFill>
                  <a:srgbClr val="00B050"/>
                </a:solidFill>
                <a:latin typeface="+mn-ea"/>
              </a:rPr>
              <a:t>Maarten van Steen</a:t>
            </a:r>
            <a:r>
              <a:rPr lang="zh-CN" altLang="zh-CN" sz="4000" dirty="0" smtClean="0">
                <a:solidFill>
                  <a:srgbClr val="00B050"/>
                </a:solidFill>
                <a:latin typeface="+mn-ea"/>
              </a:rPr>
              <a:t>写的《</a:t>
            </a:r>
            <a:r>
              <a:rPr lang="en-US" altLang="zh-CN" sz="4000" dirty="0" smtClean="0">
                <a:solidFill>
                  <a:srgbClr val="00B050"/>
                </a:solidFill>
                <a:latin typeface="+mn-ea"/>
              </a:rPr>
              <a:t>Graph Theory and Complex Networks: An introduction</a:t>
            </a:r>
            <a:r>
              <a:rPr lang="zh-CN" altLang="zh-CN" sz="4000" dirty="0" smtClean="0">
                <a:solidFill>
                  <a:srgbClr val="00B050"/>
                </a:solidFill>
                <a:latin typeface="+mn-ea"/>
              </a:rPr>
              <a:t>》是一本很好的入门书籍。</a:t>
            </a:r>
            <a:endParaRPr lang="zh-CN" altLang="en-US" sz="4000" dirty="0" smtClean="0">
              <a:solidFill>
                <a:srgbClr val="00B050"/>
              </a:solidFill>
              <a:latin typeface="+mn-ea"/>
            </a:endParaRPr>
          </a:p>
          <a:p>
            <a:pPr eaLnBrk="1" fontAlgn="auto" hangingPunct="1">
              <a:lnSpc>
                <a:spcPct val="120000"/>
              </a:lnSpc>
              <a:spcAft>
                <a:spcPts val="0"/>
              </a:spcAft>
              <a:buFont typeface="Wingdings 2" pitchFamily="18" charset="2"/>
              <a:buNone/>
              <a:defRPr/>
            </a:pPr>
            <a:endParaRPr lang="zh-CN" altLang="en-US" dirty="0">
              <a:solidFill>
                <a:schemeClr val="bg1"/>
              </a:solidFill>
            </a:endParaRPr>
          </a:p>
        </p:txBody>
      </p:sp>
      <p:sp>
        <p:nvSpPr>
          <p:cNvPr id="5" name="标题 1"/>
          <p:cNvSpPr txBox="1">
            <a:spLocks/>
          </p:cNvSpPr>
          <p:nvPr/>
        </p:nvSpPr>
        <p:spPr>
          <a:xfrm>
            <a:off x="251520" y="260648"/>
            <a:ext cx="7632848" cy="720080"/>
          </a:xfrm>
          <a:prstGeom prst="rect">
            <a:avLst/>
          </a:prstGeom>
        </p:spPr>
        <p:txBody>
          <a:bodyPr anchor="ctr">
            <a:normAutofit fontScale="97500"/>
          </a:bodyPr>
          <a:lstStyle/>
          <a:p>
            <a:pPr fontAlgn="auto">
              <a:spcAft>
                <a:spcPts val="0"/>
              </a:spcAft>
              <a:defRPr/>
            </a:pPr>
            <a:r>
              <a:rPr lang="zh-CN" altLang="en-US" sz="3600" cap="all" dirty="0">
                <a:solidFill>
                  <a:srgbClr val="FF0000"/>
                </a:solidFill>
                <a:effectLst>
                  <a:reflection blurRad="12700" stA="48000" endA="300" endPos="55000" dir="5400000" sy="-90000" algn="bl" rotWithShape="0"/>
                </a:effectLst>
                <a:latin typeface="+mj-lt"/>
                <a:ea typeface="+mj-ea"/>
                <a:cs typeface="+mj-cs"/>
              </a:rPr>
              <a:t>三、复杂网络</a:t>
            </a: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319</a:t>
            </a:fld>
            <a:endParaRPr lang="en-GB"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pPr eaLnBrk="1" fontAlgn="auto" hangingPunct="1">
              <a:spcAft>
                <a:spcPts val="0"/>
              </a:spcAft>
              <a:defRPr/>
            </a:pPr>
            <a:r>
              <a:rPr lang="zh-CN" altLang="en-US" dirty="0" smtClean="0">
                <a:solidFill>
                  <a:schemeClr val="tx2">
                    <a:satMod val="130000"/>
                  </a:schemeClr>
                </a:solidFill>
              </a:rPr>
              <a:t>求桥和割点的</a:t>
            </a:r>
            <a:r>
              <a:rPr lang="en-US" altLang="zh-CN" dirty="0" err="1" smtClean="0">
                <a:solidFill>
                  <a:schemeClr val="tx2">
                    <a:satMod val="130000"/>
                  </a:schemeClr>
                </a:solidFill>
              </a:rPr>
              <a:t>Tarjan</a:t>
            </a:r>
            <a:r>
              <a:rPr lang="zh-CN" altLang="en-US" dirty="0" smtClean="0">
                <a:solidFill>
                  <a:schemeClr val="tx2">
                    <a:satMod val="130000"/>
                  </a:schemeClr>
                </a:solidFill>
              </a:rPr>
              <a:t>算法</a:t>
            </a:r>
            <a:endParaRPr lang="zh-CN" altLang="en-US" dirty="0">
              <a:solidFill>
                <a:schemeClr val="tx2">
                  <a:satMod val="130000"/>
                </a:schemeClr>
              </a:solidFill>
            </a:endParaRPr>
          </a:p>
        </p:txBody>
      </p:sp>
      <p:sp>
        <p:nvSpPr>
          <p:cNvPr id="5" name="内容占位符 2"/>
          <p:cNvSpPr>
            <a:spLocks noGrp="1"/>
          </p:cNvSpPr>
          <p:nvPr>
            <p:ph idx="1"/>
          </p:nvPr>
        </p:nvSpPr>
        <p:spPr>
          <a:xfrm>
            <a:off x="428625" y="1124744"/>
            <a:ext cx="8607871" cy="5410200"/>
          </a:xfrm>
        </p:spPr>
        <p:txBody>
          <a:bodyPr>
            <a:normAutofit fontScale="85000" lnSpcReduction="20000"/>
          </a:bodyPr>
          <a:lstStyle/>
          <a:p>
            <a:pPr marL="640080" lvl="1" indent="-237744" eaLnBrk="1" fontAlgn="auto" hangingPunct="1">
              <a:spcAft>
                <a:spcPts val="0"/>
              </a:spcAft>
              <a:buFont typeface="Verdana" pitchFamily="34" charset="0"/>
              <a:buNone/>
              <a:defRPr/>
            </a:pPr>
            <a:r>
              <a:rPr lang="zh-CN" altLang="en-US" dirty="0" smtClean="0">
                <a:latin typeface="微软雅黑" panose="020B0503020204020204" pitchFamily="34" charset="-122"/>
                <a:ea typeface="微软雅黑" panose="020B0503020204020204" pitchFamily="34" charset="-122"/>
              </a:rPr>
              <a:t>思路和有向图求强连通分量类似</a:t>
            </a:r>
            <a:endParaRPr lang="en-US" altLang="zh-CN" dirty="0" smtClean="0">
              <a:latin typeface="微软雅黑" panose="020B0503020204020204" pitchFamily="34" charset="-122"/>
              <a:ea typeface="微软雅黑" panose="020B0503020204020204" pitchFamily="34" charset="-122"/>
            </a:endParaRPr>
          </a:p>
          <a:p>
            <a:pPr marL="640080" lvl="1" indent="-237744" eaLnBrk="1" fontAlgn="auto" hangingPunct="1">
              <a:spcAft>
                <a:spcPts val="0"/>
              </a:spcAft>
              <a:buFont typeface="Verdana" pitchFamily="34" charset="0"/>
              <a:buNone/>
              <a:defRPr/>
            </a:pPr>
            <a:r>
              <a:rPr lang="zh-CN" altLang="en-US" dirty="0" smtClean="0">
                <a:latin typeface="微软雅黑" panose="020B0503020204020204" pitchFamily="34" charset="-122"/>
                <a:ea typeface="微软雅黑" panose="020B0503020204020204" pitchFamily="34" charset="-122"/>
              </a:rPr>
              <a:t>在深度优先遍历整个图过程中形成的一棵搜索树</a:t>
            </a:r>
            <a:endParaRPr lang="en-US" altLang="zh-CN" dirty="0" smtClean="0">
              <a:latin typeface="微软雅黑" panose="020B0503020204020204" pitchFamily="34" charset="-122"/>
              <a:ea typeface="微软雅黑" panose="020B0503020204020204" pitchFamily="34" charset="-122"/>
            </a:endParaRPr>
          </a:p>
          <a:p>
            <a:pPr marL="640080" lvl="1" indent="-237744" eaLnBrk="1" fontAlgn="auto" hangingPunct="1">
              <a:spcAft>
                <a:spcPts val="0"/>
              </a:spcAft>
              <a:buFont typeface="Verdana" pitchFamily="34" charset="0"/>
              <a:buNone/>
              <a:defRPr/>
            </a:pPr>
            <a:endParaRPr lang="en-US" altLang="zh-CN" dirty="0" smtClean="0">
              <a:latin typeface="微软雅黑" panose="020B0503020204020204" pitchFamily="34" charset="-122"/>
              <a:ea typeface="微软雅黑" panose="020B0503020204020204" pitchFamily="34" charset="-122"/>
            </a:endParaRPr>
          </a:p>
          <a:p>
            <a:pPr>
              <a:defRPr/>
            </a:pPr>
            <a:r>
              <a:rPr lang="zh-CN" altLang="en-US" sz="3000" dirty="0" smtClean="0">
                <a:latin typeface="微软雅黑" panose="020B0503020204020204" pitchFamily="34" charset="-122"/>
                <a:ea typeface="微软雅黑" panose="020B0503020204020204" pitchFamily="34" charset="-122"/>
              </a:rPr>
              <a:t>一个顶点</a:t>
            </a:r>
            <a:r>
              <a:rPr lang="en-US" altLang="zh-CN" sz="3000" dirty="0" smtClean="0">
                <a:latin typeface="微软雅黑" panose="020B0503020204020204" pitchFamily="34" charset="-122"/>
                <a:ea typeface="微软雅黑" panose="020B0503020204020204" pitchFamily="34" charset="-122"/>
              </a:rPr>
              <a:t>u</a:t>
            </a:r>
            <a:r>
              <a:rPr lang="zh-CN" altLang="en-US" sz="3000" dirty="0" smtClean="0">
                <a:latin typeface="微软雅黑" panose="020B0503020204020204" pitchFamily="34" charset="-122"/>
                <a:ea typeface="微软雅黑" panose="020B0503020204020204" pitchFamily="34" charset="-122"/>
              </a:rPr>
              <a:t>是割点，当且仅当满足</a:t>
            </a:r>
            <a:r>
              <a:rPr lang="en-US" altLang="zh-CN" sz="3000" dirty="0" smtClean="0">
                <a:latin typeface="微软雅黑" panose="020B0503020204020204" pitchFamily="34" charset="-122"/>
                <a:ea typeface="微软雅黑" panose="020B0503020204020204" pitchFamily="34" charset="-122"/>
              </a:rPr>
              <a:t>(1)</a:t>
            </a:r>
            <a:r>
              <a:rPr lang="zh-CN" altLang="en-US" sz="3000" dirty="0" smtClean="0">
                <a:latin typeface="微软雅黑" panose="020B0503020204020204" pitchFamily="34" charset="-122"/>
                <a:ea typeface="微软雅黑" panose="020B0503020204020204" pitchFamily="34" charset="-122"/>
              </a:rPr>
              <a:t>或</a:t>
            </a:r>
            <a:r>
              <a:rPr lang="en-US" altLang="zh-CN" sz="3000" dirty="0" smtClean="0">
                <a:latin typeface="微软雅黑" panose="020B0503020204020204" pitchFamily="34" charset="-122"/>
                <a:ea typeface="微软雅黑" panose="020B0503020204020204" pitchFamily="34" charset="-122"/>
              </a:rPr>
              <a:t>(2)</a:t>
            </a:r>
            <a:br>
              <a:rPr lang="en-US" altLang="zh-CN" sz="3000" dirty="0" smtClean="0">
                <a:latin typeface="微软雅黑" panose="020B0503020204020204" pitchFamily="34" charset="-122"/>
                <a:ea typeface="微软雅黑" panose="020B0503020204020204" pitchFamily="34" charset="-122"/>
              </a:rPr>
            </a:br>
            <a:endParaRPr lang="en-US" altLang="zh-CN" sz="3000" dirty="0" smtClean="0">
              <a:latin typeface="微软雅黑" panose="020B0503020204020204" pitchFamily="34" charset="-122"/>
              <a:ea typeface="微软雅黑" panose="020B0503020204020204" pitchFamily="34" charset="-122"/>
            </a:endParaRPr>
          </a:p>
          <a:p>
            <a:pPr>
              <a:defRPr/>
            </a:pPr>
            <a:r>
              <a:rPr lang="en-US" altLang="zh-CN" sz="3000" dirty="0" smtClean="0">
                <a:latin typeface="微软雅黑" panose="020B0503020204020204" pitchFamily="34" charset="-122"/>
                <a:ea typeface="微软雅黑" panose="020B0503020204020204" pitchFamily="34" charset="-122"/>
              </a:rPr>
              <a:t>(1) u</a:t>
            </a:r>
            <a:r>
              <a:rPr lang="zh-CN" altLang="en-US" sz="3000" dirty="0" smtClean="0">
                <a:latin typeface="微软雅黑" panose="020B0503020204020204" pitchFamily="34" charset="-122"/>
                <a:ea typeface="微软雅黑" panose="020B0503020204020204" pitchFamily="34" charset="-122"/>
              </a:rPr>
              <a:t>为树根，且</a:t>
            </a:r>
            <a:r>
              <a:rPr lang="en-US" altLang="zh-CN" sz="3000" dirty="0" smtClean="0">
                <a:latin typeface="微软雅黑" panose="020B0503020204020204" pitchFamily="34" charset="-122"/>
                <a:ea typeface="微软雅黑" panose="020B0503020204020204" pitchFamily="34" charset="-122"/>
              </a:rPr>
              <a:t>u</a:t>
            </a:r>
            <a:r>
              <a:rPr lang="zh-CN" altLang="en-US" sz="3000" dirty="0" smtClean="0">
                <a:latin typeface="微软雅黑" panose="020B0503020204020204" pitchFamily="34" charset="-122"/>
                <a:ea typeface="微软雅黑" panose="020B0503020204020204" pitchFamily="34" charset="-122"/>
              </a:rPr>
              <a:t>有多于一个子树。</a:t>
            </a:r>
            <a:br>
              <a:rPr lang="zh-CN" altLang="en-US" sz="3000" dirty="0" smtClean="0">
                <a:latin typeface="微软雅黑" panose="020B0503020204020204" pitchFamily="34" charset="-122"/>
                <a:ea typeface="微软雅黑" panose="020B0503020204020204" pitchFamily="34" charset="-122"/>
              </a:rPr>
            </a:br>
            <a:r>
              <a:rPr lang="en-US" altLang="zh-CN" sz="3000" dirty="0" smtClean="0">
                <a:latin typeface="微软雅黑" panose="020B0503020204020204" pitchFamily="34" charset="-122"/>
                <a:ea typeface="微软雅黑" panose="020B0503020204020204" pitchFamily="34" charset="-122"/>
              </a:rPr>
              <a:t>(2) u</a:t>
            </a:r>
            <a:r>
              <a:rPr lang="zh-CN" altLang="en-US" sz="3000" dirty="0" smtClean="0">
                <a:latin typeface="微软雅黑" panose="020B0503020204020204" pitchFamily="34" charset="-122"/>
                <a:ea typeface="微软雅黑" panose="020B0503020204020204" pitchFamily="34" charset="-122"/>
              </a:rPr>
              <a:t>不为树根，且满足存在</a:t>
            </a:r>
            <a:r>
              <a:rPr lang="en-US" altLang="zh-CN" sz="3000" dirty="0" smtClean="0">
                <a:latin typeface="微软雅黑" panose="020B0503020204020204" pitchFamily="34" charset="-122"/>
                <a:ea typeface="微软雅黑" panose="020B0503020204020204" pitchFamily="34" charset="-122"/>
              </a:rPr>
              <a:t>(</a:t>
            </a:r>
            <a:r>
              <a:rPr lang="en-US" altLang="zh-CN" sz="3000" dirty="0" err="1" smtClean="0">
                <a:latin typeface="微软雅黑" panose="020B0503020204020204" pitchFamily="34" charset="-122"/>
                <a:ea typeface="微软雅黑" panose="020B0503020204020204" pitchFamily="34" charset="-122"/>
              </a:rPr>
              <a:t>u,v</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为树枝边</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或称父子边，即</a:t>
            </a:r>
            <a:r>
              <a:rPr lang="en-US" altLang="zh-CN" sz="3000" dirty="0" smtClean="0">
                <a:latin typeface="微软雅黑" panose="020B0503020204020204" pitchFamily="34" charset="-122"/>
                <a:ea typeface="微软雅黑" panose="020B0503020204020204" pitchFamily="34" charset="-122"/>
              </a:rPr>
              <a:t>u</a:t>
            </a:r>
            <a:r>
              <a:rPr lang="zh-CN" altLang="en-US" sz="3000" dirty="0" smtClean="0">
                <a:latin typeface="微软雅黑" panose="020B0503020204020204" pitchFamily="34" charset="-122"/>
                <a:ea typeface="微软雅黑" panose="020B0503020204020204" pitchFamily="34" charset="-122"/>
              </a:rPr>
              <a:t>为</a:t>
            </a:r>
            <a:r>
              <a:rPr lang="en-US" altLang="zh-CN" sz="3000" dirty="0" smtClean="0">
                <a:latin typeface="微软雅黑" panose="020B0503020204020204" pitchFamily="34" charset="-122"/>
                <a:ea typeface="微软雅黑" panose="020B0503020204020204" pitchFamily="34" charset="-122"/>
              </a:rPr>
              <a:t>v</a:t>
            </a:r>
            <a:r>
              <a:rPr lang="zh-CN" altLang="en-US" sz="3000" dirty="0" smtClean="0">
                <a:latin typeface="微软雅黑" panose="020B0503020204020204" pitchFamily="34" charset="-122"/>
                <a:ea typeface="微软雅黑" panose="020B0503020204020204" pitchFamily="34" charset="-122"/>
              </a:rPr>
              <a:t>在搜索树中的父亲</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，使得</a:t>
            </a:r>
            <a:r>
              <a:rPr lang="en-US" altLang="zh-CN" sz="3000" dirty="0" err="1" smtClean="0">
                <a:latin typeface="微软雅黑" panose="020B0503020204020204" pitchFamily="34" charset="-122"/>
                <a:ea typeface="微软雅黑" panose="020B0503020204020204" pitchFamily="34" charset="-122"/>
              </a:rPr>
              <a:t>dfn</a:t>
            </a:r>
            <a:r>
              <a:rPr lang="en-US" altLang="zh-CN" sz="3000" dirty="0" smtClean="0">
                <a:latin typeface="微软雅黑" panose="020B0503020204020204" pitchFamily="34" charset="-122"/>
                <a:ea typeface="微软雅黑" panose="020B0503020204020204" pitchFamily="34" charset="-122"/>
              </a:rPr>
              <a:t>(u)&lt;=low(v)</a:t>
            </a:r>
            <a:r>
              <a:rPr lang="zh-CN" altLang="en-US" sz="3000" dirty="0" smtClean="0">
                <a:latin typeface="微软雅黑" panose="020B0503020204020204" pitchFamily="34" charset="-122"/>
                <a:ea typeface="微软雅黑" panose="020B0503020204020204" pitchFamily="34" charset="-122"/>
              </a:rPr>
              <a:t>。</a:t>
            </a:r>
            <a:endParaRPr lang="en-US" altLang="zh-CN" sz="3000" dirty="0" smtClean="0">
              <a:latin typeface="微软雅黑" panose="020B0503020204020204" pitchFamily="34" charset="-122"/>
              <a:ea typeface="微软雅黑" panose="020B0503020204020204" pitchFamily="34" charset="-122"/>
            </a:endParaRPr>
          </a:p>
          <a:p>
            <a:pPr>
              <a:defRPr/>
            </a:pPr>
            <a:endParaRPr lang="zh-CN" altLang="en-US" sz="3000" dirty="0" smtClean="0">
              <a:latin typeface="微软雅黑" panose="020B0503020204020204" pitchFamily="34" charset="-122"/>
              <a:ea typeface="微软雅黑" panose="020B0503020204020204" pitchFamily="34" charset="-122"/>
            </a:endParaRPr>
          </a:p>
          <a:p>
            <a:pPr>
              <a:defRPr/>
            </a:pPr>
            <a:r>
              <a:rPr lang="zh-CN" altLang="en-US" sz="3000" dirty="0" smtClean="0">
                <a:solidFill>
                  <a:srgbClr val="FF0000"/>
                </a:solidFill>
                <a:latin typeface="微软雅黑" panose="020B0503020204020204" pitchFamily="34" charset="-122"/>
                <a:ea typeface="微软雅黑" panose="020B0503020204020204" pitchFamily="34" charset="-122"/>
              </a:rPr>
              <a:t>一条无向边</a:t>
            </a:r>
            <a:r>
              <a:rPr lang="en-US" altLang="zh-CN" sz="3000" dirty="0" smtClean="0">
                <a:solidFill>
                  <a:srgbClr val="FF0000"/>
                </a:solidFill>
                <a:latin typeface="微软雅黑" panose="020B0503020204020204" pitchFamily="34" charset="-122"/>
                <a:ea typeface="微软雅黑" panose="020B0503020204020204" pitchFamily="34" charset="-122"/>
              </a:rPr>
              <a:t>(</a:t>
            </a:r>
            <a:r>
              <a:rPr lang="en-US" altLang="zh-CN" sz="3000" dirty="0" err="1" smtClean="0">
                <a:solidFill>
                  <a:srgbClr val="FF0000"/>
                </a:solidFill>
                <a:latin typeface="微软雅黑" panose="020B0503020204020204" pitchFamily="34" charset="-122"/>
                <a:ea typeface="微软雅黑" panose="020B0503020204020204" pitchFamily="34" charset="-122"/>
              </a:rPr>
              <a:t>u,v</a:t>
            </a:r>
            <a:r>
              <a:rPr lang="en-US" altLang="zh-CN" sz="3000" dirty="0" smtClean="0">
                <a:solidFill>
                  <a:srgbClr val="FF0000"/>
                </a:solidFill>
                <a:latin typeface="微软雅黑" panose="020B0503020204020204" pitchFamily="34" charset="-122"/>
                <a:ea typeface="微软雅黑" panose="020B0503020204020204" pitchFamily="34" charset="-122"/>
              </a:rPr>
              <a:t>)</a:t>
            </a:r>
            <a:r>
              <a:rPr lang="zh-CN" altLang="en-US" sz="3000" dirty="0" smtClean="0">
                <a:solidFill>
                  <a:srgbClr val="FF0000"/>
                </a:solidFill>
                <a:latin typeface="微软雅黑" panose="020B0503020204020204" pitchFamily="34" charset="-122"/>
                <a:ea typeface="微软雅黑" panose="020B0503020204020204" pitchFamily="34" charset="-122"/>
              </a:rPr>
              <a:t>是桥，当且仅当</a:t>
            </a:r>
            <a:r>
              <a:rPr lang="en-US" altLang="zh-CN" sz="3000" dirty="0" smtClean="0">
                <a:solidFill>
                  <a:srgbClr val="FF0000"/>
                </a:solidFill>
                <a:latin typeface="微软雅黑" panose="020B0503020204020204" pitchFamily="34" charset="-122"/>
                <a:ea typeface="微软雅黑" panose="020B0503020204020204" pitchFamily="34" charset="-122"/>
              </a:rPr>
              <a:t>(</a:t>
            </a:r>
            <a:r>
              <a:rPr lang="en-US" altLang="zh-CN" sz="3000" dirty="0" err="1" smtClean="0">
                <a:solidFill>
                  <a:srgbClr val="FF0000"/>
                </a:solidFill>
                <a:latin typeface="微软雅黑" panose="020B0503020204020204" pitchFamily="34" charset="-122"/>
                <a:ea typeface="微软雅黑" panose="020B0503020204020204" pitchFamily="34" charset="-122"/>
              </a:rPr>
              <a:t>u,v</a:t>
            </a:r>
            <a:r>
              <a:rPr lang="en-US" altLang="zh-CN" sz="3000" dirty="0" smtClean="0">
                <a:solidFill>
                  <a:srgbClr val="FF0000"/>
                </a:solidFill>
                <a:latin typeface="微软雅黑" panose="020B0503020204020204" pitchFamily="34" charset="-122"/>
                <a:ea typeface="微软雅黑" panose="020B0503020204020204" pitchFamily="34" charset="-122"/>
              </a:rPr>
              <a:t>)</a:t>
            </a:r>
            <a:r>
              <a:rPr lang="zh-CN" altLang="en-US" sz="3000" dirty="0" smtClean="0">
                <a:solidFill>
                  <a:srgbClr val="FF0000"/>
                </a:solidFill>
                <a:latin typeface="微软雅黑" panose="020B0503020204020204" pitchFamily="34" charset="-122"/>
                <a:ea typeface="微软雅黑" panose="020B0503020204020204" pitchFamily="34" charset="-122"/>
              </a:rPr>
              <a:t>为树枝边，且满足</a:t>
            </a:r>
            <a:r>
              <a:rPr lang="en-US" altLang="zh-CN" sz="3000" dirty="0" err="1" smtClean="0">
                <a:solidFill>
                  <a:srgbClr val="FF0000"/>
                </a:solidFill>
                <a:latin typeface="微软雅黑" panose="020B0503020204020204" pitchFamily="34" charset="-122"/>
                <a:ea typeface="微软雅黑" panose="020B0503020204020204" pitchFamily="34" charset="-122"/>
              </a:rPr>
              <a:t>dfn</a:t>
            </a:r>
            <a:r>
              <a:rPr lang="en-US" altLang="zh-CN" sz="3000" dirty="0" smtClean="0">
                <a:solidFill>
                  <a:srgbClr val="FF0000"/>
                </a:solidFill>
                <a:latin typeface="微软雅黑" panose="020B0503020204020204" pitchFamily="34" charset="-122"/>
                <a:ea typeface="微软雅黑" panose="020B0503020204020204" pitchFamily="34" charset="-122"/>
              </a:rPr>
              <a:t>(u)&lt;low(v)</a:t>
            </a:r>
            <a:r>
              <a:rPr lang="zh-CN" altLang="en-US" sz="3000" dirty="0" smtClean="0">
                <a:solidFill>
                  <a:srgbClr val="FF0000"/>
                </a:solidFill>
                <a:latin typeface="微软雅黑" panose="020B0503020204020204" pitchFamily="34" charset="-122"/>
                <a:ea typeface="微软雅黑" panose="020B0503020204020204" pitchFamily="34" charset="-122"/>
              </a:rPr>
              <a:t>（前提是其没有重边）</a:t>
            </a:r>
            <a:r>
              <a:rPr lang="zh-CN" altLang="en-US" sz="3000" dirty="0" smtClean="0">
                <a:latin typeface="微软雅黑" panose="020B0503020204020204" pitchFamily="34" charset="-122"/>
                <a:ea typeface="微软雅黑" panose="020B0503020204020204" pitchFamily="34" charset="-122"/>
              </a:rPr>
              <a:t>。</a:t>
            </a:r>
            <a:endParaRPr lang="en-US" altLang="zh-CN" sz="3000" dirty="0" smtClean="0">
              <a:latin typeface="微软雅黑" panose="020B0503020204020204" pitchFamily="34" charset="-122"/>
              <a:ea typeface="微软雅黑" panose="020B0503020204020204" pitchFamily="34" charset="-122"/>
            </a:endParaRPr>
          </a:p>
          <a:p>
            <a:pPr>
              <a:defRPr/>
            </a:pPr>
            <a:endParaRPr lang="en-US" altLang="zh-CN" sz="3000" dirty="0" smtClean="0">
              <a:latin typeface="微软雅黑" panose="020B0503020204020204" pitchFamily="34" charset="-122"/>
              <a:ea typeface="微软雅黑" panose="020B0503020204020204" pitchFamily="34" charset="-122"/>
            </a:endParaRPr>
          </a:p>
          <a:p>
            <a:pPr>
              <a:defRPr/>
            </a:pPr>
            <a:r>
              <a:rPr lang="en-US" altLang="zh-CN" sz="2800" dirty="0">
                <a:latin typeface="微软雅黑" panose="020B0503020204020204" pitchFamily="34" charset="-122"/>
                <a:ea typeface="微软雅黑" panose="020B0503020204020204" pitchFamily="34" charset="-122"/>
                <a:sym typeface="Wingdings" pitchFamily="2" charset="2"/>
              </a:rPr>
              <a:t>low[u]</a:t>
            </a:r>
            <a:r>
              <a:rPr lang="zh-CN" altLang="en-US" sz="2800" dirty="0">
                <a:latin typeface="微软雅黑" panose="020B0503020204020204" pitchFamily="34" charset="-122"/>
                <a:ea typeface="微软雅黑" panose="020B0503020204020204" pitchFamily="34" charset="-122"/>
                <a:sym typeface="Wingdings" pitchFamily="2" charset="2"/>
              </a:rPr>
              <a:t>定义为</a:t>
            </a:r>
            <a:r>
              <a:rPr lang="en-US" altLang="zh-CN" sz="2800" dirty="0">
                <a:latin typeface="微软雅黑" panose="020B0503020204020204" pitchFamily="34" charset="-122"/>
                <a:ea typeface="微软雅黑" panose="020B0503020204020204" pitchFamily="34" charset="-122"/>
                <a:sym typeface="Wingdings" pitchFamily="2" charset="2"/>
              </a:rPr>
              <a:t>u</a:t>
            </a:r>
            <a:r>
              <a:rPr lang="zh-CN" altLang="en-US" sz="2800" dirty="0">
                <a:latin typeface="微软雅黑" panose="020B0503020204020204" pitchFamily="34" charset="-122"/>
                <a:ea typeface="微软雅黑" panose="020B0503020204020204" pitchFamily="34" charset="-122"/>
                <a:sym typeface="Wingdings" pitchFamily="2" charset="2"/>
              </a:rPr>
              <a:t>或者</a:t>
            </a:r>
            <a:r>
              <a:rPr lang="en-US" altLang="zh-CN" sz="2800" dirty="0">
                <a:latin typeface="微软雅黑" panose="020B0503020204020204" pitchFamily="34" charset="-122"/>
                <a:ea typeface="微软雅黑" panose="020B0503020204020204" pitchFamily="34" charset="-122"/>
                <a:sym typeface="Wingdings" pitchFamily="2" charset="2"/>
              </a:rPr>
              <a:t>u</a:t>
            </a:r>
            <a:r>
              <a:rPr lang="zh-CN" altLang="en-US" sz="2800" dirty="0">
                <a:latin typeface="微软雅黑" panose="020B0503020204020204" pitchFamily="34" charset="-122"/>
                <a:ea typeface="微软雅黑" panose="020B0503020204020204" pitchFamily="34" charset="-122"/>
                <a:sym typeface="Wingdings" pitchFamily="2" charset="2"/>
              </a:rPr>
              <a:t>的子树中能够通过非父子边追溯到的最早的节点的</a:t>
            </a:r>
            <a:r>
              <a:rPr lang="en-US" altLang="zh-CN" sz="2800" dirty="0">
                <a:latin typeface="微软雅黑" panose="020B0503020204020204" pitchFamily="34" charset="-122"/>
                <a:ea typeface="微软雅黑" panose="020B0503020204020204" pitchFamily="34" charset="-122"/>
                <a:sym typeface="Wingdings" pitchFamily="2" charset="2"/>
              </a:rPr>
              <a:t>DFS</a:t>
            </a:r>
            <a:r>
              <a:rPr lang="zh-CN" altLang="en-US" sz="2800" dirty="0">
                <a:latin typeface="微软雅黑" panose="020B0503020204020204" pitchFamily="34" charset="-122"/>
                <a:ea typeface="微软雅黑" panose="020B0503020204020204" pitchFamily="34" charset="-122"/>
                <a:sym typeface="Wingdings" pitchFamily="2" charset="2"/>
              </a:rPr>
              <a:t>开始时间</a:t>
            </a:r>
            <a:endParaRPr lang="en-US" altLang="zh-CN" sz="2800" dirty="0">
              <a:latin typeface="微软雅黑" panose="020B0503020204020204" pitchFamily="34" charset="-122"/>
              <a:ea typeface="微软雅黑" panose="020B0503020204020204" pitchFamily="34" charset="-122"/>
              <a:sym typeface="Wingdings" pitchFamily="2" charset="2"/>
            </a:endParaRPr>
          </a:p>
          <a:p>
            <a:pPr>
              <a:defRPr/>
            </a:pPr>
            <a:endParaRPr lang="zh-CN" altLang="en-US" sz="3000" dirty="0" smtClean="0">
              <a:latin typeface="微软雅黑" panose="020B0503020204020204" pitchFamily="34" charset="-122"/>
              <a:ea typeface="微软雅黑" panose="020B0503020204020204" pitchFamily="34" charset="-122"/>
            </a:endParaRPr>
          </a:p>
          <a:p>
            <a:pPr marL="640080" lvl="1" indent="-237744" eaLnBrk="1" fontAlgn="auto" hangingPunct="1">
              <a:spcAft>
                <a:spcPts val="0"/>
              </a:spcAft>
              <a:buFont typeface="Verdana" pitchFamily="34" charset="0"/>
              <a:buNone/>
              <a:defRPr/>
            </a:pPr>
            <a:endParaRPr lang="en-US" altLang="zh-CN" sz="3000" dirty="0" smtClean="0">
              <a:latin typeface="微软雅黑" panose="020B0503020204020204" pitchFamily="34" charset="-122"/>
              <a:ea typeface="微软雅黑" panose="020B0503020204020204" pitchFamily="34" charset="-122"/>
            </a:endParaRP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a:t>
            </a:fld>
            <a:endParaRPr lang="en-GB" dirty="0"/>
          </a:p>
        </p:txBody>
      </p:sp>
    </p:spTree>
    <p:extLst>
      <p:ext uri="{BB962C8B-B14F-4D97-AF65-F5344CB8AC3E}">
        <p14:creationId xmlns:p14="http://schemas.microsoft.com/office/powerpoint/2010/main" val="335573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anim calcmode="lin" valueType="num">
                                      <p:cBhvr additive="base">
                                        <p:cTn id="1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anim calcmode="lin" valueType="num">
                                      <p:cBhvr additive="base">
                                        <p:cTn id="1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11" y="188640"/>
            <a:ext cx="8229600" cy="863600"/>
          </a:xfrm>
        </p:spPr>
        <p:txBody>
          <a:bodyPr/>
          <a:lstStyle/>
          <a:p>
            <a:pPr>
              <a:defRPr/>
            </a:pPr>
            <a:r>
              <a:rPr lang="zh-CN" altLang="en-US" sz="4000" dirty="0" smtClean="0">
                <a:solidFill>
                  <a:srgbClr val="FF0000"/>
                </a:solidFill>
              </a:rPr>
              <a:t>现实生活中无处不存在着复杂网络</a:t>
            </a:r>
            <a:endParaRPr lang="zh-CN" altLang="en-US" sz="4000" dirty="0">
              <a:solidFill>
                <a:srgbClr val="FF0000"/>
              </a:solidFill>
            </a:endParaRPr>
          </a:p>
        </p:txBody>
      </p:sp>
      <p:pic>
        <p:nvPicPr>
          <p:cNvPr id="24580" name="Picture 2" descr="http://pic.nipic.com/2007-08-09/2007899543854_2.jpg"/>
          <p:cNvPicPr>
            <a:picLocks noChangeAspect="1" noChangeArrowheads="1"/>
          </p:cNvPicPr>
          <p:nvPr/>
        </p:nvPicPr>
        <p:blipFill>
          <a:blip r:embed="rId2" cstate="print"/>
          <a:srcRect/>
          <a:stretch>
            <a:fillRect/>
          </a:stretch>
        </p:blipFill>
        <p:spPr bwMode="auto">
          <a:xfrm>
            <a:off x="1547813" y="1268413"/>
            <a:ext cx="5832475" cy="4416425"/>
          </a:xfrm>
          <a:prstGeom prst="rect">
            <a:avLst/>
          </a:prstGeom>
          <a:noFill/>
          <a:ln w="9525">
            <a:noFill/>
            <a:miter lim="800000"/>
            <a:headEnd/>
            <a:tailEnd/>
          </a:ln>
        </p:spPr>
      </p:pic>
      <p:sp>
        <p:nvSpPr>
          <p:cNvPr id="8" name="内容占位符 2"/>
          <p:cNvSpPr>
            <a:spLocks noGrp="1"/>
          </p:cNvSpPr>
          <p:nvPr>
            <p:ph idx="1"/>
          </p:nvPr>
        </p:nvSpPr>
        <p:spPr>
          <a:xfrm>
            <a:off x="3348038" y="5732463"/>
            <a:ext cx="2098675" cy="893762"/>
          </a:xfrm>
        </p:spPr>
        <p:txBody>
          <a:bodyPr/>
          <a:lstStyle/>
          <a:p>
            <a:pPr>
              <a:buFont typeface="Wingdings" pitchFamily="2" charset="2"/>
              <a:buNone/>
            </a:pPr>
            <a:r>
              <a:rPr lang="zh-CN" altLang="en-US" smtClean="0"/>
              <a:t>互联网</a:t>
            </a:r>
            <a:endParaRPr lang="en-US" altLang="zh-CN" smtClean="0"/>
          </a:p>
          <a:p>
            <a:pPr>
              <a:buFont typeface="Wingdings" pitchFamily="2" charset="2"/>
              <a:buNone/>
            </a:pPr>
            <a:endParaRPr lang="zh-CN" altLang="en-US" smtClean="0">
              <a:solidFill>
                <a:schemeClr val="bg1"/>
              </a:solidFill>
            </a:endParaRP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320</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29600" cy="863600"/>
          </a:xfrm>
        </p:spPr>
        <p:txBody>
          <a:bodyPr/>
          <a:lstStyle/>
          <a:p>
            <a:pPr>
              <a:defRPr/>
            </a:pPr>
            <a:r>
              <a:rPr lang="zh-CN" altLang="en-US" sz="4000" smtClean="0">
                <a:solidFill>
                  <a:srgbClr val="FF0000"/>
                </a:solidFill>
              </a:rPr>
              <a:t>现实生活中无处不存在着复杂网络</a:t>
            </a:r>
            <a:endParaRPr lang="zh-CN" altLang="en-US" sz="4000">
              <a:solidFill>
                <a:srgbClr val="FF0000"/>
              </a:solidFill>
            </a:endParaRPr>
          </a:p>
        </p:txBody>
      </p:sp>
      <p:sp>
        <p:nvSpPr>
          <p:cNvPr id="4" name="TextBox 3"/>
          <p:cNvSpPr txBox="1"/>
          <p:nvPr/>
        </p:nvSpPr>
        <p:spPr>
          <a:xfrm>
            <a:off x="3059113" y="6021388"/>
            <a:ext cx="2017712" cy="646112"/>
          </a:xfrm>
          <a:prstGeom prst="rect">
            <a:avLst/>
          </a:prstGeom>
          <a:noFill/>
        </p:spPr>
        <p:txBody>
          <a:bodyPr>
            <a:spAutoFit/>
          </a:bodyPr>
          <a:lstStyle/>
          <a:p>
            <a:pPr>
              <a:defRPr/>
            </a:pPr>
            <a:r>
              <a:rPr lang="zh-CN" altLang="en-US" sz="3600" dirty="0">
                <a:solidFill>
                  <a:srgbClr val="FF0000"/>
                </a:solidFill>
                <a:effectLst>
                  <a:outerShdw blurRad="38100" dist="38100" dir="2700000" algn="tl">
                    <a:srgbClr val="000000">
                      <a:alpha val="43137"/>
                    </a:srgbClr>
                  </a:outerShdw>
                </a:effectLst>
                <a:ea typeface="宋体" charset="-122"/>
              </a:rPr>
              <a:t>交通网</a:t>
            </a:r>
          </a:p>
        </p:txBody>
      </p:sp>
      <p:pic>
        <p:nvPicPr>
          <p:cNvPr id="25605" name="Picture 1"/>
          <p:cNvPicPr>
            <a:picLocks noChangeAspect="1" noChangeArrowheads="1"/>
          </p:cNvPicPr>
          <p:nvPr/>
        </p:nvPicPr>
        <p:blipFill>
          <a:blip r:embed="rId2" cstate="print"/>
          <a:srcRect/>
          <a:stretch>
            <a:fillRect/>
          </a:stretch>
        </p:blipFill>
        <p:spPr bwMode="auto">
          <a:xfrm>
            <a:off x="395288" y="1052513"/>
            <a:ext cx="8104187" cy="4824412"/>
          </a:xfrm>
          <a:prstGeom prst="rect">
            <a:avLst/>
          </a:prstGeom>
          <a:noFill/>
          <a:ln w="9525">
            <a:noFill/>
            <a:miter lim="800000"/>
            <a:headEnd/>
            <a:tailEnd/>
          </a:ln>
        </p:spPr>
      </p:pic>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321</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29600" cy="863600"/>
          </a:xfrm>
        </p:spPr>
        <p:txBody>
          <a:bodyPr/>
          <a:lstStyle/>
          <a:p>
            <a:pPr>
              <a:defRPr/>
            </a:pPr>
            <a:r>
              <a:rPr lang="zh-CN" altLang="en-US" sz="4000" smtClean="0">
                <a:solidFill>
                  <a:srgbClr val="FF0000"/>
                </a:solidFill>
              </a:rPr>
              <a:t>现实生活中无处不存在着复杂网络</a:t>
            </a:r>
            <a:endParaRPr lang="zh-CN" altLang="en-US" sz="4000">
              <a:solidFill>
                <a:srgbClr val="FF0000"/>
              </a:solidFill>
            </a:endParaRPr>
          </a:p>
        </p:txBody>
      </p:sp>
      <p:sp>
        <p:nvSpPr>
          <p:cNvPr id="4" name="TextBox 3"/>
          <p:cNvSpPr txBox="1"/>
          <p:nvPr/>
        </p:nvSpPr>
        <p:spPr>
          <a:xfrm>
            <a:off x="3492500" y="6021388"/>
            <a:ext cx="2016125" cy="646112"/>
          </a:xfrm>
          <a:prstGeom prst="rect">
            <a:avLst/>
          </a:prstGeom>
          <a:noFill/>
        </p:spPr>
        <p:txBody>
          <a:bodyPr>
            <a:spAutoFit/>
          </a:bodyPr>
          <a:lstStyle/>
          <a:p>
            <a:pPr>
              <a:defRPr/>
            </a:pPr>
            <a:r>
              <a:rPr lang="zh-CN" altLang="en-US" sz="3600" dirty="0">
                <a:solidFill>
                  <a:srgbClr val="FF0000"/>
                </a:solidFill>
                <a:effectLst>
                  <a:outerShdw blurRad="38100" dist="38100" dir="2700000" algn="tl">
                    <a:srgbClr val="000000">
                      <a:alpha val="43137"/>
                    </a:srgbClr>
                  </a:outerShdw>
                </a:effectLst>
                <a:ea typeface="宋体" charset="-122"/>
              </a:rPr>
              <a:t>通信网</a:t>
            </a:r>
          </a:p>
        </p:txBody>
      </p:sp>
      <p:sp>
        <p:nvSpPr>
          <p:cNvPr id="284674" name="AutoShape 2" descr="data:image/jpg;base64,/9j/4AAQSkZJRgABAQAAAQABAAD/2wCEAAkGBhQSERMUExMWFRUWFyAXGRgYFx8fFxcaGhgcGhsYHB8eHCggHBokGx8bHy8gIycpLC0wGR8yNzArNSYrLSkBCQoKDgwOGg8PGiwkHyQsLCwsLCwsLCwsLCwsLCwsLCwpLCwsLCwsKSwsLCwsLCwsLCwsLCwsLCwsLCwsLCwsLP/AABEIAIAAwAMBIgACEQEDEQH/xAAbAAADAQEBAQEAAAAAAAAAAAADBAUCAQYAB//EADgQAAIBAwMCBAQDBwUBAQEAAAECEQMSIQAEMSJBBRNRYTJxgZFCsdEUIzNiocHwBhVSgvHh01P/xAAXAQEBAQEAAAAAAAAAAAAAAAABAAID/8QAHhEBAQACAgMBAQAAAAAAAAAAAAERIQIxQVFhEnH/2gAMAwEAAhEDEQA/APzipXst4aQCQV4nt7fPRaDs7pPwlxzgSYnn2xnsI1hXUyCSR8gTgnkHODP3nRGUdIUscjFkfaDz7aCq7mtACwSoe6R3UEghc5TLAcR651MapJA7SfoCdN09r+Es3doZVniTJLYxmJ9PacVdug+JnHefLHHrzxp6NDTaqCFj4j9OIj6z9I99UNqFUEW4utwBAfMYIM/TiACPRZSoIhmMcSgj5jq/90xSqSSVZwYtMU1kgkTgsZnv8hqllUpmmlPrfpwJJYAsAInBXMc3dgIOdE3G1SGFq9IBBsCkdOTNuWBBMZ+EieW0tZIiX9YtW35wDAPvPYca23LEvBgwSsAwMqIMAwYH+StZb8Q8KSDFMU7rmACQxWIUfFmWB6QJEkZ0q/gKISvQ5xJnClrsdv6flo1XcBZZqpVSY/h9BnB+FoOBB7iO2tbcXCA0gcTTIItxjqGR+UQRpOvSd/ton+HAxyWHIxm4QeTByQDolTwUAYXPEB2GfTIMZxpxEzhyCe3ltMDOAWzEYjP9TrgoGIFVQGE5WBGROWgKfUYyJI0j8kavh1P8D1W/7j+4jWf9tMAmpUWTEfER74PGnTQYN/EKzz0kD2wTOsBboArKp9cgn5/+aKzjCduKFoH79z6C08+nJzpN6zR/En2ImPuIjVb9mUl/3i4NrDIJOR2WftpetsaS4LAfO/8A/PSCpkgEWmeSVGI5B6flxpb9pPcKf+v6aqrtk8tgGW08ks4IOMfB8u2lv9uU8Oh97jz9gNSJGqc9K/QH9dYn2HHv+utVFIYgkY9DOhnQGW1xjjjvzrtvGsHUmTrP31qdZjUTfnXSxjvj0+XtprasTBlpDepx6EdgdA8KNM1UFa60soYpyFuAOO/TMAQZ1Y8d223p7gptHd6NimXWGuMzyZiPlydY8gYuqgdrYcLfAJAEGASAZB7iQ/AxA6+1XptJ6hdxHGIPYyAIgDvrtPaGpawZfT6cjI4x+WmtjU8w2HBTIYsJNsTAvmI4A9eJGruOmcpyUSDNxj0EfprVJCCDcTGew7c6c3m0saAJB4xr7abA1DAIHuRgen1/TXOWs4br7W+lf1u2IRlUiZzi36/4NdO3EYyVnPlWt2kBcYgTPos9s2dt0qJYEqABjk+v050putwgLgtkpbGfiIyP6r98a7NA1vLVWuQMDkEyUeGJYXTyq4yQ0mI9T+IvDqGrnpAUqrNiRcsEgqQJxbEAwBgEoigXv9jIjliCZOBMgcYBIu4I6jJtLip80sz3Ag9ZlJOWHIicY4MfCRqxjbVuY65pkBmq1GVGI5F0g2mcT3AkEEA4juWpsgv4ix5USZY8XCAoBIiQrXHBh5gl3mzq7bpdzJFygAzEspIuyYKkQZ+RUYXsJC3IhQjpJWFYAfgMYe+R3UnscEJmgqOwMm0tcMLkdwQqxnB7jBwZU6xT299PqYgFgVCqB6LAnqHEECQIPTjTFdeWVywBIJt/eBR0iQWgrEAKeYwYgAVajJcsCWuKkKBI4FmQYMSbWA4PESHKAXastyrVCwxJDwBn1JACkxNvuPXX01FkMzLBg9AKgj07cZkEj89H3O7DQe8QRjESMwJTqAPJGeFwNHSqyBZSGYiWgKXBIEyVtZZMllJGPbRfjOEwbEv8NafYIAY9pOdDqeANyWP1WB8sAifkdVH8NDdipngQ2YnETA+3BjjSxpEOoK3kEkShuEcsIyR9T9NYto/KHuvDwv41+XV+mkfK+3HvP59/8jXsjWmVZGU9xF4GYHGeccaTq+FqyiDPuvH2nTlm8Xl9Zv1afwklpBDkfX6HOI0q/gzAjmfkP11ZjKc1PWG0/u9u2TBz6CY0iyEYIgjt/n31TZat1a33jtTdVab1bSy0xTlVC3BcgmOWzkwJ0lQ3CDpNOmxz1EkXT24MYMY0fa2X4KiSTauQAW4n24E86lTXhdS5Sl7D3WLhB7SQOJ7j56c2m4dS1SlV8pohraZfIzBFpCswA7cjnOpvg6gOTeFAPHc5P0GqW2oVLnVAzKeosJATkA3W8gcAEzJ94OLU2oburdZcwZDE1J8stcYLQQLRMYjuONEWolK1By8/iGMdyTJnIH10umwuRlNQAhrgVJ4PIAJziPkM6+2AgBS0KB+H4lERlZIBB+h7T3pg/Dr7oAMQRC47ZPsOefy1DNQkjmZk+8n5ap+KV0hfLYMDJJCWfTLMT2jPrqbTORkZIn1zrHK7VfLuaYJpsszJBLFZM4XAx3MtxHIGdFq1mDG0lWUyZKlqZOILYvJMk8XSe86A8hwyqGKsfiBKwZUyAQCCCRkwRq/tqYglVCFhk2wPkQDBX2mCCfnrcuttQp4nv2kIQVVgZWWBaBwLnJZeQDIJBIKhlEB29cC5m/doyQWM2sGyomRN1pwYm2YnRqY5pFDAM2lgGaOUVsEkCTPw8EjA0rvaYHw2rbl+JVmXkmASp4zJ762f4YVTKsptBaVYCSV4uZoAj3tHBkLM6LTVetui8CzJUhv5RdcCYHwE4BNsYIq7nwEjbVaihQF4Fx8xlU8kimDdB5BiB6GNRqbliBTN0qQWa+AqDCgEQQeQAbpWQBiTsZYO+ambRAZbV6RayyLFUElj8V5hlgloxcuu1a0pddfImorUUCg2wZiOm6RcGuyCJ418d9ddSKKikWhwskEerEEMpzknGt1aVRYVptUgU+kl+LColIKgDgW8kjJI0mXQLvTWCGNoYkMKkkqD2Cqw6VyabrMMc99Gp0VK3Ek8kIJMMMjEVJBU4tm2DjtrFYG4t5csRliwAqDmT1fAQImQJUkW/CEkrWspYFhiSzMWuVhcqNeDmSOZ75jIqNuWCgYDJfAYAAOR9wZx6E+mgef1G0UlMcOrq0kc4YDnuPsexBv5Qk+W2QZMXKZJ6luAZSTIJDCZzyNKVkZ2YqoZcklVheLogUwVPtGJEkjOi8fTnmqszlue0sSBHoT+vYaR8Qr2MFxxOfmR8u2l61FqR5AyRhgVkRI59xmM9tY/bWggjnGMfccaxLi7Z5ZvwGlt/MnLCPsDPBB9gdL7jwhh3nVpfFAef0P6a4zqeD/Y/wCfLSJMTCPtd4UBAVDJkkg3cRAIyB3xzo67q9x0IsE5VSCZjkyZjn66RuI5UfXRtm4Ljt7duRn563UapoY7d/z07T2TE03CXBbZJUlQ3HIjqIgRPYYjS6MRgKpyefc/+arbZ2p1AyMFIEAimt4nurzcp9COJPrrjx7y3HErAEJ5ZYkMA+MEQ0MRGQpPIMyAJiBlKLoy00VwG6pGbSBhhahBEDvEDnXNy6VTCC1wwuYVL/NyZuW1IznLP6cZ1v8AZpqKwU3QQXsa2ImSwaQwOI9xrpjw3K3uvDitNqjv1O8/GrZc4JYN3HICkA986nIepfmPz02lKozNaikdU2qGhQOSajYJ6jKge2lAsMPnx9dZ5dys1r8U5kExBg8nuO+q3hlQwR355JP3OdSghLER+L++nPDyQ0TBOO05HMZGiGHd5s6hdYDL+MzK/CBnkHKwMYMcTnWCiowuthjAwbWuIuPS0kAdQnAEgExne4CVKbANSIBJ/dCkoB7zYvNsjM4J7an0q4dCLALDjqkERwTA59BiP6d4subTZB6opkKajFaaVDEeiEEAkx3HYADOdUt/4HuNpUp0lNOailgABBMuCLWpdWAMRGR7RH2++JcEr0o0sqEBihkMqggAc4nuAZ4OvX7MUG2/XWppVKllSUWoGElLJe8sSBBAzMCe5jC/SXttt1hagrKKhtIFNyUIBAYA4CGekqSykfDgjWt9SWg4puWKFcPWpso9CrBwqkcQ0ntwdRG39RnSoazK6mEcvIQEwCzH4CCZMjtPrpxt/WtWo+6FewtEVLjBEsRctvbsOQOTqRbxBlVv3gIpXYVUgGYFyqelScGJcGG0DfCSAKqqACvUbQ0AxlUVXWccEjgniHaNVmg1JLEwrm7y3UkWgsFUshIkFY7QQQdCqSrWAzUBvlHApyJhj5kxUAMTEfD3E6M4XfYe3asqqiM0tTmBIwYawEDJYDg3AlYMnGj+HeK01HllERioHrLAmRwCj/y5zPEwM7dQpHmkphgWZUZSWGRIKMwOcA5k9pGpSwWblGkTlyqQcQALgoMfCTwIMalrD0PitSWojyAi3utTqRzLKAVuE2ECRacyQYwdQ2ohmNlw4KgqTknIZgYAAzcB1eg0ejLIAtSpUdut0Uu9pg8q55OZOSRwTJg1PwtGpIarojgkqxcCVDWqD5ol1AXpgi0EzPAxcZWNItWlEgkfQgg/IgwfodBkjVXd+HOPhBtHUSShFrvbcbIYKX6fhxOMRqaaZtBNuZxw2DHwkyfpPB9DrP5sYsKNX+mn9kpxJx6Rntqdtwbp5j7DVdN67QGOJGnOwdo7wgEvFoxxk/bt+vOjbOo0S4YZwxWBaThulmJMZI7cC7Qqe8Qkq4c0z0va6rdJmwB0KlpAIH8pPbW93vbmVB5lzmen943UZIlmlj78mNOPDc6b21cnLMXk8zUAULAEBsGfYggL76NuPDocOwQkNB/epUIKrNyhIIUcXdQyBPOkK9YrSOWX/gbLoEzBliBgkyO5+uj7VQEmFYEABiIZsZINxAWQYgDjIk60sCjY1bvMIa1QGsJBRQ5ADFbjg4IlQZgg4GkqZlpEczkgfnrdK0Xkr1rkScLcIkC2ST6zgA40qzeus86B6mGOe/IIjOfX30fZzcIMZ+v9dSm34EAKWHGBkf2j2jVhRn8A9rgCRyDa1QtceYgdsapxqlOE1gbQatQQTIUE5EECFCqMZJIjJ16Dwb/TVF6KVFFRajIQSawHUJ/CWiJHCjsdeY3O6AJ6A0rlhRUHBuM1CJJEZ6gSMH0NnwXxU/u1XcV6fURZR8s00hsNVu6xd6KDjgdtdThDp7qqLQKjmmQejz3ADEyGKxHJBAOD316X/Sm5VKD06lKiWRol3Ae1roFzZEAWgDjXlN5Z5hapaogBZplhIJmJqKQYiIPHYaIta5ntp06gcCx2VWK2Fi0KxKyyzywC285y/UsVNl51Z1oCmoFQACRa1MqSWDEm4gg8nMj20hvPCTQJqA0aiOOh0YOIRusytQBYJVT2iPTXNhu3p7qmVApK3w2MphzxkXKCWkAdrxjXqPEaB3CAk13qLLIXU88lTCBSjRBmRrPlfXk0qdRFLqwTK2vESzKIJIzDCCfxfUu6CV6bO0DOLbLckRLFSBjMz2btI0EVkdDYWUji2gVIuGQage1uk/8ABQw7AGNYTxCpNPqqsLbFQecyiqoAAXrt4hwqjAPEasFRTYLUUxU5BHRUWoonmIFqN3FoUriInSW+2aoxyqs+SysEcZyyokXCJFiwCYzjXdwWqurkVCoAMj4Y5zFQMM8/fVN/C6rS3lhww7ipaCDIZSpn1ETBBPeDrnb9MRa+6qeXASVWHAZmqEAqLrGBVCGMNkfh5yZVosReDd5dUYZLbQwyGDEQhkg1EViexIInRfF9oqsQlNULMCFAJRTJFqs6sZJIwfQaT3QpkwXhiZekRDFhz0mCG57A6f4P6+aqARbTLFx3VXWoZtLXBR1XAwQCRObtApbt1FvmsqhfhuiJEWMZgGccfrp5vDOSFVmsvJDAXIPxrFS9TjBI9ZA0lt6jjKwrT5ZkqphwVE3k3A5k8rAyMaQVVIH+TpqnTtI4kieDIz6n/P7428xcihzMRcBxHHdj2gfnpobi5QQQZI49e478f56axx42XNYOUqxsyWYAtaLm7nPSTAJIAkdgNTgpaWLL3kkoSADnAEg+nfVHd7QvTWpNYU1IUxTpkEk5siqSzDmDZgHIMDSgchShVixUDDQqxx3m0C6Y9zMa302zUTzCrJ5ZjBCuwUekliY74AzB41Yp+G1atM2+eWk9aoXubliXkYmQYBI7emk/C6hNMdVwAkBGJiQO8XFhxGYOBoD7ImoXCVCgxJqWxiGOUDRz0gf9jp0HxZggDXZz1EEnHeP5pjvEfLQmPvr6vVuM/bP21gRI7yYADASY/m/+642fqq0Rmkd8iJP54Op22VBEgBsZLiQeYOOT7nVqrRAAi09zBVoiBF6m1jJ7D01zbKA/ABBg9jzkcf19tdONvHS7EIYv8NQgmeguAbRLTY0MQDPsIkRGsb+hfMIjCQQpk5YAYCgGYiZntom6e5lAJsPxJFSoARgnkAXHMKDEwdD8RCM4BWm5jAIqkgQJYKok66QvReBeFI1U0q8LbTynw56SFNwkH2Jn3MnT3+qfBaVOmjUyFINuSIAsMGAQbexnBDEHk685s98iCWuaFOHD3ds2sJx2+XbR6vi9KtSqqqBfhPwkCJPrmSPvHtrNvgypXh24s6ophlbzEARQwYNeB0sSACBAPEHXuP8ATvjlWolNFWowsnolgFP/AC+bFuPlrwo2pJDKqRYFIWk5IKm0kGIDmJkYgnGrX+lfE1peYHYhIBBJiA3KjsADPp8WNN9r4d8W2ibWtJ21G0xUVaotKH4SoMN0XKCFAwWOeBqRU2SGoCTSW7pLmqywDBHWJUZESVIz8PEeh/1ZtqT0qdQgOaYgdyEPoPQGD99Qk8PZaRMV7LQRG2C0xPxG8IOnItMtdMmI0dg1V2wqUWRGAJXoxVPzW96SB3m4iO5YZEaU2njIprTp/tVKnBKEFanSLh+8bqFiG7EBj0nSLbncXsTU3TQR+IENaOksC4UxAEEfh99V6W4DybbTM2nlQfp6zrPVPhjcOHmbTJJMNjJ7EgT6g6lblG6KQJAuNjeeERQwm1/hxeJuZsAkdxqyxGvPVPEhUqGlAEyAQ6lhHHKxM8j+h1mLJRKRZGdRSXMGxzIIAabQ1wweSLTxyNYatAHxSwtUqhhiMQSwy3GF4ke2nl2ZPDmmVUNUFZ1CLm0sluWQtAAtlZz66LQpotVLa16yWHluHCNgiQxUrcwUXiCInMAa0z8JeG+IlGfylReqVLUwzKIjpJyrggEGcHjOujlAChHovIMjkxiRmAfnpKmLUxUC5iMlsiS3EQOCZ5IxpnbqogIUabWuWZBI/hkwB0nnHPDEaZ3keDDOJuZ1XJCli0D6DucTiTGdZpbUXgkUqhdblNrgEHBb5rBAJxI0P/dqoaoKdR6YEk2YJCnN0ZgAmP8A7qsd1U3Dl2Ieo8BcWkADpGTiOecZPbVdNT201IOoUMbp/wD6mAth+Jab+ZI5+GAJxnWd3uoW2Kir+FKj3FEmQD7kyxIGSdObygFDlqe1p9YXopsDUksSEcsQydJllMDpBPVBh7vdEnHz1jnrSyXdeRouz31akG8qpZcIaFQyPmymPTHvpYzr5qkKT6DiNE10z2PUfzGBrMsZ6mUkDABARIGcTHpp7bkGohUyCJJtZZK8wGJPEcGPy1Np1GU3BjkRIxEkZ7RweNUNlyWqHCiSBErMFhMyTHc+2u3fFTVUqNe0NK06hBgD9q4JGQopuOkhckXCVHfU/wAQqlHJ/hE9I8upwCDcgJBJUjGe2DIOjlD5joaNvlAiWalfTUELDLTpLmbAcmD66W8Q3NrPFSmmRyssTkSOg4HcSOZzpaapiopFSGe3CqXEQBAtP4QOcY799dpeKFj5bXSTGV+EjgAho9iYz/XXaNQGmOtSSJlQQSTnMgQ30j75Ds6ddyKuQtoU1A+LAAtmXytoti3gdudGDktu1E5rOmcAq5gEAi21sgm48CIGc4ZpblAphy1wAyCJKkHj+ueNaZZuH7StPKzcpa6LgIhTkEtjvJnjQtxhlvqGqotkpTglYg2hgOoCeYkjJ76YLGdvvDDg1GIKH155Hz41mh4iQ1z1arStmFNzKABYeOmAotzwPTX213FIkgJVUkQpAGTMdQu6BEk2yfTE6bNG4gGrYCbTd8EMQGu/l9SPTEcjXPlmscZZpwFKgb92WBxLuV8sgzcR3W24QPUGcab8NYDpWg9K1bHvmA4JYATlCVxYc9++ibzZp5ZUVKDqjGnZS80HMkkeYTckz1D1HrqdTSmBLVXRvw0/ILDEwPMGfTOT665WZ06ZWKqgjgHUpqSqc03VbpYqy2DPxQRIPr8zGNObTcXL7/5Oh7ylcpFzD3A47g/fWegnrv0BD0St6dUMh6gPwEHBHGD6A6RNfmdwrqVkEowkwMYWQwaRnEiZjT55J/aFo9RBUUCOeq+EUgKfhgEZ7RpOsil588wQSXRGIuC4UjDQTAJ7c5409QOqwvBtrYWekqBeASoAnKSF6jnJ6fUzyAJjnkEc9xbznmeMe+EqDQstIA4nn/J99E2tcsRLhhPFpAGffnTJtK9XbolwNRvMco3lhALRJMs6iGX+WZMgkC0T2r4a1SmHLIEk/Fkx3aLhj7kwfqslO0HDMSSTgk8/cx6D/wAYriihDpsy/wDO9OojF4wwuqEETkwMDVO81fGa9RQoCmkQsqrU0iVkmfXJ++pbPom63BMDAj0440qXxrjd1X03zraKD6RrAbjRkPyGqCOrtgfUewJ0xTpBUFtFnVmskHpuibZg9USY9B7a49CJLMJ/4hlLe8gMYEfprbbOnZc1MkkRIBJj5Tke3GunHOWgtqJcAXMsjAdW7zJ6uOeqScDGRBfFqtpZS6LdIzTubDT0kZUyBkQYkcE6+8Oo2OrW1GubkrAUdyeo9WcR6++vt3RBplxuqN9smjL+d7rHlFZGTAb8tdVdQ1tgfKBLo2IBCBQQAAJjlsZJyczJzrPh4YVVbyqFRQjOC1PpkKxCmoqSHBHHrjX1LfXKC1zT3tgGOkQIGIH+HU6sULCHciBdyLOqCAAQGAGZFsyRAyxzkqdTxCpTnyq/lsVILLhiqwYu7cfLI+evtj4k7qWrV/MY8XG5gBiCZMDOB89A3NVCRFQBbv4jJi0mAzBQxAiCQAfTPOh+FbqR8akn8FkEC2bjAt728kyDjvq8JQpS5BWvRVSbSHUlgRySeyxBEevvrbhGB4IPtiP0jSb09uxY7ouOLPLF04N0+nbI5z6aPU3aH+CWamAIuEN7yPmNPgOLskGVUL7gD/O35a23jm6o07KNYBac1ckBgJUEcw63EdJmJMAidRztU8wNZuLpBJSmpF3JtbGJ9u8Zgac3aowlliM9x29v7azdLImy3D1CatRkJqFj0lZJVhd0rxyY49hp1/nqOHqXAtUpMMN02+gIyDz6j5g5GqfnBsjAOR/cfQz/AE1jkg3NRHV6VS1lmJUMpDCCCDg+08HOk6+5qFQlWojxMZAqdUSCx6mHoCcSY503VJ7RqVuVBwyU7pJDktLTHQw4gQYIg5yToif/2Q=="/>
          <p:cNvSpPr>
            <a:spLocks noChangeAspect="1" noChangeArrowheads="1"/>
          </p:cNvSpPr>
          <p:nvPr/>
        </p:nvSpPr>
        <p:spPr bwMode="auto">
          <a:xfrm>
            <a:off x="63500" y="-588963"/>
            <a:ext cx="1828800" cy="1219201"/>
          </a:xfrm>
          <a:prstGeom prst="rect">
            <a:avLst/>
          </a:prstGeom>
          <a:noFill/>
        </p:spPr>
        <p:txBody>
          <a:bodyPr/>
          <a:lstStyle/>
          <a:p>
            <a:pPr>
              <a:defRPr/>
            </a:pPr>
            <a:endParaRPr lang="zh-CN" altLang="en-US">
              <a:effectLst>
                <a:outerShdw blurRad="38100" dist="38100" dir="2700000" algn="tl">
                  <a:srgbClr val="000000">
                    <a:alpha val="43137"/>
                  </a:srgbClr>
                </a:outerShdw>
              </a:effectLst>
              <a:ea typeface="宋体" charset="-122"/>
            </a:endParaRPr>
          </a:p>
        </p:txBody>
      </p:sp>
      <p:sp>
        <p:nvSpPr>
          <p:cNvPr id="284676" name="AutoShape 4" descr="data:image/jpg;base64,/9j/4AAQSkZJRgABAQAAAQABAAD/2wCEAAkGBhQSERMUExMWFRUWFyAXGRgYFx8fFxcaGhgcGhsYHB8eHCggHBokGx8bHy8gIycpLC0wGR8yNzArNSYrLSkBCQoKDgwOGg8PGiwkHyQsLCwsLCwsLCwsLCwsLCwsLCwpLCwsLCwsKSwsLCwsLCwsLCwsLCwsLCwsLCwsLCwsLP/AABEIAIAAwAMBIgACEQEDEQH/xAAbAAADAQEBAQEAAAAAAAAAAAADBAUCAQYAB//EADgQAAIBAwMCBAQDBwUBAQEAAAECEQMSIQAEMSJBBRNRYTJxgZFCsdEUIzNiocHwBhVSgvHh01P/xAAXAQEBAQEAAAAAAAAAAAAAAAABAAID/8QAHhEBAQACAgMBAQAAAAAAAAAAAAERIQIxQVFhEnH/2gAMAwEAAhEDEQA/APzipXst4aQCQV4nt7fPRaDs7pPwlxzgSYnn2xnsI1hXUyCSR8gTgnkHODP3nRGUdIUscjFkfaDz7aCq7mtACwSoe6R3UEghc5TLAcR651MapJA7SfoCdN09r+Es3doZVniTJLYxmJ9PacVdug+JnHefLHHrzxp6NDTaqCFj4j9OIj6z9I99UNqFUEW4utwBAfMYIM/TiACPRZSoIhmMcSgj5jq/90xSqSSVZwYtMU1kgkTgsZnv8hqllUpmmlPrfpwJJYAsAInBXMc3dgIOdE3G1SGFq9IBBsCkdOTNuWBBMZ+EieW0tZIiX9YtW35wDAPvPYca23LEvBgwSsAwMqIMAwYH+StZb8Q8KSDFMU7rmACQxWIUfFmWB6QJEkZ0q/gKISvQ5xJnClrsdv6flo1XcBZZqpVSY/h9BnB+FoOBB7iO2tbcXCA0gcTTIItxjqGR+UQRpOvSd/ton+HAxyWHIxm4QeTByQDolTwUAYXPEB2GfTIMZxpxEzhyCe3ltMDOAWzEYjP9TrgoGIFVQGE5WBGROWgKfUYyJI0j8kavh1P8D1W/7j+4jWf9tMAmpUWTEfER74PGnTQYN/EKzz0kD2wTOsBboArKp9cgn5/+aKzjCduKFoH79z6C08+nJzpN6zR/En2ImPuIjVb9mUl/3i4NrDIJOR2WftpetsaS4LAfO/8A/PSCpkgEWmeSVGI5B6flxpb9pPcKf+v6aqrtk8tgGW08ks4IOMfB8u2lv9uU8Oh97jz9gNSJGqc9K/QH9dYn2HHv+utVFIYgkY9DOhnQGW1xjjjvzrtvGsHUmTrP31qdZjUTfnXSxjvj0+XtprasTBlpDepx6EdgdA8KNM1UFa60soYpyFuAOO/TMAQZ1Y8d223p7gptHd6NimXWGuMzyZiPlydY8gYuqgdrYcLfAJAEGASAZB7iQ/AxA6+1XptJ6hdxHGIPYyAIgDvrtPaGpawZfT6cjI4x+WmtjU8w2HBTIYsJNsTAvmI4A9eJGruOmcpyUSDNxj0EfprVJCCDcTGew7c6c3m0saAJB4xr7abA1DAIHuRgen1/TXOWs4br7W+lf1u2IRlUiZzi36/4NdO3EYyVnPlWt2kBcYgTPos9s2dt0qJYEqABjk+v050putwgLgtkpbGfiIyP6r98a7NA1vLVWuQMDkEyUeGJYXTyq4yQ0mI9T+IvDqGrnpAUqrNiRcsEgqQJxbEAwBgEoigXv9jIjliCZOBMgcYBIu4I6jJtLip80sz3Ag9ZlJOWHIicY4MfCRqxjbVuY65pkBmq1GVGI5F0g2mcT3AkEEA4juWpsgv4ix5USZY8XCAoBIiQrXHBh5gl3mzq7bpdzJFygAzEspIuyYKkQZ+RUYXsJC3IhQjpJWFYAfgMYe+R3UnscEJmgqOwMm0tcMLkdwQqxnB7jBwZU6xT299PqYgFgVCqB6LAnqHEECQIPTjTFdeWVywBIJt/eBR0iQWgrEAKeYwYgAVajJcsCWuKkKBI4FmQYMSbWA4PESHKAXastyrVCwxJDwBn1JACkxNvuPXX01FkMzLBg9AKgj07cZkEj89H3O7DQe8QRjESMwJTqAPJGeFwNHSqyBZSGYiWgKXBIEyVtZZMllJGPbRfjOEwbEv8NafYIAY9pOdDqeANyWP1WB8sAifkdVH8NDdipngQ2YnETA+3BjjSxpEOoK3kEkShuEcsIyR9T9NYto/KHuvDwv41+XV+mkfK+3HvP59/8jXsjWmVZGU9xF4GYHGeccaTq+FqyiDPuvH2nTlm8Xl9Zv1afwklpBDkfX6HOI0q/gzAjmfkP11ZjKc1PWG0/u9u2TBz6CY0iyEYIgjt/n31TZat1a33jtTdVab1bSy0xTlVC3BcgmOWzkwJ0lQ3CDpNOmxz1EkXT24MYMY0fa2X4KiSTauQAW4n24E86lTXhdS5Sl7D3WLhB7SQOJ7j56c2m4dS1SlV8pohraZfIzBFpCswA7cjnOpvg6gOTeFAPHc5P0GqW2oVLnVAzKeosJATkA3W8gcAEzJ94OLU2oburdZcwZDE1J8stcYLQQLRMYjuONEWolK1By8/iGMdyTJnIH10umwuRlNQAhrgVJ4PIAJziPkM6+2AgBS0KB+H4lERlZIBB+h7T3pg/Dr7oAMQRC47ZPsOefy1DNQkjmZk+8n5ap+KV0hfLYMDJJCWfTLMT2jPrqbTORkZIn1zrHK7VfLuaYJpsszJBLFZM4XAx3MtxHIGdFq1mDG0lWUyZKlqZOILYvJMk8XSe86A8hwyqGKsfiBKwZUyAQCCCRkwRq/tqYglVCFhk2wPkQDBX2mCCfnrcuttQp4nv2kIQVVgZWWBaBwLnJZeQDIJBIKhlEB29cC5m/doyQWM2sGyomRN1pwYm2YnRqY5pFDAM2lgGaOUVsEkCTPw8EjA0rvaYHw2rbl+JVmXkmASp4zJ762f4YVTKsptBaVYCSV4uZoAj3tHBkLM6LTVetui8CzJUhv5RdcCYHwE4BNsYIq7nwEjbVaihQF4Fx8xlU8kimDdB5BiB6GNRqbliBTN0qQWa+AqDCgEQQeQAbpWQBiTsZYO+ambRAZbV6RayyLFUElj8V5hlgloxcuu1a0pddfImorUUCg2wZiOm6RcGuyCJ418d9ddSKKikWhwskEerEEMpzknGt1aVRYVptUgU+kl+LColIKgDgW8kjJI0mXQLvTWCGNoYkMKkkqD2Cqw6VyabrMMc99Gp0VK3Ek8kIJMMMjEVJBU4tm2DjtrFYG4t5csRliwAqDmT1fAQImQJUkW/CEkrWspYFhiSzMWuVhcqNeDmSOZ75jIqNuWCgYDJfAYAAOR9wZx6E+mgef1G0UlMcOrq0kc4YDnuPsexBv5Qk+W2QZMXKZJ6luAZSTIJDCZzyNKVkZ2YqoZcklVheLogUwVPtGJEkjOi8fTnmqszlue0sSBHoT+vYaR8Qr2MFxxOfmR8u2l61FqR5AyRhgVkRI59xmM9tY/bWggjnGMfccaxLi7Z5ZvwGlt/MnLCPsDPBB9gdL7jwhh3nVpfFAef0P6a4zqeD/Y/wCfLSJMTCPtd4UBAVDJkkg3cRAIyB3xzo67q9x0IsE5VSCZjkyZjn66RuI5UfXRtm4Ljt7duRn563UapoY7d/z07T2TE03CXBbZJUlQ3HIjqIgRPYYjS6MRgKpyefc/+arbZ2p1AyMFIEAimt4nurzcp9COJPrrjx7y3HErAEJ5ZYkMA+MEQ0MRGQpPIMyAJiBlKLoy00VwG6pGbSBhhahBEDvEDnXNy6VTCC1wwuYVL/NyZuW1IznLP6cZ1v8AZpqKwU3QQXsa2ImSwaQwOI9xrpjw3K3uvDitNqjv1O8/GrZc4JYN3HICkA986nIepfmPz02lKozNaikdU2qGhQOSajYJ6jKge2lAsMPnx9dZ5dys1r8U5kExBg8nuO+q3hlQwR355JP3OdSghLER+L++nPDyQ0TBOO05HMZGiGHd5s6hdYDL+MzK/CBnkHKwMYMcTnWCiowuthjAwbWuIuPS0kAdQnAEgExne4CVKbANSIBJ/dCkoB7zYvNsjM4J7an0q4dCLALDjqkERwTA59BiP6d4subTZB6opkKajFaaVDEeiEEAkx3HYADOdUt/4HuNpUp0lNOailgABBMuCLWpdWAMRGR7RH2++JcEr0o0sqEBihkMqggAc4nuAZ4OvX7MUG2/XWppVKllSUWoGElLJe8sSBBAzMCe5jC/SXttt1hagrKKhtIFNyUIBAYA4CGekqSykfDgjWt9SWg4puWKFcPWpso9CrBwqkcQ0ntwdRG39RnSoazK6mEcvIQEwCzH4CCZMjtPrpxt/WtWo+6FewtEVLjBEsRctvbsOQOTqRbxBlVv3gIpXYVUgGYFyqelScGJcGG0DfCSAKqqACvUbQ0AxlUVXWccEjgniHaNVmg1JLEwrm7y3UkWgsFUshIkFY7QQQdCqSrWAzUBvlHApyJhj5kxUAMTEfD3E6M4XfYe3asqqiM0tTmBIwYawEDJYDg3AlYMnGj+HeK01HllERioHrLAmRwCj/y5zPEwM7dQpHmkphgWZUZSWGRIKMwOcA5k9pGpSwWblGkTlyqQcQALgoMfCTwIMalrD0PitSWojyAi3utTqRzLKAVuE2ECRacyQYwdQ2ohmNlw4KgqTknIZgYAAzcB1eg0ejLIAtSpUdut0Uu9pg8q55OZOSRwTJg1PwtGpIarojgkqxcCVDWqD5ol1AXpgi0EzPAxcZWNItWlEgkfQgg/IgwfodBkjVXd+HOPhBtHUSShFrvbcbIYKX6fhxOMRqaaZtBNuZxw2DHwkyfpPB9DrP5sYsKNX+mn9kpxJx6Rntqdtwbp5j7DVdN67QGOJGnOwdo7wgEvFoxxk/bt+vOjbOo0S4YZwxWBaThulmJMZI7cC7Qqe8Qkq4c0z0va6rdJmwB0KlpAIH8pPbW93vbmVB5lzmen943UZIlmlj78mNOPDc6b21cnLMXk8zUAULAEBsGfYggL76NuPDocOwQkNB/epUIKrNyhIIUcXdQyBPOkK9YrSOWX/gbLoEzBliBgkyO5+uj7VQEmFYEABiIZsZINxAWQYgDjIk60sCjY1bvMIa1QGsJBRQ5ADFbjg4IlQZgg4GkqZlpEczkgfnrdK0Xkr1rkScLcIkC2ST6zgA40qzeus86B6mGOe/IIjOfX30fZzcIMZ+v9dSm34EAKWHGBkf2j2jVhRn8A9rgCRyDa1QtceYgdsapxqlOE1gbQatQQTIUE5EECFCqMZJIjJ16Dwb/TVF6KVFFRajIQSawHUJ/CWiJHCjsdeY3O6AJ6A0rlhRUHBuM1CJJEZ6gSMH0NnwXxU/u1XcV6fURZR8s00hsNVu6xd6KDjgdtdThDp7qqLQKjmmQejz3ADEyGKxHJBAOD316X/Sm5VKD06lKiWRol3Ae1roFzZEAWgDjXlN5Z5hapaogBZplhIJmJqKQYiIPHYaIta5ntp06gcCx2VWK2Fi0KxKyyzywC285y/UsVNl51Z1oCmoFQACRa1MqSWDEm4gg8nMj20hvPCTQJqA0aiOOh0YOIRusytQBYJVT2iPTXNhu3p7qmVApK3w2MphzxkXKCWkAdrxjXqPEaB3CAk13qLLIXU88lTCBSjRBmRrPlfXk0qdRFLqwTK2vESzKIJIzDCCfxfUu6CV6bO0DOLbLckRLFSBjMz2btI0EVkdDYWUji2gVIuGQage1uk/8ABQw7AGNYTxCpNPqqsLbFQecyiqoAAXrt4hwqjAPEasFRTYLUUxU5BHRUWoonmIFqN3FoUriInSW+2aoxyqs+SysEcZyyokXCJFiwCYzjXdwWqurkVCoAMj4Y5zFQMM8/fVN/C6rS3lhww7ipaCDIZSpn1ETBBPeDrnb9MRa+6qeXASVWHAZmqEAqLrGBVCGMNkfh5yZVosReDd5dUYZLbQwyGDEQhkg1EViexIInRfF9oqsQlNULMCFAJRTJFqs6sZJIwfQaT3QpkwXhiZekRDFhz0mCG57A6f4P6+aqARbTLFx3VXWoZtLXBR1XAwQCRObtApbt1FvmsqhfhuiJEWMZgGccfrp5vDOSFVmsvJDAXIPxrFS9TjBI9ZA0lt6jjKwrT5ZkqphwVE3k3A5k8rAyMaQVVIH+TpqnTtI4kieDIz6n/P7428xcihzMRcBxHHdj2gfnpobi5QQQZI49e478f56axx42XNYOUqxsyWYAtaLm7nPSTAJIAkdgNTgpaWLL3kkoSADnAEg+nfVHd7QvTWpNYU1IUxTpkEk5siqSzDmDZgHIMDSgchShVixUDDQqxx3m0C6Y9zMa302zUTzCrJ5ZjBCuwUekliY74AzB41Yp+G1atM2+eWk9aoXubliXkYmQYBI7emk/C6hNMdVwAkBGJiQO8XFhxGYOBoD7ImoXCVCgxJqWxiGOUDRz0gf9jp0HxZggDXZz1EEnHeP5pjvEfLQmPvr6vVuM/bP21gRI7yYADASY/m/+642fqq0Rmkd8iJP54Op22VBEgBsZLiQeYOOT7nVqrRAAi09zBVoiBF6m1jJ7D01zbKA/ABBg9jzkcf19tdONvHS7EIYv8NQgmeguAbRLTY0MQDPsIkRGsb+hfMIjCQQpk5YAYCgGYiZntom6e5lAJsPxJFSoARgnkAXHMKDEwdD8RCM4BWm5jAIqkgQJYKok66QvReBeFI1U0q8LbTynw56SFNwkH2Jn3MnT3+qfBaVOmjUyFINuSIAsMGAQbexnBDEHk685s98iCWuaFOHD3ds2sJx2+XbR6vi9KtSqqqBfhPwkCJPrmSPvHtrNvgypXh24s6ophlbzEARQwYNeB0sSACBAPEHXuP8ATvjlWolNFWowsnolgFP/AC+bFuPlrwo2pJDKqRYFIWk5IKm0kGIDmJkYgnGrX+lfE1peYHYhIBBJiA3KjsADPp8WNN9r4d8W2ibWtJ21G0xUVaotKH4SoMN0XKCFAwWOeBqRU2SGoCTSW7pLmqywDBHWJUZESVIz8PEeh/1ZtqT0qdQgOaYgdyEPoPQGD99Qk8PZaRMV7LQRG2C0xPxG8IOnItMtdMmI0dg1V2wqUWRGAJXoxVPzW96SB3m4iO5YZEaU2njIprTp/tVKnBKEFanSLh+8bqFiG7EBj0nSLbncXsTU3TQR+IENaOksC4UxAEEfh99V6W4DybbTM2nlQfp6zrPVPhjcOHmbTJJMNjJ7EgT6g6lblG6KQJAuNjeeERQwm1/hxeJuZsAkdxqyxGvPVPEhUqGlAEyAQ6lhHHKxM8j+h1mLJRKRZGdRSXMGxzIIAabQ1wweSLTxyNYatAHxSwtUqhhiMQSwy3GF4ke2nl2ZPDmmVUNUFZ1CLm0sluWQtAAtlZz66LQpotVLa16yWHluHCNgiQxUrcwUXiCInMAa0z8JeG+IlGfylReqVLUwzKIjpJyrggEGcHjOujlAChHovIMjkxiRmAfnpKmLUxUC5iMlsiS3EQOCZ5IxpnbqogIUabWuWZBI/hkwB0nnHPDEaZ3keDDOJuZ1XJCli0D6DucTiTGdZpbUXgkUqhdblNrgEHBb5rBAJxI0P/dqoaoKdR6YEk2YJCnN0ZgAmP8A7qsd1U3Dl2Ieo8BcWkADpGTiOecZPbVdNT201IOoUMbp/wD6mAth+Jab+ZI5+GAJxnWd3uoW2Kir+FKj3FEmQD7kyxIGSdObygFDlqe1p9YXopsDUksSEcsQydJllMDpBPVBh7vdEnHz1jnrSyXdeRouz31akG8qpZcIaFQyPmymPTHvpYzr5qkKT6DiNE10z2PUfzGBrMsZ6mUkDABARIGcTHpp7bkGohUyCJJtZZK8wGJPEcGPy1Np1GU3BjkRIxEkZ7RweNUNlyWqHCiSBErMFhMyTHc+2u3fFTVUqNe0NK06hBgD9q4JGQopuOkhckXCVHfU/wAQqlHJ/hE9I8upwCDcgJBJUjGe2DIOjlD5joaNvlAiWalfTUELDLTpLmbAcmD66W8Q3NrPFSmmRyssTkSOg4HcSOZzpaapiopFSGe3CqXEQBAtP4QOcY799dpeKFj5bXSTGV+EjgAho9iYz/XXaNQGmOtSSJlQQSTnMgQ30j75Ds6ddyKuQtoU1A+LAAtmXytoti3gdudGDktu1E5rOmcAq5gEAi21sgm48CIGc4ZpblAphy1wAyCJKkHj+ueNaZZuH7StPKzcpa6LgIhTkEtjvJnjQtxhlvqGqotkpTglYg2hgOoCeYkjJ76YLGdvvDDg1GIKH155Hz41mh4iQ1z1arStmFNzKABYeOmAotzwPTX213FIkgJVUkQpAGTMdQu6BEk2yfTE6bNG4gGrYCbTd8EMQGu/l9SPTEcjXPlmscZZpwFKgb92WBxLuV8sgzcR3W24QPUGcab8NYDpWg9K1bHvmA4JYATlCVxYc9++ibzZp5ZUVKDqjGnZS80HMkkeYTckz1D1HrqdTSmBLVXRvw0/ILDEwPMGfTOT665WZ06ZWKqgjgHUpqSqc03VbpYqy2DPxQRIPr8zGNObTcXL7/5Oh7ylcpFzD3A47g/fWegnrv0BD0St6dUMh6gPwEHBHGD6A6RNfmdwrqVkEowkwMYWQwaRnEiZjT55J/aFo9RBUUCOeq+EUgKfhgEZ7RpOsil588wQSXRGIuC4UjDQTAJ7c5409QOqwvBtrYWekqBeASoAnKSF6jnJ6fUzyAJjnkEc9xbznmeMe+EqDQstIA4nn/J99E2tcsRLhhPFpAGffnTJtK9XbolwNRvMco3lhALRJMs6iGX+WZMgkC0T2r4a1SmHLIEk/Fkx3aLhj7kwfqslO0HDMSSTgk8/cx6D/wAYriihDpsy/wDO9OojF4wwuqEETkwMDVO81fGa9RQoCmkQsqrU0iVkmfXJ++pbPom63BMDAj0440qXxrjd1X03zraKD6RrAbjRkPyGqCOrtgfUewJ0xTpBUFtFnVmskHpuibZg9USY9B7a49CJLMJ/4hlLe8gMYEfprbbOnZc1MkkRIBJj5Tke3GunHOWgtqJcAXMsjAdW7zJ6uOeqScDGRBfFqtpZS6LdIzTubDT0kZUyBkQYkcE6+8Oo2OrW1GubkrAUdyeo9WcR6++vt3RBplxuqN9smjL+d7rHlFZGTAb8tdVdQ1tgfKBLo2IBCBQQAAJjlsZJyczJzrPh4YVVbyqFRQjOC1PpkKxCmoqSHBHHrjX1LfXKC1zT3tgGOkQIGIH+HU6sULCHciBdyLOqCAAQGAGZFsyRAyxzkqdTxCpTnyq/lsVILLhiqwYu7cfLI+evtj4k7qWrV/MY8XG5gBiCZMDOB89A3NVCRFQBbv4jJi0mAzBQxAiCQAfTPOh+FbqR8akn8FkEC2bjAt728kyDjvq8JQpS5BWvRVSbSHUlgRySeyxBEevvrbhGB4IPtiP0jSb09uxY7ouOLPLF04N0+nbI5z6aPU3aH+CWamAIuEN7yPmNPgOLskGVUL7gD/O35a23jm6o07KNYBac1ckBgJUEcw63EdJmJMAidRztU8wNZuLpBJSmpF3JtbGJ9u8Zgac3aowlliM9x29v7azdLImy3D1CatRkJqFj0lZJVhd0rxyY49hp1/nqOHqXAtUpMMN02+gIyDz6j5g5GqfnBsjAOR/cfQz/AE1jkg3NRHV6VS1lmJUMpDCCCDg+08HOk6+5qFQlWojxMZAqdUSCx6mHoCcSY503VJ7RqVuVBwyU7pJDktLTHQw4gQYIg5yToif/2Q=="/>
          <p:cNvSpPr>
            <a:spLocks noChangeAspect="1" noChangeArrowheads="1"/>
          </p:cNvSpPr>
          <p:nvPr/>
        </p:nvSpPr>
        <p:spPr bwMode="auto">
          <a:xfrm>
            <a:off x="63500" y="-588963"/>
            <a:ext cx="1828800" cy="1219201"/>
          </a:xfrm>
          <a:prstGeom prst="rect">
            <a:avLst/>
          </a:prstGeom>
          <a:noFill/>
        </p:spPr>
        <p:txBody>
          <a:bodyPr/>
          <a:lstStyle/>
          <a:p>
            <a:pPr>
              <a:defRPr/>
            </a:pPr>
            <a:endParaRPr lang="zh-CN" altLang="en-US">
              <a:effectLst>
                <a:outerShdw blurRad="38100" dist="38100" dir="2700000" algn="tl">
                  <a:srgbClr val="000000">
                    <a:alpha val="43137"/>
                  </a:srgbClr>
                </a:outerShdw>
              </a:effectLst>
              <a:ea typeface="宋体" charset="-122"/>
            </a:endParaRPr>
          </a:p>
        </p:txBody>
      </p:sp>
      <p:pic>
        <p:nvPicPr>
          <p:cNvPr id="27655" name="Picture 2" descr="http://news.xinhuanet.com/newmedia/2009-08/02/auto_xinhua_20090731202532579.jpg"/>
          <p:cNvPicPr>
            <a:picLocks noChangeAspect="1" noChangeArrowheads="1"/>
          </p:cNvPicPr>
          <p:nvPr/>
        </p:nvPicPr>
        <p:blipFill>
          <a:blip r:embed="rId2" cstate="print"/>
          <a:srcRect/>
          <a:stretch>
            <a:fillRect/>
          </a:stretch>
        </p:blipFill>
        <p:spPr bwMode="auto">
          <a:xfrm>
            <a:off x="755650" y="3500438"/>
            <a:ext cx="4032250" cy="2605087"/>
          </a:xfrm>
          <a:prstGeom prst="rect">
            <a:avLst/>
          </a:prstGeom>
          <a:noFill/>
          <a:ln w="9525">
            <a:noFill/>
            <a:miter lim="800000"/>
            <a:headEnd/>
            <a:tailEnd/>
          </a:ln>
        </p:spPr>
      </p:pic>
      <p:pic>
        <p:nvPicPr>
          <p:cNvPr id="27656" name="Picture 4" descr="http://www.syjkr.com/uploadfiles/2010/image035.jpg"/>
          <p:cNvPicPr>
            <a:picLocks noChangeAspect="1" noChangeArrowheads="1"/>
          </p:cNvPicPr>
          <p:nvPr/>
        </p:nvPicPr>
        <p:blipFill>
          <a:blip r:embed="rId3" cstate="print"/>
          <a:srcRect/>
          <a:stretch>
            <a:fillRect/>
          </a:stretch>
        </p:blipFill>
        <p:spPr bwMode="auto">
          <a:xfrm>
            <a:off x="5003800" y="3500438"/>
            <a:ext cx="3313113" cy="2598737"/>
          </a:xfrm>
          <a:prstGeom prst="rect">
            <a:avLst/>
          </a:prstGeom>
          <a:noFill/>
          <a:ln w="9525">
            <a:noFill/>
            <a:miter lim="800000"/>
            <a:headEnd/>
            <a:tailEnd/>
          </a:ln>
        </p:spPr>
      </p:pic>
      <p:pic>
        <p:nvPicPr>
          <p:cNvPr id="27657" name="Picture 6" descr="http://t2.gstatic.com/images?q=tbn:ANd9GcShEPjJ90T53rdml0HCPPU_F8UYASSx3DyGwFNroLvEfOh-WYom"/>
          <p:cNvPicPr>
            <a:picLocks noChangeAspect="1" noChangeArrowheads="1"/>
          </p:cNvPicPr>
          <p:nvPr/>
        </p:nvPicPr>
        <p:blipFill>
          <a:blip r:embed="rId4" cstate="print"/>
          <a:srcRect/>
          <a:stretch>
            <a:fillRect/>
          </a:stretch>
        </p:blipFill>
        <p:spPr bwMode="auto">
          <a:xfrm>
            <a:off x="755650" y="981075"/>
            <a:ext cx="4032250" cy="2452688"/>
          </a:xfrm>
          <a:prstGeom prst="rect">
            <a:avLst/>
          </a:prstGeom>
          <a:noFill/>
          <a:ln w="9525">
            <a:noFill/>
            <a:miter lim="800000"/>
            <a:headEnd/>
            <a:tailEnd/>
          </a:ln>
        </p:spPr>
      </p:pic>
      <p:pic>
        <p:nvPicPr>
          <p:cNvPr id="27658" name="Picture 7" descr="95_big02"/>
          <p:cNvPicPr>
            <a:picLocks noChangeArrowheads="1"/>
          </p:cNvPicPr>
          <p:nvPr/>
        </p:nvPicPr>
        <p:blipFill>
          <a:blip r:embed="rId5" cstate="print"/>
          <a:srcRect/>
          <a:stretch>
            <a:fillRect/>
          </a:stretch>
        </p:blipFill>
        <p:spPr bwMode="auto">
          <a:xfrm>
            <a:off x="5003800" y="981075"/>
            <a:ext cx="3313113" cy="2376488"/>
          </a:xfrm>
          <a:prstGeom prst="rect">
            <a:avLst/>
          </a:prstGeom>
          <a:noFill/>
          <a:ln w="9525">
            <a:noFill/>
            <a:miter lim="800000"/>
            <a:headEnd/>
            <a:tailEnd/>
          </a:ln>
        </p:spPr>
      </p:pic>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322</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29600" cy="863600"/>
          </a:xfrm>
        </p:spPr>
        <p:txBody>
          <a:bodyPr/>
          <a:lstStyle/>
          <a:p>
            <a:pPr>
              <a:defRPr/>
            </a:pPr>
            <a:r>
              <a:rPr lang="zh-CN" altLang="en-US" sz="4000" smtClean="0">
                <a:solidFill>
                  <a:srgbClr val="FF0000"/>
                </a:solidFill>
              </a:rPr>
              <a:t>现实生活中无处不存在着复杂网络</a:t>
            </a:r>
            <a:endParaRPr lang="zh-CN" altLang="en-US" sz="4000">
              <a:solidFill>
                <a:srgbClr val="FF0000"/>
              </a:solidFill>
            </a:endParaRPr>
          </a:p>
        </p:txBody>
      </p:sp>
      <p:sp>
        <p:nvSpPr>
          <p:cNvPr id="4" name="TextBox 3"/>
          <p:cNvSpPr txBox="1"/>
          <p:nvPr/>
        </p:nvSpPr>
        <p:spPr>
          <a:xfrm>
            <a:off x="2987675" y="5732463"/>
            <a:ext cx="2881313" cy="647700"/>
          </a:xfrm>
          <a:prstGeom prst="rect">
            <a:avLst/>
          </a:prstGeom>
          <a:noFill/>
        </p:spPr>
        <p:txBody>
          <a:bodyPr>
            <a:spAutoFit/>
          </a:bodyPr>
          <a:lstStyle/>
          <a:p>
            <a:pPr>
              <a:defRPr/>
            </a:pPr>
            <a:r>
              <a:rPr lang="zh-CN" altLang="en-US" sz="3600" dirty="0">
                <a:solidFill>
                  <a:srgbClr val="FF0000"/>
                </a:solidFill>
                <a:effectLst>
                  <a:outerShdw blurRad="38100" dist="38100" dir="2700000" algn="tl">
                    <a:srgbClr val="000000">
                      <a:alpha val="43137"/>
                    </a:srgbClr>
                  </a:outerShdw>
                </a:effectLst>
                <a:ea typeface="宋体" charset="-122"/>
              </a:rPr>
              <a:t>社会关系网</a:t>
            </a:r>
          </a:p>
        </p:txBody>
      </p:sp>
      <p:pic>
        <p:nvPicPr>
          <p:cNvPr id="28677" name="Picture 2" descr="http://xiao.zhi.ma/files/bc65083124212b4e154cd4e2871718fa.jpg"/>
          <p:cNvPicPr>
            <a:picLocks noChangeAspect="1" noChangeArrowheads="1"/>
          </p:cNvPicPr>
          <p:nvPr/>
        </p:nvPicPr>
        <p:blipFill>
          <a:blip r:embed="rId2" cstate="print"/>
          <a:srcRect/>
          <a:stretch>
            <a:fillRect/>
          </a:stretch>
        </p:blipFill>
        <p:spPr bwMode="auto">
          <a:xfrm>
            <a:off x="468313" y="1341438"/>
            <a:ext cx="3240087" cy="4060825"/>
          </a:xfrm>
          <a:prstGeom prst="rect">
            <a:avLst/>
          </a:prstGeom>
          <a:noFill/>
          <a:ln w="9525">
            <a:noFill/>
            <a:miter lim="800000"/>
            <a:headEnd/>
            <a:tailEnd/>
          </a:ln>
        </p:spPr>
      </p:pic>
      <p:pic>
        <p:nvPicPr>
          <p:cNvPr id="28678" name="Picture 4" descr="http://xiao.zhi.ma/files/68fa5757e8706ed0d5021e262b1f1289.jpg"/>
          <p:cNvPicPr>
            <a:picLocks noChangeAspect="1" noChangeArrowheads="1"/>
          </p:cNvPicPr>
          <p:nvPr/>
        </p:nvPicPr>
        <p:blipFill>
          <a:blip r:embed="rId3" cstate="print"/>
          <a:srcRect/>
          <a:stretch>
            <a:fillRect/>
          </a:stretch>
        </p:blipFill>
        <p:spPr bwMode="auto">
          <a:xfrm>
            <a:off x="3779838" y="1412875"/>
            <a:ext cx="4951412" cy="3744913"/>
          </a:xfrm>
          <a:prstGeom prst="rect">
            <a:avLst/>
          </a:prstGeom>
          <a:noFill/>
          <a:ln w="9525">
            <a:noFill/>
            <a:miter lim="800000"/>
            <a:headEnd/>
            <a:tailEnd/>
          </a:ln>
        </p:spPr>
      </p:pic>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323</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29600" cy="863600"/>
          </a:xfrm>
        </p:spPr>
        <p:txBody>
          <a:bodyPr/>
          <a:lstStyle/>
          <a:p>
            <a:pPr>
              <a:defRPr/>
            </a:pPr>
            <a:r>
              <a:rPr lang="zh-CN" altLang="en-US" sz="4000" smtClean="0">
                <a:solidFill>
                  <a:srgbClr val="FF0000"/>
                </a:solidFill>
              </a:rPr>
              <a:t>现实生活中无处不存在着复杂网络</a:t>
            </a:r>
            <a:endParaRPr lang="zh-CN" altLang="en-US" sz="4000">
              <a:solidFill>
                <a:srgbClr val="FF0000"/>
              </a:solidFill>
            </a:endParaRPr>
          </a:p>
        </p:txBody>
      </p:sp>
      <p:sp>
        <p:nvSpPr>
          <p:cNvPr id="4" name="TextBox 3"/>
          <p:cNvSpPr txBox="1"/>
          <p:nvPr/>
        </p:nvSpPr>
        <p:spPr>
          <a:xfrm>
            <a:off x="3203575" y="5013325"/>
            <a:ext cx="1368425" cy="646113"/>
          </a:xfrm>
          <a:prstGeom prst="rect">
            <a:avLst/>
          </a:prstGeom>
          <a:noFill/>
        </p:spPr>
        <p:txBody>
          <a:bodyPr>
            <a:spAutoFit/>
          </a:bodyPr>
          <a:lstStyle/>
          <a:p>
            <a:pPr>
              <a:defRPr/>
            </a:pPr>
            <a:r>
              <a:rPr lang="zh-CN" altLang="en-US" sz="3600" dirty="0">
                <a:solidFill>
                  <a:srgbClr val="FF0000"/>
                </a:solidFill>
                <a:effectLst>
                  <a:outerShdw blurRad="38100" dist="38100" dir="2700000" algn="tl">
                    <a:srgbClr val="000000">
                      <a:alpha val="43137"/>
                    </a:srgbClr>
                  </a:outerShdw>
                </a:effectLst>
                <a:ea typeface="宋体" charset="-122"/>
              </a:rPr>
              <a:t>电网</a:t>
            </a:r>
          </a:p>
        </p:txBody>
      </p:sp>
      <p:pic>
        <p:nvPicPr>
          <p:cNvPr id="30725" name="Picture 2" descr="http://t0.gstatic.com/images?q=tbn:ANd9GcSZD629XvNmi02XYr-LLqWRXw5Kd4C0wRjqj-ItUjo3xoh1kKELXQ"/>
          <p:cNvPicPr>
            <a:picLocks noChangeAspect="1" noChangeArrowheads="1"/>
          </p:cNvPicPr>
          <p:nvPr/>
        </p:nvPicPr>
        <p:blipFill>
          <a:blip r:embed="rId2" cstate="print"/>
          <a:srcRect/>
          <a:stretch>
            <a:fillRect/>
          </a:stretch>
        </p:blipFill>
        <p:spPr bwMode="auto">
          <a:xfrm>
            <a:off x="395288" y="1341438"/>
            <a:ext cx="3609975" cy="2951162"/>
          </a:xfrm>
          <a:prstGeom prst="rect">
            <a:avLst/>
          </a:prstGeom>
          <a:noFill/>
          <a:ln w="9525">
            <a:noFill/>
            <a:miter lim="800000"/>
            <a:headEnd/>
            <a:tailEnd/>
          </a:ln>
        </p:spPr>
      </p:pic>
      <p:pic>
        <p:nvPicPr>
          <p:cNvPr id="30726" name="Picture 4" descr="http://kjc.ysu.edu.cn/userfiles/image/27.jpg"/>
          <p:cNvPicPr>
            <a:picLocks noChangeAspect="1" noChangeArrowheads="1"/>
          </p:cNvPicPr>
          <p:nvPr/>
        </p:nvPicPr>
        <p:blipFill>
          <a:blip r:embed="rId3" cstate="print"/>
          <a:srcRect/>
          <a:stretch>
            <a:fillRect/>
          </a:stretch>
        </p:blipFill>
        <p:spPr bwMode="auto">
          <a:xfrm>
            <a:off x="4140200" y="1341438"/>
            <a:ext cx="4762500" cy="2914650"/>
          </a:xfrm>
          <a:prstGeom prst="rect">
            <a:avLst/>
          </a:prstGeom>
          <a:noFill/>
          <a:ln w="9525">
            <a:noFill/>
            <a:miter lim="800000"/>
            <a:headEnd/>
            <a:tailEnd/>
          </a:ln>
        </p:spPr>
      </p:pic>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324</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29600" cy="863600"/>
          </a:xfrm>
        </p:spPr>
        <p:txBody>
          <a:bodyPr/>
          <a:lstStyle/>
          <a:p>
            <a:pPr>
              <a:defRPr/>
            </a:pPr>
            <a:r>
              <a:rPr lang="zh-CN" altLang="en-US" sz="4000" smtClean="0">
                <a:solidFill>
                  <a:srgbClr val="FF0000"/>
                </a:solidFill>
              </a:rPr>
              <a:t>现实生活中无处不存在着复杂网络</a:t>
            </a:r>
            <a:endParaRPr lang="zh-CN" altLang="en-US" sz="4000">
              <a:solidFill>
                <a:srgbClr val="FF0000"/>
              </a:solidFill>
            </a:endParaRPr>
          </a:p>
        </p:txBody>
      </p:sp>
      <p:sp>
        <p:nvSpPr>
          <p:cNvPr id="4" name="TextBox 3"/>
          <p:cNvSpPr txBox="1"/>
          <p:nvPr/>
        </p:nvSpPr>
        <p:spPr>
          <a:xfrm>
            <a:off x="2484438" y="5013325"/>
            <a:ext cx="4751387" cy="646113"/>
          </a:xfrm>
          <a:prstGeom prst="rect">
            <a:avLst/>
          </a:prstGeom>
          <a:noFill/>
        </p:spPr>
        <p:txBody>
          <a:bodyPr>
            <a:spAutoFit/>
          </a:bodyPr>
          <a:lstStyle/>
          <a:p>
            <a:pPr>
              <a:defRPr/>
            </a:pPr>
            <a:r>
              <a:rPr lang="zh-CN" altLang="en-US" sz="3600" dirty="0">
                <a:solidFill>
                  <a:srgbClr val="FF0000"/>
                </a:solidFill>
                <a:effectLst>
                  <a:outerShdw blurRad="38100" dist="38100" dir="2700000" algn="tl">
                    <a:srgbClr val="000000">
                      <a:alpha val="43137"/>
                    </a:srgbClr>
                  </a:outerShdw>
                </a:effectLst>
                <a:ea typeface="宋体" charset="-122"/>
              </a:rPr>
              <a:t>大规模集成电路</a:t>
            </a:r>
          </a:p>
        </p:txBody>
      </p:sp>
      <p:pic>
        <p:nvPicPr>
          <p:cNvPr id="31749" name="Picture 2" descr="大规模集成电路计算机">
            <a:hlinkClick r:id="rId2"/>
          </p:cNvPr>
          <p:cNvPicPr>
            <a:picLocks noChangeAspect="1" noChangeArrowheads="1"/>
          </p:cNvPicPr>
          <p:nvPr/>
        </p:nvPicPr>
        <p:blipFill>
          <a:blip r:embed="rId3" cstate="print"/>
          <a:srcRect/>
          <a:stretch>
            <a:fillRect/>
          </a:stretch>
        </p:blipFill>
        <p:spPr bwMode="auto">
          <a:xfrm>
            <a:off x="323850" y="1557338"/>
            <a:ext cx="4014788" cy="3024187"/>
          </a:xfrm>
          <a:prstGeom prst="rect">
            <a:avLst/>
          </a:prstGeom>
          <a:noFill/>
          <a:ln w="9525">
            <a:noFill/>
            <a:miter lim="800000"/>
            <a:headEnd/>
            <a:tailEnd/>
          </a:ln>
        </p:spPr>
      </p:pic>
      <p:pic>
        <p:nvPicPr>
          <p:cNvPr id="31750" name="Picture 6" descr="http://img.ddvip.com/2008_08_13/1218631947_ddvip_2779.gif"/>
          <p:cNvPicPr>
            <a:picLocks noChangeAspect="1" noChangeArrowheads="1"/>
          </p:cNvPicPr>
          <p:nvPr/>
        </p:nvPicPr>
        <p:blipFill>
          <a:blip r:embed="rId4" cstate="print"/>
          <a:srcRect/>
          <a:stretch>
            <a:fillRect/>
          </a:stretch>
        </p:blipFill>
        <p:spPr bwMode="auto">
          <a:xfrm>
            <a:off x="4716463" y="1557338"/>
            <a:ext cx="3527425" cy="3030537"/>
          </a:xfrm>
          <a:prstGeom prst="rect">
            <a:avLst/>
          </a:prstGeom>
          <a:noFill/>
          <a:ln w="9525">
            <a:noFill/>
            <a:miter lim="800000"/>
            <a:headEnd/>
            <a:tailEnd/>
          </a:ln>
        </p:spPr>
      </p:pic>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325</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科学研究中也存在许多复杂网络</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2297906" y="1113462"/>
            <a:ext cx="4476750" cy="4267200"/>
          </a:xfrm>
          <a:prstGeom prst="rect">
            <a:avLst/>
          </a:prstGeom>
        </p:spPr>
      </p:pic>
      <p:pic>
        <p:nvPicPr>
          <p:cNvPr id="6" name="图片 5"/>
          <p:cNvPicPr>
            <a:picLocks noChangeAspect="1"/>
          </p:cNvPicPr>
          <p:nvPr/>
        </p:nvPicPr>
        <p:blipFill>
          <a:blip r:embed="rId3"/>
          <a:stretch>
            <a:fillRect/>
          </a:stretch>
        </p:blipFill>
        <p:spPr>
          <a:xfrm>
            <a:off x="1274763" y="5441312"/>
            <a:ext cx="6610350" cy="838200"/>
          </a:xfrm>
          <a:prstGeom prst="rect">
            <a:avLst/>
          </a:prstGeom>
        </p:spPr>
      </p:pic>
      <p:sp>
        <p:nvSpPr>
          <p:cNvPr id="13" name="灯片编号占位符 12"/>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326</a:t>
            </a:fld>
            <a:endParaRPr lang="en-GB" dirty="0"/>
          </a:p>
        </p:txBody>
      </p:sp>
    </p:spTree>
    <p:extLst>
      <p:ext uri="{BB962C8B-B14F-4D97-AF65-F5344CB8AC3E}">
        <p14:creationId xmlns:p14="http://schemas.microsoft.com/office/powerpoint/2010/main" val="86591130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科学研究中也存在许多复杂网络</a:t>
            </a:r>
            <a:endParaRPr lang="zh-CN" altLang="en-US" dirty="0"/>
          </a:p>
        </p:txBody>
      </p:sp>
      <p:pic>
        <p:nvPicPr>
          <p:cNvPr id="8" name="内容占位符 7"/>
          <p:cNvPicPr>
            <a:picLocks noGrp="1" noChangeAspect="1"/>
          </p:cNvPicPr>
          <p:nvPr>
            <p:ph idx="1"/>
          </p:nvPr>
        </p:nvPicPr>
        <p:blipFill>
          <a:blip r:embed="rId2"/>
          <a:stretch>
            <a:fillRect/>
          </a:stretch>
        </p:blipFill>
        <p:spPr>
          <a:xfrm>
            <a:off x="2987824" y="3887788"/>
            <a:ext cx="4029075" cy="2143125"/>
          </a:xfrm>
          <a:prstGeom prst="rect">
            <a:avLst/>
          </a:prstGeom>
        </p:spPr>
      </p:pic>
      <p:pic>
        <p:nvPicPr>
          <p:cNvPr id="7" name="图片 6"/>
          <p:cNvPicPr>
            <a:picLocks noChangeAspect="1"/>
          </p:cNvPicPr>
          <p:nvPr/>
        </p:nvPicPr>
        <p:blipFill>
          <a:blip r:embed="rId3"/>
          <a:stretch>
            <a:fillRect/>
          </a:stretch>
        </p:blipFill>
        <p:spPr>
          <a:xfrm>
            <a:off x="1500187" y="1124744"/>
            <a:ext cx="6143625" cy="2619375"/>
          </a:xfrm>
          <a:prstGeom prst="rect">
            <a:avLst/>
          </a:prstGeom>
        </p:spPr>
      </p:pic>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327</a:t>
            </a:fld>
            <a:endParaRPr lang="en-GB" dirty="0"/>
          </a:p>
        </p:txBody>
      </p:sp>
    </p:spTree>
    <p:extLst>
      <p:ext uri="{BB962C8B-B14F-4D97-AF65-F5344CB8AC3E}">
        <p14:creationId xmlns:p14="http://schemas.microsoft.com/office/powerpoint/2010/main" val="99946400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科学研究中也存在许多复杂网络</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695325" y="1525588"/>
            <a:ext cx="6610350" cy="4676775"/>
          </a:xfrm>
          <a:prstGeom prst="rect">
            <a:avLst/>
          </a:prstGeom>
        </p:spPr>
      </p:pic>
      <p:pic>
        <p:nvPicPr>
          <p:cNvPr id="6" name="图片 5"/>
          <p:cNvPicPr>
            <a:picLocks noChangeAspect="1"/>
          </p:cNvPicPr>
          <p:nvPr/>
        </p:nvPicPr>
        <p:blipFill>
          <a:blip r:embed="rId3"/>
          <a:stretch>
            <a:fillRect/>
          </a:stretch>
        </p:blipFill>
        <p:spPr>
          <a:xfrm>
            <a:off x="6104731" y="1052513"/>
            <a:ext cx="2181225" cy="1819275"/>
          </a:xfrm>
          <a:prstGeom prst="rect">
            <a:avLst/>
          </a:prstGeom>
        </p:spPr>
      </p:pic>
      <p:sp>
        <p:nvSpPr>
          <p:cNvPr id="13" name="灯片编号占位符 12"/>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328</a:t>
            </a:fld>
            <a:endParaRPr lang="en-GB" dirty="0"/>
          </a:p>
        </p:txBody>
      </p:sp>
    </p:spTree>
    <p:extLst>
      <p:ext uri="{BB962C8B-B14F-4D97-AF65-F5344CB8AC3E}">
        <p14:creationId xmlns:p14="http://schemas.microsoft.com/office/powerpoint/2010/main" val="391765525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科学研究中也存在许多复杂网络</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7" name="图片 6"/>
          <p:cNvPicPr>
            <a:picLocks noChangeAspect="1"/>
          </p:cNvPicPr>
          <p:nvPr/>
        </p:nvPicPr>
        <p:blipFill>
          <a:blip r:embed="rId2"/>
          <a:stretch>
            <a:fillRect/>
          </a:stretch>
        </p:blipFill>
        <p:spPr>
          <a:xfrm>
            <a:off x="1181100" y="1233207"/>
            <a:ext cx="6781800" cy="4762500"/>
          </a:xfrm>
          <a:prstGeom prst="rect">
            <a:avLst/>
          </a:prstGeom>
        </p:spPr>
      </p:pic>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329</a:t>
            </a:fld>
            <a:endParaRPr lang="en-GB" dirty="0"/>
          </a:p>
        </p:txBody>
      </p:sp>
    </p:spTree>
    <p:extLst>
      <p:ext uri="{BB962C8B-B14F-4D97-AF65-F5344CB8AC3E}">
        <p14:creationId xmlns:p14="http://schemas.microsoft.com/office/powerpoint/2010/main" val="13277867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548680"/>
            <a:ext cx="7499350" cy="274637"/>
          </a:xfrm>
        </p:spPr>
        <p:txBody>
          <a:bodyPr>
            <a:noAutofit/>
          </a:bodyPr>
          <a:lstStyle/>
          <a:p>
            <a:pPr eaLnBrk="1" fontAlgn="auto" hangingPunct="1">
              <a:spcAft>
                <a:spcPts val="0"/>
              </a:spcAft>
              <a:defRPr/>
            </a:pPr>
            <a:r>
              <a:rPr lang="zh-CN" altLang="en-US" sz="2400" dirty="0" smtClean="0">
                <a:solidFill>
                  <a:schemeClr val="tx2">
                    <a:satMod val="130000"/>
                  </a:schemeClr>
                </a:solidFill>
              </a:rPr>
              <a:t>求桥和割点和桥的</a:t>
            </a:r>
            <a:r>
              <a:rPr lang="en-US" altLang="zh-CN" sz="2400" dirty="0" err="1" smtClean="0">
                <a:solidFill>
                  <a:schemeClr val="tx2">
                    <a:satMod val="130000"/>
                  </a:schemeClr>
                </a:solidFill>
              </a:rPr>
              <a:t>Tarjan</a:t>
            </a:r>
            <a:r>
              <a:rPr lang="zh-CN" altLang="en-US" sz="2400" dirty="0" smtClean="0">
                <a:solidFill>
                  <a:schemeClr val="tx2">
                    <a:satMod val="130000"/>
                  </a:schemeClr>
                </a:solidFill>
              </a:rPr>
              <a:t>算法</a:t>
            </a:r>
            <a:endParaRPr lang="zh-CN" altLang="en-US" sz="2400" dirty="0">
              <a:solidFill>
                <a:schemeClr val="tx2">
                  <a:satMod val="130000"/>
                </a:schemeClr>
              </a:solidFill>
            </a:endParaRPr>
          </a:p>
        </p:txBody>
      </p:sp>
      <p:sp>
        <p:nvSpPr>
          <p:cNvPr id="28675" name="矩形 3"/>
          <p:cNvSpPr>
            <a:spLocks noChangeArrowheads="1"/>
          </p:cNvSpPr>
          <p:nvPr/>
        </p:nvSpPr>
        <p:spPr bwMode="auto">
          <a:xfrm>
            <a:off x="611560" y="1052736"/>
            <a:ext cx="7920037" cy="5078313"/>
          </a:xfrm>
          <a:prstGeom prst="rect">
            <a:avLst/>
          </a:prstGeom>
          <a:noFill/>
          <a:ln w="9525">
            <a:noFill/>
            <a:miter lim="800000"/>
            <a:headEnd/>
            <a:tailEnd/>
          </a:ln>
        </p:spPr>
        <p:txBody>
          <a:bodyPr>
            <a:spAutoFit/>
          </a:bodyPr>
          <a:lstStyle/>
          <a:p>
            <a:r>
              <a:rPr lang="en-US" altLang="zh-CN" dirty="0" err="1"/>
              <a:t>Tarjan</a:t>
            </a:r>
            <a:r>
              <a:rPr lang="en-US" altLang="zh-CN" dirty="0"/>
              <a:t>(u) {</a:t>
            </a:r>
          </a:p>
          <a:p>
            <a:r>
              <a:rPr lang="en-US" altLang="zh-CN" dirty="0"/>
              <a:t>	d[u]=low[u]=++index</a:t>
            </a:r>
          </a:p>
          <a:p>
            <a:r>
              <a:rPr lang="en-US" altLang="zh-CN" dirty="0"/>
              <a:t>	for each (u, v) in E {</a:t>
            </a:r>
          </a:p>
          <a:p>
            <a:r>
              <a:rPr lang="en-US" altLang="zh-CN" dirty="0"/>
              <a:t>		if (v is not </a:t>
            </a:r>
            <a:r>
              <a:rPr lang="en-US" altLang="zh-CN" dirty="0" err="1"/>
              <a:t>visted</a:t>
            </a:r>
            <a:r>
              <a:rPr lang="en-US" altLang="zh-CN" dirty="0"/>
              <a:t>) </a:t>
            </a:r>
          </a:p>
          <a:p>
            <a:r>
              <a:rPr lang="en-US" altLang="zh-CN" dirty="0"/>
              <a:t>			</a:t>
            </a:r>
            <a:r>
              <a:rPr lang="en-US" altLang="zh-CN" dirty="0" err="1"/>
              <a:t>tarjan</a:t>
            </a:r>
            <a:r>
              <a:rPr lang="en-US" altLang="zh-CN" dirty="0"/>
              <a:t>(v) </a:t>
            </a:r>
          </a:p>
          <a:p>
            <a:r>
              <a:rPr lang="en-US" altLang="zh-CN" dirty="0"/>
              <a:t>			low[u] = min(low[u], low[v])</a:t>
            </a:r>
          </a:p>
          <a:p>
            <a:r>
              <a:rPr lang="en-US" altLang="zh-CN" dirty="0"/>
              <a:t>			</a:t>
            </a:r>
            <a:r>
              <a:rPr lang="zh-CN" altLang="en-US" dirty="0">
                <a:solidFill>
                  <a:srgbClr val="FF0000"/>
                </a:solidFill>
              </a:rPr>
              <a:t> </a:t>
            </a:r>
            <a:r>
              <a:rPr lang="en-US" altLang="zh-CN" dirty="0">
                <a:solidFill>
                  <a:srgbClr val="FF0000"/>
                </a:solidFill>
                <a:sym typeface="Wingdings" pitchFamily="2" charset="2"/>
              </a:rPr>
              <a:t>d[u]&lt;low[v]   </a:t>
            </a:r>
            <a:r>
              <a:rPr lang="en-US" altLang="zh-CN" dirty="0">
                <a:solidFill>
                  <a:srgbClr val="FF0000"/>
                </a:solidFill>
              </a:rPr>
              <a:t>(u, v) </a:t>
            </a:r>
            <a:r>
              <a:rPr lang="zh-CN" altLang="en-US" dirty="0">
                <a:solidFill>
                  <a:srgbClr val="FF0000"/>
                </a:solidFill>
              </a:rPr>
              <a:t>是桥</a:t>
            </a:r>
            <a:r>
              <a:rPr lang="en-US" altLang="zh-CN" dirty="0">
                <a:solidFill>
                  <a:srgbClr val="FF0000"/>
                </a:solidFill>
              </a:rPr>
              <a:t> </a:t>
            </a:r>
            <a:r>
              <a:rPr lang="en-US" altLang="zh-CN" dirty="0"/>
              <a:t>		</a:t>
            </a:r>
          </a:p>
          <a:p>
            <a:r>
              <a:rPr lang="en-US" altLang="zh-CN" dirty="0"/>
              <a:t>		}</a:t>
            </a:r>
          </a:p>
          <a:p>
            <a:r>
              <a:rPr lang="en-US" altLang="zh-CN" dirty="0"/>
              <a:t>		else {</a:t>
            </a:r>
          </a:p>
          <a:p>
            <a:r>
              <a:rPr lang="en-US" altLang="zh-CN" dirty="0"/>
              <a:t>			</a:t>
            </a:r>
            <a:r>
              <a:rPr lang="en-US" altLang="zh-CN" dirty="0">
                <a:solidFill>
                  <a:srgbClr val="FF0000"/>
                </a:solidFill>
              </a:rPr>
              <a:t>if(v </a:t>
            </a:r>
            <a:r>
              <a:rPr lang="zh-CN" altLang="en-US" dirty="0">
                <a:solidFill>
                  <a:srgbClr val="FF0000"/>
                </a:solidFill>
              </a:rPr>
              <a:t>不是</a:t>
            </a:r>
            <a:r>
              <a:rPr lang="en-US" altLang="zh-CN" dirty="0">
                <a:solidFill>
                  <a:srgbClr val="FF0000"/>
                </a:solidFill>
              </a:rPr>
              <a:t>u</a:t>
            </a:r>
            <a:r>
              <a:rPr lang="zh-CN" altLang="en-US" dirty="0">
                <a:solidFill>
                  <a:srgbClr val="FF0000"/>
                </a:solidFill>
              </a:rPr>
              <a:t> 的父节点</a:t>
            </a:r>
            <a:r>
              <a:rPr lang="en-US" altLang="zh-CN" dirty="0">
                <a:solidFill>
                  <a:srgbClr val="FF0000"/>
                </a:solidFill>
              </a:rPr>
              <a:t>)</a:t>
            </a:r>
          </a:p>
          <a:p>
            <a:r>
              <a:rPr lang="en-US" altLang="zh-CN" dirty="0"/>
              <a:t>				low[u] = min(low[u], d[v]) </a:t>
            </a:r>
          </a:p>
          <a:p>
            <a:r>
              <a:rPr lang="en-US" altLang="zh-CN" dirty="0"/>
              <a:t>		}</a:t>
            </a:r>
          </a:p>
          <a:p>
            <a:r>
              <a:rPr lang="en-US" altLang="zh-CN" dirty="0"/>
              <a:t>	}</a:t>
            </a:r>
          </a:p>
          <a:p>
            <a:r>
              <a:rPr lang="en-US" altLang="zh-CN" dirty="0"/>
              <a:t>	if (u is root)</a:t>
            </a:r>
          </a:p>
          <a:p>
            <a:r>
              <a:rPr lang="en-US" altLang="zh-CN" dirty="0"/>
              <a:t>	    u </a:t>
            </a:r>
            <a:r>
              <a:rPr lang="zh-CN" altLang="en-US" dirty="0"/>
              <a:t>是割点 </a:t>
            </a:r>
            <a:r>
              <a:rPr lang="en-US" altLang="zh-CN" dirty="0"/>
              <a:t>&lt;=&gt; u </a:t>
            </a:r>
            <a:r>
              <a:rPr lang="zh-CN" altLang="en-US" dirty="0"/>
              <a:t>有至少两个子节点</a:t>
            </a:r>
          </a:p>
          <a:p>
            <a:r>
              <a:rPr lang="zh-CN" altLang="en-US" dirty="0"/>
              <a:t>	</a:t>
            </a:r>
            <a:r>
              <a:rPr lang="en-US" altLang="zh-CN" dirty="0"/>
              <a:t>else </a:t>
            </a:r>
          </a:p>
          <a:p>
            <a:r>
              <a:rPr lang="en-US" altLang="zh-CN" dirty="0"/>
              <a:t>	</a:t>
            </a:r>
            <a:r>
              <a:rPr lang="en-US" altLang="zh-CN" dirty="0" smtClean="0"/>
              <a:t>   </a:t>
            </a:r>
            <a:r>
              <a:rPr lang="en-US" altLang="zh-CN" dirty="0"/>
              <a:t>u </a:t>
            </a:r>
            <a:r>
              <a:rPr lang="zh-CN" altLang="en-US" dirty="0"/>
              <a:t>是割点 </a:t>
            </a:r>
            <a:r>
              <a:rPr lang="en-US" altLang="zh-CN" dirty="0"/>
              <a:t>&lt;=&gt; u </a:t>
            </a:r>
            <a:r>
              <a:rPr lang="zh-CN" altLang="en-US" dirty="0"/>
              <a:t>有一个子节点</a:t>
            </a:r>
            <a:r>
              <a:rPr lang="en-US" altLang="zh-CN" dirty="0"/>
              <a:t>v</a:t>
            </a:r>
            <a:r>
              <a:rPr lang="zh-CN" altLang="en-US" dirty="0"/>
              <a:t>，满足</a:t>
            </a:r>
            <a:r>
              <a:rPr lang="en-US" altLang="zh-CN" dirty="0"/>
              <a:t>d[u]&lt;= low[v]</a:t>
            </a:r>
          </a:p>
          <a:p>
            <a:r>
              <a:rPr lang="en-US" altLang="zh-CN" dirty="0"/>
              <a:t>}</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a:t>
            </a:fld>
            <a:endParaRPr lang="en-GB" dirty="0"/>
          </a:p>
        </p:txBody>
      </p:sp>
    </p:spTree>
    <p:extLst>
      <p:ext uri="{BB962C8B-B14F-4D97-AF65-F5344CB8AC3E}">
        <p14:creationId xmlns:p14="http://schemas.microsoft.com/office/powerpoint/2010/main" val="2228390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基因调控网络</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899592" y="1677194"/>
            <a:ext cx="7572375" cy="3829050"/>
          </a:xfrm>
          <a:prstGeom prst="rect">
            <a:avLst/>
          </a:prstGeom>
        </p:spPr>
      </p:pic>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330</a:t>
            </a:fld>
            <a:endParaRPr lang="en-GB" dirty="0"/>
          </a:p>
        </p:txBody>
      </p:sp>
    </p:spTree>
    <p:extLst>
      <p:ext uri="{BB962C8B-B14F-4D97-AF65-F5344CB8AC3E}">
        <p14:creationId xmlns:p14="http://schemas.microsoft.com/office/powerpoint/2010/main" val="257120477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0648"/>
            <a:ext cx="8229600" cy="648072"/>
          </a:xfrm>
        </p:spPr>
        <p:txBody>
          <a:bodyPr/>
          <a:lstStyle/>
          <a:p>
            <a:pPr eaLnBrk="1" fontAlgn="auto" hangingPunct="1">
              <a:spcAft>
                <a:spcPts val="0"/>
              </a:spcAft>
              <a:defRPr/>
            </a:pPr>
            <a:r>
              <a:rPr lang="zh-CN" altLang="en-US" dirty="0" smtClean="0">
                <a:solidFill>
                  <a:srgbClr val="FFFF00"/>
                </a:solidFill>
              </a:rPr>
              <a:t>你知道如下问题吗</a:t>
            </a:r>
            <a:r>
              <a:rPr lang="en-US" altLang="zh-CN" dirty="0" smtClean="0">
                <a:solidFill>
                  <a:srgbClr val="FFFF00"/>
                </a:solidFill>
              </a:rPr>
              <a:t>?</a:t>
            </a:r>
            <a:endParaRPr lang="zh-CN" altLang="en-US" dirty="0">
              <a:solidFill>
                <a:srgbClr val="FFFF00"/>
              </a:solidFill>
            </a:endParaRPr>
          </a:p>
        </p:txBody>
      </p:sp>
      <p:sp>
        <p:nvSpPr>
          <p:cNvPr id="3" name="内容占位符 2"/>
          <p:cNvSpPr>
            <a:spLocks noGrp="1"/>
          </p:cNvSpPr>
          <p:nvPr>
            <p:ph idx="1"/>
          </p:nvPr>
        </p:nvSpPr>
        <p:spPr>
          <a:xfrm>
            <a:off x="468313" y="1125538"/>
            <a:ext cx="8496300" cy="5399087"/>
          </a:xfrm>
        </p:spPr>
        <p:txBody>
          <a:bodyPr>
            <a:normAutofit fontScale="77500" lnSpcReduction="20000"/>
          </a:bodyPr>
          <a:lstStyle/>
          <a:p>
            <a:pPr eaLnBrk="1" fontAlgn="auto" hangingPunct="1">
              <a:spcAft>
                <a:spcPts val="0"/>
              </a:spcAft>
              <a:buFont typeface="Wingdings 2"/>
              <a:buChar char=""/>
              <a:defRPr/>
            </a:pPr>
            <a:r>
              <a:rPr lang="zh-CN" altLang="en-US" dirty="0" smtClean="0"/>
              <a:t>地球上任意两个人之间要通过多少个朋友才能互相认识</a:t>
            </a:r>
            <a:r>
              <a:rPr lang="en-US" altLang="zh-CN" dirty="0" smtClean="0"/>
              <a:t>?</a:t>
            </a:r>
            <a:endParaRPr lang="zh-CN" altLang="en-US" dirty="0" smtClean="0"/>
          </a:p>
          <a:p>
            <a:pPr eaLnBrk="1" fontAlgn="auto" hangingPunct="1">
              <a:spcAft>
                <a:spcPts val="0"/>
              </a:spcAft>
              <a:buFont typeface="Wingdings 2"/>
              <a:buChar char=""/>
              <a:defRPr/>
            </a:pPr>
            <a:r>
              <a:rPr lang="zh-CN" altLang="en-US" dirty="0" smtClean="0"/>
              <a:t>万维网</a:t>
            </a:r>
            <a:r>
              <a:rPr lang="en-US" altLang="zh-CN" dirty="0" smtClean="0"/>
              <a:t>(WWW)</a:t>
            </a:r>
            <a:r>
              <a:rPr lang="zh-CN" altLang="en-US" dirty="0" smtClean="0"/>
              <a:t>上从一个页面到另一个页面平均需要点击多少次鼠标</a:t>
            </a:r>
            <a:r>
              <a:rPr lang="en-US" altLang="zh-CN" dirty="0" smtClean="0"/>
              <a:t>?</a:t>
            </a:r>
          </a:p>
          <a:p>
            <a:pPr eaLnBrk="1" fontAlgn="auto" hangingPunct="1">
              <a:spcAft>
                <a:spcPts val="0"/>
              </a:spcAft>
              <a:buFont typeface="Wingdings 2"/>
              <a:buChar char=""/>
              <a:defRPr/>
            </a:pPr>
            <a:r>
              <a:rPr lang="zh-CN" altLang="en-US" dirty="0" smtClean="0"/>
              <a:t>层出不穷的计算机病毒是如何在互联网上传播的</a:t>
            </a:r>
            <a:r>
              <a:rPr lang="en-US" altLang="zh-CN" dirty="0" smtClean="0"/>
              <a:t>?</a:t>
            </a:r>
          </a:p>
          <a:p>
            <a:pPr eaLnBrk="1" fontAlgn="auto" hangingPunct="1">
              <a:spcAft>
                <a:spcPts val="0"/>
              </a:spcAft>
              <a:buFont typeface="Wingdings 2"/>
              <a:buChar char=""/>
              <a:defRPr/>
            </a:pPr>
            <a:r>
              <a:rPr lang="zh-CN" altLang="en-US" dirty="0" smtClean="0"/>
              <a:t>各种传染病</a:t>
            </a:r>
            <a:r>
              <a:rPr lang="en-US" altLang="zh-CN" dirty="0" smtClean="0"/>
              <a:t>(</a:t>
            </a:r>
            <a:r>
              <a:rPr lang="zh-CN" altLang="en-US" dirty="0" smtClean="0"/>
              <a:t>艾滋病、非典型性肺炎和禽流感等</a:t>
            </a:r>
            <a:r>
              <a:rPr lang="en-US" altLang="zh-CN" dirty="0" smtClean="0"/>
              <a:t>)</a:t>
            </a:r>
            <a:r>
              <a:rPr lang="zh-CN" altLang="en-US" dirty="0" smtClean="0"/>
              <a:t>是如何在人类和动物中流行的</a:t>
            </a:r>
            <a:r>
              <a:rPr lang="en-US" altLang="zh-CN" dirty="0" smtClean="0"/>
              <a:t>?</a:t>
            </a:r>
          </a:p>
          <a:p>
            <a:pPr eaLnBrk="1" fontAlgn="auto" hangingPunct="1">
              <a:spcAft>
                <a:spcPts val="0"/>
              </a:spcAft>
              <a:buFont typeface="Wingdings 2"/>
              <a:buChar char=""/>
              <a:defRPr/>
            </a:pPr>
            <a:r>
              <a:rPr lang="zh-CN" altLang="en-US" dirty="0" smtClean="0"/>
              <a:t>应该如何建立合理的公共卫生与安全网络</a:t>
            </a:r>
            <a:r>
              <a:rPr lang="en-US" altLang="zh-CN" dirty="0" smtClean="0"/>
              <a:t>?</a:t>
            </a:r>
          </a:p>
          <a:p>
            <a:pPr eaLnBrk="1" fontAlgn="auto" hangingPunct="1">
              <a:spcAft>
                <a:spcPts val="0"/>
              </a:spcAft>
              <a:buFont typeface="Wingdings 2"/>
              <a:buChar char=""/>
              <a:defRPr/>
            </a:pPr>
            <a:r>
              <a:rPr lang="zh-CN" altLang="en-US" dirty="0" smtClean="0"/>
              <a:t>为什么流言蜚语会散布得很快</a:t>
            </a:r>
            <a:r>
              <a:rPr lang="en-US" altLang="zh-CN" dirty="0" smtClean="0"/>
              <a:t>?</a:t>
            </a:r>
          </a:p>
          <a:p>
            <a:pPr eaLnBrk="1" fontAlgn="auto" hangingPunct="1">
              <a:spcAft>
                <a:spcPts val="0"/>
              </a:spcAft>
              <a:buFont typeface="Wingdings 2"/>
              <a:buChar char=""/>
              <a:defRPr/>
            </a:pPr>
            <a:r>
              <a:rPr lang="zh-CN" altLang="en-US" dirty="0" smtClean="0"/>
              <a:t>全球或地区性金融危机是如何发生的</a:t>
            </a:r>
            <a:r>
              <a:rPr lang="en-US" altLang="zh-CN" dirty="0" smtClean="0"/>
              <a:t>?</a:t>
            </a:r>
          </a:p>
          <a:p>
            <a:pPr eaLnBrk="1" fontAlgn="auto" hangingPunct="1">
              <a:spcAft>
                <a:spcPts val="0"/>
              </a:spcAft>
              <a:buFont typeface="Wingdings 2"/>
              <a:buChar char=""/>
              <a:defRPr/>
            </a:pPr>
            <a:r>
              <a:rPr lang="zh-CN" altLang="en-US" dirty="0" smtClean="0"/>
              <a:t>局部故障是如何触发大面积停电事故的</a:t>
            </a:r>
            <a:r>
              <a:rPr lang="en-US" altLang="zh-CN" dirty="0" smtClean="0"/>
              <a:t>?</a:t>
            </a:r>
          </a:p>
          <a:p>
            <a:pPr eaLnBrk="1" fontAlgn="auto" hangingPunct="1">
              <a:spcAft>
                <a:spcPts val="0"/>
              </a:spcAft>
              <a:buFont typeface="Wingdings 2"/>
              <a:buChar char=""/>
              <a:defRPr/>
            </a:pPr>
            <a:r>
              <a:rPr lang="zh-CN" altLang="en-US" dirty="0" smtClean="0"/>
              <a:t>大城市的交通堵塞问题是如何引起的</a:t>
            </a:r>
            <a:r>
              <a:rPr lang="en-US" altLang="zh-CN" dirty="0" smtClean="0"/>
              <a:t>?</a:t>
            </a:r>
          </a:p>
          <a:p>
            <a:pPr eaLnBrk="1" fontAlgn="auto" hangingPunct="1">
              <a:spcAft>
                <a:spcPts val="0"/>
              </a:spcAft>
              <a:buFont typeface="Wingdings 2"/>
              <a:buChar char=""/>
              <a:defRPr/>
            </a:pPr>
            <a:r>
              <a:rPr lang="zh-CN" altLang="en-US" dirty="0" smtClean="0"/>
              <a:t>为什么大脑能够具有思维的功能</a:t>
            </a:r>
            <a:r>
              <a:rPr lang="en-US" altLang="zh-CN" dirty="0" smtClean="0"/>
              <a:t>?</a:t>
            </a:r>
          </a:p>
          <a:p>
            <a:pPr eaLnBrk="1" fontAlgn="auto" hangingPunct="1">
              <a:spcAft>
                <a:spcPts val="0"/>
              </a:spcAft>
              <a:buFont typeface="Wingdings 2"/>
              <a:buChar char=""/>
              <a:defRPr/>
            </a:pPr>
            <a:r>
              <a:rPr lang="zh-CN" altLang="en-US" dirty="0" smtClean="0"/>
              <a:t>人类社会的活动关系以及经济金融网络应该如何才有序？</a:t>
            </a:r>
            <a:endParaRPr lang="en-US" altLang="zh-CN" dirty="0" smtClean="0"/>
          </a:p>
          <a:p>
            <a:pPr eaLnBrk="1" fontAlgn="auto" hangingPunct="1">
              <a:spcAft>
                <a:spcPts val="0"/>
              </a:spcAft>
              <a:buFont typeface="Wingdings 2"/>
              <a:buChar char=""/>
              <a:defRPr/>
            </a:pPr>
            <a:r>
              <a:rPr lang="zh-CN" altLang="en-US" dirty="0" smtClean="0"/>
              <a:t>哪些节点是具有影响力的，或者处于重要位置？</a:t>
            </a:r>
            <a:endParaRPr lang="zh-CN" altLang="en-US" dirty="0"/>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331</a:t>
            </a:fld>
            <a:endParaRPr lang="en-GB"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linds(horizontal)">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445624" cy="1143000"/>
          </a:xfrm>
        </p:spPr>
        <p:txBody>
          <a:bodyPr>
            <a:normAutofit/>
          </a:bodyPr>
          <a:lstStyle/>
          <a:p>
            <a:pPr eaLnBrk="1" fontAlgn="auto" hangingPunct="1">
              <a:spcAft>
                <a:spcPts val="0"/>
              </a:spcAft>
              <a:defRPr/>
            </a:pPr>
            <a:r>
              <a:rPr lang="zh-CN" altLang="en-US" sz="2400" dirty="0" smtClean="0"/>
              <a:t>地球上任意两个人之间要通过多少个朋友才能互相认识</a:t>
            </a:r>
            <a:r>
              <a:rPr lang="en-US" altLang="zh-CN" sz="2400" dirty="0" smtClean="0"/>
              <a:t>?</a:t>
            </a:r>
            <a:endParaRPr lang="zh-CN" altLang="en-US" sz="2400" dirty="0" smtClean="0"/>
          </a:p>
        </p:txBody>
      </p:sp>
      <p:sp>
        <p:nvSpPr>
          <p:cNvPr id="3" name="内容占位符 2"/>
          <p:cNvSpPr>
            <a:spLocks noGrp="1"/>
          </p:cNvSpPr>
          <p:nvPr>
            <p:ph idx="1"/>
          </p:nvPr>
        </p:nvSpPr>
        <p:spPr>
          <a:xfrm>
            <a:off x="395288" y="1196975"/>
            <a:ext cx="4537075" cy="5327650"/>
          </a:xfrm>
          <a:ln w="19050">
            <a:solidFill>
              <a:schemeClr val="tx1">
                <a:lumMod val="95000"/>
                <a:lumOff val="5000"/>
              </a:schemeClr>
            </a:solidFill>
          </a:ln>
        </p:spPr>
        <p:txBody>
          <a:bodyPr>
            <a:normAutofit fontScale="62500" lnSpcReduction="20000"/>
          </a:bodyPr>
          <a:lstStyle/>
          <a:p>
            <a:pPr marL="0" indent="0" eaLnBrk="1" fontAlgn="auto" hangingPunct="1">
              <a:spcAft>
                <a:spcPts val="0"/>
              </a:spcAft>
              <a:buFont typeface="Wingdings 2" pitchFamily="18" charset="2"/>
              <a:buNone/>
              <a:defRPr/>
            </a:pPr>
            <a:r>
              <a:rPr lang="zh-CN" altLang="en-US" dirty="0" smtClean="0"/>
              <a:t>       一个社会网络就是一群人或团体按某种关系连接在一起而构成的一个系统。这里的关系可以多种多样，如个人之间的朋友关系、同事之间的合作关系、家庭之间的联姻关系和公司之间的商业关系等等。右图反映的就是澳大利亚堪培拉的一个社会关系网络。以朋友关系为例，很多人可能都有这样的经历：</a:t>
            </a:r>
            <a:r>
              <a:rPr lang="zh-CN" altLang="en-US" u="sng" dirty="0" smtClean="0"/>
              <a:t>偶尔碰到一个陌生人，同他聊了一会儿后发现你认识的某个人居然他也认识，然后一起发出“这个世界真小”的感叹。</a:t>
            </a:r>
            <a:r>
              <a:rPr lang="zh-CN" altLang="en-US" dirty="0" smtClean="0"/>
              <a:t>那么对于地球上任意两个人来说，借助第三者、第四者这样的间接关系来建立起他们两人的联系，平均需要通过多少人呢</a:t>
            </a:r>
            <a:r>
              <a:rPr lang="en-US" altLang="zh-CN" dirty="0" smtClean="0"/>
              <a:t>?20</a:t>
            </a:r>
            <a:r>
              <a:rPr lang="zh-CN" altLang="en-US" dirty="0" smtClean="0"/>
              <a:t>世纪</a:t>
            </a:r>
            <a:r>
              <a:rPr lang="en-US" altLang="zh-CN" dirty="0" smtClean="0"/>
              <a:t>60</a:t>
            </a:r>
            <a:r>
              <a:rPr lang="zh-CN" altLang="en-US" dirty="0" smtClean="0"/>
              <a:t>年代美国哈佛大学的社会心理学家</a:t>
            </a:r>
            <a:r>
              <a:rPr lang="en-US" altLang="zh-CN" dirty="0" smtClean="0"/>
              <a:t>Stanley  </a:t>
            </a:r>
            <a:r>
              <a:rPr lang="en-US" altLang="zh-CN" dirty="0" err="1" smtClean="0"/>
              <a:t>Milgram</a:t>
            </a:r>
            <a:r>
              <a:rPr lang="zh-CN" altLang="en-US" dirty="0" smtClean="0"/>
              <a:t>通过一些社会调查后给出的推断是：地球上任意两个人之间的平均距离是</a:t>
            </a:r>
            <a:r>
              <a:rPr lang="en-US" altLang="zh-CN" dirty="0" smtClean="0"/>
              <a:t>6</a:t>
            </a:r>
            <a:r>
              <a:rPr lang="zh-CN" altLang="en-US" dirty="0" smtClean="0"/>
              <a:t>。也就是说，平均中间只要通过</a:t>
            </a:r>
            <a:r>
              <a:rPr lang="en-US" altLang="zh-CN" dirty="0" smtClean="0"/>
              <a:t>5</a:t>
            </a:r>
            <a:r>
              <a:rPr lang="zh-CN" altLang="en-US" dirty="0" smtClean="0"/>
              <a:t>个人，你就能与地球上任何一个角落的任何一个人发生联系。</a:t>
            </a:r>
            <a:endParaRPr lang="zh-CN" altLang="en-US" dirty="0"/>
          </a:p>
        </p:txBody>
      </p:sp>
      <p:pic>
        <p:nvPicPr>
          <p:cNvPr id="38916" name="Picture 5"/>
          <p:cNvPicPr>
            <a:picLocks noChangeAspect="1" noChangeArrowheads="1"/>
          </p:cNvPicPr>
          <p:nvPr/>
        </p:nvPicPr>
        <p:blipFill>
          <a:blip r:embed="rId2" cstate="print"/>
          <a:srcRect/>
          <a:stretch>
            <a:fillRect/>
          </a:stretch>
        </p:blipFill>
        <p:spPr bwMode="auto">
          <a:xfrm>
            <a:off x="5003800" y="1125538"/>
            <a:ext cx="3960813" cy="2843212"/>
          </a:xfrm>
          <a:prstGeom prst="rect">
            <a:avLst/>
          </a:prstGeom>
          <a:noFill/>
          <a:ln w="9525">
            <a:noFill/>
            <a:miter lim="800000"/>
            <a:headEnd/>
            <a:tailEnd/>
          </a:ln>
        </p:spPr>
      </p:pic>
      <p:sp>
        <p:nvSpPr>
          <p:cNvPr id="7" name="内容占位符 2"/>
          <p:cNvSpPr txBox="1">
            <a:spLocks/>
          </p:cNvSpPr>
          <p:nvPr/>
        </p:nvSpPr>
        <p:spPr bwMode="auto">
          <a:xfrm>
            <a:off x="5003800" y="4365625"/>
            <a:ext cx="4032250" cy="1366838"/>
          </a:xfrm>
          <a:prstGeom prst="rect">
            <a:avLst/>
          </a:prstGeom>
          <a:noFill/>
          <a:ln w="9525">
            <a:noFill/>
            <a:miter lim="800000"/>
            <a:headEnd/>
            <a:tailEnd/>
          </a:ln>
        </p:spPr>
        <p:txBody>
          <a:bodyPr>
            <a:normAutofit fontScale="92500"/>
          </a:bodyPr>
          <a:lstStyle/>
          <a:p>
            <a:pPr algn="ctr" fontAlgn="auto">
              <a:spcBef>
                <a:spcPct val="20000"/>
              </a:spcBef>
              <a:spcAft>
                <a:spcPts val="0"/>
              </a:spcAft>
              <a:buClr>
                <a:schemeClr val="accent1"/>
              </a:buClr>
              <a:buSzPct val="70000"/>
              <a:defRPr/>
            </a:pPr>
            <a:r>
              <a:rPr lang="zh-CN" altLang="en-US" sz="3200" dirty="0">
                <a:solidFill>
                  <a:schemeClr val="tx2"/>
                </a:solidFill>
                <a:latin typeface="+mj-ea"/>
                <a:ea typeface="+mj-ea"/>
              </a:rPr>
              <a:t>六度分离推断</a:t>
            </a:r>
            <a:endParaRPr lang="en-US" altLang="zh-CN" sz="3200" dirty="0">
              <a:solidFill>
                <a:schemeClr val="tx2"/>
              </a:solidFill>
              <a:latin typeface="+mj-ea"/>
              <a:ea typeface="+mj-ea"/>
            </a:endParaRPr>
          </a:p>
          <a:p>
            <a:pPr fontAlgn="auto">
              <a:spcBef>
                <a:spcPct val="20000"/>
              </a:spcBef>
              <a:spcAft>
                <a:spcPts val="0"/>
              </a:spcAft>
              <a:buClr>
                <a:schemeClr val="accent1"/>
              </a:buClr>
              <a:buSzPct val="70000"/>
              <a:defRPr/>
            </a:pPr>
            <a:r>
              <a:rPr lang="en-US" altLang="zh-CN" sz="2800" dirty="0">
                <a:solidFill>
                  <a:schemeClr val="tx2"/>
                </a:solidFill>
                <a:latin typeface="+mn-lt"/>
                <a:ea typeface="+mn-ea"/>
              </a:rPr>
              <a:t>(</a:t>
            </a:r>
            <a:r>
              <a:rPr lang="en-US" altLang="zh-CN" sz="2600" dirty="0">
                <a:solidFill>
                  <a:schemeClr val="tx2"/>
                </a:solidFill>
                <a:latin typeface="+mn-lt"/>
                <a:ea typeface="+mn-ea"/>
              </a:rPr>
              <a:t>Six degrees of separation</a:t>
            </a:r>
            <a:r>
              <a:rPr lang="en-US" altLang="zh-CN" sz="2800" dirty="0">
                <a:solidFill>
                  <a:schemeClr val="tx2"/>
                </a:solidFill>
                <a:latin typeface="+mn-lt"/>
                <a:ea typeface="+mn-ea"/>
              </a:rPr>
              <a:t>)</a:t>
            </a:r>
            <a:endParaRPr lang="zh-CN" altLang="en-US" sz="3200" dirty="0">
              <a:solidFill>
                <a:schemeClr val="tx2"/>
              </a:solidFill>
              <a:latin typeface="+mn-lt"/>
              <a:ea typeface="+mn-ea"/>
            </a:endParaRPr>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332</a:t>
            </a:fld>
            <a:endParaRPr lang="en-GB"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linds(horizontal)">
                                      <p:cBhvr>
                                        <p:cTn id="1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697144" cy="1143000"/>
          </a:xfrm>
        </p:spPr>
        <p:txBody>
          <a:bodyPr>
            <a:normAutofit/>
          </a:bodyPr>
          <a:lstStyle/>
          <a:p>
            <a:pPr eaLnBrk="1" fontAlgn="auto" hangingPunct="1">
              <a:spcAft>
                <a:spcPts val="0"/>
              </a:spcAft>
              <a:defRPr/>
            </a:pPr>
            <a:r>
              <a:rPr lang="zh-CN" altLang="en-US" sz="2000" dirty="0" smtClean="0"/>
              <a:t>万维网</a:t>
            </a:r>
            <a:r>
              <a:rPr lang="en-US" altLang="zh-CN" sz="2000" dirty="0" smtClean="0"/>
              <a:t>(WWW)</a:t>
            </a:r>
            <a:r>
              <a:rPr lang="zh-CN" altLang="en-US" sz="2000" dirty="0" smtClean="0"/>
              <a:t>上从一个页面到另一个页面平均需要点击多少次鼠标</a:t>
            </a:r>
            <a:r>
              <a:rPr lang="en-US" altLang="zh-CN" sz="2000" dirty="0" smtClean="0"/>
              <a:t>?</a:t>
            </a:r>
          </a:p>
        </p:txBody>
      </p:sp>
      <p:pic>
        <p:nvPicPr>
          <p:cNvPr id="39939" name="图片 4" descr="2009-10-05_22-25-43.jpg"/>
          <p:cNvPicPr>
            <a:picLocks noChangeAspect="1"/>
          </p:cNvPicPr>
          <p:nvPr/>
        </p:nvPicPr>
        <p:blipFill>
          <a:blip r:embed="rId2" cstate="print"/>
          <a:srcRect/>
          <a:stretch>
            <a:fillRect/>
          </a:stretch>
        </p:blipFill>
        <p:spPr bwMode="auto">
          <a:xfrm>
            <a:off x="2663825" y="1412776"/>
            <a:ext cx="6480175" cy="4367213"/>
          </a:xfrm>
          <a:prstGeom prst="rect">
            <a:avLst/>
          </a:prstGeom>
          <a:noFill/>
          <a:ln w="9525">
            <a:noFill/>
            <a:miter lim="800000"/>
            <a:headEnd/>
            <a:tailEnd/>
          </a:ln>
        </p:spPr>
      </p:pic>
      <p:pic>
        <p:nvPicPr>
          <p:cNvPr id="39940" name="Picture 5" descr="http://t1.gstatic.com/images?q=tbn:ANd9GcTeSMdLV5i8nO8uGyZlQ1GDHxIEl7Y6irG1_yKH96_9DgMp89rRhokajT3F"/>
          <p:cNvPicPr>
            <a:picLocks noChangeAspect="1" noChangeArrowheads="1"/>
          </p:cNvPicPr>
          <p:nvPr/>
        </p:nvPicPr>
        <p:blipFill>
          <a:blip r:embed="rId3" cstate="print"/>
          <a:srcRect/>
          <a:stretch>
            <a:fillRect/>
          </a:stretch>
        </p:blipFill>
        <p:spPr bwMode="auto">
          <a:xfrm>
            <a:off x="323528" y="1124744"/>
            <a:ext cx="2303463" cy="1804987"/>
          </a:xfrm>
          <a:prstGeom prst="rect">
            <a:avLst/>
          </a:prstGeom>
          <a:noFill/>
          <a:ln w="9525">
            <a:noFill/>
            <a:miter lim="800000"/>
            <a:headEnd/>
            <a:tailEnd/>
          </a:ln>
        </p:spPr>
      </p:pic>
      <p:pic>
        <p:nvPicPr>
          <p:cNvPr id="4" name="图片 3"/>
          <p:cNvPicPr>
            <a:picLocks noChangeAspect="1"/>
          </p:cNvPicPr>
          <p:nvPr/>
        </p:nvPicPr>
        <p:blipFill>
          <a:blip r:embed="rId4"/>
          <a:stretch>
            <a:fillRect/>
          </a:stretch>
        </p:blipFill>
        <p:spPr>
          <a:xfrm>
            <a:off x="1695859" y="5887194"/>
            <a:ext cx="5305425" cy="361950"/>
          </a:xfrm>
          <a:prstGeom prst="rect">
            <a:avLst/>
          </a:prstGeom>
        </p:spPr>
      </p:pic>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333</a:t>
            </a:fld>
            <a:endParaRPr lang="en-GB"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697144" cy="1143000"/>
          </a:xfrm>
        </p:spPr>
        <p:txBody>
          <a:bodyPr>
            <a:normAutofit/>
          </a:bodyPr>
          <a:lstStyle/>
          <a:p>
            <a:pPr eaLnBrk="1" fontAlgn="auto" hangingPunct="1">
              <a:spcAft>
                <a:spcPts val="0"/>
              </a:spcAft>
              <a:defRPr/>
            </a:pPr>
            <a:r>
              <a:rPr lang="zh-CN" altLang="en-US" sz="2400" dirty="0" smtClean="0"/>
              <a:t>如何防止层出不穷的计算机病毒是在互联网</a:t>
            </a:r>
            <a:r>
              <a:rPr lang="en-US" altLang="zh-CN" sz="2400" dirty="0" smtClean="0"/>
              <a:t>(internet)</a:t>
            </a:r>
            <a:r>
              <a:rPr lang="zh-CN" altLang="en-US" sz="2400" dirty="0" smtClean="0"/>
              <a:t>上传播的</a:t>
            </a:r>
            <a:r>
              <a:rPr lang="en-US" altLang="zh-CN" sz="2400" dirty="0" smtClean="0"/>
              <a:t>?</a:t>
            </a:r>
          </a:p>
        </p:txBody>
      </p:sp>
      <p:sp>
        <p:nvSpPr>
          <p:cNvPr id="3" name="内容占位符 2"/>
          <p:cNvSpPr>
            <a:spLocks noGrp="1"/>
          </p:cNvSpPr>
          <p:nvPr>
            <p:ph idx="1"/>
          </p:nvPr>
        </p:nvSpPr>
        <p:spPr>
          <a:xfrm>
            <a:off x="395288" y="1196975"/>
            <a:ext cx="8229600" cy="5327650"/>
          </a:xfrm>
        </p:spPr>
        <p:txBody>
          <a:bodyPr/>
          <a:lstStyle/>
          <a:p>
            <a:pPr eaLnBrk="1" hangingPunct="1"/>
            <a:r>
              <a:rPr lang="zh-CN" altLang="en-US" dirty="0" smtClean="0"/>
              <a:t>如果把人的电子邮件地址作为一个点</a:t>
            </a:r>
            <a:r>
              <a:rPr lang="en-US" altLang="zh-CN" dirty="0" smtClean="0"/>
              <a:t>,</a:t>
            </a:r>
            <a:r>
              <a:rPr lang="zh-CN" altLang="en-US" dirty="0" smtClean="0"/>
              <a:t>两个有联系的人的地址联一条边</a:t>
            </a:r>
            <a:r>
              <a:rPr lang="en-US" altLang="zh-CN" dirty="0" smtClean="0"/>
              <a:t>(</a:t>
            </a:r>
            <a:r>
              <a:rPr lang="zh-CN" altLang="en-US" dirty="0" smtClean="0"/>
              <a:t>电邮地址簿</a:t>
            </a:r>
            <a:r>
              <a:rPr lang="en-US" altLang="zh-CN" dirty="0" smtClean="0"/>
              <a:t>),</a:t>
            </a:r>
            <a:r>
              <a:rPr lang="zh-CN" altLang="en-US" dirty="0" smtClean="0"/>
              <a:t>则这个图的直径为多少</a:t>
            </a:r>
            <a:r>
              <a:rPr lang="en-US" altLang="zh-CN" dirty="0" smtClean="0"/>
              <a:t>?</a:t>
            </a:r>
          </a:p>
          <a:p>
            <a:pPr eaLnBrk="1" hangingPunct="1"/>
            <a:r>
              <a:rPr lang="zh-CN" altLang="en-US" dirty="0" smtClean="0"/>
              <a:t>根据计算机病毒传播的途径和方法不一样</a:t>
            </a:r>
            <a:r>
              <a:rPr lang="en-US" altLang="zh-CN" dirty="0" smtClean="0"/>
              <a:t>,</a:t>
            </a:r>
            <a:r>
              <a:rPr lang="zh-CN" altLang="en-US" dirty="0" smtClean="0"/>
              <a:t>网络拓扑结构也是有变化的</a:t>
            </a:r>
            <a:r>
              <a:rPr lang="en-US" altLang="zh-CN" dirty="0" smtClean="0"/>
              <a:t>.</a:t>
            </a:r>
          </a:p>
          <a:p>
            <a:pPr eaLnBrk="1" hangingPunct="1"/>
            <a:r>
              <a:rPr lang="zh-CN" altLang="en-US" dirty="0" smtClean="0"/>
              <a:t>复杂网络上的传播机理和动力学分析</a:t>
            </a:r>
            <a:r>
              <a:rPr lang="en-US" altLang="zh-CN" dirty="0" smtClean="0"/>
              <a:t/>
            </a:r>
            <a:br>
              <a:rPr lang="en-US" altLang="zh-CN" dirty="0" smtClean="0"/>
            </a:br>
            <a:r>
              <a:rPr lang="en-US" altLang="zh-CN" dirty="0" smtClean="0"/>
              <a:t>--</a:t>
            </a:r>
            <a:r>
              <a:rPr lang="zh-CN" altLang="en-US" sz="2400" dirty="0" smtClean="0"/>
              <a:t>各种传染病</a:t>
            </a:r>
            <a:r>
              <a:rPr lang="en-US" altLang="zh-CN" sz="2400" dirty="0" smtClean="0"/>
              <a:t>(</a:t>
            </a:r>
            <a:r>
              <a:rPr lang="zh-CN" altLang="en-US" sz="2400" dirty="0" smtClean="0"/>
              <a:t>艾滋病、非典型性肺炎和禽流感等</a:t>
            </a:r>
            <a:r>
              <a:rPr lang="en-US" altLang="zh-CN" sz="2400" dirty="0" smtClean="0"/>
              <a:t>)</a:t>
            </a:r>
            <a:r>
              <a:rPr lang="zh-CN" altLang="en-US" sz="2400" dirty="0" smtClean="0"/>
              <a:t>是如何在人类和动物中流行的</a:t>
            </a:r>
            <a:r>
              <a:rPr lang="en-US" altLang="zh-CN" sz="2400" dirty="0" smtClean="0"/>
              <a:t>?</a:t>
            </a:r>
            <a:br>
              <a:rPr lang="en-US" altLang="zh-CN" sz="2400" dirty="0" smtClean="0"/>
            </a:br>
            <a:r>
              <a:rPr lang="en-US" altLang="zh-CN" sz="2400" dirty="0" smtClean="0"/>
              <a:t>--</a:t>
            </a:r>
            <a:r>
              <a:rPr lang="zh-CN" altLang="en-US" sz="2400" dirty="0" smtClean="0"/>
              <a:t>为什么流言蜚语会散布得很快</a:t>
            </a:r>
            <a:r>
              <a:rPr lang="en-US" altLang="zh-CN" sz="2400" dirty="0" smtClean="0"/>
              <a:t>?</a:t>
            </a:r>
          </a:p>
          <a:p>
            <a:pPr eaLnBrk="1" hangingPunct="1"/>
            <a:endParaRPr lang="zh-CN" altLang="en-US" dirty="0" smtClean="0"/>
          </a:p>
        </p:txBody>
      </p:sp>
      <p:sp>
        <p:nvSpPr>
          <p:cNvPr id="5" name="文本框 4"/>
          <p:cNvSpPr txBox="1"/>
          <p:nvPr/>
        </p:nvSpPr>
        <p:spPr>
          <a:xfrm>
            <a:off x="5220072" y="2348880"/>
            <a:ext cx="3108543" cy="369332"/>
          </a:xfrm>
          <a:prstGeom prst="rect">
            <a:avLst/>
          </a:prstGeom>
          <a:noFill/>
        </p:spPr>
        <p:txBody>
          <a:bodyPr wrap="none" rtlCol="0">
            <a:spAutoFit/>
          </a:bodyPr>
          <a:lstStyle/>
          <a:p>
            <a:r>
              <a:rPr lang="en-US" altLang="zh-CN" dirty="0" smtClean="0"/>
              <a:t>4, </a:t>
            </a:r>
            <a:r>
              <a:rPr lang="zh-CN" altLang="en-US" dirty="0" smtClean="0"/>
              <a:t>即任何两点间距离至多为</a:t>
            </a:r>
            <a:r>
              <a:rPr lang="en-US" altLang="zh-CN" dirty="0" smtClean="0"/>
              <a:t>4</a:t>
            </a:r>
            <a:endParaRPr lang="zh-CN" altLang="en-US" dirty="0"/>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334</a:t>
            </a:fld>
            <a:endParaRPr lang="en-GB"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linds(horizontal)">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356" y="260648"/>
            <a:ext cx="8229600" cy="692696"/>
          </a:xfrm>
        </p:spPr>
        <p:txBody>
          <a:bodyPr/>
          <a:lstStyle/>
          <a:p>
            <a:pPr eaLnBrk="1" fontAlgn="auto" hangingPunct="1">
              <a:spcAft>
                <a:spcPts val="0"/>
              </a:spcAft>
              <a:defRPr/>
            </a:pPr>
            <a:r>
              <a:rPr lang="zh-CN" altLang="en-US" dirty="0" smtClean="0"/>
              <a:t>人们是如何找到他们所需要的工作呢</a:t>
            </a:r>
            <a:r>
              <a:rPr lang="en-US" dirty="0" smtClean="0"/>
              <a:t>?</a:t>
            </a:r>
            <a:endParaRPr lang="en-US" altLang="zh-CN" dirty="0" smtClean="0"/>
          </a:p>
        </p:txBody>
      </p:sp>
      <p:sp>
        <p:nvSpPr>
          <p:cNvPr id="3" name="内容占位符 2"/>
          <p:cNvSpPr>
            <a:spLocks noGrp="1"/>
          </p:cNvSpPr>
          <p:nvPr>
            <p:ph idx="1"/>
          </p:nvPr>
        </p:nvSpPr>
        <p:spPr>
          <a:xfrm>
            <a:off x="395288" y="1052513"/>
            <a:ext cx="8569200" cy="5400675"/>
          </a:xfrm>
        </p:spPr>
        <p:txBody>
          <a:bodyPr/>
          <a:lstStyle/>
          <a:p>
            <a:pPr marL="0" indent="0">
              <a:buFont typeface="Wingdings 2" pitchFamily="18" charset="2"/>
              <a:buNone/>
            </a:pPr>
            <a:r>
              <a:rPr lang="en-US" altLang="zh-CN" sz="2000" dirty="0" smtClean="0"/>
              <a:t>          20</a:t>
            </a:r>
            <a:r>
              <a:rPr lang="zh-CN" altLang="en-US" sz="2000" dirty="0" smtClean="0"/>
              <a:t>世纪</a:t>
            </a:r>
            <a:r>
              <a:rPr lang="en-US" altLang="zh-CN" sz="2000" dirty="0" smtClean="0"/>
              <a:t>60</a:t>
            </a:r>
            <a:r>
              <a:rPr lang="zh-CN" altLang="en-US" sz="2000" dirty="0" smtClean="0"/>
              <a:t>年代末，哈佛大学的研究生</a:t>
            </a:r>
            <a:r>
              <a:rPr lang="en-US" altLang="zh-CN" sz="2000" dirty="0" smtClean="0"/>
              <a:t>Mark  </a:t>
            </a:r>
            <a:r>
              <a:rPr lang="en-US" altLang="zh-CN" sz="2000" dirty="0" err="1" smtClean="0"/>
              <a:t>Granovetter</a:t>
            </a:r>
            <a:r>
              <a:rPr lang="zh-CN" altLang="en-US" sz="2000" dirty="0" smtClean="0"/>
              <a:t>带着这些问题，开始了他的研究课题。他在波士顿地区采访了近</a:t>
            </a:r>
            <a:r>
              <a:rPr lang="en-US" altLang="zh-CN" sz="2000" dirty="0" smtClean="0"/>
              <a:t>100</a:t>
            </a:r>
            <a:r>
              <a:rPr lang="zh-CN" altLang="en-US" sz="2000" dirty="0" smtClean="0"/>
              <a:t>个人，并向</a:t>
            </a:r>
            <a:r>
              <a:rPr lang="en-US" altLang="zh-CN" sz="2000" dirty="0" smtClean="0"/>
              <a:t>200</a:t>
            </a:r>
            <a:r>
              <a:rPr lang="zh-CN" altLang="en-US" sz="2000" dirty="0" smtClean="0"/>
              <a:t>多个人发出了问卷。这些被调查者，要么刚刚改变了工作，要么最近才被雇佣，而且都是专业技术人士，也就是说，他的调查范围不包括蓝领工人。</a:t>
            </a:r>
            <a:r>
              <a:rPr lang="en-US" altLang="zh-CN" sz="2000" dirty="0" err="1" smtClean="0"/>
              <a:t>Granovetter</a:t>
            </a:r>
            <a:r>
              <a:rPr lang="zh-CN" altLang="en-US" sz="2000" dirty="0" smtClean="0"/>
              <a:t>发现，人们在找寻工作时，那些关系紧密的朋友</a:t>
            </a:r>
            <a:r>
              <a:rPr lang="en-US" altLang="zh-CN" sz="2000" dirty="0" smtClean="0"/>
              <a:t>(</a:t>
            </a:r>
            <a:r>
              <a:rPr lang="zh-CN" altLang="en-US" sz="2000" dirty="0" smtClean="0"/>
              <a:t>强连接</a:t>
            </a:r>
            <a:r>
              <a:rPr lang="en-US" altLang="zh-CN" sz="2000" dirty="0" smtClean="0"/>
              <a:t>)</a:t>
            </a:r>
            <a:r>
              <a:rPr lang="zh-CN" altLang="en-US" sz="2000" dirty="0" smtClean="0"/>
              <a:t>反倒没有那些关系一般的甚至只是偶尔见面的朋友</a:t>
            </a:r>
            <a:r>
              <a:rPr lang="en-US" altLang="zh-CN" sz="2000" dirty="0" smtClean="0"/>
              <a:t>(</a:t>
            </a:r>
            <a:r>
              <a:rPr lang="zh-CN" altLang="en-US" sz="2000" dirty="0" smtClean="0"/>
              <a:t>弱连接</a:t>
            </a:r>
            <a:r>
              <a:rPr lang="en-US" altLang="zh-CN" sz="2000" dirty="0" smtClean="0"/>
              <a:t>)</a:t>
            </a:r>
            <a:r>
              <a:rPr lang="zh-CN" altLang="en-US" sz="2000" dirty="0" smtClean="0"/>
              <a:t>更能够发挥作用。事实上，关系紧密的朋友也许根本帮不上忙。下面是</a:t>
            </a:r>
            <a:r>
              <a:rPr lang="en-US" altLang="zh-CN" sz="2000" dirty="0" err="1" smtClean="0"/>
              <a:t>Granovetter</a:t>
            </a:r>
            <a:r>
              <a:rPr lang="zh-CN" altLang="en-US" sz="2000" dirty="0" smtClean="0"/>
              <a:t>论文中给出的一个例子，类似的例子在我们身边也非常多，例如：</a:t>
            </a:r>
            <a:r>
              <a:rPr lang="en-US" sz="2000" dirty="0" smtClean="0">
                <a:ea typeface="华文楷体" pitchFamily="2" charset="-122"/>
              </a:rPr>
              <a:t>    </a:t>
            </a:r>
            <a:r>
              <a:rPr lang="en-US" altLang="zh-CN" sz="2000" dirty="0" smtClean="0"/>
              <a:t>Edward</a:t>
            </a:r>
            <a:r>
              <a:rPr lang="zh-CN" altLang="en-US" sz="2000" dirty="0" smtClean="0"/>
              <a:t>在上高中的时候，他认识的一个女孩邀请他参加了一个聚会。在聚会上， </a:t>
            </a:r>
            <a:r>
              <a:rPr lang="en-US" altLang="zh-CN" sz="2000" dirty="0" smtClean="0"/>
              <a:t>Edward</a:t>
            </a:r>
            <a:r>
              <a:rPr lang="zh-CN" altLang="en-US" sz="2000" dirty="0" smtClean="0"/>
              <a:t>遇到了比他大十岁的那个女孩的大姐的男朋友。三年以后，当</a:t>
            </a:r>
            <a:r>
              <a:rPr lang="en-US" altLang="zh-CN" sz="2000" dirty="0" smtClean="0"/>
              <a:t>Edward</a:t>
            </a:r>
            <a:r>
              <a:rPr lang="zh-CN" altLang="en-US" sz="2000" dirty="0" smtClean="0"/>
              <a:t>辞去了工作后，他在当地的住所偶遇到了这位只有一面之交的朋友。在交谈中，这个人提起说他所在的公司现在需要一个制图员，于是</a:t>
            </a:r>
            <a:r>
              <a:rPr lang="en-US" altLang="zh-CN" sz="2000" dirty="0" smtClean="0"/>
              <a:t>Edward</a:t>
            </a:r>
            <a:r>
              <a:rPr lang="zh-CN" altLang="en-US" sz="2000" dirty="0" smtClean="0"/>
              <a:t>申请了这个工作，并顺利地被聘用了。</a:t>
            </a:r>
            <a:r>
              <a:rPr lang="en-US" sz="2000" dirty="0" smtClean="0">
                <a:ea typeface="华文楷体" pitchFamily="2" charset="-122"/>
              </a:rPr>
              <a:t>   </a:t>
            </a:r>
            <a:r>
              <a:rPr lang="en-US" altLang="zh-CN" sz="2000" dirty="0" err="1" smtClean="0"/>
              <a:t>Granovetter</a:t>
            </a:r>
            <a:r>
              <a:rPr lang="zh-CN" altLang="en-US" sz="2000" dirty="0" smtClean="0"/>
              <a:t>的这篇标题为</a:t>
            </a:r>
            <a:r>
              <a:rPr lang="en-US" altLang="zh-CN" sz="2000" dirty="0" smtClean="0"/>
              <a:t>《</a:t>
            </a:r>
            <a:r>
              <a:rPr lang="zh-CN" altLang="en-US" sz="2000" dirty="0" smtClean="0"/>
              <a:t>弱连接的强度</a:t>
            </a:r>
            <a:r>
              <a:rPr lang="en-US" altLang="zh-CN" sz="2000" dirty="0" smtClean="0"/>
              <a:t>》(The  Strength  of Weak Ties)</a:t>
            </a:r>
            <a:r>
              <a:rPr lang="zh-CN" altLang="en-US" sz="2000" dirty="0" smtClean="0"/>
              <a:t>的论文最初于</a:t>
            </a:r>
            <a:r>
              <a:rPr lang="en-US" altLang="zh-CN" sz="2000" dirty="0" smtClean="0"/>
              <a:t>1969</a:t>
            </a:r>
            <a:r>
              <a:rPr lang="zh-CN" altLang="en-US" sz="2000" dirty="0" smtClean="0"/>
              <a:t>年</a:t>
            </a:r>
            <a:r>
              <a:rPr lang="en-US" altLang="zh-CN" sz="2000" dirty="0" smtClean="0"/>
              <a:t>8</a:t>
            </a:r>
            <a:r>
              <a:rPr lang="zh-CN" altLang="en-US" sz="2000" dirty="0" smtClean="0"/>
              <a:t>月投给了</a:t>
            </a:r>
            <a:r>
              <a:rPr lang="en-US" altLang="zh-CN" sz="2000" dirty="0" smtClean="0"/>
              <a:t>《</a:t>
            </a:r>
            <a:r>
              <a:rPr lang="zh-CN" altLang="en-US" sz="2000" dirty="0" smtClean="0"/>
              <a:t>美国社会学评论</a:t>
            </a:r>
            <a:r>
              <a:rPr lang="en-US" altLang="zh-CN" sz="2000" dirty="0" smtClean="0"/>
              <a:t>》</a:t>
            </a:r>
            <a:r>
              <a:rPr lang="zh-CN" altLang="en-US" sz="2000" dirty="0" smtClean="0"/>
              <a:t>杂志，但</a:t>
            </a:r>
            <a:r>
              <a:rPr lang="en-US" altLang="zh-CN" sz="2000" dirty="0" smtClean="0"/>
              <a:t>4</a:t>
            </a:r>
            <a:r>
              <a:rPr lang="zh-CN" altLang="en-US" sz="2000" dirty="0" smtClean="0"/>
              <a:t>个月后就被退稿。四年之后，这篇论文才在</a:t>
            </a:r>
            <a:r>
              <a:rPr lang="en-US" altLang="zh-CN" sz="2000" dirty="0" smtClean="0"/>
              <a:t>《</a:t>
            </a:r>
            <a:r>
              <a:rPr lang="zh-CN" altLang="en-US" sz="2000" dirty="0" smtClean="0"/>
              <a:t>美国社会学</a:t>
            </a:r>
            <a:r>
              <a:rPr lang="en-US" altLang="zh-CN" sz="2000" dirty="0" smtClean="0"/>
              <a:t>》</a:t>
            </a:r>
            <a:r>
              <a:rPr lang="zh-CN" altLang="en-US" sz="2000" dirty="0" smtClean="0"/>
              <a:t>杂志发表。现在它已被认为是有史以来最有影响的社会学论文之一。</a:t>
            </a: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335</a:t>
            </a:fld>
            <a:endParaRPr lang="en-GB"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484784"/>
            <a:ext cx="8229600" cy="2376264"/>
          </a:xfrm>
        </p:spPr>
        <p:txBody>
          <a:bodyPr/>
          <a:lstStyle/>
          <a:p>
            <a:pPr eaLnBrk="1" fontAlgn="auto" hangingPunct="1">
              <a:spcAft>
                <a:spcPts val="0"/>
              </a:spcAft>
              <a:defRPr/>
            </a:pPr>
            <a:r>
              <a:rPr lang="en-US" altLang="zh-CN" dirty="0" smtClean="0">
                <a:solidFill>
                  <a:schemeClr val="tx2"/>
                </a:solidFill>
              </a:rPr>
              <a:t>&gt;</a:t>
            </a:r>
            <a:r>
              <a:rPr lang="zh-CN" altLang="en-US" dirty="0" smtClean="0">
                <a:solidFill>
                  <a:schemeClr val="tx2"/>
                </a:solidFill>
              </a:rPr>
              <a:t>全球或地区性金融危机是如何发生的</a:t>
            </a:r>
            <a:r>
              <a:rPr lang="en-US" altLang="zh-CN" dirty="0" smtClean="0">
                <a:solidFill>
                  <a:schemeClr val="tx2"/>
                </a:solidFill>
              </a:rPr>
              <a:t>?</a:t>
            </a:r>
            <a:br>
              <a:rPr lang="en-US" altLang="zh-CN" dirty="0" smtClean="0">
                <a:solidFill>
                  <a:schemeClr val="tx2"/>
                </a:solidFill>
              </a:rPr>
            </a:br>
            <a:r>
              <a:rPr lang="en-US" altLang="zh-CN" dirty="0" smtClean="0">
                <a:solidFill>
                  <a:schemeClr val="tx2"/>
                </a:solidFill>
              </a:rPr>
              <a:t>&gt;</a:t>
            </a:r>
            <a:r>
              <a:rPr lang="zh-CN" altLang="en-US" dirty="0" smtClean="0">
                <a:solidFill>
                  <a:schemeClr val="tx2"/>
                </a:solidFill>
              </a:rPr>
              <a:t>局部故障是如何触发大面积停电事故的</a:t>
            </a:r>
            <a:r>
              <a:rPr lang="en-US" altLang="zh-CN" dirty="0" smtClean="0">
                <a:solidFill>
                  <a:schemeClr val="tx2"/>
                </a:solidFill>
              </a:rPr>
              <a:t>?</a:t>
            </a:r>
            <a:br>
              <a:rPr lang="en-US" altLang="zh-CN" dirty="0" smtClean="0">
                <a:solidFill>
                  <a:schemeClr val="tx2"/>
                </a:solidFill>
              </a:rPr>
            </a:br>
            <a:r>
              <a:rPr lang="en-US" altLang="zh-CN" dirty="0" smtClean="0">
                <a:solidFill>
                  <a:schemeClr val="tx2"/>
                </a:solidFill>
              </a:rPr>
              <a:t>&gt;</a:t>
            </a:r>
            <a:r>
              <a:rPr lang="zh-CN" altLang="en-US" dirty="0" smtClean="0">
                <a:solidFill>
                  <a:schemeClr val="tx2"/>
                </a:solidFill>
              </a:rPr>
              <a:t>为什么一条线路的受损就会触发互联网的严重堵塞</a:t>
            </a:r>
            <a:r>
              <a:rPr lang="en-US" altLang="zh-CN" dirty="0" smtClean="0">
                <a:solidFill>
                  <a:schemeClr val="tx2"/>
                </a:solidFill>
              </a:rPr>
              <a:t>?</a:t>
            </a:r>
          </a:p>
        </p:txBody>
      </p:sp>
      <p:sp>
        <p:nvSpPr>
          <p:cNvPr id="43011" name="TextBox 4"/>
          <p:cNvSpPr txBox="1">
            <a:spLocks noChangeArrowheads="1"/>
          </p:cNvSpPr>
          <p:nvPr/>
        </p:nvSpPr>
        <p:spPr bwMode="auto">
          <a:xfrm>
            <a:off x="770422" y="4101306"/>
            <a:ext cx="5826125" cy="769937"/>
          </a:xfrm>
          <a:prstGeom prst="rect">
            <a:avLst/>
          </a:prstGeom>
          <a:noFill/>
          <a:ln w="9525">
            <a:noFill/>
            <a:miter lim="800000"/>
            <a:headEnd/>
            <a:tailEnd/>
          </a:ln>
        </p:spPr>
        <p:txBody>
          <a:bodyPr wrap="none">
            <a:spAutoFit/>
          </a:bodyPr>
          <a:lstStyle/>
          <a:p>
            <a:r>
              <a:rPr lang="en-US" altLang="zh-CN" sz="4400" dirty="0"/>
              <a:t>---</a:t>
            </a:r>
            <a:r>
              <a:rPr lang="zh-CN" altLang="en-US" sz="4400" dirty="0">
                <a:solidFill>
                  <a:srgbClr val="FF0000"/>
                </a:solidFill>
              </a:rPr>
              <a:t>复杂网络的相继故障</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336</a:t>
            </a:fld>
            <a:endParaRPr lang="en-GB" dirty="0"/>
          </a:p>
        </p:txBody>
      </p:sp>
    </p:spTree>
  </p:cSld>
  <p:clrMapOvr>
    <a:masterClrMapping/>
  </p:clrMapOvr>
  <p:transition>
    <p:dissolve/>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0446" y="188640"/>
            <a:ext cx="8229600" cy="864096"/>
          </a:xfrm>
        </p:spPr>
        <p:txBody>
          <a:bodyPr/>
          <a:lstStyle/>
          <a:p>
            <a:pPr eaLnBrk="1" fontAlgn="auto" hangingPunct="1">
              <a:spcAft>
                <a:spcPts val="0"/>
              </a:spcAft>
              <a:defRPr/>
            </a:pPr>
            <a:r>
              <a:rPr lang="zh-CN" altLang="en-US" dirty="0" smtClean="0"/>
              <a:t>复杂网络中的搜索</a:t>
            </a:r>
            <a:endParaRPr lang="en-US" altLang="zh-CN" dirty="0" smtClean="0"/>
          </a:p>
        </p:txBody>
      </p:sp>
      <p:sp>
        <p:nvSpPr>
          <p:cNvPr id="3" name="内容占位符 2"/>
          <p:cNvSpPr>
            <a:spLocks noGrp="1"/>
          </p:cNvSpPr>
          <p:nvPr>
            <p:ph idx="1"/>
          </p:nvPr>
        </p:nvSpPr>
        <p:spPr>
          <a:xfrm>
            <a:off x="395288" y="1196975"/>
            <a:ext cx="8229600" cy="5327650"/>
          </a:xfrm>
        </p:spPr>
        <p:txBody>
          <a:bodyPr/>
          <a:lstStyle/>
          <a:p>
            <a:pPr eaLnBrk="1" hangingPunct="1"/>
            <a:r>
              <a:rPr lang="zh-CN" altLang="en-US" sz="2400" smtClean="0"/>
              <a:t>网络的小世界性：尽管网络很大，但是任意两人之间的平均距离却惊人的小。</a:t>
            </a:r>
            <a:endParaRPr lang="en-US" altLang="zh-CN" sz="2400" smtClean="0"/>
          </a:p>
          <a:p>
            <a:pPr eaLnBrk="1" hangingPunct="1"/>
            <a:r>
              <a:rPr lang="zh-CN" altLang="en-US" sz="2400" smtClean="0"/>
              <a:t>网络的可搜索性：尽管链接两个人的路径的书面可能很大且不同路径的长度差异也可能很大，但是人们是有可能找到链接自己与某个陌生人之间的较短路径的</a:t>
            </a:r>
            <a:r>
              <a:rPr lang="en-US" altLang="zh-CN" sz="2400" smtClean="0"/>
              <a:t>(</a:t>
            </a:r>
            <a:r>
              <a:rPr lang="zh-CN" altLang="en-US" sz="2400" smtClean="0"/>
              <a:t>见：</a:t>
            </a:r>
            <a:r>
              <a:rPr lang="en-US" altLang="zh-CN" sz="2400" smtClean="0"/>
              <a:t>《“</a:t>
            </a:r>
            <a:r>
              <a:rPr lang="zh-CN" altLang="en-US" sz="2400" smtClean="0"/>
              <a:t>小世界”网络的集体动力学</a:t>
            </a:r>
            <a:r>
              <a:rPr lang="en-US" altLang="zh-CN" sz="2400" smtClean="0"/>
              <a:t>》)</a:t>
            </a:r>
            <a:r>
              <a:rPr lang="zh-CN" altLang="en-US" sz="2400" smtClean="0"/>
              <a:t>。</a:t>
            </a:r>
            <a:endParaRPr lang="en-US" altLang="zh-CN" sz="2400" smtClean="0"/>
          </a:p>
          <a:p>
            <a:pPr eaLnBrk="1" hangingPunct="1"/>
            <a:r>
              <a:rPr lang="en-US" altLang="zh-CN" sz="2400" smtClean="0"/>
              <a:t>Watts(Identity and search in social networks, Science,</a:t>
            </a:r>
            <a:r>
              <a:rPr lang="zh-CN" altLang="en-US" sz="2400" smtClean="0"/>
              <a:t> </a:t>
            </a:r>
            <a:r>
              <a:rPr lang="en-US" altLang="zh-CN" sz="2400" smtClean="0"/>
              <a:t>2002,296:1302-1305)</a:t>
            </a:r>
            <a:r>
              <a:rPr lang="zh-CN" altLang="en-US" sz="2400" smtClean="0"/>
              <a:t>对社会网络作了进一步的研究。</a:t>
            </a:r>
            <a:endParaRPr lang="en-US" altLang="zh-CN" sz="2400" smtClean="0"/>
          </a:p>
          <a:p>
            <a:pPr eaLnBrk="1" hangingPunct="1"/>
            <a:r>
              <a:rPr lang="zh-CN" altLang="en-US" sz="2400" smtClean="0"/>
              <a:t>社会网络搜索：</a:t>
            </a:r>
            <a:r>
              <a:rPr lang="en-US" altLang="zh-CN" sz="2400" smtClean="0"/>
              <a:t>Kleinbeig</a:t>
            </a:r>
            <a:r>
              <a:rPr lang="zh-CN" altLang="en-US" sz="2400" smtClean="0"/>
              <a:t>网格搜索、层次树结构网络模型</a:t>
            </a:r>
            <a:endParaRPr lang="en-US" altLang="zh-CN" sz="2400" smtClean="0"/>
          </a:p>
          <a:p>
            <a:pPr eaLnBrk="1" hangingPunct="1"/>
            <a:r>
              <a:rPr lang="zh-CN" altLang="en-US" sz="2400" smtClean="0"/>
              <a:t>搜索策略：广度有限搜索、随机游走搜索、最大度搜索等</a:t>
            </a:r>
            <a:endParaRPr lang="en-US" altLang="zh-CN" sz="2400" smtClean="0"/>
          </a:p>
          <a:p>
            <a:pPr eaLnBrk="1" hangingPunct="1"/>
            <a:r>
              <a:rPr lang="en-US" altLang="zh-CN" sz="2400" smtClean="0"/>
              <a:t>WS</a:t>
            </a:r>
            <a:r>
              <a:rPr lang="zh-CN" altLang="en-US" sz="2400" smtClean="0"/>
              <a:t>小世界网络</a:t>
            </a: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337</a:t>
            </a:fld>
            <a:endParaRPr lang="en-GB"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1285" y="229258"/>
            <a:ext cx="8229600" cy="864096"/>
          </a:xfrm>
        </p:spPr>
        <p:txBody>
          <a:bodyPr/>
          <a:lstStyle/>
          <a:p>
            <a:pPr eaLnBrk="1" fontAlgn="auto" hangingPunct="1">
              <a:spcAft>
                <a:spcPts val="0"/>
              </a:spcAft>
              <a:defRPr/>
            </a:pPr>
            <a:r>
              <a:rPr lang="zh-CN" altLang="en-US" dirty="0" smtClean="0"/>
              <a:t>复杂网络中的社团结构</a:t>
            </a:r>
            <a:endParaRPr lang="en-US" altLang="zh-CN" dirty="0" smtClean="0"/>
          </a:p>
        </p:txBody>
      </p:sp>
      <p:pic>
        <p:nvPicPr>
          <p:cNvPr id="45059" name="Picture 2"/>
          <p:cNvPicPr>
            <a:picLocks noChangeAspect="1" noChangeArrowheads="1"/>
          </p:cNvPicPr>
          <p:nvPr/>
        </p:nvPicPr>
        <p:blipFill>
          <a:blip r:embed="rId2" cstate="print"/>
          <a:srcRect/>
          <a:stretch>
            <a:fillRect/>
          </a:stretch>
        </p:blipFill>
        <p:spPr bwMode="auto">
          <a:xfrm>
            <a:off x="323850" y="1125538"/>
            <a:ext cx="371475" cy="5324475"/>
          </a:xfrm>
          <a:prstGeom prst="rect">
            <a:avLst/>
          </a:prstGeom>
          <a:noFill/>
          <a:ln w="9525">
            <a:noFill/>
            <a:miter lim="800000"/>
            <a:headEnd/>
            <a:tailEnd/>
          </a:ln>
        </p:spPr>
      </p:pic>
      <p:sp>
        <p:nvSpPr>
          <p:cNvPr id="45060" name="TextBox 5"/>
          <p:cNvSpPr txBox="1">
            <a:spLocks noChangeArrowheads="1"/>
          </p:cNvSpPr>
          <p:nvPr/>
        </p:nvSpPr>
        <p:spPr bwMode="auto">
          <a:xfrm>
            <a:off x="900113" y="1125538"/>
            <a:ext cx="7416800" cy="1630362"/>
          </a:xfrm>
          <a:prstGeom prst="rect">
            <a:avLst/>
          </a:prstGeom>
          <a:noFill/>
          <a:ln w="9525">
            <a:noFill/>
            <a:miter lim="800000"/>
            <a:headEnd/>
            <a:tailEnd/>
          </a:ln>
        </p:spPr>
        <p:txBody>
          <a:bodyPr>
            <a:spAutoFit/>
          </a:bodyPr>
          <a:lstStyle/>
          <a:p>
            <a:r>
              <a:rPr lang="en-US" altLang="zh-CN" sz="2000"/>
              <a:t>20</a:t>
            </a:r>
            <a:r>
              <a:rPr lang="zh-CN" altLang="en-US" sz="2000"/>
              <a:t>世纪</a:t>
            </a:r>
            <a:r>
              <a:rPr lang="en-US" altLang="zh-CN" sz="2000"/>
              <a:t>70</a:t>
            </a:r>
            <a:r>
              <a:rPr lang="zh-CN" altLang="en-US" sz="2000"/>
              <a:t>年代初期，</a:t>
            </a:r>
            <a:r>
              <a:rPr lang="en-US" altLang="zh-CN" sz="2000"/>
              <a:t>Zachary</a:t>
            </a:r>
            <a:r>
              <a:rPr lang="zh-CN" altLang="en-US" sz="2000"/>
              <a:t>用了两年时间来观察美国一所大学中的空手道俱乐部成员之间的关系网。事也凑巧，在他调查过程中，该俱乐部的主管与校长之间因抬高俱乐部收费问题产生了争执。结果，该俱乐部分裂成了两个分别以主观和校长为核心的小俱乐部。</a:t>
            </a:r>
          </a:p>
        </p:txBody>
      </p:sp>
      <p:pic>
        <p:nvPicPr>
          <p:cNvPr id="45061" name="Picture 3"/>
          <p:cNvPicPr>
            <a:picLocks noChangeAspect="1" noChangeArrowheads="1"/>
          </p:cNvPicPr>
          <p:nvPr/>
        </p:nvPicPr>
        <p:blipFill>
          <a:blip r:embed="rId3" cstate="print"/>
          <a:srcRect/>
          <a:stretch>
            <a:fillRect/>
          </a:stretch>
        </p:blipFill>
        <p:spPr bwMode="auto">
          <a:xfrm>
            <a:off x="2124075" y="2636838"/>
            <a:ext cx="4176713" cy="2928937"/>
          </a:xfrm>
          <a:prstGeom prst="rect">
            <a:avLst/>
          </a:prstGeom>
          <a:noFill/>
          <a:ln w="9525">
            <a:noFill/>
            <a:miter lim="800000"/>
            <a:headEnd/>
            <a:tailEnd/>
          </a:ln>
        </p:spPr>
      </p:pic>
      <p:pic>
        <p:nvPicPr>
          <p:cNvPr id="45062" name="Picture 4"/>
          <p:cNvPicPr>
            <a:picLocks noChangeAspect="1" noChangeArrowheads="1"/>
          </p:cNvPicPr>
          <p:nvPr/>
        </p:nvPicPr>
        <p:blipFill>
          <a:blip r:embed="rId4" cstate="print"/>
          <a:srcRect/>
          <a:stretch>
            <a:fillRect/>
          </a:stretch>
        </p:blipFill>
        <p:spPr bwMode="auto">
          <a:xfrm>
            <a:off x="1763713" y="5732463"/>
            <a:ext cx="4464050" cy="560387"/>
          </a:xfrm>
          <a:prstGeom prst="rect">
            <a:avLst/>
          </a:prstGeom>
          <a:noFill/>
          <a:ln w="9525">
            <a:noFill/>
            <a:miter lim="800000"/>
            <a:headEnd/>
            <a:tailEnd/>
          </a:ln>
        </p:spPr>
      </p:pic>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338</a:t>
            </a:fld>
            <a:endParaRPr lang="en-GB" dirty="0"/>
          </a:p>
        </p:txBody>
      </p:sp>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pPr eaLnBrk="1" fontAlgn="auto" hangingPunct="1">
              <a:spcAft>
                <a:spcPts val="0"/>
              </a:spcAft>
              <a:defRPr/>
            </a:pPr>
            <a:r>
              <a:rPr lang="en-US" altLang="zh-CN" dirty="0" err="1" smtClean="0">
                <a:solidFill>
                  <a:schemeClr val="tx2">
                    <a:satMod val="130000"/>
                  </a:schemeClr>
                </a:solidFill>
              </a:rPr>
              <a:t>Tarjan’s</a:t>
            </a:r>
            <a:r>
              <a:rPr lang="en-US" altLang="zh-CN" dirty="0" smtClean="0">
                <a:solidFill>
                  <a:schemeClr val="tx2">
                    <a:satMod val="130000"/>
                  </a:schemeClr>
                </a:solidFill>
              </a:rPr>
              <a:t> algorithm</a:t>
            </a:r>
            <a:endParaRPr lang="zh-CN" altLang="en-US" dirty="0">
              <a:solidFill>
                <a:schemeClr val="tx2">
                  <a:satMod val="130000"/>
                </a:schemeClr>
              </a:solidFill>
            </a:endParaRPr>
          </a:p>
        </p:txBody>
      </p:sp>
      <p:sp>
        <p:nvSpPr>
          <p:cNvPr id="29699" name="内容占位符 2"/>
          <p:cNvSpPr>
            <a:spLocks noGrp="1"/>
          </p:cNvSpPr>
          <p:nvPr>
            <p:ph idx="1"/>
          </p:nvPr>
        </p:nvSpPr>
        <p:spPr/>
        <p:txBody>
          <a:bodyPr/>
          <a:lstStyle/>
          <a:p>
            <a:pPr eaLnBrk="1" hangingPunct="1"/>
            <a:r>
              <a:rPr lang="zh-CN" altLang="en-US" sz="2800" dirty="0" smtClean="0"/>
              <a:t>也可以先用</a:t>
            </a:r>
            <a:r>
              <a:rPr lang="en-US" altLang="zh-CN" sz="2800" dirty="0" err="1" smtClean="0"/>
              <a:t>Tajan</a:t>
            </a:r>
            <a:r>
              <a:rPr lang="en-US" altLang="zh-CN" sz="2800" dirty="0" smtClean="0"/>
              <a:t>()</a:t>
            </a:r>
            <a:r>
              <a:rPr lang="zh-CN" altLang="en-US" sz="2800" dirty="0" smtClean="0"/>
              <a:t>进行</a:t>
            </a:r>
            <a:r>
              <a:rPr lang="en-US" altLang="zh-CN" sz="2800" dirty="0" err="1" smtClean="0"/>
              <a:t>dfs</a:t>
            </a:r>
            <a:r>
              <a:rPr lang="zh-CN" altLang="en-US" sz="2800" dirty="0" smtClean="0"/>
              <a:t>算出所有点的</a:t>
            </a:r>
            <a:r>
              <a:rPr lang="en-US" altLang="zh-CN" sz="2800" dirty="0" smtClean="0"/>
              <a:t>low</a:t>
            </a:r>
            <a:r>
              <a:rPr lang="zh-CN" altLang="en-US" sz="2800" dirty="0" smtClean="0"/>
              <a:t>和</a:t>
            </a:r>
            <a:r>
              <a:rPr lang="en-US" altLang="zh-CN" sz="2800" dirty="0" err="1" smtClean="0"/>
              <a:t>dfn</a:t>
            </a:r>
            <a:r>
              <a:rPr lang="zh-CN" altLang="en-US" sz="2800" dirty="0" smtClean="0"/>
              <a:t>值，并记录</a:t>
            </a:r>
            <a:r>
              <a:rPr lang="en-US" altLang="zh-CN" sz="2800" dirty="0" err="1" smtClean="0"/>
              <a:t>dfs</a:t>
            </a:r>
            <a:r>
              <a:rPr lang="zh-CN" altLang="en-US" sz="2800" dirty="0" smtClean="0"/>
              <a:t>过程中每个点的父节点，然后再把所有点看一遍，看其</a:t>
            </a:r>
            <a:r>
              <a:rPr lang="en-US" altLang="zh-CN" sz="2800" dirty="0" smtClean="0"/>
              <a:t>low</a:t>
            </a:r>
            <a:r>
              <a:rPr lang="zh-CN" altLang="en-US" sz="2800" dirty="0" smtClean="0"/>
              <a:t>和</a:t>
            </a:r>
            <a:r>
              <a:rPr lang="en-US" altLang="zh-CN" sz="2800" dirty="0" err="1" smtClean="0"/>
              <a:t>dfn</a:t>
            </a:r>
            <a:r>
              <a:rPr lang="en-US" altLang="zh-CN" sz="2800" dirty="0" smtClean="0"/>
              <a:t>,</a:t>
            </a:r>
            <a:r>
              <a:rPr lang="zh-CN" altLang="en-US" sz="2800" dirty="0" smtClean="0"/>
              <a:t>以找出割点和桥。</a:t>
            </a:r>
            <a:endParaRPr lang="en-US" altLang="zh-CN" sz="2800" dirty="0" smtClean="0"/>
          </a:p>
          <a:p>
            <a:pPr eaLnBrk="1" hangingPunct="1"/>
            <a:endParaRPr lang="en-US" altLang="zh-CN" sz="2800" dirty="0" smtClean="0"/>
          </a:p>
          <a:p>
            <a:pPr eaLnBrk="1" hangingPunct="1"/>
            <a:r>
              <a:rPr lang="zh-CN" altLang="en-US" sz="2800" dirty="0" smtClean="0"/>
              <a:t>找桥的时候，要注意看有没有重边。有重边，则不是桥。</a:t>
            </a:r>
            <a:endParaRPr lang="en-US" altLang="zh-CN" sz="2800" dirty="0" smtClean="0"/>
          </a:p>
          <a:p>
            <a:pPr eaLnBrk="1" hangingPunct="1"/>
            <a:endParaRPr lang="en-US" altLang="zh-CN" sz="2800" dirty="0" smtClean="0"/>
          </a:p>
          <a:p>
            <a:pPr eaLnBrk="1" hangingPunct="1"/>
            <a:endParaRPr lang="zh-CN" altLang="en-US" sz="2800" dirty="0" smtClean="0"/>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34</a:t>
            </a:fld>
            <a:endParaRPr lang="en-GB" dirty="0"/>
          </a:p>
        </p:txBody>
      </p:sp>
    </p:spTree>
    <p:extLst>
      <p:ext uri="{BB962C8B-B14F-4D97-AF65-F5344CB8AC3E}">
        <p14:creationId xmlns:p14="http://schemas.microsoft.com/office/powerpoint/2010/main" val="343461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699">
                                            <p:txEl>
                                              <p:pRg st="2" end="2"/>
                                            </p:txEl>
                                          </p:spTgt>
                                        </p:tgtEl>
                                        <p:attrNameLst>
                                          <p:attrName>style.visibility</p:attrName>
                                        </p:attrNameLst>
                                      </p:cBhvr>
                                      <p:to>
                                        <p:strVal val="visible"/>
                                      </p:to>
                                    </p:set>
                                    <p:anim calcmode="lin" valueType="num">
                                      <p:cBhvr additive="base">
                                        <p:cTn id="13"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69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bwMode="auto">
          <a:xfrm>
            <a:off x="395536" y="404664"/>
            <a:ext cx="7143750" cy="62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a:lstStyle>
          <a:p>
            <a:r>
              <a:rPr lang="en-US" sz="3200" kern="0" dirty="0" smtClean="0"/>
              <a:t>Bridge Example of  </a:t>
            </a:r>
            <a:r>
              <a:rPr lang="en-US" altLang="zh-CN" sz="3200" kern="0" dirty="0" err="1" smtClean="0"/>
              <a:t>Tarjan</a:t>
            </a:r>
            <a:endParaRPr lang="en-US" sz="3200" kern="0" dirty="0"/>
          </a:p>
        </p:txBody>
      </p:sp>
      <p:pic>
        <p:nvPicPr>
          <p:cNvPr id="7" name="图片 6"/>
          <p:cNvPicPr>
            <a:picLocks noChangeAspect="1"/>
          </p:cNvPicPr>
          <p:nvPr/>
        </p:nvPicPr>
        <p:blipFill>
          <a:blip r:embed="rId2"/>
          <a:stretch>
            <a:fillRect/>
          </a:stretch>
        </p:blipFill>
        <p:spPr>
          <a:xfrm>
            <a:off x="368983" y="1268760"/>
            <a:ext cx="2299674" cy="1284734"/>
          </a:xfrm>
          <a:prstGeom prst="rect">
            <a:avLst/>
          </a:prstGeom>
        </p:spPr>
      </p:pic>
      <p:pic>
        <p:nvPicPr>
          <p:cNvPr id="8" name="图片 7"/>
          <p:cNvPicPr>
            <a:picLocks noChangeAspect="1"/>
          </p:cNvPicPr>
          <p:nvPr/>
        </p:nvPicPr>
        <p:blipFill>
          <a:blip r:embed="rId3"/>
          <a:stretch>
            <a:fillRect/>
          </a:stretch>
        </p:blipFill>
        <p:spPr>
          <a:xfrm>
            <a:off x="3131840" y="1196752"/>
            <a:ext cx="2426864" cy="1884238"/>
          </a:xfrm>
          <a:prstGeom prst="rect">
            <a:avLst/>
          </a:prstGeom>
        </p:spPr>
      </p:pic>
      <p:pic>
        <p:nvPicPr>
          <p:cNvPr id="9" name="图片 8"/>
          <p:cNvPicPr>
            <a:picLocks noChangeAspect="1"/>
          </p:cNvPicPr>
          <p:nvPr/>
        </p:nvPicPr>
        <p:blipFill>
          <a:blip r:embed="rId4"/>
          <a:stretch>
            <a:fillRect/>
          </a:stretch>
        </p:blipFill>
        <p:spPr>
          <a:xfrm>
            <a:off x="5940152" y="1294834"/>
            <a:ext cx="2858641" cy="1574760"/>
          </a:xfrm>
          <a:prstGeom prst="rect">
            <a:avLst/>
          </a:prstGeom>
        </p:spPr>
      </p:pic>
      <p:pic>
        <p:nvPicPr>
          <p:cNvPr id="10" name="图片 9"/>
          <p:cNvPicPr>
            <a:picLocks noChangeAspect="1"/>
          </p:cNvPicPr>
          <p:nvPr/>
        </p:nvPicPr>
        <p:blipFill>
          <a:blip r:embed="rId5"/>
          <a:stretch>
            <a:fillRect/>
          </a:stretch>
        </p:blipFill>
        <p:spPr>
          <a:xfrm>
            <a:off x="428625" y="3645024"/>
            <a:ext cx="2719668" cy="1599555"/>
          </a:xfrm>
          <a:prstGeom prst="rect">
            <a:avLst/>
          </a:prstGeom>
        </p:spPr>
      </p:pic>
      <p:pic>
        <p:nvPicPr>
          <p:cNvPr id="11" name="图片 10"/>
          <p:cNvPicPr>
            <a:picLocks noChangeAspect="1"/>
          </p:cNvPicPr>
          <p:nvPr/>
        </p:nvPicPr>
        <p:blipFill>
          <a:blip r:embed="rId6"/>
          <a:stretch>
            <a:fillRect/>
          </a:stretch>
        </p:blipFill>
        <p:spPr>
          <a:xfrm>
            <a:off x="4644008" y="3484662"/>
            <a:ext cx="3033142" cy="2344637"/>
          </a:xfrm>
          <a:prstGeom prst="rect">
            <a:avLst/>
          </a:prstGeom>
        </p:spPr>
      </p:pic>
      <p:sp>
        <p:nvSpPr>
          <p:cNvPr id="15" name="灯片编号占位符 14"/>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35</a:t>
            </a:fld>
            <a:endParaRPr lang="en-GB" dirty="0"/>
          </a:p>
        </p:txBody>
      </p:sp>
    </p:spTree>
    <p:extLst>
      <p:ext uri="{BB962C8B-B14F-4D97-AF65-F5344CB8AC3E}">
        <p14:creationId xmlns:p14="http://schemas.microsoft.com/office/powerpoint/2010/main" val="184099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00025" y="1196752"/>
            <a:ext cx="2779018" cy="1933230"/>
          </a:xfrm>
          <a:prstGeom prst="rect">
            <a:avLst/>
          </a:prstGeom>
        </p:spPr>
      </p:pic>
      <p:sp>
        <p:nvSpPr>
          <p:cNvPr id="6" name="Title 1"/>
          <p:cNvSpPr txBox="1">
            <a:spLocks/>
          </p:cNvSpPr>
          <p:nvPr/>
        </p:nvSpPr>
        <p:spPr bwMode="auto">
          <a:xfrm>
            <a:off x="315204" y="392254"/>
            <a:ext cx="7143750" cy="62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a:lstStyle>
          <a:p>
            <a:r>
              <a:rPr lang="en-US" sz="3200" kern="0" dirty="0" smtClean="0"/>
              <a:t>Bridge Example of  </a:t>
            </a:r>
            <a:r>
              <a:rPr lang="en-US" sz="3200" kern="0" dirty="0" err="1" smtClean="0"/>
              <a:t>Tar</a:t>
            </a:r>
            <a:r>
              <a:rPr lang="en-US" altLang="zh-CN" sz="3200" kern="0" dirty="0" err="1" smtClean="0"/>
              <a:t>jan</a:t>
            </a:r>
            <a:endParaRPr lang="en-US" sz="3200" kern="0" dirty="0"/>
          </a:p>
        </p:txBody>
      </p:sp>
      <p:pic>
        <p:nvPicPr>
          <p:cNvPr id="7" name="图片 6"/>
          <p:cNvPicPr>
            <a:picLocks noChangeAspect="1"/>
          </p:cNvPicPr>
          <p:nvPr/>
        </p:nvPicPr>
        <p:blipFill>
          <a:blip r:embed="rId3"/>
          <a:stretch>
            <a:fillRect/>
          </a:stretch>
        </p:blipFill>
        <p:spPr>
          <a:xfrm>
            <a:off x="4658622" y="995821"/>
            <a:ext cx="3373561" cy="2569605"/>
          </a:xfrm>
          <a:prstGeom prst="rect">
            <a:avLst/>
          </a:prstGeom>
        </p:spPr>
      </p:pic>
      <p:pic>
        <p:nvPicPr>
          <p:cNvPr id="9" name="图片 8"/>
          <p:cNvPicPr>
            <a:picLocks noChangeAspect="1"/>
          </p:cNvPicPr>
          <p:nvPr/>
        </p:nvPicPr>
        <p:blipFill>
          <a:blip r:embed="rId4"/>
          <a:stretch>
            <a:fillRect/>
          </a:stretch>
        </p:blipFill>
        <p:spPr>
          <a:xfrm>
            <a:off x="510729" y="3565426"/>
            <a:ext cx="3408104" cy="2627188"/>
          </a:xfrm>
          <a:prstGeom prst="rect">
            <a:avLst/>
          </a:prstGeom>
        </p:spPr>
      </p:pic>
      <p:pic>
        <p:nvPicPr>
          <p:cNvPr id="3" name="图片 2"/>
          <p:cNvPicPr>
            <a:picLocks noChangeAspect="1"/>
          </p:cNvPicPr>
          <p:nvPr/>
        </p:nvPicPr>
        <p:blipFill>
          <a:blip r:embed="rId5"/>
          <a:stretch>
            <a:fillRect/>
          </a:stretch>
        </p:blipFill>
        <p:spPr>
          <a:xfrm>
            <a:off x="5004048" y="3820196"/>
            <a:ext cx="3861990" cy="2117647"/>
          </a:xfrm>
          <a:prstGeom prst="rect">
            <a:avLst/>
          </a:prstGeom>
        </p:spPr>
      </p:pic>
      <p:sp>
        <p:nvSpPr>
          <p:cNvPr id="14" name="灯片编号占位符 13"/>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36</a:t>
            </a:fld>
            <a:endParaRPr lang="en-GB" dirty="0"/>
          </a:p>
        </p:txBody>
      </p:sp>
    </p:spTree>
    <p:extLst>
      <p:ext uri="{BB962C8B-B14F-4D97-AF65-F5344CB8AC3E}">
        <p14:creationId xmlns:p14="http://schemas.microsoft.com/office/powerpoint/2010/main" val="1700245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404664"/>
            <a:ext cx="8532440" cy="623887"/>
          </a:xfrm>
        </p:spPr>
        <p:txBody>
          <a:bodyPr>
            <a:noAutofit/>
          </a:bodyPr>
          <a:lstStyle/>
          <a:p>
            <a:pPr eaLnBrk="1" fontAlgn="auto" hangingPunct="1">
              <a:spcAft>
                <a:spcPts val="0"/>
              </a:spcAft>
              <a:defRPr/>
            </a:pPr>
            <a:r>
              <a:rPr lang="zh-CN" altLang="en-US" sz="2400" dirty="0" smtClean="0"/>
              <a:t>求无向图连通图点双连通分支</a:t>
            </a:r>
            <a:r>
              <a:rPr lang="en-US" altLang="zh-CN" sz="2400" dirty="0" smtClean="0"/>
              <a:t>(</a:t>
            </a:r>
            <a:r>
              <a:rPr lang="zh-CN" altLang="en-US" sz="2400" dirty="0" smtClean="0"/>
              <a:t>不包含割点的极大连通子图）：</a:t>
            </a:r>
            <a:endParaRPr lang="zh-CN" altLang="en-US" sz="2400" dirty="0"/>
          </a:p>
        </p:txBody>
      </p:sp>
      <p:sp>
        <p:nvSpPr>
          <p:cNvPr id="17411" name="内容占位符 2"/>
          <p:cNvSpPr>
            <a:spLocks noGrp="1"/>
          </p:cNvSpPr>
          <p:nvPr>
            <p:ph idx="1"/>
          </p:nvPr>
        </p:nvSpPr>
        <p:spPr>
          <a:xfrm>
            <a:off x="251520" y="1340768"/>
            <a:ext cx="8643937" cy="5078412"/>
          </a:xfrm>
        </p:spPr>
        <p:txBody>
          <a:bodyPr/>
          <a:lstStyle/>
          <a:p>
            <a:r>
              <a:rPr lang="zh-CN" altLang="en-US" sz="2800" dirty="0" smtClean="0">
                <a:latin typeface="微软雅黑" panose="020B0503020204020204" pitchFamily="34" charset="-122"/>
                <a:ea typeface="微软雅黑" panose="020B0503020204020204" pitchFamily="34" charset="-122"/>
              </a:rPr>
              <a:t>对于</a:t>
            </a:r>
            <a:r>
              <a:rPr lang="zh-CN" altLang="en-US" sz="2800" dirty="0" smtClean="0">
                <a:solidFill>
                  <a:srgbClr val="0070C0"/>
                </a:solidFill>
                <a:latin typeface="微软雅黑" panose="020B0503020204020204" pitchFamily="34" charset="-122"/>
                <a:ea typeface="微软雅黑" panose="020B0503020204020204" pitchFamily="34" charset="-122"/>
              </a:rPr>
              <a:t>点双连通分支</a:t>
            </a:r>
            <a:r>
              <a:rPr lang="zh-CN" altLang="en-US" sz="2800" dirty="0" smtClean="0">
                <a:latin typeface="微软雅黑" panose="020B0503020204020204" pitchFamily="34" charset="-122"/>
                <a:ea typeface="微软雅黑" panose="020B0503020204020204" pitchFamily="34" charset="-122"/>
              </a:rPr>
              <a:t>，实际上在求割点的过程中就能顺便把每个点双连通分支求出。建立一个栈，存储当前双连通分支，在搜索图时，每找到一条树枝边或反向边，就把这条边加入栈中。如果遇到某点时满足</a:t>
            </a:r>
            <a:r>
              <a:rPr lang="en-US" altLang="zh-CN" sz="2800" dirty="0" smtClean="0">
                <a:latin typeface="微软雅黑" panose="020B0503020204020204" pitchFamily="34" charset="-122"/>
                <a:ea typeface="微软雅黑" panose="020B0503020204020204" pitchFamily="34" charset="-122"/>
              </a:rPr>
              <a:t>DFS(u)&lt;=Low(v)</a:t>
            </a:r>
            <a:r>
              <a:rPr lang="zh-CN" altLang="en-US" sz="2800" dirty="0" smtClean="0">
                <a:latin typeface="微软雅黑" panose="020B0503020204020204" pitchFamily="34" charset="-122"/>
                <a:ea typeface="微软雅黑" panose="020B0503020204020204" pitchFamily="34" charset="-122"/>
              </a:rPr>
              <a:t>，说明</a:t>
            </a:r>
            <a:r>
              <a:rPr lang="en-US" altLang="zh-CN" sz="2800" dirty="0" smtClean="0">
                <a:latin typeface="微软雅黑" panose="020B0503020204020204" pitchFamily="34" charset="-122"/>
                <a:ea typeface="微软雅黑" panose="020B0503020204020204" pitchFamily="34" charset="-122"/>
              </a:rPr>
              <a:t>u</a:t>
            </a:r>
            <a:r>
              <a:rPr lang="zh-CN" altLang="en-US" sz="2800" dirty="0" smtClean="0">
                <a:latin typeface="微软雅黑" panose="020B0503020204020204" pitchFamily="34" charset="-122"/>
                <a:ea typeface="微软雅黑" panose="020B0503020204020204" pitchFamily="34" charset="-122"/>
              </a:rPr>
              <a:t>是一个</a:t>
            </a:r>
            <a:r>
              <a:rPr lang="zh-CN" altLang="en-US" sz="2800" dirty="0" smtClean="0">
                <a:solidFill>
                  <a:srgbClr val="FF0000"/>
                </a:solidFill>
                <a:latin typeface="微软雅黑" panose="020B0503020204020204" pitchFamily="34" charset="-122"/>
                <a:ea typeface="微软雅黑" panose="020B0503020204020204" pitchFamily="34" charset="-122"/>
              </a:rPr>
              <a:t>割点</a:t>
            </a:r>
            <a:r>
              <a:rPr lang="zh-CN" altLang="en-US" sz="2800" dirty="0" smtClean="0">
                <a:latin typeface="微软雅黑" panose="020B0503020204020204" pitchFamily="34" charset="-122"/>
                <a:ea typeface="微软雅黑" panose="020B0503020204020204" pitchFamily="34" charset="-122"/>
              </a:rPr>
              <a:t>，同时把边从栈顶一个个取出，直到遇到了边</a:t>
            </a:r>
            <a:r>
              <a:rPr lang="en-US" altLang="zh-CN" sz="2800" dirty="0" smtClean="0">
                <a:latin typeface="微软雅黑" panose="020B0503020204020204" pitchFamily="34" charset="-122"/>
                <a:ea typeface="微软雅黑" panose="020B0503020204020204" pitchFamily="34" charset="-122"/>
              </a:rPr>
              <a:t>(</a:t>
            </a:r>
            <a:r>
              <a:rPr lang="en-US" altLang="zh-CN" sz="2800" dirty="0" err="1" smtClean="0">
                <a:latin typeface="微软雅黑" panose="020B0503020204020204" pitchFamily="34" charset="-122"/>
                <a:ea typeface="微软雅黑" panose="020B0503020204020204" pitchFamily="34" charset="-122"/>
              </a:rPr>
              <a:t>u,v</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，取出的这些边与其关联的点，组成一个点双连通分支。割点可以属于多个点双连通分支，其余点和每条边只属于且属于一个点双连通分支。</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37</a:t>
            </a:fld>
            <a:endParaRPr lang="en-GB" dirty="0"/>
          </a:p>
        </p:txBody>
      </p:sp>
    </p:spTree>
    <p:extLst>
      <p:ext uri="{BB962C8B-B14F-4D97-AF65-F5344CB8AC3E}">
        <p14:creationId xmlns:p14="http://schemas.microsoft.com/office/powerpoint/2010/main" val="14513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357188"/>
            <a:ext cx="7812360" cy="623887"/>
          </a:xfrm>
        </p:spPr>
        <p:txBody>
          <a:bodyPr>
            <a:noAutofit/>
          </a:bodyPr>
          <a:lstStyle/>
          <a:p>
            <a:pPr eaLnBrk="1" fontAlgn="auto" hangingPunct="1">
              <a:spcAft>
                <a:spcPts val="0"/>
              </a:spcAft>
              <a:defRPr/>
            </a:pPr>
            <a:r>
              <a:rPr lang="zh-CN" altLang="en-US" sz="2400" dirty="0" smtClean="0"/>
              <a:t>求无向连通图边双连通分支</a:t>
            </a:r>
            <a:r>
              <a:rPr lang="en-US" altLang="zh-CN" sz="2400" dirty="0" smtClean="0"/>
              <a:t>(</a:t>
            </a:r>
            <a:r>
              <a:rPr lang="zh-CN" altLang="en-US" sz="2400" dirty="0" smtClean="0"/>
              <a:t>不包含桥的极大连通子图）：</a:t>
            </a:r>
            <a:endParaRPr lang="zh-CN" altLang="en-US" sz="2400" dirty="0"/>
          </a:p>
        </p:txBody>
      </p:sp>
      <p:sp>
        <p:nvSpPr>
          <p:cNvPr id="18435" name="内容占位符 2"/>
          <p:cNvSpPr>
            <a:spLocks noGrp="1"/>
          </p:cNvSpPr>
          <p:nvPr>
            <p:ph idx="1"/>
          </p:nvPr>
        </p:nvSpPr>
        <p:spPr/>
        <p:txBody>
          <a:bodyPr/>
          <a:lstStyle/>
          <a:p>
            <a:pPr>
              <a:buFont typeface="Wingdings 2" pitchFamily="18" charset="2"/>
              <a:buNone/>
            </a:pPr>
            <a:endParaRPr lang="en-US" altLang="zh-CN" sz="2800" dirty="0" smtClean="0">
              <a:latin typeface="微软雅黑" panose="020B0503020204020204" pitchFamily="34" charset="-122"/>
              <a:ea typeface="微软雅黑" panose="020B0503020204020204" pitchFamily="34" charset="-122"/>
            </a:endParaRPr>
          </a:p>
          <a:p>
            <a:pPr>
              <a:buFont typeface="Wingdings 2" pitchFamily="18" charset="2"/>
              <a:buNone/>
            </a:pPr>
            <a:r>
              <a:rPr lang="zh-CN" altLang="en-US" sz="2800" dirty="0" smtClean="0">
                <a:latin typeface="微软雅黑" panose="020B0503020204020204" pitchFamily="34" charset="-122"/>
                <a:ea typeface="微软雅黑" panose="020B0503020204020204" pitchFamily="34" charset="-122"/>
              </a:rPr>
              <a:t>   只需在求出所有的桥以后，把桥边删除，原图变成了多个连通块，则每个连通块就是一个</a:t>
            </a:r>
            <a:r>
              <a:rPr lang="zh-CN" altLang="en-US" sz="2800" dirty="0" smtClean="0">
                <a:solidFill>
                  <a:srgbClr val="0070C0"/>
                </a:solidFill>
                <a:latin typeface="微软雅黑" panose="020B0503020204020204" pitchFamily="34" charset="-122"/>
                <a:ea typeface="微软雅黑" panose="020B0503020204020204" pitchFamily="34" charset="-122"/>
              </a:rPr>
              <a:t>边双连通分支</a:t>
            </a:r>
            <a:r>
              <a:rPr lang="zh-CN" altLang="en-US" sz="2800" dirty="0" smtClean="0">
                <a:latin typeface="微软雅黑" panose="020B0503020204020204" pitchFamily="34" charset="-122"/>
                <a:ea typeface="微软雅黑" panose="020B0503020204020204" pitchFamily="34" charset="-122"/>
              </a:rPr>
              <a:t>。桥不属于任何一个边双连通分支，其余的边和每个顶点都属于且只属于一个边双连通分支。</a:t>
            </a:r>
            <a:endParaRPr lang="en-US" altLang="zh-CN" sz="2800" dirty="0" smtClean="0">
              <a:latin typeface="微软雅黑" panose="020B0503020204020204" pitchFamily="34" charset="-122"/>
              <a:ea typeface="微软雅黑" panose="020B0503020204020204" pitchFamily="34" charset="-122"/>
            </a:endParaRPr>
          </a:p>
          <a:p>
            <a:pPr>
              <a:buFont typeface="Wingdings 2" pitchFamily="18" charset="2"/>
              <a:buNone/>
            </a:pPr>
            <a:endParaRPr lang="zh-CN" altLang="en-US" sz="2800" dirty="0" smtClean="0">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38</a:t>
            </a:fld>
            <a:endParaRPr lang="en-GB" dirty="0"/>
          </a:p>
        </p:txBody>
      </p:sp>
    </p:spTree>
    <p:extLst>
      <p:ext uri="{BB962C8B-B14F-4D97-AF65-F5344CB8AC3E}">
        <p14:creationId xmlns:p14="http://schemas.microsoft.com/office/powerpoint/2010/main" val="13617940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323528" y="670719"/>
            <a:ext cx="7143750" cy="623887"/>
          </a:xfrm>
        </p:spPr>
        <p:txBody>
          <a:bodyPr/>
          <a:lstStyle/>
          <a:p>
            <a:r>
              <a:rPr lang="en-US" altLang="zh-CN" dirty="0" smtClean="0"/>
              <a:t>9.2 Shortest-Path Problems		</a:t>
            </a:r>
          </a:p>
        </p:txBody>
      </p:sp>
      <p:sp>
        <p:nvSpPr>
          <p:cNvPr id="215043" name="Rectangle 3"/>
          <p:cNvSpPr>
            <a:spLocks noGrp="1" noChangeArrowheads="1"/>
          </p:cNvSpPr>
          <p:nvPr>
            <p:ph type="body" idx="1"/>
          </p:nvPr>
        </p:nvSpPr>
        <p:spPr>
          <a:xfrm>
            <a:off x="642938" y="1428750"/>
            <a:ext cx="8358187" cy="4481513"/>
          </a:xfrm>
        </p:spPr>
        <p:txBody>
          <a:bodyPr/>
          <a:lstStyle/>
          <a:p>
            <a:r>
              <a:rPr lang="en-US" altLang="zh-CN" sz="2800" smtClean="0"/>
              <a:t>Shortest-Path problems</a:t>
            </a:r>
          </a:p>
          <a:p>
            <a:pPr lvl="1"/>
            <a:r>
              <a:rPr lang="en-US" altLang="zh-CN" sz="2400" b="1" smtClean="0"/>
              <a:t>Single-source (single-destination). </a:t>
            </a:r>
            <a:r>
              <a:rPr lang="en-US" altLang="zh-CN" sz="2400" smtClean="0"/>
              <a:t>Find a shortest path from a given source (vertex </a:t>
            </a:r>
            <a:r>
              <a:rPr lang="en-US" altLang="zh-CN" sz="2400" i="1" smtClean="0"/>
              <a:t>s</a:t>
            </a:r>
            <a:r>
              <a:rPr lang="en-US" altLang="zh-CN" sz="2400" smtClean="0"/>
              <a:t>) to each of the vertices. The topic of this lecture.</a:t>
            </a:r>
          </a:p>
          <a:p>
            <a:pPr lvl="1"/>
            <a:r>
              <a:rPr lang="en-US" altLang="zh-CN" sz="2400" b="1" smtClean="0"/>
              <a:t>Single-pair. </a:t>
            </a:r>
            <a:r>
              <a:rPr lang="en-US" altLang="zh-CN" sz="2400" smtClean="0"/>
              <a:t>Given two vertices, find a shortest path between them. Solution to single-source problem solves this problem efficiently, too.</a:t>
            </a:r>
          </a:p>
          <a:p>
            <a:pPr lvl="1"/>
            <a:r>
              <a:rPr lang="en-US" altLang="zh-CN" sz="2400" b="1" smtClean="0"/>
              <a:t>All-pairs. </a:t>
            </a:r>
            <a:r>
              <a:rPr lang="en-US" altLang="zh-CN" sz="2400" smtClean="0"/>
              <a:t>Find shortest-paths for every pair of vertices. Dynamic programming algorithm. </a:t>
            </a:r>
          </a:p>
          <a:p>
            <a:pPr lvl="1"/>
            <a:r>
              <a:rPr lang="en-US" altLang="zh-CN" sz="2400" smtClean="0"/>
              <a:t>Unweighted shortest-paths – BFS.  </a:t>
            </a:r>
            <a:r>
              <a:rPr lang="en-US" altLang="zh-CN" sz="2400" b="1" smtClean="0"/>
              <a:t> </a:t>
            </a:r>
            <a:r>
              <a:rPr lang="en-US" altLang="zh-CN" sz="2400" smtClean="0"/>
              <a:t>  </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39</a:t>
            </a:fld>
            <a:endParaRPr lang="en-GB"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Topics</a:t>
            </a:r>
            <a:endParaRPr lang="zh-CN" altLang="en-US" dirty="0"/>
          </a:p>
        </p:txBody>
      </p:sp>
      <p:sp>
        <p:nvSpPr>
          <p:cNvPr id="3" name="内容占位符 2"/>
          <p:cNvSpPr>
            <a:spLocks noGrp="1"/>
          </p:cNvSpPr>
          <p:nvPr>
            <p:ph idx="1"/>
          </p:nvPr>
        </p:nvSpPr>
        <p:spPr/>
        <p:txBody>
          <a:bodyPr/>
          <a:lstStyle/>
          <a:p>
            <a:r>
              <a:rPr lang="en-US" altLang="zh-CN" sz="2000" dirty="0" smtClean="0"/>
              <a:t>Graph definition</a:t>
            </a:r>
          </a:p>
          <a:p>
            <a:r>
              <a:rPr lang="en-US" altLang="zh-CN" sz="2000" dirty="0" smtClean="0"/>
              <a:t>Gr</a:t>
            </a:r>
            <a:r>
              <a:rPr lang="en-US" altLang="zh-CN" sz="2000" dirty="0"/>
              <a:t>aph </a:t>
            </a:r>
            <a:r>
              <a:rPr lang="en-US" altLang="zh-CN" sz="2000" dirty="0" smtClean="0"/>
              <a:t>Storage</a:t>
            </a:r>
          </a:p>
          <a:p>
            <a:pPr eaLnBrk="1" hangingPunct="1"/>
            <a:r>
              <a:rPr lang="en-GB" altLang="zh-CN" sz="2000" dirty="0"/>
              <a:t>Graph Traversal: DFS and BFS</a:t>
            </a:r>
          </a:p>
          <a:p>
            <a:pPr eaLnBrk="1" hangingPunct="1"/>
            <a:r>
              <a:rPr lang="en-GB" altLang="zh-CN" sz="2000" dirty="0"/>
              <a:t>A Simple Graph Class</a:t>
            </a:r>
          </a:p>
          <a:p>
            <a:pPr eaLnBrk="1" hangingPunct="1"/>
            <a:r>
              <a:rPr lang="en-US" altLang="zh-CN" sz="2000" dirty="0"/>
              <a:t>Minimum Cost Spanning Trees (MST)</a:t>
            </a:r>
          </a:p>
          <a:p>
            <a:pPr eaLnBrk="1" hangingPunct="1"/>
            <a:r>
              <a:rPr lang="en-GB" altLang="zh-CN" sz="2000" dirty="0"/>
              <a:t>Single Source Shortest Paths</a:t>
            </a:r>
          </a:p>
          <a:p>
            <a:pPr eaLnBrk="1" hangingPunct="1"/>
            <a:r>
              <a:rPr lang="en-GB" altLang="zh-CN" sz="2000" dirty="0"/>
              <a:t>All Pairs Shortest Paths</a:t>
            </a:r>
          </a:p>
          <a:p>
            <a:pPr eaLnBrk="1" hangingPunct="1"/>
            <a:r>
              <a:rPr lang="en-GB" altLang="zh-CN" sz="2000" dirty="0"/>
              <a:t>Transitive Closure</a:t>
            </a:r>
          </a:p>
          <a:p>
            <a:pPr eaLnBrk="1" hangingPunct="1"/>
            <a:r>
              <a:rPr lang="en-GB" altLang="zh-CN" sz="2000" dirty="0"/>
              <a:t>Graph </a:t>
            </a:r>
            <a:r>
              <a:rPr lang="en-GB" altLang="zh-CN" sz="2000" dirty="0" err="1"/>
              <a:t>Coloring</a:t>
            </a:r>
            <a:endParaRPr lang="en-GB" altLang="zh-CN" sz="2000" dirty="0"/>
          </a:p>
          <a:p>
            <a:pPr eaLnBrk="1" hangingPunct="1"/>
            <a:r>
              <a:rPr lang="en-GB" altLang="zh-CN" sz="2000" dirty="0"/>
              <a:t>The Clique Problem </a:t>
            </a:r>
          </a:p>
          <a:p>
            <a:pPr eaLnBrk="1" hangingPunct="1"/>
            <a:r>
              <a:rPr lang="en-GB" altLang="zh-CN" sz="2000" dirty="0" err="1"/>
              <a:t>Netflow</a:t>
            </a:r>
            <a:endParaRPr lang="en-GB" altLang="zh-CN" sz="2000" dirty="0"/>
          </a:p>
          <a:p>
            <a:pPr eaLnBrk="1" hangingPunct="1"/>
            <a:r>
              <a:rPr lang="en-GB" altLang="zh-CN" sz="2000" dirty="0"/>
              <a:t>Disjoint Sets</a:t>
            </a:r>
          </a:p>
          <a:p>
            <a:pPr eaLnBrk="1" hangingPunct="1"/>
            <a:r>
              <a:rPr lang="en-GB" altLang="zh-CN" sz="2000" dirty="0"/>
              <a:t>……</a:t>
            </a:r>
            <a:endParaRPr lang="en-US" altLang="zh-CN" sz="2000" dirty="0" smtClean="0"/>
          </a:p>
          <a:p>
            <a:endParaRPr lang="zh-CN" altLang="en-US" sz="2000" dirty="0"/>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a:t>
            </a:fld>
            <a:endParaRPr lang="en-GB" dirty="0"/>
          </a:p>
        </p:txBody>
      </p:sp>
    </p:spTree>
    <p:extLst>
      <p:ext uri="{BB962C8B-B14F-4D97-AF65-F5344CB8AC3E}">
        <p14:creationId xmlns:p14="http://schemas.microsoft.com/office/powerpoint/2010/main" val="408115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6" name="Text Box 6"/>
          <p:cNvSpPr txBox="1">
            <a:spLocks noChangeArrowheads="1"/>
          </p:cNvSpPr>
          <p:nvPr/>
        </p:nvSpPr>
        <p:spPr bwMode="auto">
          <a:xfrm>
            <a:off x="285750" y="4478338"/>
            <a:ext cx="8591550" cy="835025"/>
          </a:xfrm>
          <a:prstGeom prst="rect">
            <a:avLst/>
          </a:prstGeom>
          <a:solidFill>
            <a:srgbClr val="CCECFF"/>
          </a:solidFill>
          <a:ln w="12700">
            <a:solidFill>
              <a:schemeClr val="tx2"/>
            </a:solidFill>
            <a:miter lim="800000"/>
            <a:headEnd type="none" w="sm" len="sm"/>
            <a:tailEnd type="none" w="sm" len="sm"/>
          </a:ln>
          <a:effectLst>
            <a:outerShdw dist="107763" dir="2700000" algn="ctr" rotWithShape="0">
              <a:schemeClr val="bg2"/>
            </a:outerShdw>
          </a:effectLst>
        </p:spPr>
        <p:txBody>
          <a:bodyPr wrap="none">
            <a:spAutoFit/>
          </a:bodyPr>
          <a:lstStyle/>
          <a:p>
            <a:pPr>
              <a:defRPr/>
            </a:pPr>
            <a:r>
              <a:rPr lang="en-US" altLang="zh-CN" b="1" u="sng" dirty="0"/>
              <a:t>Corollary:</a:t>
            </a:r>
            <a:r>
              <a:rPr lang="en-US" altLang="zh-CN" dirty="0"/>
              <a:t> Let p = SP from s to v, where p = </a:t>
            </a:r>
            <a:r>
              <a:rPr lang="en-US" altLang="zh-CN" dirty="0">
                <a:sym typeface="Symbol" pitchFamily="92" charset="2"/>
              </a:rPr>
              <a:t> s              u v. Then,</a:t>
            </a:r>
          </a:p>
          <a:p>
            <a:pPr>
              <a:defRPr/>
            </a:pPr>
            <a:r>
              <a:rPr lang="en-US" altLang="zh-CN" dirty="0"/>
              <a:t>δ(s, v) = δ(s, u)  + w(u, v).</a:t>
            </a:r>
          </a:p>
        </p:txBody>
      </p:sp>
      <p:sp>
        <p:nvSpPr>
          <p:cNvPr id="586757" name="Rectangle 2"/>
          <p:cNvSpPr>
            <a:spLocks noGrp="1" noChangeArrowheads="1"/>
          </p:cNvSpPr>
          <p:nvPr>
            <p:ph type="title"/>
          </p:nvPr>
        </p:nvSpPr>
        <p:spPr/>
        <p:txBody>
          <a:bodyPr/>
          <a:lstStyle/>
          <a:p>
            <a:r>
              <a:rPr lang="en-US" altLang="zh-CN" u="sng" smtClean="0">
                <a:ea typeface="宋体" charset="-122"/>
              </a:rPr>
              <a:t>General Results</a:t>
            </a:r>
            <a:endParaRPr lang="en-US" altLang="zh-CN" smtClean="0">
              <a:ea typeface="宋体" charset="-122"/>
            </a:endParaRPr>
          </a:p>
        </p:txBody>
      </p:sp>
      <p:sp>
        <p:nvSpPr>
          <p:cNvPr id="343043" name="Text Box 3"/>
          <p:cNvSpPr txBox="1">
            <a:spLocks noChangeArrowheads="1"/>
          </p:cNvSpPr>
          <p:nvPr/>
        </p:nvSpPr>
        <p:spPr bwMode="auto">
          <a:xfrm>
            <a:off x="471488" y="1093788"/>
            <a:ext cx="7894637" cy="830262"/>
          </a:xfrm>
          <a:prstGeom prst="rect">
            <a:avLst/>
          </a:prstGeom>
          <a:solidFill>
            <a:srgbClr val="CCECFF"/>
          </a:solidFill>
          <a:ln w="12700">
            <a:solidFill>
              <a:schemeClr val="tx2"/>
            </a:solidFill>
            <a:miter lim="800000"/>
            <a:headEnd type="none" w="sm" len="sm"/>
            <a:tailEnd type="none" w="sm" len="sm"/>
          </a:ln>
          <a:effectLst>
            <a:outerShdw dist="107763" dir="2700000" algn="ctr" rotWithShape="0">
              <a:schemeClr val="bg2"/>
            </a:outerShdw>
          </a:effectLst>
        </p:spPr>
        <p:txBody>
          <a:bodyPr wrap="none">
            <a:spAutoFit/>
          </a:bodyPr>
          <a:lstStyle/>
          <a:p>
            <a:pPr>
              <a:defRPr/>
            </a:pPr>
            <a:r>
              <a:rPr lang="en-US" b="1" u="sng" dirty="0"/>
              <a:t>Lemma :</a:t>
            </a:r>
            <a:r>
              <a:rPr lang="en-US" dirty="0"/>
              <a:t> Let p = ‹v</a:t>
            </a:r>
            <a:r>
              <a:rPr lang="en-US" baseline="-25000" dirty="0"/>
              <a:t>1</a:t>
            </a:r>
            <a:r>
              <a:rPr lang="en-US" dirty="0"/>
              <a:t>, v</a:t>
            </a:r>
            <a:r>
              <a:rPr lang="en-US" baseline="-25000" dirty="0"/>
              <a:t>2</a:t>
            </a:r>
            <a:r>
              <a:rPr lang="en-US" dirty="0"/>
              <a:t>, …, </a:t>
            </a:r>
            <a:r>
              <a:rPr lang="en-US" dirty="0" err="1"/>
              <a:t>v</a:t>
            </a:r>
            <a:r>
              <a:rPr lang="en-US" baseline="-25000" dirty="0" err="1"/>
              <a:t>k</a:t>
            </a:r>
            <a:r>
              <a:rPr lang="en-US" dirty="0"/>
              <a:t>› be a SP from v</a:t>
            </a:r>
            <a:r>
              <a:rPr lang="en-US" baseline="-25000" dirty="0"/>
              <a:t>1</a:t>
            </a:r>
            <a:r>
              <a:rPr lang="en-US" dirty="0"/>
              <a:t> to </a:t>
            </a:r>
            <a:r>
              <a:rPr lang="en-US" dirty="0" err="1"/>
              <a:t>v</a:t>
            </a:r>
            <a:r>
              <a:rPr lang="en-US" baseline="-25000" dirty="0" err="1"/>
              <a:t>k</a:t>
            </a:r>
            <a:r>
              <a:rPr lang="en-US" dirty="0"/>
              <a:t>.  Then,</a:t>
            </a:r>
          </a:p>
          <a:p>
            <a:pPr>
              <a:defRPr/>
            </a:pPr>
            <a:r>
              <a:rPr lang="en-US" dirty="0" err="1"/>
              <a:t>p</a:t>
            </a:r>
            <a:r>
              <a:rPr lang="en-US" baseline="-25000" dirty="0" err="1"/>
              <a:t>ij</a:t>
            </a:r>
            <a:r>
              <a:rPr lang="en-US" dirty="0"/>
              <a:t> = ‹v</a:t>
            </a:r>
            <a:r>
              <a:rPr lang="en-US" baseline="-25000" dirty="0"/>
              <a:t>i</a:t>
            </a:r>
            <a:r>
              <a:rPr lang="en-US" dirty="0"/>
              <a:t>, v</a:t>
            </a:r>
            <a:r>
              <a:rPr lang="en-US" baseline="-25000" dirty="0"/>
              <a:t>i+1</a:t>
            </a:r>
            <a:r>
              <a:rPr lang="en-US" dirty="0"/>
              <a:t>, …, </a:t>
            </a:r>
            <a:r>
              <a:rPr lang="en-US" dirty="0" err="1"/>
              <a:t>v</a:t>
            </a:r>
            <a:r>
              <a:rPr lang="en-US" baseline="-25000" dirty="0" err="1"/>
              <a:t>j</a:t>
            </a:r>
            <a:r>
              <a:rPr lang="en-US" dirty="0"/>
              <a:t>› is a SP from v</a:t>
            </a:r>
            <a:r>
              <a:rPr lang="en-US" baseline="-25000" dirty="0"/>
              <a:t>i</a:t>
            </a:r>
            <a:r>
              <a:rPr lang="en-US" dirty="0"/>
              <a:t> to </a:t>
            </a:r>
            <a:r>
              <a:rPr lang="en-US" dirty="0" err="1"/>
              <a:t>v</a:t>
            </a:r>
            <a:r>
              <a:rPr lang="en-US" baseline="-25000" dirty="0" err="1"/>
              <a:t>j</a:t>
            </a:r>
            <a:r>
              <a:rPr lang="en-US" dirty="0"/>
              <a:t>, where 1 </a:t>
            </a:r>
            <a:r>
              <a:rPr lang="en-US" dirty="0">
                <a:sym typeface="Symbol" pitchFamily="18" charset="2"/>
              </a:rPr>
              <a:t> </a:t>
            </a:r>
            <a:r>
              <a:rPr lang="en-US" dirty="0" err="1">
                <a:sym typeface="Symbol" pitchFamily="18" charset="2"/>
              </a:rPr>
              <a:t>i</a:t>
            </a:r>
            <a:r>
              <a:rPr lang="en-US" dirty="0">
                <a:sym typeface="Symbol" pitchFamily="18" charset="2"/>
              </a:rPr>
              <a:t>  j  k. </a:t>
            </a:r>
          </a:p>
        </p:txBody>
      </p:sp>
      <p:sp>
        <p:nvSpPr>
          <p:cNvPr id="586759" name="Text Box 4"/>
          <p:cNvSpPr txBox="1">
            <a:spLocks noChangeArrowheads="1"/>
          </p:cNvSpPr>
          <p:nvPr/>
        </p:nvSpPr>
        <p:spPr bwMode="auto">
          <a:xfrm>
            <a:off x="457200" y="2149475"/>
            <a:ext cx="6907213" cy="2190750"/>
          </a:xfrm>
          <a:prstGeom prst="rect">
            <a:avLst/>
          </a:prstGeom>
          <a:noFill/>
          <a:ln w="12700">
            <a:noFill/>
            <a:miter lim="800000"/>
            <a:headEnd type="none" w="sm" len="sm"/>
            <a:tailEnd type="none" w="sm" len="sm"/>
          </a:ln>
        </p:spPr>
        <p:txBody>
          <a:bodyPr wrap="none">
            <a:spAutoFit/>
          </a:bodyPr>
          <a:lstStyle/>
          <a:p>
            <a:r>
              <a:rPr lang="en-US" altLang="zh-CN" dirty="0"/>
              <a:t>So, we have the </a:t>
            </a:r>
            <a:r>
              <a:rPr lang="en-US" altLang="zh-CN" dirty="0">
                <a:solidFill>
                  <a:srgbClr val="CC0000"/>
                </a:solidFill>
              </a:rPr>
              <a:t>optimal-substructure property</a:t>
            </a:r>
            <a:r>
              <a:rPr lang="en-US" altLang="zh-CN" dirty="0"/>
              <a:t>.</a:t>
            </a:r>
          </a:p>
          <a:p>
            <a:endParaRPr lang="en-US" altLang="zh-CN" sz="1400" dirty="0"/>
          </a:p>
          <a:p>
            <a:r>
              <a:rPr lang="en-US" altLang="zh-CN" dirty="0"/>
              <a:t>Bellman-Ford’s algorithm uses </a:t>
            </a:r>
            <a:r>
              <a:rPr lang="en-US" altLang="zh-CN" dirty="0">
                <a:solidFill>
                  <a:srgbClr val="CC0000"/>
                </a:solidFill>
              </a:rPr>
              <a:t>dynamic programming</a:t>
            </a:r>
            <a:r>
              <a:rPr lang="en-US" altLang="zh-CN" dirty="0"/>
              <a:t>.</a:t>
            </a:r>
          </a:p>
          <a:p>
            <a:endParaRPr lang="en-US" altLang="zh-CN" sz="1400" dirty="0"/>
          </a:p>
          <a:p>
            <a:r>
              <a:rPr lang="en-US" altLang="zh-CN" dirty="0" err="1"/>
              <a:t>Dijkstra’s</a:t>
            </a:r>
            <a:r>
              <a:rPr lang="en-US" altLang="zh-CN" dirty="0"/>
              <a:t> algorithm uses the </a:t>
            </a:r>
            <a:r>
              <a:rPr lang="en-US" altLang="zh-CN" dirty="0">
                <a:solidFill>
                  <a:srgbClr val="CC0000"/>
                </a:solidFill>
              </a:rPr>
              <a:t>greedy approach</a:t>
            </a:r>
            <a:r>
              <a:rPr lang="en-US" altLang="zh-CN" dirty="0"/>
              <a:t>.</a:t>
            </a:r>
          </a:p>
          <a:p>
            <a:endParaRPr lang="en-US" altLang="zh-CN" sz="1400" dirty="0"/>
          </a:p>
          <a:p>
            <a:r>
              <a:rPr lang="en-US" altLang="zh-CN" dirty="0"/>
              <a:t>Let </a:t>
            </a:r>
            <a:r>
              <a:rPr lang="en-US" altLang="zh-CN" dirty="0">
                <a:solidFill>
                  <a:schemeClr val="tx2"/>
                </a:solidFill>
              </a:rPr>
              <a:t>δ(u, v)</a:t>
            </a:r>
            <a:r>
              <a:rPr lang="en-US" altLang="zh-CN" dirty="0"/>
              <a:t> = weight of SP from u to v.</a:t>
            </a:r>
          </a:p>
        </p:txBody>
      </p:sp>
      <p:graphicFrame>
        <p:nvGraphicFramePr>
          <p:cNvPr id="586754" name="Object 7"/>
          <p:cNvGraphicFramePr>
            <a:graphicFrameLocks noChangeAspect="1"/>
          </p:cNvGraphicFramePr>
          <p:nvPr/>
        </p:nvGraphicFramePr>
        <p:xfrm>
          <a:off x="5000625" y="4429125"/>
          <a:ext cx="1074738" cy="517525"/>
        </p:xfrm>
        <a:graphic>
          <a:graphicData uri="http://schemas.openxmlformats.org/presentationml/2006/ole">
            <mc:AlternateContent xmlns:mc="http://schemas.openxmlformats.org/markup-compatibility/2006">
              <mc:Choice xmlns:v="urn:schemas-microsoft-com:vml" Requires="v">
                <p:oleObj spid="_x0000_s587019" name="Equation" r:id="rId3" imgW="419040" imgH="203040" progId="Equation.3">
                  <p:embed/>
                </p:oleObj>
              </mc:Choice>
              <mc:Fallback>
                <p:oleObj name="Equation" r:id="rId3" imgW="419040" imgH="2030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5" y="4429125"/>
                        <a:ext cx="1074738"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3048" name="Text Box 8"/>
          <p:cNvSpPr txBox="1">
            <a:spLocks noChangeArrowheads="1"/>
          </p:cNvSpPr>
          <p:nvPr/>
        </p:nvSpPr>
        <p:spPr bwMode="auto">
          <a:xfrm>
            <a:off x="749809" y="5389079"/>
            <a:ext cx="6824662" cy="830263"/>
          </a:xfrm>
          <a:prstGeom prst="rect">
            <a:avLst/>
          </a:prstGeom>
          <a:solidFill>
            <a:srgbClr val="CCECFF"/>
          </a:solidFill>
          <a:ln w="12700">
            <a:solidFill>
              <a:schemeClr val="tx2"/>
            </a:solidFill>
            <a:miter lim="800000"/>
            <a:headEnd type="none" w="sm" len="sm"/>
            <a:tailEnd type="none" w="sm" len="sm"/>
          </a:ln>
          <a:effectLst>
            <a:outerShdw dist="107763" dir="2700000" algn="ctr" rotWithShape="0">
              <a:schemeClr val="bg2"/>
            </a:outerShdw>
          </a:effectLst>
        </p:spPr>
        <p:txBody>
          <a:bodyPr wrap="none">
            <a:spAutoFit/>
          </a:bodyPr>
          <a:lstStyle/>
          <a:p>
            <a:pPr>
              <a:defRPr/>
            </a:pPr>
            <a:r>
              <a:rPr lang="en-US" altLang="zh-CN" b="1" u="sng" dirty="0"/>
              <a:t>Lemma :</a:t>
            </a:r>
            <a:r>
              <a:rPr lang="en-US" altLang="zh-CN" dirty="0"/>
              <a:t> Let s </a:t>
            </a:r>
            <a:r>
              <a:rPr lang="en-US" altLang="zh-CN" dirty="0">
                <a:sym typeface="Symbol" pitchFamily="92" charset="2"/>
              </a:rPr>
              <a:t> V.  For all edges (</a:t>
            </a:r>
            <a:r>
              <a:rPr lang="en-US" altLang="zh-CN" dirty="0" err="1">
                <a:sym typeface="Symbol" pitchFamily="92" charset="2"/>
              </a:rPr>
              <a:t>u,v</a:t>
            </a:r>
            <a:r>
              <a:rPr lang="en-US" altLang="zh-CN" dirty="0">
                <a:sym typeface="Symbol" pitchFamily="92" charset="2"/>
              </a:rPr>
              <a:t>)  E, we have</a:t>
            </a:r>
          </a:p>
          <a:p>
            <a:pPr>
              <a:defRPr/>
            </a:pPr>
            <a:r>
              <a:rPr lang="en-US" altLang="zh-CN" dirty="0"/>
              <a:t>δ(s, v) </a:t>
            </a:r>
            <a:r>
              <a:rPr lang="en-US" altLang="zh-CN" dirty="0">
                <a:sym typeface="Symbol" pitchFamily="92" charset="2"/>
              </a:rPr>
              <a:t> </a:t>
            </a:r>
            <a:r>
              <a:rPr lang="en-US" altLang="zh-CN" dirty="0"/>
              <a:t>δ(s, u)  + w(</a:t>
            </a:r>
            <a:r>
              <a:rPr lang="en-US" altLang="zh-CN" dirty="0" err="1"/>
              <a:t>u,v</a:t>
            </a:r>
            <a:r>
              <a:rPr lang="en-US" altLang="zh-CN" dirty="0"/>
              <a:t>).</a:t>
            </a:r>
          </a:p>
        </p:txBody>
      </p:sp>
      <p:sp>
        <p:nvSpPr>
          <p:cNvPr id="9" name="Text Box 5"/>
          <p:cNvSpPr txBox="1">
            <a:spLocks noChangeArrowheads="1"/>
          </p:cNvSpPr>
          <p:nvPr/>
        </p:nvSpPr>
        <p:spPr bwMode="auto">
          <a:xfrm>
            <a:off x="7390629" y="2120839"/>
            <a:ext cx="1753371" cy="2310505"/>
          </a:xfrm>
          <a:prstGeom prst="rect">
            <a:avLst/>
          </a:prstGeom>
          <a:noFill/>
          <a:ln w="9525" algn="ctr">
            <a:noFill/>
            <a:miter lim="800000"/>
            <a:headEnd/>
            <a:tailEnd/>
          </a:ln>
        </p:spPr>
        <p:txBody>
          <a:bodyPr wrap="square" lIns="90000" tIns="46800" rIns="90000" bIns="46800">
            <a:spAutoFit/>
          </a:bodyPr>
          <a:lstStyle/>
          <a:p>
            <a:pPr defTabSz="433388">
              <a:buClr>
                <a:srgbClr val="808080"/>
              </a:buClr>
              <a:buSzPct val="90000"/>
              <a:buFont typeface="Monotype Sorts"/>
              <a:buNone/>
            </a:pPr>
            <a:r>
              <a:rPr lang="en-US" altLang="zh-CN" sz="2400" b="1" dirty="0" err="1">
                <a:solidFill>
                  <a:srgbClr val="0000FF"/>
                </a:solidFill>
                <a:latin typeface="Times New Roman" pitchFamily="18" charset="0"/>
                <a:cs typeface="Arial" charset="0"/>
              </a:rPr>
              <a:t>Dijkstra</a:t>
            </a:r>
            <a:r>
              <a:rPr lang="en-US" altLang="zh-CN" sz="2400" b="1" dirty="0">
                <a:latin typeface="Times New Roman" pitchFamily="18" charset="0"/>
                <a:cs typeface="Arial" charset="0"/>
              </a:rPr>
              <a:t> 1930~2002</a:t>
            </a:r>
          </a:p>
          <a:p>
            <a:pPr defTabSz="433388">
              <a:buClr>
                <a:srgbClr val="808080"/>
              </a:buClr>
              <a:buSzPct val="90000"/>
              <a:buFont typeface="Monotype Sorts"/>
              <a:buNone/>
            </a:pPr>
            <a:r>
              <a:rPr lang="zh-CN" altLang="en-US" sz="2400" b="1" dirty="0">
                <a:latin typeface="Times New Roman" pitchFamily="18" charset="0"/>
                <a:cs typeface="Arial" charset="0"/>
              </a:rPr>
              <a:t>荷兰计算机科学家</a:t>
            </a:r>
          </a:p>
          <a:p>
            <a:pPr defTabSz="433388">
              <a:buClr>
                <a:srgbClr val="808080"/>
              </a:buClr>
              <a:buSzPct val="90000"/>
              <a:buFont typeface="Monotype Sorts"/>
              <a:buNone/>
            </a:pPr>
            <a:r>
              <a:rPr lang="en-US" altLang="zh-CN" sz="2400" b="1" dirty="0">
                <a:latin typeface="Times New Roman" pitchFamily="18" charset="0"/>
                <a:cs typeface="Arial" charset="0"/>
              </a:rPr>
              <a:t>1972</a:t>
            </a:r>
            <a:r>
              <a:rPr lang="zh-CN" altLang="en-US" sz="2400" b="1" dirty="0">
                <a:latin typeface="Times New Roman" pitchFamily="18" charset="0"/>
                <a:cs typeface="Arial" charset="0"/>
              </a:rPr>
              <a:t>年获图灵奖</a:t>
            </a:r>
          </a:p>
        </p:txBody>
      </p:sp>
      <p:pic>
        <p:nvPicPr>
          <p:cNvPr id="10" name="Picture 11"/>
          <p:cNvPicPr>
            <a:picLocks noChangeAspect="1" noChangeArrowheads="1"/>
          </p:cNvPicPr>
          <p:nvPr/>
        </p:nvPicPr>
        <p:blipFill>
          <a:blip r:embed="rId5" cstate="print"/>
          <a:srcRect/>
          <a:stretch>
            <a:fillRect/>
          </a:stretch>
        </p:blipFill>
        <p:spPr bwMode="auto">
          <a:xfrm>
            <a:off x="5941281" y="2814086"/>
            <a:ext cx="1289695" cy="1526139"/>
          </a:xfrm>
          <a:prstGeom prst="rect">
            <a:avLst/>
          </a:prstGeom>
          <a:noFill/>
          <a:ln w="9525">
            <a:noFill/>
            <a:miter lim="800000"/>
            <a:headEnd/>
            <a:tailEnd/>
          </a:ln>
        </p:spPr>
      </p:pic>
      <p:sp>
        <p:nvSpPr>
          <p:cNvPr id="11" name="灯片编号占位符 10"/>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40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3043"/>
                                        </p:tgtEl>
                                        <p:attrNameLst>
                                          <p:attrName>style.visibility</p:attrName>
                                        </p:attrNameLst>
                                      </p:cBhvr>
                                      <p:to>
                                        <p:strVal val="visible"/>
                                      </p:to>
                                    </p:set>
                                    <p:anim calcmode="lin" valueType="num">
                                      <p:cBhvr additive="base">
                                        <p:cTn id="7" dur="500" fill="hold"/>
                                        <p:tgtEl>
                                          <p:spTgt spid="343043"/>
                                        </p:tgtEl>
                                        <p:attrNameLst>
                                          <p:attrName>ppt_x</p:attrName>
                                        </p:attrNameLst>
                                      </p:cBhvr>
                                      <p:tavLst>
                                        <p:tav tm="0">
                                          <p:val>
                                            <p:strVal val="#ppt_x"/>
                                          </p:val>
                                        </p:tav>
                                        <p:tav tm="100000">
                                          <p:val>
                                            <p:strVal val="#ppt_x"/>
                                          </p:val>
                                        </p:tav>
                                      </p:tavLst>
                                    </p:anim>
                                    <p:anim calcmode="lin" valueType="num">
                                      <p:cBhvr additive="base">
                                        <p:cTn id="8" dur="500" fill="hold"/>
                                        <p:tgtEl>
                                          <p:spTgt spid="3430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6759">
                                            <p:txEl>
                                              <p:pRg st="0" end="0"/>
                                            </p:txEl>
                                          </p:spTgt>
                                        </p:tgtEl>
                                        <p:attrNameLst>
                                          <p:attrName>style.visibility</p:attrName>
                                        </p:attrNameLst>
                                      </p:cBhvr>
                                      <p:to>
                                        <p:strVal val="visible"/>
                                      </p:to>
                                    </p:set>
                                    <p:anim calcmode="lin" valueType="num">
                                      <p:cBhvr additive="base">
                                        <p:cTn id="13" dur="500" fill="hold"/>
                                        <p:tgtEl>
                                          <p:spTgt spid="58675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67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86759">
                                            <p:txEl>
                                              <p:pRg st="2" end="2"/>
                                            </p:txEl>
                                          </p:spTgt>
                                        </p:tgtEl>
                                        <p:attrNameLst>
                                          <p:attrName>style.visibility</p:attrName>
                                        </p:attrNameLst>
                                      </p:cBhvr>
                                      <p:to>
                                        <p:strVal val="visible"/>
                                      </p:to>
                                    </p:set>
                                    <p:anim calcmode="lin" valueType="num">
                                      <p:cBhvr additive="base">
                                        <p:cTn id="27" dur="500" fill="hold"/>
                                        <p:tgtEl>
                                          <p:spTgt spid="586759">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86759">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86759">
                                            <p:txEl>
                                              <p:pRg st="4" end="4"/>
                                            </p:txEl>
                                          </p:spTgt>
                                        </p:tgtEl>
                                        <p:attrNameLst>
                                          <p:attrName>style.visibility</p:attrName>
                                        </p:attrNameLst>
                                      </p:cBhvr>
                                      <p:to>
                                        <p:strVal val="visible"/>
                                      </p:to>
                                    </p:set>
                                    <p:anim calcmode="lin" valueType="num">
                                      <p:cBhvr additive="base">
                                        <p:cTn id="31" dur="500" fill="hold"/>
                                        <p:tgtEl>
                                          <p:spTgt spid="5867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6759">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86759">
                                            <p:txEl>
                                              <p:pRg st="6" end="6"/>
                                            </p:txEl>
                                          </p:spTgt>
                                        </p:tgtEl>
                                        <p:attrNameLst>
                                          <p:attrName>style.visibility</p:attrName>
                                        </p:attrNameLst>
                                      </p:cBhvr>
                                      <p:to>
                                        <p:strVal val="visible"/>
                                      </p:to>
                                    </p:set>
                                    <p:anim calcmode="lin" valueType="num">
                                      <p:cBhvr additive="base">
                                        <p:cTn id="35" dur="500" fill="hold"/>
                                        <p:tgtEl>
                                          <p:spTgt spid="58675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867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43046"/>
                                        </p:tgtEl>
                                        <p:attrNameLst>
                                          <p:attrName>style.visibility</p:attrName>
                                        </p:attrNameLst>
                                      </p:cBhvr>
                                      <p:to>
                                        <p:strVal val="visible"/>
                                      </p:to>
                                    </p:set>
                                    <p:anim calcmode="lin" valueType="num">
                                      <p:cBhvr additive="base">
                                        <p:cTn id="41" dur="500" fill="hold"/>
                                        <p:tgtEl>
                                          <p:spTgt spid="343046"/>
                                        </p:tgtEl>
                                        <p:attrNameLst>
                                          <p:attrName>ppt_x</p:attrName>
                                        </p:attrNameLst>
                                      </p:cBhvr>
                                      <p:tavLst>
                                        <p:tav tm="0">
                                          <p:val>
                                            <p:strVal val="#ppt_x"/>
                                          </p:val>
                                        </p:tav>
                                        <p:tav tm="100000">
                                          <p:val>
                                            <p:strVal val="#ppt_x"/>
                                          </p:val>
                                        </p:tav>
                                      </p:tavLst>
                                    </p:anim>
                                    <p:anim calcmode="lin" valueType="num">
                                      <p:cBhvr additive="base">
                                        <p:cTn id="42" dur="500" fill="hold"/>
                                        <p:tgtEl>
                                          <p:spTgt spid="34304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86754"/>
                                        </p:tgtEl>
                                        <p:attrNameLst>
                                          <p:attrName>style.visibility</p:attrName>
                                        </p:attrNameLst>
                                      </p:cBhvr>
                                      <p:to>
                                        <p:strVal val="visible"/>
                                      </p:to>
                                    </p:set>
                                    <p:anim calcmode="lin" valueType="num">
                                      <p:cBhvr additive="base">
                                        <p:cTn id="45" dur="500" fill="hold"/>
                                        <p:tgtEl>
                                          <p:spTgt spid="586754"/>
                                        </p:tgtEl>
                                        <p:attrNameLst>
                                          <p:attrName>ppt_x</p:attrName>
                                        </p:attrNameLst>
                                      </p:cBhvr>
                                      <p:tavLst>
                                        <p:tav tm="0">
                                          <p:val>
                                            <p:strVal val="#ppt_x"/>
                                          </p:val>
                                        </p:tav>
                                        <p:tav tm="100000">
                                          <p:val>
                                            <p:strVal val="#ppt_x"/>
                                          </p:val>
                                        </p:tav>
                                      </p:tavLst>
                                    </p:anim>
                                    <p:anim calcmode="lin" valueType="num">
                                      <p:cBhvr additive="base">
                                        <p:cTn id="46" dur="500" fill="hold"/>
                                        <p:tgtEl>
                                          <p:spTgt spid="58675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43048"/>
                                        </p:tgtEl>
                                        <p:attrNameLst>
                                          <p:attrName>style.visibility</p:attrName>
                                        </p:attrNameLst>
                                      </p:cBhvr>
                                      <p:to>
                                        <p:strVal val="visible"/>
                                      </p:to>
                                    </p:set>
                                    <p:anim calcmode="lin" valueType="num">
                                      <p:cBhvr additive="base">
                                        <p:cTn id="51" dur="500" fill="hold"/>
                                        <p:tgtEl>
                                          <p:spTgt spid="343048"/>
                                        </p:tgtEl>
                                        <p:attrNameLst>
                                          <p:attrName>ppt_x</p:attrName>
                                        </p:attrNameLst>
                                      </p:cBhvr>
                                      <p:tavLst>
                                        <p:tav tm="0">
                                          <p:val>
                                            <p:strVal val="#ppt_x"/>
                                          </p:val>
                                        </p:tav>
                                        <p:tav tm="100000">
                                          <p:val>
                                            <p:strVal val="#ppt_x"/>
                                          </p:val>
                                        </p:tav>
                                      </p:tavLst>
                                    </p:anim>
                                    <p:anim calcmode="lin" valueType="num">
                                      <p:cBhvr additive="base">
                                        <p:cTn id="52" dur="500" fill="hold"/>
                                        <p:tgtEl>
                                          <p:spTgt spid="3430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6" grpId="0" animBg="1"/>
      <p:bldP spid="343043" grpId="0" animBg="1"/>
      <p:bldP spid="343048"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41" name="Picture 4" descr="floyd"/>
          <p:cNvPicPr>
            <a:picLocks noChangeAspect="1" noChangeArrowheads="1"/>
          </p:cNvPicPr>
          <p:nvPr/>
        </p:nvPicPr>
        <p:blipFill>
          <a:blip r:embed="rId2" cstate="print"/>
          <a:srcRect/>
          <a:stretch>
            <a:fillRect/>
          </a:stretch>
        </p:blipFill>
        <p:spPr bwMode="auto">
          <a:xfrm>
            <a:off x="1547813" y="2312988"/>
            <a:ext cx="2087562" cy="2727325"/>
          </a:xfrm>
          <a:prstGeom prst="rect">
            <a:avLst/>
          </a:prstGeom>
          <a:noFill/>
          <a:ln w="9525">
            <a:noFill/>
            <a:miter lim="800000"/>
            <a:headEnd/>
            <a:tailEnd/>
          </a:ln>
        </p:spPr>
      </p:pic>
      <p:sp>
        <p:nvSpPr>
          <p:cNvPr id="1252357" name="Text Box 5"/>
          <p:cNvSpPr txBox="1">
            <a:spLocks noChangeArrowheads="1"/>
          </p:cNvSpPr>
          <p:nvPr/>
        </p:nvSpPr>
        <p:spPr bwMode="auto">
          <a:xfrm>
            <a:off x="4499992" y="3068960"/>
            <a:ext cx="2619375" cy="1552575"/>
          </a:xfrm>
          <a:prstGeom prst="rect">
            <a:avLst/>
          </a:prstGeom>
          <a:noFill/>
          <a:ln w="9525" algn="ctr">
            <a:noFill/>
            <a:miter lim="800000"/>
            <a:headEnd/>
            <a:tailEnd/>
          </a:ln>
        </p:spPr>
        <p:txBody>
          <a:bodyPr wrap="none" lIns="90000" tIns="46800" rIns="90000" bIns="46800">
            <a:spAutoFit/>
          </a:bodyPr>
          <a:lstStyle/>
          <a:p>
            <a:pPr defTabSz="433388">
              <a:buClr>
                <a:srgbClr val="808080"/>
              </a:buClr>
              <a:buSzPct val="90000"/>
              <a:buFont typeface="Monotype Sorts"/>
              <a:buNone/>
            </a:pPr>
            <a:r>
              <a:rPr lang="en-US" altLang="zh-CN" sz="2400" b="1" dirty="0">
                <a:solidFill>
                  <a:srgbClr val="0000FF"/>
                </a:solidFill>
                <a:cs typeface="Arial" charset="0"/>
              </a:rPr>
              <a:t>Robert W. Floyd </a:t>
            </a:r>
          </a:p>
          <a:p>
            <a:pPr defTabSz="433388">
              <a:buClr>
                <a:srgbClr val="808080"/>
              </a:buClr>
              <a:buSzPct val="90000"/>
              <a:buFont typeface="Monotype Sorts"/>
              <a:buNone/>
            </a:pPr>
            <a:r>
              <a:rPr lang="en-US" altLang="zh-CN" sz="2400" b="1" dirty="0">
                <a:cs typeface="Arial" charset="0"/>
              </a:rPr>
              <a:t>1936~2001</a:t>
            </a:r>
          </a:p>
          <a:p>
            <a:pPr defTabSz="433388">
              <a:buClr>
                <a:srgbClr val="808080"/>
              </a:buClr>
              <a:buSzPct val="90000"/>
              <a:buFont typeface="Monotype Sorts"/>
              <a:buNone/>
            </a:pPr>
            <a:r>
              <a:rPr lang="zh-CN" altLang="en-US" sz="2400" b="1" dirty="0">
                <a:cs typeface="Arial" charset="0"/>
              </a:rPr>
              <a:t>美国计算机科学家</a:t>
            </a:r>
          </a:p>
          <a:p>
            <a:pPr defTabSz="433388">
              <a:buClr>
                <a:srgbClr val="808080"/>
              </a:buClr>
              <a:buSzPct val="90000"/>
              <a:buFont typeface="Monotype Sorts"/>
              <a:buNone/>
            </a:pPr>
            <a:r>
              <a:rPr lang="en-US" altLang="zh-CN" sz="2400" b="1" dirty="0">
                <a:cs typeface="Arial" charset="0"/>
              </a:rPr>
              <a:t>1978</a:t>
            </a:r>
            <a:r>
              <a:rPr lang="zh-CN" altLang="en-US" sz="2400" b="1" dirty="0">
                <a:cs typeface="Arial" charset="0"/>
              </a:rPr>
              <a:t>年获图灵奖</a:t>
            </a:r>
          </a:p>
        </p:txBody>
      </p:sp>
      <p:sp>
        <p:nvSpPr>
          <p:cNvPr id="5" name="Rectangle 4"/>
          <p:cNvSpPr/>
          <p:nvPr/>
        </p:nvSpPr>
        <p:spPr>
          <a:xfrm>
            <a:off x="395288" y="404813"/>
            <a:ext cx="4824412" cy="522287"/>
          </a:xfrm>
          <a:prstGeom prst="rect">
            <a:avLst/>
          </a:prstGeom>
        </p:spPr>
        <p:txBody>
          <a:bodyPr>
            <a:spAutoFit/>
          </a:bodyPr>
          <a:lstStyle/>
          <a:p>
            <a:pPr>
              <a:defRPr/>
            </a:pPr>
            <a:r>
              <a:rPr lang="en-US" altLang="zh-CN" sz="2800" b="1" dirty="0">
                <a:effectLst>
                  <a:outerShdw blurRad="38100" dist="38100" dir="2700000" algn="tl">
                    <a:srgbClr val="FFFFFF"/>
                  </a:outerShdw>
                </a:effectLst>
              </a:rPr>
              <a:t>All Pairs Shortest Paths</a:t>
            </a:r>
            <a:endParaRPr lang="zh-CN" altLang="en-US" sz="2800" dirty="0"/>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41</a:t>
            </a:fld>
            <a:endParaRPr lang="en-GB" dirty="0"/>
          </a:p>
        </p:txBody>
      </p:sp>
    </p:spTree>
    <p:extLst>
      <p:ext uri="{BB962C8B-B14F-4D97-AF65-F5344CB8AC3E}">
        <p14:creationId xmlns:p14="http://schemas.microsoft.com/office/powerpoint/2010/main" val="1484493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52357"/>
                                        </p:tgtEl>
                                        <p:attrNameLst>
                                          <p:attrName>style.visibility</p:attrName>
                                        </p:attrNameLst>
                                      </p:cBhvr>
                                      <p:to>
                                        <p:strVal val="visible"/>
                                      </p:to>
                                    </p:set>
                                    <p:animEffect transition="in" filter="dissolve">
                                      <p:cBhvr>
                                        <p:cTn id="7" dur="500"/>
                                        <p:tgtEl>
                                          <p:spTgt spid="1252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5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9388" y="404813"/>
            <a:ext cx="7581900" cy="1066800"/>
          </a:xfrm>
        </p:spPr>
        <p:txBody>
          <a:bodyPr/>
          <a:lstStyle/>
          <a:p>
            <a:pPr eaLnBrk="1" hangingPunct="1">
              <a:defRPr/>
            </a:pPr>
            <a:r>
              <a:rPr lang="en-US" altLang="zh-CN" sz="3200" b="1" dirty="0" smtClean="0">
                <a:effectLst>
                  <a:outerShdw blurRad="38100" dist="38100" dir="2700000" algn="tl">
                    <a:srgbClr val="FFFFFF"/>
                  </a:outerShdw>
                </a:effectLst>
                <a:ea typeface="宋体" charset="-122"/>
              </a:rPr>
              <a:t>Transitive Closure </a:t>
            </a:r>
            <a:br>
              <a:rPr lang="en-US" altLang="zh-CN" sz="3200" b="1" dirty="0" smtClean="0">
                <a:effectLst>
                  <a:outerShdw blurRad="38100" dist="38100" dir="2700000" algn="tl">
                    <a:srgbClr val="FFFFFF"/>
                  </a:outerShdw>
                </a:effectLst>
                <a:ea typeface="宋体" charset="-122"/>
              </a:rPr>
            </a:br>
            <a:r>
              <a:rPr lang="en-US" altLang="zh-CN" sz="2800" dirty="0" smtClean="0">
                <a:effectLst>
                  <a:outerShdw blurRad="38100" dist="38100" dir="2700000" algn="tl">
                    <a:srgbClr val="FFFFFF"/>
                  </a:outerShdw>
                </a:effectLst>
                <a:ea typeface="宋体" charset="-122"/>
              </a:rPr>
              <a:t>(</a:t>
            </a:r>
            <a:r>
              <a:rPr lang="en-US" altLang="zh-CN" sz="2400" b="1" dirty="0" err="1" smtClean="0">
                <a:effectLst>
                  <a:outerShdw blurRad="38100" dist="38100" dir="2700000" algn="tl">
                    <a:srgbClr val="FFFFFF"/>
                  </a:outerShdw>
                </a:effectLst>
                <a:ea typeface="宋体" charset="-122"/>
              </a:rPr>
              <a:t>Warshall’s</a:t>
            </a:r>
            <a:r>
              <a:rPr lang="en-US" altLang="zh-CN" sz="2400" b="1" dirty="0" smtClean="0">
                <a:effectLst>
                  <a:outerShdw blurRad="38100" dist="38100" dir="2700000" algn="tl">
                    <a:srgbClr val="FFFFFF"/>
                  </a:outerShdw>
                </a:effectLst>
                <a:ea typeface="宋体" charset="-122"/>
              </a:rPr>
              <a:t> Algorithm: Dynamic Programming</a:t>
            </a:r>
            <a:r>
              <a:rPr lang="en-US" altLang="zh-CN" sz="2800" dirty="0" smtClean="0">
                <a:effectLst>
                  <a:outerShdw blurRad="38100" dist="38100" dir="2700000" algn="tl">
                    <a:srgbClr val="FFFFFF"/>
                  </a:outerShdw>
                </a:effectLst>
                <a:ea typeface="宋体" charset="-122"/>
              </a:rPr>
              <a:t>)</a:t>
            </a:r>
            <a:endParaRPr lang="en-GB" sz="2800" dirty="0" smtClean="0">
              <a:effectLst>
                <a:outerShdw blurRad="38100" dist="38100" dir="2700000" algn="tl">
                  <a:srgbClr val="FFFFFF"/>
                </a:outerShdw>
              </a:effectLst>
            </a:endParaRPr>
          </a:p>
        </p:txBody>
      </p:sp>
      <p:sp>
        <p:nvSpPr>
          <p:cNvPr id="959492" name="Rectangle 3"/>
          <p:cNvSpPr>
            <a:spLocks noGrp="1" noChangeArrowheads="1"/>
          </p:cNvSpPr>
          <p:nvPr>
            <p:ph type="body" idx="1"/>
          </p:nvPr>
        </p:nvSpPr>
        <p:spPr>
          <a:xfrm>
            <a:off x="686100" y="1556792"/>
            <a:ext cx="7848922" cy="4343400"/>
          </a:xfrm>
        </p:spPr>
        <p:txBody>
          <a:bodyPr/>
          <a:lstStyle/>
          <a:p>
            <a:pPr algn="just" eaLnBrk="1" hangingPunct="1">
              <a:lnSpc>
                <a:spcPct val="90000"/>
              </a:lnSpc>
            </a:pPr>
            <a:r>
              <a:rPr lang="en-US" altLang="zh-CN" sz="2400" b="1" dirty="0" smtClean="0"/>
              <a:t>Problem:</a:t>
            </a:r>
            <a:r>
              <a:rPr lang="en-US" altLang="zh-CN" sz="2400" dirty="0" smtClean="0"/>
              <a:t> Given a directed graph </a:t>
            </a:r>
            <a:r>
              <a:rPr lang="en-US" altLang="zh-CN" sz="2400" b="1" dirty="0" smtClean="0"/>
              <a:t>G = (V,E), </a:t>
            </a:r>
            <a:r>
              <a:rPr lang="en-US" altLang="zh-CN" sz="2400" dirty="0" smtClean="0"/>
              <a:t>find for each pair of vertices </a:t>
            </a:r>
            <a:r>
              <a:rPr lang="en-US" altLang="zh-CN" sz="2400" b="1" dirty="0" err="1" smtClean="0"/>
              <a:t>i,j</a:t>
            </a:r>
            <a:r>
              <a:rPr lang="en-US" altLang="zh-CN" sz="2400" b="1" dirty="0" smtClean="0"/>
              <a:t> </a:t>
            </a:r>
            <a:r>
              <a:rPr lang="en-US" altLang="zh-CN" sz="2400" b="1" dirty="0" smtClean="0">
                <a:sym typeface="Symbol" pitchFamily="18" charset="2"/>
              </a:rPr>
              <a:t></a:t>
            </a:r>
            <a:r>
              <a:rPr lang="en-US" altLang="zh-CN" sz="2400" b="1" dirty="0" smtClean="0"/>
              <a:t> V </a:t>
            </a:r>
            <a:r>
              <a:rPr lang="en-US" altLang="zh-CN" sz="2400" dirty="0" smtClean="0"/>
              <a:t>whether there is a path from </a:t>
            </a:r>
            <a:r>
              <a:rPr lang="en-US" altLang="zh-CN" sz="2400" dirty="0" err="1" smtClean="0"/>
              <a:t>i</a:t>
            </a:r>
            <a:r>
              <a:rPr lang="en-US" altLang="zh-CN" sz="2400" dirty="0" smtClean="0"/>
              <a:t> to j.</a:t>
            </a:r>
          </a:p>
          <a:p>
            <a:pPr algn="just" eaLnBrk="1" hangingPunct="1">
              <a:lnSpc>
                <a:spcPct val="90000"/>
              </a:lnSpc>
            </a:pPr>
            <a:r>
              <a:rPr lang="en-US" altLang="zh-CN" sz="2400" b="1" dirty="0" smtClean="0"/>
              <a:t>Solution:</a:t>
            </a:r>
            <a:r>
              <a:rPr lang="en-US" altLang="zh-CN" sz="2400" dirty="0" smtClean="0"/>
              <a:t> make the cost of all edges 1, and run </a:t>
            </a:r>
            <a:r>
              <a:rPr lang="en-US" altLang="zh-CN" sz="2400" dirty="0">
                <a:ea typeface="宋体" panose="02010600030101010101" pitchFamily="2" charset="-122"/>
              </a:rPr>
              <a:t>any of the all-pairs shortest paths algorithms </a:t>
            </a:r>
            <a:r>
              <a:rPr lang="en-US" altLang="zh-CN" sz="2400" dirty="0" smtClean="0">
                <a:ea typeface="宋体" panose="02010600030101010101" pitchFamily="2" charset="-122"/>
              </a:rPr>
              <a:t>such as </a:t>
            </a:r>
            <a:r>
              <a:rPr lang="en-US" altLang="zh-CN" sz="2400" dirty="0" smtClean="0"/>
              <a:t>Floyd’s algorithm. If on termination </a:t>
            </a:r>
            <a:r>
              <a:rPr lang="en-US" altLang="zh-CN" sz="2400" b="1" dirty="0" smtClean="0"/>
              <a:t>A[</a:t>
            </a:r>
            <a:r>
              <a:rPr lang="en-US" altLang="zh-CN" sz="2400" b="1" dirty="0" err="1" smtClean="0"/>
              <a:t>i</a:t>
            </a:r>
            <a:r>
              <a:rPr lang="en-US" altLang="zh-CN" sz="2400" b="1" dirty="0" smtClean="0"/>
              <a:t>, j] </a:t>
            </a:r>
            <a:r>
              <a:rPr lang="en-US" altLang="zh-CN" sz="2400" b="1" dirty="0" smtClean="0">
                <a:sym typeface="Symbol" pitchFamily="18" charset="2"/>
              </a:rPr>
              <a:t> </a:t>
            </a:r>
            <a:r>
              <a:rPr lang="en-US" altLang="zh-CN" sz="2400" dirty="0" smtClean="0"/>
              <a:t>, then there is a path from </a:t>
            </a:r>
            <a:r>
              <a:rPr lang="en-US" altLang="zh-CN" sz="2400" dirty="0" err="1" smtClean="0"/>
              <a:t>i</a:t>
            </a:r>
            <a:r>
              <a:rPr lang="en-US" altLang="zh-CN" sz="2400" dirty="0" smtClean="0"/>
              <a:t> to j.</a:t>
            </a:r>
          </a:p>
          <a:p>
            <a:pPr algn="just" eaLnBrk="1" hangingPunct="1">
              <a:lnSpc>
                <a:spcPct val="90000"/>
              </a:lnSpc>
            </a:pPr>
            <a:r>
              <a:rPr lang="en-US" altLang="zh-CN" sz="2400" b="1" u="sng" dirty="0" smtClean="0"/>
              <a:t>A better solution</a:t>
            </a:r>
            <a:r>
              <a:rPr lang="en-US" altLang="zh-CN" sz="2400" b="1" dirty="0" smtClean="0"/>
              <a:t>: </a:t>
            </a:r>
            <a:r>
              <a:rPr lang="en-US" altLang="zh-CN" sz="2400" dirty="0" smtClean="0"/>
              <a:t>use Boolean values to obtain the </a:t>
            </a:r>
            <a:r>
              <a:rPr lang="en-US" altLang="zh-CN" sz="2400" b="1" i="1" dirty="0" smtClean="0"/>
              <a:t>Transitive Closure </a:t>
            </a:r>
            <a:r>
              <a:rPr lang="en-US" altLang="zh-CN" sz="2400" dirty="0" smtClean="0"/>
              <a:t>(Reachability Matrix) of G. </a:t>
            </a:r>
          </a:p>
          <a:p>
            <a:pPr algn="just" eaLnBrk="1" hangingPunct="1">
              <a:lnSpc>
                <a:spcPct val="90000"/>
              </a:lnSpc>
            </a:pPr>
            <a:r>
              <a:rPr lang="en-US" altLang="zh-CN" sz="2400" dirty="0" smtClean="0"/>
              <a:t>The </a:t>
            </a:r>
            <a:r>
              <a:rPr lang="en-US" altLang="zh-CN" sz="2400" b="1" i="1" dirty="0" smtClean="0"/>
              <a:t>transitive closure </a:t>
            </a:r>
            <a:r>
              <a:rPr lang="en-US" altLang="zh-CN" sz="2400" dirty="0" smtClean="0"/>
              <a:t>is a matrix </a:t>
            </a:r>
            <a:r>
              <a:rPr lang="en-US" altLang="zh-CN" sz="2400" b="1" dirty="0" smtClean="0"/>
              <a:t>A</a:t>
            </a:r>
            <a:r>
              <a:rPr lang="en-US" altLang="zh-CN" sz="2400" b="1" baseline="30000" dirty="0" smtClean="0"/>
              <a:t>*</a:t>
            </a:r>
            <a:r>
              <a:rPr lang="en-US" altLang="zh-CN" sz="2400" baseline="30000" dirty="0" smtClean="0"/>
              <a:t> </a:t>
            </a:r>
            <a:r>
              <a:rPr lang="en-US" altLang="zh-CN" sz="2400" dirty="0" smtClean="0"/>
              <a:t>such that </a:t>
            </a:r>
            <a:r>
              <a:rPr lang="en-US" altLang="zh-CN" sz="2400" b="1" dirty="0" smtClean="0"/>
              <a:t>a</a:t>
            </a:r>
            <a:r>
              <a:rPr lang="en-US" altLang="zh-CN" sz="2400" b="1" baseline="30000" dirty="0" smtClean="0"/>
              <a:t>*</a:t>
            </a:r>
            <a:r>
              <a:rPr lang="en-US" altLang="zh-CN" sz="2400" b="1" dirty="0" smtClean="0"/>
              <a:t>(</a:t>
            </a:r>
            <a:r>
              <a:rPr lang="en-US" altLang="zh-CN" sz="2400" b="1" dirty="0" err="1" smtClean="0"/>
              <a:t>i,j</a:t>
            </a:r>
            <a:r>
              <a:rPr lang="en-US" altLang="zh-CN" sz="2400" b="1" dirty="0" smtClean="0"/>
              <a:t>) = 1 </a:t>
            </a:r>
            <a:r>
              <a:rPr lang="en-US" altLang="zh-CN" sz="2400" dirty="0" err="1" smtClean="0"/>
              <a:t>iff</a:t>
            </a:r>
            <a:r>
              <a:rPr lang="en-US" altLang="zh-CN" sz="2400" dirty="0" smtClean="0"/>
              <a:t> there is a directed path from vertex </a:t>
            </a:r>
            <a:r>
              <a:rPr lang="en-US" altLang="zh-CN" sz="2400" dirty="0" err="1" smtClean="0"/>
              <a:t>i</a:t>
            </a:r>
            <a:r>
              <a:rPr lang="en-US" altLang="zh-CN" sz="2400" dirty="0" smtClean="0"/>
              <a:t> to vertex j </a:t>
            </a:r>
            <a:r>
              <a:rPr lang="en-US" altLang="zh-CN" sz="2400" dirty="0" smtClean="0">
                <a:ea typeface="宋体" panose="02010600030101010101" pitchFamily="2" charset="-122"/>
              </a:rPr>
              <a:t>or </a:t>
            </a:r>
            <a:r>
              <a:rPr lang="en-US" altLang="zh-CN" sz="2400" i="1" dirty="0" err="1">
                <a:ea typeface="宋体" panose="02010600030101010101" pitchFamily="2" charset="-122"/>
              </a:rPr>
              <a:t>i</a:t>
            </a:r>
            <a:r>
              <a:rPr lang="en-US" altLang="zh-CN" sz="2400" i="1" dirty="0">
                <a:ea typeface="宋体" panose="02010600030101010101" pitchFamily="2" charset="-122"/>
              </a:rPr>
              <a:t> = j</a:t>
            </a:r>
            <a:r>
              <a:rPr lang="en-US" altLang="zh-CN" sz="2400" dirty="0">
                <a:ea typeface="宋体" panose="02010600030101010101" pitchFamily="2" charset="-122"/>
              </a:rPr>
              <a:t>, and </a:t>
            </a:r>
            <a:r>
              <a:rPr lang="en-US" altLang="zh-CN" sz="2400" i="1" dirty="0" err="1">
                <a:ea typeface="宋体" panose="02010600030101010101" pitchFamily="2" charset="-122"/>
              </a:rPr>
              <a:t>a</a:t>
            </a:r>
            <a:r>
              <a:rPr lang="en-US" altLang="zh-CN" sz="2400" i="1" baseline="-25000" dirty="0" err="1">
                <a:ea typeface="宋体" panose="02010600030101010101" pitchFamily="2" charset="-122"/>
              </a:rPr>
              <a:t>i</a:t>
            </a:r>
            <a:r>
              <a:rPr lang="en-US" altLang="zh-CN" sz="2400" i="1" baseline="30000" dirty="0">
                <a:ea typeface="宋体" panose="02010600030101010101" pitchFamily="2" charset="-122"/>
              </a:rPr>
              <a:t>*</a:t>
            </a:r>
            <a:r>
              <a:rPr lang="en-US" altLang="zh-CN" sz="2400" i="1" baseline="-25000" dirty="0">
                <a:ea typeface="宋体" panose="02010600030101010101" pitchFamily="2" charset="-122"/>
              </a:rPr>
              <a:t>,j</a:t>
            </a:r>
            <a:r>
              <a:rPr lang="en-US" altLang="zh-CN" sz="2400" i="1" dirty="0">
                <a:ea typeface="宋体" panose="02010600030101010101" pitchFamily="2" charset="-122"/>
              </a:rPr>
              <a:t> = </a:t>
            </a:r>
            <a:r>
              <a:rPr lang="en-US" altLang="zh-CN" sz="2400" i="1" dirty="0" smtClean="0">
                <a:ea typeface="宋体" panose="02010600030101010101" pitchFamily="2" charset="-122"/>
                <a:cs typeface="Arial" panose="020B0604020202020204" pitchFamily="34" charset="0"/>
              </a:rPr>
              <a:t>0</a:t>
            </a:r>
            <a:r>
              <a:rPr lang="en-US" altLang="zh-CN" sz="2400" dirty="0" smtClean="0">
                <a:ea typeface="宋体" panose="02010600030101010101" pitchFamily="2" charset="-122"/>
              </a:rPr>
              <a:t> </a:t>
            </a:r>
            <a:r>
              <a:rPr lang="en-US" altLang="zh-CN" sz="2400" dirty="0">
                <a:ea typeface="宋体" panose="02010600030101010101" pitchFamily="2" charset="-122"/>
              </a:rPr>
              <a:t>otherwise. </a:t>
            </a:r>
          </a:p>
          <a:p>
            <a:pPr algn="just" eaLnBrk="1" hangingPunct="1">
              <a:lnSpc>
                <a:spcPct val="90000"/>
              </a:lnSpc>
            </a:pPr>
            <a:endParaRPr lang="en-GB" altLang="zh-CN" sz="2400" dirty="0" smtClean="0"/>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42</a:t>
            </a:fld>
            <a:endParaRPr lang="en-GB" dirty="0"/>
          </a:p>
        </p:txBody>
      </p:sp>
    </p:spTree>
    <p:extLst>
      <p:ext uri="{BB962C8B-B14F-4D97-AF65-F5344CB8AC3E}">
        <p14:creationId xmlns:p14="http://schemas.microsoft.com/office/powerpoint/2010/main" val="29934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9492">
                                            <p:txEl>
                                              <p:pRg st="0" end="0"/>
                                            </p:txEl>
                                          </p:spTgt>
                                        </p:tgtEl>
                                        <p:attrNameLst>
                                          <p:attrName>style.visibility</p:attrName>
                                        </p:attrNameLst>
                                      </p:cBhvr>
                                      <p:to>
                                        <p:strVal val="visible"/>
                                      </p:to>
                                    </p:set>
                                    <p:anim calcmode="lin" valueType="num">
                                      <p:cBhvr additive="base">
                                        <p:cTn id="7" dur="500" fill="hold"/>
                                        <p:tgtEl>
                                          <p:spTgt spid="95949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94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59492">
                                            <p:txEl>
                                              <p:pRg st="1" end="1"/>
                                            </p:txEl>
                                          </p:spTgt>
                                        </p:tgtEl>
                                        <p:attrNameLst>
                                          <p:attrName>style.visibility</p:attrName>
                                        </p:attrNameLst>
                                      </p:cBhvr>
                                      <p:to>
                                        <p:strVal val="visible"/>
                                      </p:to>
                                    </p:set>
                                    <p:anim calcmode="lin" valueType="num">
                                      <p:cBhvr additive="base">
                                        <p:cTn id="13" dur="500" fill="hold"/>
                                        <p:tgtEl>
                                          <p:spTgt spid="95949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594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59492">
                                            <p:txEl>
                                              <p:pRg st="2" end="2"/>
                                            </p:txEl>
                                          </p:spTgt>
                                        </p:tgtEl>
                                        <p:attrNameLst>
                                          <p:attrName>style.visibility</p:attrName>
                                        </p:attrNameLst>
                                      </p:cBhvr>
                                      <p:to>
                                        <p:strVal val="visible"/>
                                      </p:to>
                                    </p:set>
                                    <p:anim calcmode="lin" valueType="num">
                                      <p:cBhvr additive="base">
                                        <p:cTn id="19" dur="500" fill="hold"/>
                                        <p:tgtEl>
                                          <p:spTgt spid="95949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594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59492">
                                            <p:txEl>
                                              <p:pRg st="3" end="3"/>
                                            </p:txEl>
                                          </p:spTgt>
                                        </p:tgtEl>
                                        <p:attrNameLst>
                                          <p:attrName>style.visibility</p:attrName>
                                        </p:attrNameLst>
                                      </p:cBhvr>
                                      <p:to>
                                        <p:strVal val="visible"/>
                                      </p:to>
                                    </p:set>
                                    <p:anim calcmode="lin" valueType="num">
                                      <p:cBhvr additive="base">
                                        <p:cTn id="25" dur="500" fill="hold"/>
                                        <p:tgtEl>
                                          <p:spTgt spid="95949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5949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250825" y="115888"/>
            <a:ext cx="7581900" cy="1066800"/>
          </a:xfrm>
        </p:spPr>
        <p:txBody>
          <a:bodyPr/>
          <a:lstStyle/>
          <a:p>
            <a:pPr eaLnBrk="1" hangingPunct="1">
              <a:defRPr/>
            </a:pPr>
            <a:r>
              <a:rPr lang="en-US" altLang="zh-CN" sz="3600" b="1" dirty="0" err="1" smtClean="0">
                <a:effectLst>
                  <a:outerShdw blurRad="38100" dist="38100" dir="2700000" algn="tl">
                    <a:srgbClr val="FFFFFF"/>
                  </a:outerShdw>
                </a:effectLst>
                <a:ea typeface="宋体" charset="-122"/>
              </a:rPr>
              <a:t>Warshall’s</a:t>
            </a:r>
            <a:r>
              <a:rPr lang="en-US" altLang="zh-CN" sz="3600" b="1" dirty="0" smtClean="0">
                <a:effectLst>
                  <a:outerShdw blurRad="38100" dist="38100" dir="2700000" algn="tl">
                    <a:srgbClr val="FFFFFF"/>
                  </a:outerShdw>
                </a:effectLst>
                <a:ea typeface="宋体" charset="-122"/>
              </a:rPr>
              <a:t> Algorithm</a:t>
            </a:r>
            <a:endParaRPr lang="en-GB" sz="3600" b="1" dirty="0" smtClean="0">
              <a:effectLst>
                <a:outerShdw blurRad="38100" dist="38100" dir="2700000" algn="tl">
                  <a:srgbClr val="FFFFFF"/>
                </a:outerShdw>
              </a:effectLst>
            </a:endParaRPr>
          </a:p>
        </p:txBody>
      </p:sp>
      <p:sp>
        <p:nvSpPr>
          <p:cNvPr id="961540" name="Rectangle 3"/>
          <p:cNvSpPr>
            <a:spLocks noGrp="1" noChangeArrowheads="1"/>
          </p:cNvSpPr>
          <p:nvPr>
            <p:ph type="body" idx="1"/>
          </p:nvPr>
        </p:nvSpPr>
        <p:spPr>
          <a:xfrm>
            <a:off x="1166326" y="1543844"/>
            <a:ext cx="7543800" cy="4343400"/>
          </a:xfrm>
        </p:spPr>
        <p:txBody>
          <a:bodyPr/>
          <a:lstStyle/>
          <a:p>
            <a:pPr eaLnBrk="1" hangingPunct="1">
              <a:lnSpc>
                <a:spcPct val="90000"/>
              </a:lnSpc>
              <a:buFont typeface="Wingdings" pitchFamily="2" charset="2"/>
              <a:buNone/>
            </a:pPr>
            <a:r>
              <a:rPr lang="nb-NO" altLang="zh-CN" sz="2000" b="1" dirty="0" smtClean="0">
                <a:solidFill>
                  <a:srgbClr val="000000"/>
                </a:solidFill>
                <a:ea typeface="Times New Roman" pitchFamily="18" charset="0"/>
                <a:cs typeface="Courier New" pitchFamily="49" charset="0"/>
              </a:rPr>
              <a:t>Set A matrix to all false;</a:t>
            </a:r>
          </a:p>
          <a:p>
            <a:pPr eaLnBrk="1" hangingPunct="1">
              <a:lnSpc>
                <a:spcPct val="90000"/>
              </a:lnSpc>
              <a:buFont typeface="Wingdings" pitchFamily="2" charset="2"/>
              <a:buNone/>
            </a:pPr>
            <a:r>
              <a:rPr lang="nb-NO" altLang="zh-CN" sz="2000" b="1" dirty="0" smtClean="0">
                <a:solidFill>
                  <a:srgbClr val="000000"/>
                </a:solidFill>
                <a:ea typeface="Times New Roman" pitchFamily="18" charset="0"/>
                <a:cs typeface="Courier New" pitchFamily="49" charset="0"/>
              </a:rPr>
              <a:t>for (int i=1; i&lt;=n; i++)</a:t>
            </a:r>
          </a:p>
          <a:p>
            <a:pPr eaLnBrk="1" hangingPunct="1">
              <a:lnSpc>
                <a:spcPct val="90000"/>
              </a:lnSpc>
              <a:buFont typeface="Wingdings" pitchFamily="2" charset="2"/>
              <a:buNone/>
            </a:pPr>
            <a:r>
              <a:rPr lang="nb-NO" altLang="zh-CN" sz="2000" b="1" dirty="0" smtClean="0">
                <a:solidFill>
                  <a:srgbClr val="000000"/>
                </a:solidFill>
                <a:ea typeface="Times New Roman" pitchFamily="18" charset="0"/>
                <a:cs typeface="Courier New" pitchFamily="49" charset="0"/>
              </a:rPr>
              <a:t>{</a:t>
            </a:r>
            <a:br>
              <a:rPr lang="nb-NO" altLang="zh-CN" sz="2000" b="1" dirty="0" smtClean="0">
                <a:solidFill>
                  <a:srgbClr val="000000"/>
                </a:solidFill>
                <a:ea typeface="Times New Roman" pitchFamily="18" charset="0"/>
                <a:cs typeface="Courier New" pitchFamily="49" charset="0"/>
              </a:rPr>
            </a:br>
            <a:r>
              <a:rPr lang="nb-NO" altLang="zh-CN" sz="2000" b="1" dirty="0" smtClean="0">
                <a:solidFill>
                  <a:srgbClr val="000000"/>
                </a:solidFill>
                <a:ea typeface="Times New Roman" pitchFamily="18" charset="0"/>
                <a:cs typeface="Courier New" pitchFamily="49" charset="0"/>
              </a:rPr>
              <a:t>for (int j=1; j&lt;=n; j++)</a:t>
            </a:r>
            <a:br>
              <a:rPr lang="nb-NO" altLang="zh-CN" sz="2000" b="1" dirty="0" smtClean="0">
                <a:solidFill>
                  <a:srgbClr val="000000"/>
                </a:solidFill>
                <a:ea typeface="Times New Roman" pitchFamily="18" charset="0"/>
                <a:cs typeface="Courier New" pitchFamily="49" charset="0"/>
              </a:rPr>
            </a:br>
            <a:r>
              <a:rPr lang="nb-NO" altLang="zh-CN" sz="2000" b="1" dirty="0" smtClean="0">
                <a:solidFill>
                  <a:srgbClr val="000000"/>
                </a:solidFill>
                <a:ea typeface="Times New Roman" pitchFamily="18" charset="0"/>
                <a:cs typeface="Courier New" pitchFamily="49" charset="0"/>
              </a:rPr>
              <a:t>	 if ((i,j) </a:t>
            </a:r>
            <a:r>
              <a:rPr lang="nb-NO" altLang="zh-CN" sz="2000" b="1" dirty="0" smtClean="0">
                <a:solidFill>
                  <a:srgbClr val="000000"/>
                </a:solidFill>
                <a:ea typeface="Times New Roman" pitchFamily="18" charset="0"/>
                <a:cs typeface="Courier New" pitchFamily="49" charset="0"/>
                <a:sym typeface="Symbol" pitchFamily="18" charset="2"/>
              </a:rPr>
              <a:t> E) A[i][j] = true;</a:t>
            </a:r>
          </a:p>
          <a:p>
            <a:pPr eaLnBrk="1" hangingPunct="1">
              <a:lnSpc>
                <a:spcPct val="90000"/>
              </a:lnSpc>
              <a:buFont typeface="Wingdings" pitchFamily="2" charset="2"/>
              <a:buNone/>
            </a:pPr>
            <a:r>
              <a:rPr lang="en-US" altLang="zh-CN" sz="2000" b="1" dirty="0" smtClean="0">
                <a:ea typeface="Times New Roman" pitchFamily="18" charset="0"/>
                <a:cs typeface="Courier New" pitchFamily="49" charset="0"/>
              </a:rPr>
              <a:t>	</a:t>
            </a:r>
            <a:r>
              <a:rPr lang="pl-PL" altLang="zh-CN" sz="2000" b="1" dirty="0" smtClean="0">
                <a:ea typeface="Times New Roman" pitchFamily="18" charset="0"/>
                <a:cs typeface="Courier New" pitchFamily="49" charset="0"/>
              </a:rPr>
              <a:t>A[i</a:t>
            </a:r>
            <a:r>
              <a:rPr lang="en-US" altLang="zh-CN" sz="2000" b="1" dirty="0" smtClean="0">
                <a:ea typeface="Times New Roman" pitchFamily="18" charset="0"/>
                <a:cs typeface="Courier New" pitchFamily="49" charset="0"/>
              </a:rPr>
              <a:t>][</a:t>
            </a:r>
            <a:r>
              <a:rPr lang="pl-PL" altLang="zh-CN" sz="2000" b="1" dirty="0" smtClean="0">
                <a:ea typeface="Times New Roman" pitchFamily="18" charset="0"/>
                <a:cs typeface="Courier New" pitchFamily="49" charset="0"/>
              </a:rPr>
              <a:t>i] = </a:t>
            </a:r>
            <a:r>
              <a:rPr lang="en-US" altLang="zh-CN" sz="2000" b="1" dirty="0" smtClean="0">
                <a:ea typeface="Times New Roman" pitchFamily="18" charset="0"/>
                <a:cs typeface="Courier New" pitchFamily="49" charset="0"/>
              </a:rPr>
              <a:t>true;</a:t>
            </a:r>
          </a:p>
          <a:p>
            <a:pPr eaLnBrk="1" hangingPunct="1">
              <a:lnSpc>
                <a:spcPct val="90000"/>
              </a:lnSpc>
              <a:buFont typeface="Wingdings" pitchFamily="2" charset="2"/>
              <a:buNone/>
            </a:pPr>
            <a:r>
              <a:rPr lang="en-US" altLang="zh-CN" sz="2000" b="1" dirty="0" smtClean="0">
                <a:ea typeface="Times New Roman" pitchFamily="18" charset="0"/>
                <a:cs typeface="Courier New" pitchFamily="49" charset="0"/>
              </a:rPr>
              <a:t>}</a:t>
            </a:r>
            <a:endParaRPr lang="pl-PL" altLang="zh-CN" sz="2000" b="1" dirty="0" smtClean="0">
              <a:ea typeface="Times New Roman" pitchFamily="18" charset="0"/>
              <a:cs typeface="Courier New" pitchFamily="49" charset="0"/>
            </a:endParaRPr>
          </a:p>
          <a:p>
            <a:pPr eaLnBrk="1" hangingPunct="1">
              <a:lnSpc>
                <a:spcPct val="90000"/>
              </a:lnSpc>
              <a:buFont typeface="Wingdings" pitchFamily="2" charset="2"/>
              <a:buNone/>
            </a:pPr>
            <a:r>
              <a:rPr lang="pl-PL" altLang="zh-CN" sz="2000" b="1" dirty="0" smtClean="0">
                <a:ea typeface="Times New Roman" pitchFamily="18" charset="0"/>
                <a:cs typeface="Courier New" pitchFamily="49" charset="0"/>
              </a:rPr>
              <a:t>for </a:t>
            </a:r>
            <a:r>
              <a:rPr lang="en-US" altLang="zh-CN" sz="2000" b="1" dirty="0" smtClean="0">
                <a:ea typeface="Times New Roman" pitchFamily="18" charset="0"/>
                <a:cs typeface="Courier New" pitchFamily="49" charset="0"/>
              </a:rPr>
              <a:t>(</a:t>
            </a:r>
            <a:r>
              <a:rPr lang="en-US" altLang="zh-CN" sz="2000" b="1" dirty="0" err="1" smtClean="0">
                <a:ea typeface="Times New Roman" pitchFamily="18" charset="0"/>
                <a:cs typeface="Courier New" pitchFamily="49" charset="0"/>
              </a:rPr>
              <a:t>int</a:t>
            </a:r>
            <a:r>
              <a:rPr lang="en-US" altLang="zh-CN" sz="2000" b="1" dirty="0" smtClean="0">
                <a:ea typeface="Times New Roman" pitchFamily="18" charset="0"/>
                <a:cs typeface="Courier New" pitchFamily="49" charset="0"/>
              </a:rPr>
              <a:t> </a:t>
            </a:r>
            <a:r>
              <a:rPr lang="pl-PL" altLang="zh-CN" sz="2000" b="1" dirty="0" smtClean="0">
                <a:ea typeface="Times New Roman" pitchFamily="18" charset="0"/>
                <a:cs typeface="Courier New" pitchFamily="49" charset="0"/>
              </a:rPr>
              <a:t>k=1</a:t>
            </a:r>
            <a:r>
              <a:rPr lang="en-US" altLang="zh-CN" sz="2000" b="1" dirty="0" smtClean="0">
                <a:ea typeface="Times New Roman" pitchFamily="18" charset="0"/>
                <a:cs typeface="Courier New" pitchFamily="49" charset="0"/>
              </a:rPr>
              <a:t>;</a:t>
            </a:r>
            <a:r>
              <a:rPr lang="pl-PL" altLang="zh-CN" sz="2000" b="1" dirty="0" smtClean="0">
                <a:ea typeface="Times New Roman" pitchFamily="18" charset="0"/>
                <a:cs typeface="Courier New" pitchFamily="49" charset="0"/>
              </a:rPr>
              <a:t> </a:t>
            </a:r>
            <a:r>
              <a:rPr lang="en-US" altLang="zh-CN" sz="2000" b="1" dirty="0" smtClean="0">
                <a:ea typeface="Times New Roman" pitchFamily="18" charset="0"/>
                <a:cs typeface="Courier New" pitchFamily="49" charset="0"/>
              </a:rPr>
              <a:t>k&lt;=n; k++)</a:t>
            </a:r>
            <a:endParaRPr lang="pl-PL" altLang="zh-CN" sz="2000" b="1" dirty="0" smtClean="0">
              <a:ea typeface="Times New Roman" pitchFamily="18" charset="0"/>
              <a:cs typeface="Courier New" pitchFamily="49" charset="0"/>
            </a:endParaRPr>
          </a:p>
          <a:p>
            <a:pPr eaLnBrk="1" hangingPunct="1">
              <a:spcBef>
                <a:spcPct val="0"/>
              </a:spcBef>
              <a:buClrTx/>
              <a:buFontTx/>
              <a:buNone/>
            </a:pPr>
            <a:r>
              <a:rPr lang="nb-NO" altLang="zh-CN" sz="2000" b="1" dirty="0" smtClean="0">
                <a:solidFill>
                  <a:srgbClr val="000000"/>
                </a:solidFill>
                <a:ea typeface="Times New Roman" pitchFamily="18" charset="0"/>
                <a:cs typeface="Courier New" pitchFamily="49" charset="0"/>
              </a:rPr>
              <a:t>	for (i=1; i&lt;=n; i++) </a:t>
            </a:r>
            <a:br>
              <a:rPr lang="nb-NO" altLang="zh-CN" sz="2000" b="1" dirty="0" smtClean="0">
                <a:solidFill>
                  <a:srgbClr val="000000"/>
                </a:solidFill>
                <a:ea typeface="Times New Roman" pitchFamily="18" charset="0"/>
                <a:cs typeface="Courier New" pitchFamily="49" charset="0"/>
              </a:rPr>
            </a:br>
            <a:r>
              <a:rPr lang="nb-NO" altLang="zh-CN" sz="2000" b="1" dirty="0" smtClean="0">
                <a:solidFill>
                  <a:srgbClr val="000000"/>
                </a:solidFill>
                <a:ea typeface="Times New Roman" pitchFamily="18" charset="0"/>
                <a:cs typeface="Courier New" pitchFamily="49" charset="0"/>
              </a:rPr>
              <a:t>     for (j=1; j&lt;=n; j++)</a:t>
            </a:r>
            <a:br>
              <a:rPr lang="nb-NO" altLang="zh-CN" sz="2000" b="1" dirty="0" smtClean="0">
                <a:solidFill>
                  <a:srgbClr val="000000"/>
                </a:solidFill>
                <a:ea typeface="Times New Roman" pitchFamily="18" charset="0"/>
                <a:cs typeface="Courier New" pitchFamily="49" charset="0"/>
              </a:rPr>
            </a:br>
            <a:r>
              <a:rPr lang="nb-NO" altLang="zh-CN" sz="2000" b="1" dirty="0" smtClean="0">
                <a:solidFill>
                  <a:srgbClr val="000000"/>
                </a:solidFill>
                <a:ea typeface="Times New Roman" pitchFamily="18" charset="0"/>
                <a:cs typeface="Courier New" pitchFamily="49" charset="0"/>
              </a:rPr>
              <a:t>		</a:t>
            </a:r>
            <a:r>
              <a:rPr lang="pl-PL" altLang="zh-CN" sz="2000" b="1" dirty="0" smtClean="0">
                <a:ea typeface="Times New Roman" pitchFamily="18" charset="0"/>
                <a:cs typeface="Courier New" pitchFamily="49" charset="0"/>
              </a:rPr>
              <a:t>A[i</a:t>
            </a:r>
            <a:r>
              <a:rPr lang="en-US" altLang="zh-CN" sz="2000" b="1" dirty="0" smtClean="0">
                <a:ea typeface="Times New Roman" pitchFamily="18" charset="0"/>
                <a:cs typeface="Courier New" pitchFamily="49" charset="0"/>
              </a:rPr>
              <a:t>][</a:t>
            </a:r>
            <a:r>
              <a:rPr lang="pl-PL" altLang="zh-CN" sz="2000" b="1" dirty="0" smtClean="0">
                <a:ea typeface="Times New Roman" pitchFamily="18" charset="0"/>
                <a:cs typeface="Courier New" pitchFamily="49" charset="0"/>
              </a:rPr>
              <a:t>j] = A[i</a:t>
            </a:r>
            <a:r>
              <a:rPr lang="en-US" altLang="zh-CN" sz="2000" b="1" dirty="0" smtClean="0">
                <a:ea typeface="Times New Roman" pitchFamily="18" charset="0"/>
                <a:cs typeface="Courier New" pitchFamily="49" charset="0"/>
              </a:rPr>
              <a:t>][</a:t>
            </a:r>
            <a:r>
              <a:rPr lang="pl-PL" altLang="zh-CN" sz="2000" b="1" dirty="0" smtClean="0">
                <a:ea typeface="Times New Roman" pitchFamily="18" charset="0"/>
                <a:cs typeface="Courier New" pitchFamily="49" charset="0"/>
              </a:rPr>
              <a:t>j] </a:t>
            </a:r>
            <a:r>
              <a:rPr lang="en-US" altLang="zh-CN" sz="2000" b="1" dirty="0" smtClean="0">
                <a:ea typeface="Times New Roman" pitchFamily="18" charset="0"/>
                <a:cs typeface="Courier New" pitchFamily="49" charset="0"/>
              </a:rPr>
              <a:t>||</a:t>
            </a:r>
            <a:r>
              <a:rPr lang="pl-PL" altLang="zh-CN" sz="2000" b="1" dirty="0" smtClean="0">
                <a:ea typeface="Times New Roman" pitchFamily="18" charset="0"/>
                <a:cs typeface="Courier New" pitchFamily="49" charset="0"/>
              </a:rPr>
              <a:t> (A[i</a:t>
            </a:r>
            <a:r>
              <a:rPr lang="en-US" altLang="zh-CN" sz="2000" b="1" dirty="0" smtClean="0">
                <a:ea typeface="Times New Roman" pitchFamily="18" charset="0"/>
                <a:cs typeface="Courier New" pitchFamily="49" charset="0"/>
              </a:rPr>
              <a:t>][</a:t>
            </a:r>
            <a:r>
              <a:rPr lang="pl-PL" altLang="zh-CN" sz="2000" b="1" dirty="0" smtClean="0">
                <a:ea typeface="Times New Roman" pitchFamily="18" charset="0"/>
                <a:cs typeface="Courier New" pitchFamily="49" charset="0"/>
              </a:rPr>
              <a:t>k] </a:t>
            </a:r>
            <a:r>
              <a:rPr lang="en-US" altLang="zh-CN" sz="2000" b="1" dirty="0" smtClean="0">
                <a:ea typeface="Times New Roman" pitchFamily="18" charset="0"/>
                <a:cs typeface="Courier New" pitchFamily="49" charset="0"/>
              </a:rPr>
              <a:t>&amp;&amp;</a:t>
            </a:r>
            <a:r>
              <a:rPr lang="pl-PL" altLang="zh-CN" sz="2000" b="1" dirty="0" smtClean="0">
                <a:ea typeface="Times New Roman" pitchFamily="18" charset="0"/>
                <a:cs typeface="Courier New" pitchFamily="49" charset="0"/>
              </a:rPr>
              <a:t> A[k</a:t>
            </a:r>
            <a:r>
              <a:rPr lang="en-US" altLang="zh-CN" sz="2000" b="1" dirty="0" smtClean="0">
                <a:ea typeface="Times New Roman" pitchFamily="18" charset="0"/>
                <a:cs typeface="Courier New" pitchFamily="49" charset="0"/>
              </a:rPr>
              <a:t>][</a:t>
            </a:r>
            <a:r>
              <a:rPr lang="pl-PL" altLang="zh-CN" sz="2000" b="1" dirty="0" smtClean="0">
                <a:ea typeface="Times New Roman" pitchFamily="18" charset="0"/>
                <a:cs typeface="Courier New" pitchFamily="49" charset="0"/>
              </a:rPr>
              <a:t>j])</a:t>
            </a:r>
            <a:r>
              <a:rPr lang="en-US" altLang="zh-CN" sz="2000" b="1" dirty="0" smtClean="0">
                <a:ea typeface="Times New Roman" pitchFamily="18" charset="0"/>
                <a:cs typeface="Courier New" pitchFamily="49" charset="0"/>
              </a:rPr>
              <a:t>;</a:t>
            </a:r>
          </a:p>
          <a:p>
            <a:pPr eaLnBrk="1" hangingPunct="1">
              <a:spcBef>
                <a:spcPct val="0"/>
              </a:spcBef>
              <a:buClrTx/>
              <a:buFontTx/>
              <a:buNone/>
            </a:pPr>
            <a:endParaRPr lang="en-GB" altLang="zh-CN" sz="2000" b="1" dirty="0" smtClean="0">
              <a:solidFill>
                <a:srgbClr val="0000FF"/>
              </a:solidFill>
              <a:ea typeface="Times New Roman" pitchFamily="18" charset="0"/>
              <a:cs typeface="Courier New" pitchFamily="49" charset="0"/>
            </a:endParaRPr>
          </a:p>
          <a:p>
            <a:pPr eaLnBrk="1" hangingPunct="1">
              <a:spcBef>
                <a:spcPct val="0"/>
              </a:spcBef>
              <a:buClrTx/>
              <a:buFontTx/>
              <a:buNone/>
            </a:pPr>
            <a:r>
              <a:rPr lang="en-GB" altLang="zh-CN" sz="2000" b="1" dirty="0" smtClean="0">
                <a:solidFill>
                  <a:srgbClr val="0000FF"/>
                </a:solidFill>
                <a:ea typeface="Times New Roman" pitchFamily="18" charset="0"/>
                <a:cs typeface="Courier New" pitchFamily="49" charset="0"/>
              </a:rPr>
              <a:t>The  Complexity is also </a:t>
            </a:r>
            <a:r>
              <a:rPr lang="en-GB" altLang="zh-CN" sz="2000" b="1" i="1" dirty="0" smtClean="0">
                <a:solidFill>
                  <a:srgbClr val="0000FF"/>
                </a:solidFill>
                <a:ea typeface="Times New Roman" pitchFamily="18" charset="0"/>
                <a:cs typeface="Courier New" pitchFamily="49" charset="0"/>
              </a:rPr>
              <a:t>O(n</a:t>
            </a:r>
            <a:r>
              <a:rPr lang="en-GB" altLang="zh-CN" sz="2000" b="1" i="1" baseline="30000" dirty="0" smtClean="0">
                <a:solidFill>
                  <a:srgbClr val="0000FF"/>
                </a:solidFill>
                <a:ea typeface="Times New Roman" pitchFamily="18" charset="0"/>
                <a:cs typeface="Courier New" pitchFamily="49" charset="0"/>
              </a:rPr>
              <a:t>3</a:t>
            </a:r>
            <a:r>
              <a:rPr lang="en-GB" altLang="zh-CN" sz="2000" b="1" i="1" dirty="0" smtClean="0">
                <a:solidFill>
                  <a:srgbClr val="0000FF"/>
                </a:solidFill>
                <a:ea typeface="Times New Roman" pitchFamily="18" charset="0"/>
                <a:cs typeface="Courier New" pitchFamily="49" charset="0"/>
              </a:rPr>
              <a:t>)</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43</a:t>
            </a:fld>
            <a:endParaRPr lang="en-GB" dirty="0"/>
          </a:p>
        </p:txBody>
      </p:sp>
    </p:spTree>
    <p:extLst>
      <p:ext uri="{BB962C8B-B14F-4D97-AF65-F5344CB8AC3E}">
        <p14:creationId xmlns:p14="http://schemas.microsoft.com/office/powerpoint/2010/main" val="308678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1540">
                                            <p:txEl>
                                              <p:pRg st="8" end="8"/>
                                            </p:txEl>
                                          </p:spTgt>
                                        </p:tgtEl>
                                        <p:attrNameLst>
                                          <p:attrName>style.visibility</p:attrName>
                                        </p:attrNameLst>
                                      </p:cBhvr>
                                      <p:to>
                                        <p:strVal val="visible"/>
                                      </p:to>
                                    </p:set>
                                    <p:anim calcmode="lin" valueType="num">
                                      <p:cBhvr additive="base">
                                        <p:cTn id="7" dur="500" fill="hold"/>
                                        <p:tgtEl>
                                          <p:spTgt spid="961540">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154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7" name="Text Box 79"/>
          <p:cNvSpPr>
            <a:spLocks noGrp="1" noChangeArrowheads="1"/>
          </p:cNvSpPr>
          <p:nvPr>
            <p:ph type="body" idx="1"/>
          </p:nvPr>
        </p:nvSpPr>
        <p:spPr>
          <a:xfrm>
            <a:off x="899592" y="1508545"/>
            <a:ext cx="7924800" cy="4522788"/>
          </a:xfrm>
          <a:ln w="28575">
            <a:solidFill>
              <a:schemeClr val="tx1"/>
            </a:solidFill>
          </a:ln>
        </p:spPr>
        <p:txBody>
          <a:bodyPr/>
          <a:lstStyle/>
          <a:p>
            <a:pPr eaLnBrk="1" hangingPunct="1">
              <a:spcBef>
                <a:spcPct val="0"/>
              </a:spcBef>
              <a:buFont typeface="Wingdings" pitchFamily="2" charset="2"/>
              <a:buNone/>
            </a:pPr>
            <a:r>
              <a:rPr lang="en-GB" altLang="zh-CN" sz="2000" b="1" dirty="0" smtClean="0"/>
              <a:t>Cost Matrix </a:t>
            </a:r>
            <a:endParaRPr lang="en-GB" altLang="zh-CN" sz="2000" b="1" baseline="30000" dirty="0" smtClean="0"/>
          </a:p>
          <a:p>
            <a:pPr eaLnBrk="1" hangingPunct="1">
              <a:spcBef>
                <a:spcPct val="0"/>
              </a:spcBef>
              <a:buFont typeface="Wingdings" pitchFamily="2" charset="2"/>
              <a:buNone/>
            </a:pPr>
            <a:endParaRPr lang="en-GB" altLang="zh-CN" sz="2000" b="1" dirty="0" smtClean="0"/>
          </a:p>
          <a:p>
            <a:pPr eaLnBrk="1" hangingPunct="1">
              <a:spcBef>
                <a:spcPct val="0"/>
              </a:spcBef>
              <a:buFont typeface="Wingdings" pitchFamily="2" charset="2"/>
              <a:buNone/>
            </a:pPr>
            <a:r>
              <a:rPr lang="de-DE" altLang="zh-CN" sz="2000" b="1" dirty="0" smtClean="0"/>
              <a:t>     0    </a:t>
            </a:r>
            <a:r>
              <a:rPr lang="de-DE" altLang="zh-CN" sz="2000" b="1" dirty="0" smtClean="0">
                <a:solidFill>
                  <a:srgbClr val="FF0000"/>
                </a:solidFill>
              </a:rPr>
              <a:t>Inf</a:t>
            </a:r>
            <a:r>
              <a:rPr lang="de-DE" altLang="zh-CN" sz="2000" b="1" dirty="0" smtClean="0"/>
              <a:t>    35   </a:t>
            </a:r>
            <a:r>
              <a:rPr lang="de-DE" altLang="zh-CN" sz="2000" b="1" dirty="0" smtClean="0">
                <a:solidFill>
                  <a:srgbClr val="FF0000"/>
                </a:solidFill>
              </a:rPr>
              <a:t>Inf</a:t>
            </a:r>
            <a:r>
              <a:rPr lang="de-DE" altLang="zh-CN" sz="2000" b="1" dirty="0" smtClean="0"/>
              <a:t>    20</a:t>
            </a:r>
          </a:p>
          <a:p>
            <a:pPr eaLnBrk="1" hangingPunct="1">
              <a:spcBef>
                <a:spcPct val="0"/>
              </a:spcBef>
              <a:buFont typeface="Wingdings" pitchFamily="2" charset="2"/>
              <a:buNone/>
            </a:pPr>
            <a:r>
              <a:rPr lang="de-DE" altLang="zh-CN" sz="2000" b="1" dirty="0" smtClean="0"/>
              <a:t>    </a:t>
            </a:r>
            <a:r>
              <a:rPr lang="de-DE" altLang="zh-CN" sz="2000" b="1" dirty="0" smtClean="0">
                <a:solidFill>
                  <a:srgbClr val="FF0000"/>
                </a:solidFill>
              </a:rPr>
              <a:t>Inf</a:t>
            </a:r>
            <a:r>
              <a:rPr lang="de-DE" altLang="zh-CN" sz="2000" b="1" dirty="0" smtClean="0"/>
              <a:t>    0     </a:t>
            </a:r>
            <a:r>
              <a:rPr lang="de-DE" altLang="zh-CN" sz="2000" b="1" dirty="0" smtClean="0">
                <a:solidFill>
                  <a:srgbClr val="FF0000"/>
                </a:solidFill>
              </a:rPr>
              <a:t>Inf</a:t>
            </a:r>
            <a:r>
              <a:rPr lang="de-DE" altLang="zh-CN" sz="2000" b="1" dirty="0" smtClean="0"/>
              <a:t>    40   </a:t>
            </a:r>
            <a:r>
              <a:rPr lang="de-DE" altLang="zh-CN" sz="2000" b="1" dirty="0" smtClean="0">
                <a:solidFill>
                  <a:srgbClr val="FF0000"/>
                </a:solidFill>
              </a:rPr>
              <a:t>Inf</a:t>
            </a:r>
          </a:p>
          <a:p>
            <a:pPr eaLnBrk="1" hangingPunct="1">
              <a:spcBef>
                <a:spcPct val="0"/>
              </a:spcBef>
              <a:buFont typeface="Wingdings" pitchFamily="2" charset="2"/>
              <a:buNone/>
            </a:pPr>
            <a:r>
              <a:rPr lang="de-DE" altLang="zh-CN" sz="2000" b="1" dirty="0" smtClean="0"/>
              <a:t>    35   </a:t>
            </a:r>
            <a:r>
              <a:rPr lang="de-DE" altLang="zh-CN" sz="2000" b="1" dirty="0" smtClean="0">
                <a:solidFill>
                  <a:srgbClr val="FF0000"/>
                </a:solidFill>
              </a:rPr>
              <a:t>Inf</a:t>
            </a:r>
            <a:r>
              <a:rPr lang="de-DE" altLang="zh-CN" sz="2000" b="1" dirty="0" smtClean="0"/>
              <a:t>     0    </a:t>
            </a:r>
            <a:r>
              <a:rPr lang="de-DE" altLang="zh-CN" sz="2000" b="1" dirty="0" smtClean="0">
                <a:solidFill>
                  <a:srgbClr val="FF0000"/>
                </a:solidFill>
              </a:rPr>
              <a:t>Inf</a:t>
            </a:r>
            <a:r>
              <a:rPr lang="de-DE" altLang="zh-CN" sz="2000" b="1" dirty="0" smtClean="0"/>
              <a:t>    10</a:t>
            </a:r>
          </a:p>
          <a:p>
            <a:pPr eaLnBrk="1" hangingPunct="1">
              <a:spcBef>
                <a:spcPct val="0"/>
              </a:spcBef>
              <a:buFont typeface="Wingdings" pitchFamily="2" charset="2"/>
              <a:buNone/>
            </a:pPr>
            <a:r>
              <a:rPr lang="de-DE" altLang="zh-CN" sz="2000" b="1" dirty="0" smtClean="0"/>
              <a:t>   </a:t>
            </a:r>
            <a:r>
              <a:rPr lang="de-DE" altLang="zh-CN" sz="2000" b="1" dirty="0" smtClean="0">
                <a:solidFill>
                  <a:srgbClr val="FF0000"/>
                </a:solidFill>
              </a:rPr>
              <a:t>Inf</a:t>
            </a:r>
            <a:r>
              <a:rPr lang="de-DE" altLang="zh-CN" sz="2000" b="1" dirty="0" smtClean="0"/>
              <a:t>    40    </a:t>
            </a:r>
            <a:r>
              <a:rPr lang="de-DE" altLang="zh-CN" sz="2000" b="1" dirty="0" smtClean="0">
                <a:solidFill>
                  <a:srgbClr val="FF0000"/>
                </a:solidFill>
              </a:rPr>
              <a:t>Inf</a:t>
            </a:r>
            <a:r>
              <a:rPr lang="de-DE" altLang="zh-CN" sz="2000" b="1" dirty="0" smtClean="0"/>
              <a:t>     0   </a:t>
            </a:r>
            <a:r>
              <a:rPr lang="de-DE" altLang="zh-CN" sz="2000" b="1" dirty="0" smtClean="0">
                <a:solidFill>
                  <a:srgbClr val="FF0000"/>
                </a:solidFill>
              </a:rPr>
              <a:t>Inf</a:t>
            </a:r>
          </a:p>
          <a:p>
            <a:pPr eaLnBrk="1" hangingPunct="1">
              <a:spcBef>
                <a:spcPct val="0"/>
              </a:spcBef>
              <a:buFont typeface="Wingdings" pitchFamily="2" charset="2"/>
              <a:buNone/>
            </a:pPr>
            <a:r>
              <a:rPr lang="de-DE" altLang="zh-CN" sz="2000" b="1" dirty="0" smtClean="0"/>
              <a:t>    20   </a:t>
            </a:r>
            <a:r>
              <a:rPr lang="de-DE" altLang="zh-CN" sz="2000" b="1" dirty="0" smtClean="0">
                <a:solidFill>
                  <a:srgbClr val="FF0000"/>
                </a:solidFill>
              </a:rPr>
              <a:t>Inf</a:t>
            </a:r>
            <a:r>
              <a:rPr lang="de-DE" altLang="zh-CN" sz="2000" b="1" dirty="0" smtClean="0"/>
              <a:t>    10   </a:t>
            </a:r>
            <a:r>
              <a:rPr lang="de-DE" altLang="zh-CN" sz="2000" b="1" dirty="0" smtClean="0">
                <a:solidFill>
                  <a:srgbClr val="FF0000"/>
                </a:solidFill>
              </a:rPr>
              <a:t>Inf</a:t>
            </a:r>
            <a:r>
              <a:rPr lang="de-DE" altLang="zh-CN" sz="2000" b="1" dirty="0" smtClean="0"/>
              <a:t>     0</a:t>
            </a:r>
          </a:p>
          <a:p>
            <a:pPr eaLnBrk="1" hangingPunct="1">
              <a:spcBef>
                <a:spcPct val="0"/>
              </a:spcBef>
              <a:buFont typeface="Wingdings" pitchFamily="2" charset="2"/>
              <a:buNone/>
            </a:pPr>
            <a:endParaRPr lang="en-GB" altLang="zh-CN" sz="2000" b="1" dirty="0" smtClean="0"/>
          </a:p>
          <a:p>
            <a:pPr eaLnBrk="1" hangingPunct="1">
              <a:spcBef>
                <a:spcPct val="0"/>
              </a:spcBef>
              <a:buFont typeface="Wingdings" pitchFamily="2" charset="2"/>
              <a:buNone/>
            </a:pPr>
            <a:r>
              <a:rPr lang="en-GB" altLang="zh-CN" sz="2000" b="1" dirty="0" smtClean="0"/>
              <a:t>A</a:t>
            </a:r>
            <a:r>
              <a:rPr lang="en-GB" altLang="zh-CN" sz="2000" b="1" baseline="30000" dirty="0" smtClean="0"/>
              <a:t>*</a:t>
            </a:r>
            <a:r>
              <a:rPr lang="en-GB" altLang="zh-CN" sz="2000" b="1" dirty="0" smtClean="0"/>
              <a:t>(</a:t>
            </a:r>
            <a:r>
              <a:rPr lang="en-GB" altLang="zh-CN" sz="2000" b="1" dirty="0" err="1" smtClean="0"/>
              <a:t>i,j</a:t>
            </a:r>
            <a:r>
              <a:rPr lang="en-GB" altLang="zh-CN" sz="2000" b="1" dirty="0" smtClean="0"/>
              <a:t>) Reachability Matrix</a:t>
            </a:r>
          </a:p>
          <a:p>
            <a:pPr eaLnBrk="1" hangingPunct="1">
              <a:spcBef>
                <a:spcPct val="0"/>
              </a:spcBef>
              <a:buFont typeface="Wingdings" pitchFamily="2" charset="2"/>
              <a:buNone/>
            </a:pPr>
            <a:endParaRPr lang="en-GB" altLang="zh-CN" sz="2000" b="1" dirty="0" smtClean="0"/>
          </a:p>
          <a:p>
            <a:pPr eaLnBrk="1" hangingPunct="1">
              <a:spcBef>
                <a:spcPct val="0"/>
              </a:spcBef>
              <a:buFont typeface="Wingdings" pitchFamily="2" charset="2"/>
              <a:buNone/>
            </a:pPr>
            <a:endParaRPr lang="en-GB" altLang="zh-CN" sz="2000" b="1" dirty="0" smtClean="0"/>
          </a:p>
        </p:txBody>
      </p:sp>
      <p:sp>
        <p:nvSpPr>
          <p:cNvPr id="51202" name="Rectangle 2"/>
          <p:cNvSpPr>
            <a:spLocks noGrp="1" noChangeArrowheads="1"/>
          </p:cNvSpPr>
          <p:nvPr>
            <p:ph type="title"/>
          </p:nvPr>
        </p:nvSpPr>
        <p:spPr>
          <a:xfrm>
            <a:off x="250825" y="260350"/>
            <a:ext cx="7772400" cy="838200"/>
          </a:xfrm>
        </p:spPr>
        <p:txBody>
          <a:bodyPr/>
          <a:lstStyle/>
          <a:p>
            <a:pPr eaLnBrk="1" hangingPunct="1">
              <a:defRPr/>
            </a:pPr>
            <a:r>
              <a:rPr lang="en-US" altLang="zh-CN" b="1" dirty="0" smtClean="0">
                <a:effectLst>
                  <a:outerShdw blurRad="38100" dist="38100" dir="2700000" algn="tl">
                    <a:srgbClr val="FFFFFF"/>
                  </a:outerShdw>
                </a:effectLst>
                <a:ea typeface="宋体" charset="-122"/>
              </a:rPr>
              <a:t>Example</a:t>
            </a:r>
            <a:endParaRPr lang="en-GB" b="1" dirty="0" smtClean="0">
              <a:effectLst>
                <a:outerShdw blurRad="38100" dist="38100" dir="2700000" algn="tl">
                  <a:srgbClr val="FFFFFF"/>
                </a:outerShdw>
              </a:effectLst>
            </a:endParaRPr>
          </a:p>
        </p:txBody>
      </p:sp>
      <p:sp>
        <p:nvSpPr>
          <p:cNvPr id="963589" name="Oval 3"/>
          <p:cNvSpPr>
            <a:spLocks noChangeArrowheads="1"/>
          </p:cNvSpPr>
          <p:nvPr/>
        </p:nvSpPr>
        <p:spPr bwMode="auto">
          <a:xfrm>
            <a:off x="6731000" y="2652713"/>
            <a:ext cx="493713" cy="465137"/>
          </a:xfrm>
          <a:prstGeom prst="ellipse">
            <a:avLst/>
          </a:prstGeom>
          <a:solidFill>
            <a:srgbClr val="FF9999"/>
          </a:solidFill>
          <a:ln w="9525">
            <a:round/>
            <a:headEnd/>
            <a:tailEnd/>
          </a:ln>
          <a:scene3d>
            <a:camera prst="legacyObliqueTopRight"/>
            <a:lightRig rig="legacyFlat3" dir="b"/>
          </a:scene3d>
          <a:sp3d extrusionH="430200" prstMaterial="legacyMatte">
            <a:bevelT w="13500" h="13500" prst="angle"/>
            <a:bevelB w="13500" h="13500" prst="angle"/>
            <a:extrusionClr>
              <a:srgbClr val="FF9999"/>
            </a:extrusionClr>
          </a:sp3d>
        </p:spPr>
        <p:txBody>
          <a:bodyPr wrap="none" anchor="ctr">
            <a:flatTx/>
          </a:bodyPr>
          <a:lstStyle/>
          <a:p>
            <a:pPr algn="ctr" eaLnBrk="0" hangingPunct="0"/>
            <a:r>
              <a:rPr lang="en-US" altLang="zh-CN" sz="2000" b="1" smtClean="0">
                <a:latin typeface="Times New Roman" pitchFamily="18" charset="0"/>
              </a:rPr>
              <a:t>A</a:t>
            </a:r>
            <a:endParaRPr lang="en-GB" altLang="zh-CN" sz="2000" b="1">
              <a:latin typeface="Times New Roman" pitchFamily="18" charset="0"/>
            </a:endParaRPr>
          </a:p>
        </p:txBody>
      </p:sp>
      <p:sp>
        <p:nvSpPr>
          <p:cNvPr id="963590" name="Oval 4"/>
          <p:cNvSpPr>
            <a:spLocks noChangeArrowheads="1"/>
          </p:cNvSpPr>
          <p:nvPr/>
        </p:nvSpPr>
        <p:spPr bwMode="auto">
          <a:xfrm>
            <a:off x="7543800" y="3352800"/>
            <a:ext cx="554038" cy="547688"/>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E</a:t>
            </a:r>
            <a:endParaRPr lang="en-GB" altLang="zh-CN" sz="2000" b="1">
              <a:latin typeface="Times New Roman" pitchFamily="18" charset="0"/>
            </a:endParaRPr>
          </a:p>
        </p:txBody>
      </p:sp>
      <p:sp>
        <p:nvSpPr>
          <p:cNvPr id="963591" name="Oval 5"/>
          <p:cNvSpPr>
            <a:spLocks noChangeArrowheads="1"/>
          </p:cNvSpPr>
          <p:nvPr/>
        </p:nvSpPr>
        <p:spPr bwMode="auto">
          <a:xfrm>
            <a:off x="7045325" y="4662488"/>
            <a:ext cx="600075" cy="584200"/>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C</a:t>
            </a:r>
            <a:endParaRPr lang="en-GB" altLang="zh-CN" sz="2000" b="1">
              <a:latin typeface="Times New Roman" pitchFamily="18" charset="0"/>
            </a:endParaRPr>
          </a:p>
        </p:txBody>
      </p:sp>
      <p:sp>
        <p:nvSpPr>
          <p:cNvPr id="963592" name="Oval 6"/>
          <p:cNvSpPr>
            <a:spLocks noChangeArrowheads="1"/>
          </p:cNvSpPr>
          <p:nvPr/>
        </p:nvSpPr>
        <p:spPr bwMode="auto">
          <a:xfrm>
            <a:off x="5524500" y="3117850"/>
            <a:ext cx="546100" cy="539750"/>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B</a:t>
            </a:r>
            <a:endParaRPr lang="en-GB" altLang="zh-CN" sz="2000" b="1">
              <a:latin typeface="Times New Roman" pitchFamily="18" charset="0"/>
            </a:endParaRPr>
          </a:p>
        </p:txBody>
      </p:sp>
      <p:sp>
        <p:nvSpPr>
          <p:cNvPr id="963593" name="Oval 7"/>
          <p:cNvSpPr>
            <a:spLocks noChangeArrowheads="1"/>
          </p:cNvSpPr>
          <p:nvPr/>
        </p:nvSpPr>
        <p:spPr bwMode="auto">
          <a:xfrm>
            <a:off x="5337175" y="4662488"/>
            <a:ext cx="509588" cy="457200"/>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D</a:t>
            </a:r>
            <a:endParaRPr lang="en-GB" altLang="zh-CN" sz="2000" b="1">
              <a:latin typeface="Times New Roman" pitchFamily="18" charset="0"/>
            </a:endParaRPr>
          </a:p>
        </p:txBody>
      </p:sp>
      <p:sp>
        <p:nvSpPr>
          <p:cNvPr id="963594" name="Line 8"/>
          <p:cNvSpPr>
            <a:spLocks noChangeShapeType="1"/>
          </p:cNvSpPr>
          <p:nvPr/>
        </p:nvSpPr>
        <p:spPr bwMode="auto">
          <a:xfrm flipH="1">
            <a:off x="5524500" y="3657600"/>
            <a:ext cx="322263" cy="1004888"/>
          </a:xfrm>
          <a:prstGeom prst="line">
            <a:avLst/>
          </a:prstGeom>
          <a:noFill/>
          <a:ln w="38100">
            <a:solidFill>
              <a:schemeClr val="tx1"/>
            </a:solidFill>
            <a:round/>
            <a:headEnd/>
            <a:tailEnd/>
          </a:ln>
        </p:spPr>
        <p:txBody>
          <a:bodyPr/>
          <a:lstStyle/>
          <a:p>
            <a:endParaRPr lang="zh-CN" altLang="en-US"/>
          </a:p>
        </p:txBody>
      </p:sp>
      <p:sp>
        <p:nvSpPr>
          <p:cNvPr id="963595" name="Line 10"/>
          <p:cNvSpPr>
            <a:spLocks noChangeShapeType="1"/>
          </p:cNvSpPr>
          <p:nvPr/>
        </p:nvSpPr>
        <p:spPr bwMode="auto">
          <a:xfrm>
            <a:off x="7045325" y="3117850"/>
            <a:ext cx="179388" cy="1544638"/>
          </a:xfrm>
          <a:prstGeom prst="line">
            <a:avLst/>
          </a:prstGeom>
          <a:noFill/>
          <a:ln w="38100">
            <a:solidFill>
              <a:schemeClr val="tx1"/>
            </a:solidFill>
            <a:round/>
            <a:headEnd/>
            <a:tailEnd/>
          </a:ln>
        </p:spPr>
        <p:txBody>
          <a:bodyPr/>
          <a:lstStyle/>
          <a:p>
            <a:endParaRPr lang="zh-CN" altLang="en-US"/>
          </a:p>
        </p:txBody>
      </p:sp>
      <p:sp>
        <p:nvSpPr>
          <p:cNvPr id="963596" name="Line 11"/>
          <p:cNvSpPr>
            <a:spLocks noChangeShapeType="1"/>
          </p:cNvSpPr>
          <p:nvPr/>
        </p:nvSpPr>
        <p:spPr bwMode="auto">
          <a:xfrm>
            <a:off x="7224713" y="2908300"/>
            <a:ext cx="471487" cy="520700"/>
          </a:xfrm>
          <a:prstGeom prst="line">
            <a:avLst/>
          </a:prstGeom>
          <a:noFill/>
          <a:ln w="38100">
            <a:solidFill>
              <a:schemeClr val="tx1"/>
            </a:solidFill>
            <a:round/>
            <a:headEnd/>
            <a:tailEnd/>
          </a:ln>
        </p:spPr>
        <p:txBody>
          <a:bodyPr/>
          <a:lstStyle/>
          <a:p>
            <a:endParaRPr lang="zh-CN" altLang="en-US"/>
          </a:p>
        </p:txBody>
      </p:sp>
      <p:sp>
        <p:nvSpPr>
          <p:cNvPr id="963597" name="Line 12"/>
          <p:cNvSpPr>
            <a:spLocks noChangeShapeType="1"/>
          </p:cNvSpPr>
          <p:nvPr/>
        </p:nvSpPr>
        <p:spPr bwMode="auto">
          <a:xfrm flipH="1">
            <a:off x="7467600" y="3897313"/>
            <a:ext cx="357188" cy="827087"/>
          </a:xfrm>
          <a:prstGeom prst="line">
            <a:avLst/>
          </a:prstGeom>
          <a:noFill/>
          <a:ln w="38100">
            <a:solidFill>
              <a:schemeClr val="tx1"/>
            </a:solidFill>
            <a:round/>
            <a:headEnd/>
            <a:tailEnd/>
          </a:ln>
        </p:spPr>
        <p:txBody>
          <a:bodyPr/>
          <a:lstStyle/>
          <a:p>
            <a:endParaRPr lang="zh-CN" altLang="en-US"/>
          </a:p>
        </p:txBody>
      </p:sp>
      <p:sp>
        <p:nvSpPr>
          <p:cNvPr id="963598" name="Text Box 14"/>
          <p:cNvSpPr txBox="1">
            <a:spLocks noChangeArrowheads="1"/>
          </p:cNvSpPr>
          <p:nvPr/>
        </p:nvSpPr>
        <p:spPr bwMode="auto">
          <a:xfrm>
            <a:off x="7493000" y="2827338"/>
            <a:ext cx="438150" cy="396875"/>
          </a:xfrm>
          <a:prstGeom prst="rect">
            <a:avLst/>
          </a:prstGeom>
          <a:noFill/>
          <a:ln w="9525">
            <a:noFill/>
            <a:miter lim="800000"/>
            <a:headEnd/>
            <a:tailEnd/>
          </a:ln>
        </p:spPr>
        <p:txBody>
          <a:bodyPr wrap="none">
            <a:spAutoFit/>
          </a:bodyPr>
          <a:lstStyle/>
          <a:p>
            <a:pPr eaLnBrk="0" hangingPunct="0"/>
            <a:r>
              <a:rPr lang="en-US" altLang="zh-CN" sz="2000" b="1">
                <a:latin typeface="Times New Roman" pitchFamily="18" charset="0"/>
              </a:rPr>
              <a:t>20</a:t>
            </a:r>
            <a:endParaRPr lang="en-GB" altLang="zh-CN" sz="2000" b="1">
              <a:latin typeface="Times New Roman" pitchFamily="18" charset="0"/>
            </a:endParaRPr>
          </a:p>
        </p:txBody>
      </p:sp>
      <p:sp>
        <p:nvSpPr>
          <p:cNvPr id="963599" name="Text Box 16"/>
          <p:cNvSpPr txBox="1">
            <a:spLocks noChangeArrowheads="1"/>
          </p:cNvSpPr>
          <p:nvPr/>
        </p:nvSpPr>
        <p:spPr bwMode="auto">
          <a:xfrm>
            <a:off x="5715000" y="3886200"/>
            <a:ext cx="438150" cy="396875"/>
          </a:xfrm>
          <a:prstGeom prst="rect">
            <a:avLst/>
          </a:prstGeom>
          <a:noFill/>
          <a:ln w="9525">
            <a:noFill/>
            <a:miter lim="800000"/>
            <a:headEnd/>
            <a:tailEnd/>
          </a:ln>
        </p:spPr>
        <p:txBody>
          <a:bodyPr wrap="none">
            <a:spAutoFit/>
          </a:bodyPr>
          <a:lstStyle/>
          <a:p>
            <a:pPr eaLnBrk="0" hangingPunct="0"/>
            <a:r>
              <a:rPr lang="en-US" altLang="zh-CN" sz="2000" b="1">
                <a:latin typeface="Times New Roman" pitchFamily="18" charset="0"/>
              </a:rPr>
              <a:t>40</a:t>
            </a:r>
            <a:endParaRPr lang="en-GB" altLang="zh-CN" sz="2000" b="1">
              <a:latin typeface="Times New Roman" pitchFamily="18" charset="0"/>
            </a:endParaRPr>
          </a:p>
        </p:txBody>
      </p:sp>
      <p:sp>
        <p:nvSpPr>
          <p:cNvPr id="963600" name="Text Box 17"/>
          <p:cNvSpPr txBox="1">
            <a:spLocks noChangeArrowheads="1"/>
          </p:cNvSpPr>
          <p:nvPr/>
        </p:nvSpPr>
        <p:spPr bwMode="auto">
          <a:xfrm>
            <a:off x="6638925" y="3606800"/>
            <a:ext cx="438150" cy="396875"/>
          </a:xfrm>
          <a:prstGeom prst="rect">
            <a:avLst/>
          </a:prstGeom>
          <a:noFill/>
          <a:ln w="9525">
            <a:noFill/>
            <a:miter lim="800000"/>
            <a:headEnd/>
            <a:tailEnd/>
          </a:ln>
        </p:spPr>
        <p:txBody>
          <a:bodyPr wrap="none">
            <a:spAutoFit/>
          </a:bodyPr>
          <a:lstStyle/>
          <a:p>
            <a:pPr eaLnBrk="0" hangingPunct="0"/>
            <a:r>
              <a:rPr lang="en-US" altLang="zh-CN" sz="2000" b="1">
                <a:latin typeface="Times New Roman" pitchFamily="18" charset="0"/>
              </a:rPr>
              <a:t>35</a:t>
            </a:r>
            <a:endParaRPr lang="en-GB" altLang="zh-CN" sz="2000" b="1">
              <a:latin typeface="Times New Roman" pitchFamily="18" charset="0"/>
            </a:endParaRPr>
          </a:p>
        </p:txBody>
      </p:sp>
      <p:sp>
        <p:nvSpPr>
          <p:cNvPr id="963601" name="Text Box 18"/>
          <p:cNvSpPr txBox="1">
            <a:spLocks noChangeArrowheads="1"/>
          </p:cNvSpPr>
          <p:nvPr/>
        </p:nvSpPr>
        <p:spPr bwMode="auto">
          <a:xfrm>
            <a:off x="7732713" y="3968750"/>
            <a:ext cx="438150" cy="396875"/>
          </a:xfrm>
          <a:prstGeom prst="rect">
            <a:avLst/>
          </a:prstGeom>
          <a:noFill/>
          <a:ln w="9525">
            <a:noFill/>
            <a:miter lim="800000"/>
            <a:headEnd/>
            <a:tailEnd/>
          </a:ln>
        </p:spPr>
        <p:txBody>
          <a:bodyPr wrap="none">
            <a:spAutoFit/>
          </a:bodyPr>
          <a:lstStyle/>
          <a:p>
            <a:pPr eaLnBrk="0" hangingPunct="0"/>
            <a:r>
              <a:rPr lang="en-US" altLang="zh-CN" sz="2000" b="1">
                <a:latin typeface="Times New Roman" pitchFamily="18" charset="0"/>
              </a:rPr>
              <a:t>10</a:t>
            </a:r>
            <a:endParaRPr lang="en-GB" altLang="zh-CN" sz="2000" b="1">
              <a:latin typeface="Times New Roman" pitchFamily="18" charset="0"/>
            </a:endParaRPr>
          </a:p>
        </p:txBody>
      </p:sp>
      <p:sp>
        <p:nvSpPr>
          <p:cNvPr id="963602" name="Text Box 77"/>
          <p:cNvSpPr txBox="1">
            <a:spLocks noChangeArrowheads="1"/>
          </p:cNvSpPr>
          <p:nvPr/>
        </p:nvSpPr>
        <p:spPr bwMode="auto">
          <a:xfrm>
            <a:off x="4419600" y="5016500"/>
            <a:ext cx="184150" cy="396875"/>
          </a:xfrm>
          <a:prstGeom prst="rect">
            <a:avLst/>
          </a:prstGeom>
          <a:noFill/>
          <a:ln w="9525">
            <a:noFill/>
            <a:miter lim="800000"/>
            <a:headEnd/>
            <a:tailEnd/>
          </a:ln>
        </p:spPr>
        <p:txBody>
          <a:bodyPr wrap="none">
            <a:spAutoFit/>
          </a:bodyPr>
          <a:lstStyle/>
          <a:p>
            <a:pPr eaLnBrk="0" hangingPunct="0"/>
            <a:endParaRPr lang="en-GB" altLang="zh-CN" sz="2000">
              <a:latin typeface="Times New Roman" pitchFamily="18" charset="0"/>
            </a:endParaRPr>
          </a:p>
        </p:txBody>
      </p:sp>
      <p:sp>
        <p:nvSpPr>
          <p:cNvPr id="963603" name="Text Box 80"/>
          <p:cNvSpPr txBox="1">
            <a:spLocks noChangeArrowheads="1"/>
          </p:cNvSpPr>
          <p:nvPr/>
        </p:nvSpPr>
        <p:spPr bwMode="auto">
          <a:xfrm>
            <a:off x="4327525" y="5540375"/>
            <a:ext cx="184150" cy="396875"/>
          </a:xfrm>
          <a:prstGeom prst="rect">
            <a:avLst/>
          </a:prstGeom>
          <a:noFill/>
          <a:ln w="9525">
            <a:noFill/>
            <a:miter lim="800000"/>
            <a:headEnd/>
            <a:tailEnd/>
          </a:ln>
        </p:spPr>
        <p:txBody>
          <a:bodyPr wrap="none">
            <a:spAutoFit/>
          </a:bodyPr>
          <a:lstStyle/>
          <a:p>
            <a:pPr eaLnBrk="0" hangingPunct="0"/>
            <a:endParaRPr lang="en-GB" altLang="zh-CN" sz="2000">
              <a:latin typeface="Times New Roman" pitchFamily="18" charset="0"/>
            </a:endParaRPr>
          </a:p>
        </p:txBody>
      </p:sp>
      <p:sp>
        <p:nvSpPr>
          <p:cNvPr id="963604" name="Text Box 82"/>
          <p:cNvSpPr txBox="1">
            <a:spLocks noChangeArrowheads="1"/>
          </p:cNvSpPr>
          <p:nvPr/>
        </p:nvSpPr>
        <p:spPr bwMode="auto">
          <a:xfrm>
            <a:off x="1035376" y="4391791"/>
            <a:ext cx="2660650" cy="1631950"/>
          </a:xfrm>
          <a:prstGeom prst="rect">
            <a:avLst/>
          </a:prstGeom>
          <a:noFill/>
          <a:ln w="9525">
            <a:noFill/>
            <a:miter lim="800000"/>
            <a:headEnd/>
            <a:tailEnd/>
          </a:ln>
        </p:spPr>
        <p:txBody>
          <a:bodyPr wrap="none">
            <a:spAutoFit/>
          </a:bodyPr>
          <a:lstStyle/>
          <a:p>
            <a:pPr eaLnBrk="0" hangingPunct="0"/>
            <a:r>
              <a:rPr lang="de-DE" altLang="zh-CN" sz="2000" dirty="0">
                <a:latin typeface="Times New Roman" pitchFamily="18" charset="0"/>
              </a:rPr>
              <a:t>     </a:t>
            </a:r>
            <a:r>
              <a:rPr lang="de-DE" altLang="zh-CN" sz="2000" b="1" dirty="0"/>
              <a:t>1     0     1     0     1</a:t>
            </a:r>
          </a:p>
          <a:p>
            <a:pPr eaLnBrk="0" hangingPunct="0"/>
            <a:r>
              <a:rPr lang="de-DE" altLang="zh-CN" sz="2000" b="1" dirty="0"/>
              <a:t>     0     1     0     1     0</a:t>
            </a:r>
          </a:p>
          <a:p>
            <a:pPr eaLnBrk="0" hangingPunct="0"/>
            <a:r>
              <a:rPr lang="de-DE" altLang="zh-CN" sz="2000" b="1" dirty="0"/>
              <a:t>     1     0     1     0     1</a:t>
            </a:r>
          </a:p>
          <a:p>
            <a:pPr eaLnBrk="0" hangingPunct="0"/>
            <a:r>
              <a:rPr lang="de-DE" altLang="zh-CN" sz="2000" b="1" dirty="0"/>
              <a:t>     0     1     0     1     0</a:t>
            </a:r>
          </a:p>
          <a:p>
            <a:pPr eaLnBrk="0" hangingPunct="0"/>
            <a:r>
              <a:rPr lang="de-DE" altLang="zh-CN" sz="2000" b="1" dirty="0"/>
              <a:t>     1     0     1     0     1</a:t>
            </a:r>
            <a:endParaRPr lang="en-GB" altLang="zh-CN" sz="2000" b="1" dirty="0"/>
          </a:p>
        </p:txBody>
      </p:sp>
      <p:sp>
        <p:nvSpPr>
          <p:cNvPr id="963605" name="Text Box 85"/>
          <p:cNvSpPr txBox="1">
            <a:spLocks noChangeArrowheads="1"/>
          </p:cNvSpPr>
          <p:nvPr/>
        </p:nvSpPr>
        <p:spPr bwMode="auto">
          <a:xfrm>
            <a:off x="2636838" y="2220913"/>
            <a:ext cx="184150" cy="396875"/>
          </a:xfrm>
          <a:prstGeom prst="rect">
            <a:avLst/>
          </a:prstGeom>
          <a:noFill/>
          <a:ln w="9525">
            <a:noFill/>
            <a:miter lim="800000"/>
            <a:headEnd/>
            <a:tailEnd/>
          </a:ln>
        </p:spPr>
        <p:txBody>
          <a:bodyPr wrap="none">
            <a:spAutoFit/>
          </a:bodyPr>
          <a:lstStyle/>
          <a:p>
            <a:pPr eaLnBrk="0" hangingPunct="0"/>
            <a:endParaRPr lang="en-GB" altLang="zh-CN" sz="2000">
              <a:latin typeface="Times New Roman" pitchFamily="18" charset="0"/>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44</a:t>
            </a:fld>
            <a:endParaRPr lang="en-GB" dirty="0"/>
          </a:p>
        </p:txBody>
      </p:sp>
    </p:spTree>
    <p:extLst>
      <p:ext uri="{BB962C8B-B14F-4D97-AF65-F5344CB8AC3E}">
        <p14:creationId xmlns:p14="http://schemas.microsoft.com/office/powerpoint/2010/main" val="12052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3587">
                                            <p:txEl>
                                              <p:pRg st="2" end="2"/>
                                            </p:txEl>
                                          </p:spTgt>
                                        </p:tgtEl>
                                        <p:attrNameLst>
                                          <p:attrName>style.visibility</p:attrName>
                                        </p:attrNameLst>
                                      </p:cBhvr>
                                      <p:to>
                                        <p:strVal val="visible"/>
                                      </p:to>
                                    </p:set>
                                    <p:anim calcmode="lin" valueType="num">
                                      <p:cBhvr additive="base">
                                        <p:cTn id="7" dur="500" fill="hold"/>
                                        <p:tgtEl>
                                          <p:spTgt spid="96358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358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63587">
                                            <p:txEl>
                                              <p:pRg st="3" end="3"/>
                                            </p:txEl>
                                          </p:spTgt>
                                        </p:tgtEl>
                                        <p:attrNameLst>
                                          <p:attrName>style.visibility</p:attrName>
                                        </p:attrNameLst>
                                      </p:cBhvr>
                                      <p:to>
                                        <p:strVal val="visible"/>
                                      </p:to>
                                    </p:set>
                                    <p:anim calcmode="lin" valueType="num">
                                      <p:cBhvr additive="base">
                                        <p:cTn id="11" dur="500" fill="hold"/>
                                        <p:tgtEl>
                                          <p:spTgt spid="96358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6358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63587">
                                            <p:txEl>
                                              <p:pRg st="4" end="4"/>
                                            </p:txEl>
                                          </p:spTgt>
                                        </p:tgtEl>
                                        <p:attrNameLst>
                                          <p:attrName>style.visibility</p:attrName>
                                        </p:attrNameLst>
                                      </p:cBhvr>
                                      <p:to>
                                        <p:strVal val="visible"/>
                                      </p:to>
                                    </p:set>
                                    <p:anim calcmode="lin" valueType="num">
                                      <p:cBhvr additive="base">
                                        <p:cTn id="15" dur="500" fill="hold"/>
                                        <p:tgtEl>
                                          <p:spTgt spid="96358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63587">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63587">
                                            <p:txEl>
                                              <p:pRg st="5" end="5"/>
                                            </p:txEl>
                                          </p:spTgt>
                                        </p:tgtEl>
                                        <p:attrNameLst>
                                          <p:attrName>style.visibility</p:attrName>
                                        </p:attrNameLst>
                                      </p:cBhvr>
                                      <p:to>
                                        <p:strVal val="visible"/>
                                      </p:to>
                                    </p:set>
                                    <p:anim calcmode="lin" valueType="num">
                                      <p:cBhvr additive="base">
                                        <p:cTn id="19" dur="500" fill="hold"/>
                                        <p:tgtEl>
                                          <p:spTgt spid="96358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63587">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63587">
                                            <p:txEl>
                                              <p:pRg st="6" end="6"/>
                                            </p:txEl>
                                          </p:spTgt>
                                        </p:tgtEl>
                                        <p:attrNameLst>
                                          <p:attrName>style.visibility</p:attrName>
                                        </p:attrNameLst>
                                      </p:cBhvr>
                                      <p:to>
                                        <p:strVal val="visible"/>
                                      </p:to>
                                    </p:set>
                                    <p:anim calcmode="lin" valueType="num">
                                      <p:cBhvr additive="base">
                                        <p:cTn id="23" dur="500" fill="hold"/>
                                        <p:tgtEl>
                                          <p:spTgt spid="963587">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635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63587">
                                            <p:txEl>
                                              <p:pRg st="8" end="8"/>
                                            </p:txEl>
                                          </p:spTgt>
                                        </p:tgtEl>
                                        <p:attrNameLst>
                                          <p:attrName>style.visibility</p:attrName>
                                        </p:attrNameLst>
                                      </p:cBhvr>
                                      <p:to>
                                        <p:strVal val="visible"/>
                                      </p:to>
                                    </p:set>
                                    <p:anim calcmode="lin" valueType="num">
                                      <p:cBhvr additive="base">
                                        <p:cTn id="29" dur="500" fill="hold"/>
                                        <p:tgtEl>
                                          <p:spTgt spid="963587">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6358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63604"/>
                                        </p:tgtEl>
                                        <p:attrNameLst>
                                          <p:attrName>style.visibility</p:attrName>
                                        </p:attrNameLst>
                                      </p:cBhvr>
                                      <p:to>
                                        <p:strVal val="visible"/>
                                      </p:to>
                                    </p:set>
                                    <p:anim calcmode="lin" valueType="num">
                                      <p:cBhvr additive="base">
                                        <p:cTn id="35" dur="500" fill="hold"/>
                                        <p:tgtEl>
                                          <p:spTgt spid="963604"/>
                                        </p:tgtEl>
                                        <p:attrNameLst>
                                          <p:attrName>ppt_x</p:attrName>
                                        </p:attrNameLst>
                                      </p:cBhvr>
                                      <p:tavLst>
                                        <p:tav tm="0">
                                          <p:val>
                                            <p:strVal val="#ppt_x"/>
                                          </p:val>
                                        </p:tav>
                                        <p:tav tm="100000">
                                          <p:val>
                                            <p:strVal val="#ppt_x"/>
                                          </p:val>
                                        </p:tav>
                                      </p:tavLst>
                                    </p:anim>
                                    <p:anim calcmode="lin" valueType="num">
                                      <p:cBhvr additive="base">
                                        <p:cTn id="36" dur="500" fill="hold"/>
                                        <p:tgtEl>
                                          <p:spTgt spid="963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60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a:ea typeface="宋体" panose="02010600030101010101" pitchFamily="2" charset="-122"/>
              </a:rPr>
              <a:t>Floyd's Algorithm </a:t>
            </a:r>
          </a:p>
        </p:txBody>
      </p:sp>
      <p:sp>
        <p:nvSpPr>
          <p:cNvPr id="30723" name="Rectangle 3"/>
          <p:cNvSpPr>
            <a:spLocks noGrp="1" noChangeArrowheads="1"/>
          </p:cNvSpPr>
          <p:nvPr>
            <p:ph type="body" idx="1"/>
          </p:nvPr>
        </p:nvSpPr>
        <p:spPr>
          <a:xfrm>
            <a:off x="457200" y="1463150"/>
            <a:ext cx="8229600" cy="914400"/>
          </a:xfrm>
        </p:spPr>
        <p:txBody>
          <a:bodyPr/>
          <a:lstStyle/>
          <a:p>
            <a:pPr>
              <a:buFontTx/>
              <a:buNone/>
            </a:pPr>
            <a:r>
              <a:rPr lang="en-US" altLang="zh-CN" dirty="0">
                <a:ea typeface="宋体" panose="02010600030101010101" pitchFamily="2" charset="-122"/>
              </a:rPr>
              <a:t>	From our observations, the following recurrence relation follows: </a:t>
            </a:r>
          </a:p>
        </p:txBody>
      </p:sp>
      <p:pic>
        <p:nvPicPr>
          <p:cNvPr id="30726" name="Picture 6" descr="$\displaystyle d^{(k)}_{i,j} = \left\{ \begin{array}{ll} \displaystyle w(v_i,v_j...&#10;...+ d^{(k-1)}_{k,j} \right\} &amp; \mbox{if\hspace{10pt}} k \ge 1 \end{array} \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2514600"/>
            <a:ext cx="6734175" cy="1209675"/>
          </a:xfrm>
          <a:prstGeom prst="rect">
            <a:avLst/>
          </a:prstGeom>
          <a:noFill/>
          <a:extLst>
            <a:ext uri="{909E8E84-426E-40DD-AFC4-6F175D3DCCD1}">
              <a14:hiddenFill xmlns:a14="http://schemas.microsoft.com/office/drawing/2010/main">
                <a:solidFill>
                  <a:srgbClr val="FFFFFF"/>
                </a:solidFill>
              </a14:hiddenFill>
            </a:ext>
          </a:extLst>
        </p:spPr>
      </p:pic>
      <p:sp>
        <p:nvSpPr>
          <p:cNvPr id="30727" name="Rectangle 7"/>
          <p:cNvSpPr>
            <a:spLocks noChangeArrowheads="1"/>
          </p:cNvSpPr>
          <p:nvPr/>
        </p:nvSpPr>
        <p:spPr bwMode="auto">
          <a:xfrm>
            <a:off x="609600" y="388620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zh-CN">
                <a:ea typeface="宋体" panose="02010600030101010101" pitchFamily="2" charset="-122"/>
              </a:rPr>
              <a:t>	This equation must be computed for each pair of nodes and for </a:t>
            </a:r>
            <a:r>
              <a:rPr lang="en-US" altLang="zh-CN" i="1">
                <a:ea typeface="宋体" panose="02010600030101010101" pitchFamily="2" charset="-122"/>
              </a:rPr>
              <a:t> k = 1, n</a:t>
            </a:r>
            <a:r>
              <a:rPr lang="en-US" altLang="zh-CN">
                <a:ea typeface="宋体" panose="02010600030101010101" pitchFamily="2" charset="-122"/>
              </a:rPr>
              <a:t>. The serial complexity is </a:t>
            </a:r>
            <a:r>
              <a:rPr lang="en-US" altLang="zh-CN" i="1">
                <a:ea typeface="宋体" panose="02010600030101010101" pitchFamily="2" charset="-122"/>
              </a:rPr>
              <a:t>O(n</a:t>
            </a:r>
            <a:r>
              <a:rPr lang="en-US" altLang="zh-CN" i="1" baseline="30000">
                <a:ea typeface="宋体" panose="02010600030101010101" pitchFamily="2" charset="-122"/>
              </a:rPr>
              <a:t>3</a:t>
            </a:r>
            <a:r>
              <a:rPr lang="en-US" altLang="zh-CN" i="1">
                <a:ea typeface="宋体" panose="02010600030101010101" pitchFamily="2" charset="-122"/>
              </a:rPr>
              <a:t>)</a:t>
            </a:r>
            <a:r>
              <a:rPr lang="en-US" altLang="zh-CN">
                <a:ea typeface="宋体" panose="02010600030101010101" pitchFamily="2" charset="-122"/>
              </a:rPr>
              <a:t>. </a:t>
            </a:r>
          </a:p>
        </p:txBody>
      </p:sp>
      <p:sp>
        <p:nvSpPr>
          <p:cNvPr id="4" name="太阳形 3">
            <a:hlinkClick r:id="rId3" action="ppaction://hlinkpres?slideindex=1&amp;slidetitle="/>
          </p:cNvPr>
          <p:cNvSpPr/>
          <p:nvPr/>
        </p:nvSpPr>
        <p:spPr>
          <a:xfrm>
            <a:off x="7092280" y="5229200"/>
            <a:ext cx="1594520" cy="914400"/>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0070C0"/>
                </a:solidFill>
              </a:rPr>
              <a:t>Parallel </a:t>
            </a:r>
            <a:endParaRPr lang="zh-CN" altLang="en-US" sz="1200" dirty="0">
              <a:solidFill>
                <a:srgbClr val="0070C0"/>
              </a:solidFill>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45</a:t>
            </a:fld>
            <a:endParaRPr lang="en-GB" dirty="0"/>
          </a:p>
        </p:txBody>
      </p:sp>
    </p:spTree>
    <p:extLst>
      <p:ext uri="{BB962C8B-B14F-4D97-AF65-F5344CB8AC3E}">
        <p14:creationId xmlns:p14="http://schemas.microsoft.com/office/powerpoint/2010/main" val="401764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sz="3200" dirty="0">
                <a:ea typeface="宋体" panose="02010600030101010101" pitchFamily="2" charset="-122"/>
              </a:rPr>
              <a:t>All-pairs Shortest Path: Comparison </a:t>
            </a:r>
          </a:p>
        </p:txBody>
      </p:sp>
      <p:sp>
        <p:nvSpPr>
          <p:cNvPr id="43011" name="Rectangle 3"/>
          <p:cNvSpPr>
            <a:spLocks noGrp="1" noChangeArrowheads="1"/>
          </p:cNvSpPr>
          <p:nvPr>
            <p:ph type="body" idx="1"/>
          </p:nvPr>
        </p:nvSpPr>
        <p:spPr>
          <a:xfrm>
            <a:off x="400050" y="1124744"/>
            <a:ext cx="8229600" cy="1905000"/>
          </a:xfrm>
        </p:spPr>
        <p:txBody>
          <a:bodyPr/>
          <a:lstStyle/>
          <a:p>
            <a:pPr>
              <a:lnSpc>
                <a:spcPct val="90000"/>
              </a:lnSpc>
            </a:pPr>
            <a:r>
              <a:rPr lang="en-US" altLang="zh-CN" sz="2400" dirty="0">
                <a:ea typeface="宋体" panose="02010600030101010101" pitchFamily="2" charset="-122"/>
              </a:rPr>
              <a:t>The performance and scalability of the all-pairs shortest paths algorithms on various architectures with   bisection bandwidth. Similar run times apply to all   cube architectures, provided that processes are properly mapped to the underlying processors. </a:t>
            </a: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3505200"/>
            <a:ext cx="89535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46</a:t>
            </a:fld>
            <a:endParaRPr lang="en-GB" dirty="0"/>
          </a:p>
        </p:txBody>
      </p:sp>
    </p:spTree>
    <p:extLst>
      <p:ext uri="{BB962C8B-B14F-4D97-AF65-F5344CB8AC3E}">
        <p14:creationId xmlns:p14="http://schemas.microsoft.com/office/powerpoint/2010/main" val="3206032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additive="base">
                                        <p:cTn id="7" dur="500" fill="hold"/>
                                        <p:tgtEl>
                                          <p:spTgt spid="43012"/>
                                        </p:tgtEl>
                                        <p:attrNameLst>
                                          <p:attrName>ppt_x</p:attrName>
                                        </p:attrNameLst>
                                      </p:cBhvr>
                                      <p:tavLst>
                                        <p:tav tm="0">
                                          <p:val>
                                            <p:strVal val="#ppt_x"/>
                                          </p:val>
                                        </p:tav>
                                        <p:tav tm="100000">
                                          <p:val>
                                            <p:strVal val="#ppt_x"/>
                                          </p:val>
                                        </p:tav>
                                      </p:tavLst>
                                    </p:anim>
                                    <p:anim calcmode="lin" valueType="num">
                                      <p:cBhvr additive="base">
                                        <p:cTn id="8"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zh-CN" smtClean="0"/>
              <a:t>Bellman-Ford algorithm</a:t>
            </a:r>
          </a:p>
        </p:txBody>
      </p:sp>
      <p:sp>
        <p:nvSpPr>
          <p:cNvPr id="27651" name="Content Placeholder 2"/>
          <p:cNvSpPr>
            <a:spLocks noGrp="1"/>
          </p:cNvSpPr>
          <p:nvPr>
            <p:ph idx="1"/>
          </p:nvPr>
        </p:nvSpPr>
        <p:spPr>
          <a:xfrm>
            <a:off x="395536" y="1412776"/>
            <a:ext cx="8229600" cy="5029200"/>
          </a:xfrm>
        </p:spPr>
        <p:txBody>
          <a:bodyPr/>
          <a:lstStyle/>
          <a:p>
            <a:r>
              <a:rPr lang="en-US" altLang="zh-CN" sz="2800" dirty="0" err="1" smtClean="0"/>
              <a:t>Dijkstra’s</a:t>
            </a:r>
            <a:r>
              <a:rPr lang="en-US" altLang="zh-CN" sz="2800" dirty="0" smtClean="0"/>
              <a:t> algorithm</a:t>
            </a:r>
          </a:p>
          <a:p>
            <a:pPr lvl="1"/>
            <a:r>
              <a:rPr lang="en-US" altLang="zh-CN" sz="2400" dirty="0" smtClean="0"/>
              <a:t>takes O(|E| log |V|) time (using binary heap)</a:t>
            </a:r>
          </a:p>
          <a:p>
            <a:pPr lvl="1"/>
            <a:r>
              <a:rPr lang="en-US" altLang="zh-CN" sz="2400" dirty="0" smtClean="0"/>
              <a:t>does </a:t>
            </a:r>
            <a:r>
              <a:rPr lang="en-US" altLang="zh-CN" sz="2400" dirty="0" smtClean="0">
                <a:solidFill>
                  <a:srgbClr val="FF0000"/>
                </a:solidFill>
              </a:rPr>
              <a:t>not</a:t>
            </a:r>
            <a:r>
              <a:rPr lang="en-US" altLang="zh-CN" sz="2400" dirty="0" smtClean="0"/>
              <a:t> work if the graph contains negative weighted edges</a:t>
            </a:r>
          </a:p>
          <a:p>
            <a:pPr lvl="1"/>
            <a:r>
              <a:rPr lang="en-US" altLang="zh-CN" sz="2400" dirty="0" smtClean="0"/>
              <a:t>does </a:t>
            </a:r>
            <a:r>
              <a:rPr lang="en-US" altLang="zh-CN" sz="2400" dirty="0" smtClean="0">
                <a:solidFill>
                  <a:srgbClr val="FF0000"/>
                </a:solidFill>
              </a:rPr>
              <a:t>not</a:t>
            </a:r>
            <a:r>
              <a:rPr lang="en-US" altLang="zh-CN" sz="2400" dirty="0" smtClean="0"/>
              <a:t> tell you if the graph has a negative cycle</a:t>
            </a:r>
          </a:p>
          <a:p>
            <a:r>
              <a:rPr lang="en-US" altLang="zh-CN" sz="2800" dirty="0" smtClean="0"/>
              <a:t>Bellman-Ford algorithm</a:t>
            </a:r>
          </a:p>
          <a:p>
            <a:pPr lvl="1"/>
            <a:r>
              <a:rPr lang="en-US" altLang="zh-CN" sz="2400" dirty="0" smtClean="0"/>
              <a:t>Find the single-source shortest paths in O(|V||E|) time </a:t>
            </a:r>
          </a:p>
          <a:p>
            <a:pPr lvl="2"/>
            <a:r>
              <a:rPr lang="en-US" altLang="zh-CN" sz="2000" dirty="0" smtClean="0"/>
              <a:t>Slower than </a:t>
            </a:r>
            <a:r>
              <a:rPr lang="en-US" altLang="zh-CN" sz="2000" dirty="0" err="1" smtClean="0"/>
              <a:t>Dijkstra’s</a:t>
            </a:r>
            <a:endParaRPr lang="en-US" altLang="zh-CN" sz="2000" dirty="0" smtClean="0"/>
          </a:p>
          <a:p>
            <a:pPr lvl="1"/>
            <a:r>
              <a:rPr lang="en-US" altLang="zh-CN" sz="2400" dirty="0" smtClean="0"/>
              <a:t>works on graphs with negative weighted edges</a:t>
            </a:r>
          </a:p>
          <a:p>
            <a:pPr lvl="1"/>
            <a:r>
              <a:rPr lang="en-US" altLang="zh-CN" sz="2400" dirty="0" smtClean="0"/>
              <a:t>can detect negative cycles</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47</a:t>
            </a:fld>
            <a:endParaRPr lang="en-GB" dirty="0"/>
          </a:p>
        </p:txBody>
      </p:sp>
    </p:spTree>
    <p:extLst>
      <p:ext uri="{BB962C8B-B14F-4D97-AF65-F5344CB8AC3E}">
        <p14:creationId xmlns:p14="http://schemas.microsoft.com/office/powerpoint/2010/main" val="20268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anim calcmode="lin" valueType="num">
                                      <p:cBhvr additive="base">
                                        <p:cTn id="11"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65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anim calcmode="lin" valueType="num">
                                      <p:cBhvr additive="base">
                                        <p:cTn id="15"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65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anim calcmode="lin" valueType="num">
                                      <p:cBhvr additive="base">
                                        <p:cTn id="19" dur="5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651">
                                            <p:txEl>
                                              <p:pRg st="4" end="4"/>
                                            </p:txEl>
                                          </p:spTgt>
                                        </p:tgtEl>
                                        <p:attrNameLst>
                                          <p:attrName>style.visibility</p:attrName>
                                        </p:attrNameLst>
                                      </p:cBhvr>
                                      <p:to>
                                        <p:strVal val="visible"/>
                                      </p:to>
                                    </p:set>
                                    <p:anim calcmode="lin" valueType="num">
                                      <p:cBhvr additive="base">
                                        <p:cTn id="25" dur="500" fill="hold"/>
                                        <p:tgtEl>
                                          <p:spTgt spid="276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651">
                                            <p:txEl>
                                              <p:pRg st="5" end="5"/>
                                            </p:txEl>
                                          </p:spTgt>
                                        </p:tgtEl>
                                        <p:attrNameLst>
                                          <p:attrName>style.visibility</p:attrName>
                                        </p:attrNameLst>
                                      </p:cBhvr>
                                      <p:to>
                                        <p:strVal val="visible"/>
                                      </p:to>
                                    </p:set>
                                    <p:anim calcmode="lin" valueType="num">
                                      <p:cBhvr additive="base">
                                        <p:cTn id="29" dur="500" fill="hold"/>
                                        <p:tgtEl>
                                          <p:spTgt spid="2765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765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651">
                                            <p:txEl>
                                              <p:pRg st="6" end="6"/>
                                            </p:txEl>
                                          </p:spTgt>
                                        </p:tgtEl>
                                        <p:attrNameLst>
                                          <p:attrName>style.visibility</p:attrName>
                                        </p:attrNameLst>
                                      </p:cBhvr>
                                      <p:to>
                                        <p:strVal val="visible"/>
                                      </p:to>
                                    </p:set>
                                    <p:anim calcmode="lin" valueType="num">
                                      <p:cBhvr additive="base">
                                        <p:cTn id="33" dur="500" fill="hold"/>
                                        <p:tgtEl>
                                          <p:spTgt spid="2765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1">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1">
                                            <p:txEl>
                                              <p:pRg st="7" end="7"/>
                                            </p:txEl>
                                          </p:spTgt>
                                        </p:tgtEl>
                                        <p:attrNameLst>
                                          <p:attrName>style.visibility</p:attrName>
                                        </p:attrNameLst>
                                      </p:cBhvr>
                                      <p:to>
                                        <p:strVal val="visible"/>
                                      </p:to>
                                    </p:set>
                                    <p:anim calcmode="lin" valueType="num">
                                      <p:cBhvr additive="base">
                                        <p:cTn id="37" dur="500" fill="hold"/>
                                        <p:tgtEl>
                                          <p:spTgt spid="2765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1">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651">
                                            <p:txEl>
                                              <p:pRg st="8" end="8"/>
                                            </p:txEl>
                                          </p:spTgt>
                                        </p:tgtEl>
                                        <p:attrNameLst>
                                          <p:attrName>style.visibility</p:attrName>
                                        </p:attrNameLst>
                                      </p:cBhvr>
                                      <p:to>
                                        <p:strVal val="visible"/>
                                      </p:to>
                                    </p:set>
                                    <p:anim calcmode="lin" valueType="num">
                                      <p:cBhvr additive="base">
                                        <p:cTn id="41" dur="500" fill="hold"/>
                                        <p:tgtEl>
                                          <p:spTgt spid="27651">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765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zh-CN" smtClean="0"/>
              <a:t>Bellman-Ford algorithm</a:t>
            </a:r>
          </a:p>
        </p:txBody>
      </p:sp>
      <p:sp>
        <p:nvSpPr>
          <p:cNvPr id="28676" name="Content Placeholder 2"/>
          <p:cNvSpPr txBox="1">
            <a:spLocks/>
          </p:cNvSpPr>
          <p:nvPr/>
        </p:nvSpPr>
        <p:spPr bwMode="auto">
          <a:xfrm>
            <a:off x="3926904" y="1950368"/>
            <a:ext cx="5181600" cy="4419600"/>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sz="2600"/>
              <a:t>For </a:t>
            </a:r>
            <a:r>
              <a:rPr lang="en-US" altLang="zh-CN" sz="2600">
                <a:solidFill>
                  <a:srgbClr val="7030A0"/>
                </a:solidFill>
              </a:rPr>
              <a:t>each vertex </a:t>
            </a:r>
            <a:r>
              <a:rPr lang="en-US" altLang="zh-CN" sz="2600" i="1">
                <a:solidFill>
                  <a:srgbClr val="7030A0"/>
                </a:solidFill>
              </a:rPr>
              <a:t>v</a:t>
            </a:r>
            <a:r>
              <a:rPr lang="en-US" altLang="zh-CN" sz="2600"/>
              <a:t>, set </a:t>
            </a:r>
            <a:r>
              <a:rPr lang="en-US" altLang="zh-CN" sz="2600">
                <a:solidFill>
                  <a:srgbClr val="0070C0"/>
                </a:solidFill>
              </a:rPr>
              <a:t>dist(</a:t>
            </a:r>
            <a:r>
              <a:rPr lang="en-US" altLang="zh-CN" sz="2600" i="1">
                <a:solidFill>
                  <a:srgbClr val="0070C0"/>
                </a:solidFill>
              </a:rPr>
              <a:t>v</a:t>
            </a:r>
            <a:r>
              <a:rPr lang="en-US" altLang="zh-CN" sz="2600">
                <a:solidFill>
                  <a:srgbClr val="0070C0"/>
                </a:solidFill>
              </a:rPr>
              <a:t>) = ∞</a:t>
            </a:r>
          </a:p>
          <a:p>
            <a:pPr>
              <a:spcBef>
                <a:spcPct val="20000"/>
              </a:spcBef>
              <a:buFont typeface="Arial" charset="0"/>
              <a:buNone/>
            </a:pPr>
            <a:r>
              <a:rPr lang="en-US" altLang="zh-CN" sz="2600"/>
              <a:t>set </a:t>
            </a:r>
            <a:r>
              <a:rPr lang="en-US" altLang="zh-CN" sz="2600">
                <a:solidFill>
                  <a:srgbClr val="0070C0"/>
                </a:solidFill>
              </a:rPr>
              <a:t>dist(</a:t>
            </a:r>
            <a:r>
              <a:rPr lang="en-US" altLang="zh-CN" sz="2600" i="1">
                <a:solidFill>
                  <a:srgbClr val="0070C0"/>
                </a:solidFill>
              </a:rPr>
              <a:t>s</a:t>
            </a:r>
            <a:r>
              <a:rPr lang="en-US" altLang="zh-CN" sz="2600">
                <a:solidFill>
                  <a:srgbClr val="0070C0"/>
                </a:solidFill>
              </a:rPr>
              <a:t>) = 0</a:t>
            </a:r>
          </a:p>
          <a:p>
            <a:pPr>
              <a:spcBef>
                <a:spcPct val="20000"/>
              </a:spcBef>
              <a:buFont typeface="Arial" charset="0"/>
              <a:buNone/>
            </a:pPr>
            <a:r>
              <a:rPr lang="en-US" altLang="zh-CN" sz="2600"/>
              <a:t>Repeat </a:t>
            </a:r>
            <a:r>
              <a:rPr lang="en-US" altLang="zh-CN" sz="2600">
                <a:solidFill>
                  <a:srgbClr val="0070C0"/>
                </a:solidFill>
              </a:rPr>
              <a:t>|V| - 1 </a:t>
            </a:r>
            <a:r>
              <a:rPr lang="en-US" altLang="zh-CN" sz="2600"/>
              <a:t>times the following</a:t>
            </a:r>
          </a:p>
          <a:p>
            <a:pPr>
              <a:spcBef>
                <a:spcPct val="20000"/>
              </a:spcBef>
              <a:buFont typeface="Arial" charset="0"/>
              <a:buNone/>
            </a:pPr>
            <a:r>
              <a:rPr lang="en-US" altLang="zh-CN" sz="2600"/>
              <a:t>      For </a:t>
            </a:r>
            <a:r>
              <a:rPr lang="en-US" altLang="zh-CN" sz="2600">
                <a:solidFill>
                  <a:srgbClr val="7030A0"/>
                </a:solidFill>
              </a:rPr>
              <a:t>each edge (</a:t>
            </a:r>
            <a:r>
              <a:rPr lang="en-US" altLang="zh-CN" sz="2600" i="1">
                <a:solidFill>
                  <a:srgbClr val="7030A0"/>
                </a:solidFill>
              </a:rPr>
              <a:t>x</a:t>
            </a:r>
            <a:r>
              <a:rPr lang="en-US" altLang="zh-CN" sz="2600">
                <a:solidFill>
                  <a:srgbClr val="7030A0"/>
                </a:solidFill>
              </a:rPr>
              <a:t>, </a:t>
            </a:r>
            <a:r>
              <a:rPr lang="en-US" altLang="zh-CN" sz="2600" i="1">
                <a:solidFill>
                  <a:srgbClr val="7030A0"/>
                </a:solidFill>
              </a:rPr>
              <a:t>y</a:t>
            </a:r>
            <a:r>
              <a:rPr lang="en-US" altLang="zh-CN" sz="2600">
                <a:solidFill>
                  <a:srgbClr val="7030A0"/>
                </a:solidFill>
              </a:rPr>
              <a:t>)</a:t>
            </a:r>
          </a:p>
          <a:p>
            <a:pPr>
              <a:spcBef>
                <a:spcPct val="20000"/>
              </a:spcBef>
              <a:buFont typeface="Arial" charset="0"/>
              <a:buNone/>
            </a:pPr>
            <a:r>
              <a:rPr lang="en-US" altLang="zh-CN" sz="2600">
                <a:solidFill>
                  <a:srgbClr val="0070C0"/>
                </a:solidFill>
              </a:rPr>
              <a:t>            </a:t>
            </a:r>
            <a:r>
              <a:rPr lang="en-US" altLang="zh-CN" sz="2600"/>
              <a:t>if</a:t>
            </a:r>
            <a:r>
              <a:rPr lang="en-US" altLang="zh-CN" sz="2600">
                <a:solidFill>
                  <a:srgbClr val="0070C0"/>
                </a:solidFill>
              </a:rPr>
              <a:t> </a:t>
            </a:r>
            <a:r>
              <a:rPr lang="en-US" altLang="zh-CN" sz="2600">
                <a:solidFill>
                  <a:srgbClr val="00B050"/>
                </a:solidFill>
              </a:rPr>
              <a:t>dist(</a:t>
            </a:r>
            <a:r>
              <a:rPr lang="en-US" altLang="zh-CN" sz="2600" i="1">
                <a:solidFill>
                  <a:srgbClr val="00B050"/>
                </a:solidFill>
              </a:rPr>
              <a:t>x</a:t>
            </a:r>
            <a:r>
              <a:rPr lang="en-US" altLang="zh-CN" sz="2600">
                <a:solidFill>
                  <a:srgbClr val="00B050"/>
                </a:solidFill>
              </a:rPr>
              <a:t>) + </a:t>
            </a:r>
            <a:r>
              <a:rPr lang="en-US" altLang="zh-CN" sz="2600" i="1">
                <a:solidFill>
                  <a:srgbClr val="00B050"/>
                </a:solidFill>
              </a:rPr>
              <a:t>w</a:t>
            </a:r>
            <a:r>
              <a:rPr lang="en-US" altLang="zh-CN" sz="2600">
                <a:solidFill>
                  <a:srgbClr val="00B050"/>
                </a:solidFill>
              </a:rPr>
              <a:t>(</a:t>
            </a:r>
            <a:r>
              <a:rPr lang="en-US" altLang="zh-CN" sz="2600" i="1">
                <a:solidFill>
                  <a:srgbClr val="00B050"/>
                </a:solidFill>
              </a:rPr>
              <a:t>x</a:t>
            </a:r>
            <a:r>
              <a:rPr lang="en-US" altLang="zh-CN" sz="2600">
                <a:solidFill>
                  <a:srgbClr val="00B050"/>
                </a:solidFill>
              </a:rPr>
              <a:t>, </a:t>
            </a:r>
            <a:r>
              <a:rPr lang="en-US" altLang="zh-CN" sz="2600" i="1">
                <a:solidFill>
                  <a:srgbClr val="00B050"/>
                </a:solidFill>
              </a:rPr>
              <a:t>y</a:t>
            </a:r>
            <a:r>
              <a:rPr lang="en-US" altLang="zh-CN" sz="2600">
                <a:solidFill>
                  <a:srgbClr val="00B050"/>
                </a:solidFill>
              </a:rPr>
              <a:t>) &lt; dist(</a:t>
            </a:r>
            <a:r>
              <a:rPr lang="en-US" altLang="zh-CN" sz="2600" i="1">
                <a:solidFill>
                  <a:srgbClr val="00B050"/>
                </a:solidFill>
              </a:rPr>
              <a:t>y</a:t>
            </a:r>
            <a:r>
              <a:rPr lang="en-US" altLang="zh-CN" sz="2600">
                <a:solidFill>
                  <a:srgbClr val="00B050"/>
                </a:solidFill>
              </a:rPr>
              <a:t>)</a:t>
            </a:r>
          </a:p>
          <a:p>
            <a:pPr>
              <a:spcBef>
                <a:spcPct val="20000"/>
              </a:spcBef>
              <a:buFont typeface="Arial" charset="0"/>
              <a:buNone/>
            </a:pPr>
            <a:r>
              <a:rPr lang="en-US" altLang="zh-CN" sz="2600">
                <a:solidFill>
                  <a:srgbClr val="0070C0"/>
                </a:solidFill>
              </a:rPr>
              <a:t>                  </a:t>
            </a:r>
            <a:r>
              <a:rPr lang="en-US" altLang="zh-CN" sz="2600"/>
              <a:t>set</a:t>
            </a:r>
            <a:r>
              <a:rPr lang="en-US" altLang="zh-CN" sz="2600">
                <a:solidFill>
                  <a:srgbClr val="0070C0"/>
                </a:solidFill>
              </a:rPr>
              <a:t> dist(</a:t>
            </a:r>
            <a:r>
              <a:rPr lang="en-US" altLang="zh-CN" sz="2600" i="1">
                <a:solidFill>
                  <a:srgbClr val="0070C0"/>
                </a:solidFill>
              </a:rPr>
              <a:t>y</a:t>
            </a:r>
            <a:r>
              <a:rPr lang="en-US" altLang="zh-CN" sz="2600">
                <a:solidFill>
                  <a:srgbClr val="0070C0"/>
                </a:solidFill>
              </a:rPr>
              <a:t>) = dist(</a:t>
            </a:r>
            <a:r>
              <a:rPr lang="en-US" altLang="zh-CN" sz="2600" i="1">
                <a:solidFill>
                  <a:srgbClr val="0070C0"/>
                </a:solidFill>
              </a:rPr>
              <a:t>x</a:t>
            </a:r>
            <a:r>
              <a:rPr lang="en-US" altLang="zh-CN" sz="2600">
                <a:solidFill>
                  <a:srgbClr val="0070C0"/>
                </a:solidFill>
              </a:rPr>
              <a:t>) + </a:t>
            </a:r>
            <a:r>
              <a:rPr lang="en-US" altLang="zh-CN" sz="2600" i="1">
                <a:solidFill>
                  <a:srgbClr val="0070C0"/>
                </a:solidFill>
              </a:rPr>
              <a:t>w</a:t>
            </a:r>
            <a:r>
              <a:rPr lang="en-US" altLang="zh-CN" sz="2600">
                <a:solidFill>
                  <a:srgbClr val="0070C0"/>
                </a:solidFill>
              </a:rPr>
              <a:t>(</a:t>
            </a:r>
            <a:r>
              <a:rPr lang="en-US" altLang="zh-CN" sz="2600" i="1">
                <a:solidFill>
                  <a:srgbClr val="0070C0"/>
                </a:solidFill>
              </a:rPr>
              <a:t>x</a:t>
            </a:r>
            <a:r>
              <a:rPr lang="en-US" altLang="zh-CN" sz="2600">
                <a:solidFill>
                  <a:srgbClr val="0070C0"/>
                </a:solidFill>
              </a:rPr>
              <a:t>, </a:t>
            </a:r>
            <a:r>
              <a:rPr lang="en-US" altLang="zh-CN" sz="2600" i="1">
                <a:solidFill>
                  <a:srgbClr val="0070C0"/>
                </a:solidFill>
              </a:rPr>
              <a:t>y</a:t>
            </a:r>
            <a:r>
              <a:rPr lang="en-US" altLang="zh-CN" sz="2600">
                <a:solidFill>
                  <a:srgbClr val="0070C0"/>
                </a:solidFill>
              </a:rPr>
              <a:t>)</a:t>
            </a:r>
          </a:p>
          <a:p>
            <a:pPr>
              <a:spcBef>
                <a:spcPct val="20000"/>
              </a:spcBef>
              <a:buFont typeface="Arial" charset="0"/>
              <a:buNone/>
            </a:pPr>
            <a:r>
              <a:rPr lang="en-US" altLang="zh-CN" sz="2600"/>
              <a:t>For </a:t>
            </a:r>
            <a:r>
              <a:rPr lang="en-US" altLang="zh-CN" sz="2600">
                <a:solidFill>
                  <a:srgbClr val="7030A0"/>
                </a:solidFill>
              </a:rPr>
              <a:t>each edge (</a:t>
            </a:r>
            <a:r>
              <a:rPr lang="en-US" altLang="zh-CN" sz="2600" i="1">
                <a:solidFill>
                  <a:srgbClr val="7030A0"/>
                </a:solidFill>
              </a:rPr>
              <a:t>x</a:t>
            </a:r>
            <a:r>
              <a:rPr lang="en-US" altLang="zh-CN" sz="2600">
                <a:solidFill>
                  <a:srgbClr val="7030A0"/>
                </a:solidFill>
              </a:rPr>
              <a:t>, </a:t>
            </a:r>
            <a:r>
              <a:rPr lang="en-US" altLang="zh-CN" sz="2600" i="1">
                <a:solidFill>
                  <a:srgbClr val="7030A0"/>
                </a:solidFill>
              </a:rPr>
              <a:t>y</a:t>
            </a:r>
            <a:r>
              <a:rPr lang="en-US" altLang="zh-CN" sz="2600">
                <a:solidFill>
                  <a:srgbClr val="7030A0"/>
                </a:solidFill>
              </a:rPr>
              <a:t>)</a:t>
            </a:r>
          </a:p>
          <a:p>
            <a:pPr>
              <a:spcBef>
                <a:spcPct val="20000"/>
              </a:spcBef>
              <a:buFont typeface="Arial" charset="0"/>
              <a:buNone/>
            </a:pPr>
            <a:r>
              <a:rPr lang="en-US" altLang="zh-CN" sz="2600"/>
              <a:t>      if </a:t>
            </a:r>
            <a:r>
              <a:rPr lang="en-US" altLang="zh-CN" sz="2600">
                <a:solidFill>
                  <a:srgbClr val="00B050"/>
                </a:solidFill>
              </a:rPr>
              <a:t>dist(</a:t>
            </a:r>
            <a:r>
              <a:rPr lang="en-US" altLang="zh-CN" sz="2600" i="1">
                <a:solidFill>
                  <a:srgbClr val="00B050"/>
                </a:solidFill>
              </a:rPr>
              <a:t>x</a:t>
            </a:r>
            <a:r>
              <a:rPr lang="en-US" altLang="zh-CN" sz="2600">
                <a:solidFill>
                  <a:srgbClr val="00B050"/>
                </a:solidFill>
              </a:rPr>
              <a:t>) + w(</a:t>
            </a:r>
            <a:r>
              <a:rPr lang="en-US" altLang="zh-CN" sz="2600" i="1">
                <a:solidFill>
                  <a:srgbClr val="00B050"/>
                </a:solidFill>
              </a:rPr>
              <a:t>x</a:t>
            </a:r>
            <a:r>
              <a:rPr lang="en-US" altLang="zh-CN" sz="2600">
                <a:solidFill>
                  <a:srgbClr val="00B050"/>
                </a:solidFill>
              </a:rPr>
              <a:t>, </a:t>
            </a:r>
            <a:r>
              <a:rPr lang="en-US" altLang="zh-CN" sz="2600" i="1">
                <a:solidFill>
                  <a:srgbClr val="00B050"/>
                </a:solidFill>
              </a:rPr>
              <a:t>y</a:t>
            </a:r>
            <a:r>
              <a:rPr lang="en-US" altLang="zh-CN" sz="2600">
                <a:solidFill>
                  <a:srgbClr val="00B050"/>
                </a:solidFill>
              </a:rPr>
              <a:t>) &lt; dist(</a:t>
            </a:r>
            <a:r>
              <a:rPr lang="en-US" altLang="zh-CN" sz="2600" i="1">
                <a:solidFill>
                  <a:srgbClr val="00B050"/>
                </a:solidFill>
              </a:rPr>
              <a:t>y</a:t>
            </a:r>
            <a:r>
              <a:rPr lang="en-US" altLang="zh-CN" sz="2600">
                <a:solidFill>
                  <a:srgbClr val="00B050"/>
                </a:solidFill>
              </a:rPr>
              <a:t>)</a:t>
            </a:r>
          </a:p>
          <a:p>
            <a:pPr>
              <a:spcBef>
                <a:spcPct val="20000"/>
              </a:spcBef>
              <a:buFont typeface="Arial" charset="0"/>
              <a:buNone/>
            </a:pPr>
            <a:r>
              <a:rPr lang="en-US" altLang="zh-CN" sz="2600"/>
              <a:t>            return </a:t>
            </a:r>
            <a:r>
              <a:rPr lang="en-US" altLang="zh-CN" sz="2600" i="1">
                <a:solidFill>
                  <a:srgbClr val="FF0000"/>
                </a:solidFill>
              </a:rPr>
              <a:t>negative cycle exists</a:t>
            </a:r>
          </a:p>
        </p:txBody>
      </p:sp>
      <p:sp>
        <p:nvSpPr>
          <p:cNvPr id="4" name="Left Brace 3"/>
          <p:cNvSpPr/>
          <p:nvPr/>
        </p:nvSpPr>
        <p:spPr>
          <a:xfrm>
            <a:off x="4688904" y="3931568"/>
            <a:ext cx="152400" cy="838200"/>
          </a:xfrm>
          <a:prstGeom prst="leftBrace">
            <a:avLst/>
          </a:prstGeom>
          <a:ln w="15875">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8678" name="Rectangle 4"/>
          <p:cNvSpPr>
            <a:spLocks noChangeArrowheads="1"/>
          </p:cNvSpPr>
          <p:nvPr/>
        </p:nvSpPr>
        <p:spPr bwMode="auto">
          <a:xfrm>
            <a:off x="3252217" y="4169693"/>
            <a:ext cx="1436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solidFill>
                  <a:srgbClr val="FF0000"/>
                </a:solidFill>
              </a:rPr>
              <a:t>relax an edge</a:t>
            </a:r>
          </a:p>
        </p:txBody>
      </p:sp>
      <p:sp>
        <p:nvSpPr>
          <p:cNvPr id="2" name="矩形 1"/>
          <p:cNvSpPr/>
          <p:nvPr/>
        </p:nvSpPr>
        <p:spPr>
          <a:xfrm>
            <a:off x="216459" y="1556792"/>
            <a:ext cx="3072705" cy="4524315"/>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初始化：将除源点外的所有顶点的最短距离估计值 </a:t>
            </a:r>
            <a:r>
              <a:rPr lang="en-US" altLang="zh-CN" dirty="0">
                <a:latin typeface="微软雅黑" panose="020B0503020204020204" pitchFamily="34" charset="-122"/>
                <a:ea typeface="微软雅黑" panose="020B0503020204020204" pitchFamily="34" charset="-122"/>
              </a:rPr>
              <a:t>d[v] ←+∞, d[s] ←0;</a:t>
            </a: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迭代求解：反复对边集</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中的每条边进行松弛操作，使得顶点集</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中的每个顶点</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的最短距离估计值逐步逼近其最短距离；（运行</a:t>
            </a:r>
            <a:r>
              <a:rPr lang="en-US" altLang="zh-CN" dirty="0">
                <a:latin typeface="微软雅黑" panose="020B0503020204020204" pitchFamily="34" charset="-122"/>
                <a:ea typeface="微软雅黑" panose="020B0503020204020204" pitchFamily="34" charset="-122"/>
              </a:rPr>
              <a:t>|v|-1</a:t>
            </a:r>
            <a:r>
              <a:rPr lang="zh-CN" altLang="en-US" dirty="0">
                <a:latin typeface="微软雅黑" panose="020B0503020204020204" pitchFamily="34" charset="-122"/>
                <a:ea typeface="微软雅黑" panose="020B0503020204020204" pitchFamily="34" charset="-122"/>
              </a:rPr>
              <a:t>次）</a:t>
            </a: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检验负权回路：判断边集</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中的每一条边的两个端点是否收敛。如果存在未收敛的顶点，则算法返回</a:t>
            </a:r>
            <a:r>
              <a:rPr lang="en-US" altLang="zh-CN" dirty="0">
                <a:latin typeface="微软雅黑" panose="020B0503020204020204" pitchFamily="34" charset="-122"/>
                <a:ea typeface="微软雅黑" panose="020B0503020204020204" pitchFamily="34" charset="-122"/>
              </a:rPr>
              <a:t>false</a:t>
            </a:r>
            <a:r>
              <a:rPr lang="zh-CN" altLang="en-US" dirty="0">
                <a:latin typeface="微软雅黑" panose="020B0503020204020204" pitchFamily="34" charset="-122"/>
                <a:ea typeface="微软雅黑" panose="020B0503020204020204" pitchFamily="34" charset="-122"/>
              </a:rPr>
              <a:t>，表明问题无解；否则算法返回</a:t>
            </a:r>
            <a:r>
              <a:rPr lang="en-US" altLang="zh-CN" dirty="0">
                <a:latin typeface="微软雅黑" panose="020B0503020204020204" pitchFamily="34" charset="-122"/>
                <a:ea typeface="微软雅黑" panose="020B0503020204020204" pitchFamily="34" charset="-122"/>
              </a:rPr>
              <a:t>true</a:t>
            </a:r>
            <a:r>
              <a:rPr lang="zh-CN" altLang="en-US" dirty="0">
                <a:latin typeface="微软雅黑" panose="020B0503020204020204" pitchFamily="34" charset="-122"/>
                <a:ea typeface="微软雅黑" panose="020B0503020204020204" pitchFamily="34" charset="-122"/>
              </a:rPr>
              <a:t>，并且从源点可达的顶点</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的最短距离保存在 </a:t>
            </a:r>
            <a:r>
              <a:rPr lang="en-US" altLang="zh-CN" dirty="0">
                <a:latin typeface="微软雅黑" panose="020B0503020204020204" pitchFamily="34" charset="-122"/>
                <a:ea typeface="微软雅黑" panose="020B0503020204020204" pitchFamily="34" charset="-122"/>
              </a:rPr>
              <a:t>d[v]</a:t>
            </a:r>
            <a:r>
              <a:rPr lang="zh-CN" altLang="en-US" dirty="0">
                <a:latin typeface="微软雅黑" panose="020B0503020204020204" pitchFamily="34" charset="-122"/>
                <a:ea typeface="微软雅黑" panose="020B0503020204020204" pitchFamily="34" charset="-122"/>
              </a:rPr>
              <a:t>中。</a:t>
            </a:r>
          </a:p>
        </p:txBody>
      </p:sp>
      <p:pic>
        <p:nvPicPr>
          <p:cNvPr id="1064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332656"/>
            <a:ext cx="18859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48</a:t>
            </a:fld>
            <a:endParaRPr lang="en-GB" dirty="0"/>
          </a:p>
        </p:txBody>
      </p:sp>
    </p:spTree>
    <p:extLst>
      <p:ext uri="{BB962C8B-B14F-4D97-AF65-F5344CB8AC3E}">
        <p14:creationId xmlns:p14="http://schemas.microsoft.com/office/powerpoint/2010/main" val="186633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676"/>
                                        </p:tgtEl>
                                        <p:attrNameLst>
                                          <p:attrName>style.visibility</p:attrName>
                                        </p:attrNameLst>
                                      </p:cBhvr>
                                      <p:to>
                                        <p:strVal val="visible"/>
                                      </p:to>
                                    </p:set>
                                    <p:anim calcmode="lin" valueType="num">
                                      <p:cBhvr additive="base">
                                        <p:cTn id="13" dur="500" fill="hold"/>
                                        <p:tgtEl>
                                          <p:spTgt spid="28676"/>
                                        </p:tgtEl>
                                        <p:attrNameLst>
                                          <p:attrName>ppt_x</p:attrName>
                                        </p:attrNameLst>
                                      </p:cBhvr>
                                      <p:tavLst>
                                        <p:tav tm="0">
                                          <p:val>
                                            <p:strVal val="#ppt_x"/>
                                          </p:val>
                                        </p:tav>
                                        <p:tav tm="100000">
                                          <p:val>
                                            <p:strVal val="#ppt_x"/>
                                          </p:val>
                                        </p:tav>
                                      </p:tavLst>
                                    </p:anim>
                                    <p:anim calcmode="lin" valueType="num">
                                      <p:cBhvr additive="base">
                                        <p:cTn id="14"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678"/>
                                        </p:tgtEl>
                                        <p:attrNameLst>
                                          <p:attrName>style.visibility</p:attrName>
                                        </p:attrNameLst>
                                      </p:cBhvr>
                                      <p:to>
                                        <p:strVal val="visible"/>
                                      </p:to>
                                    </p:set>
                                    <p:anim calcmode="lin" valueType="num">
                                      <p:cBhvr additive="base">
                                        <p:cTn id="19" dur="500" fill="hold"/>
                                        <p:tgtEl>
                                          <p:spTgt spid="28678"/>
                                        </p:tgtEl>
                                        <p:attrNameLst>
                                          <p:attrName>ppt_x</p:attrName>
                                        </p:attrNameLst>
                                      </p:cBhvr>
                                      <p:tavLst>
                                        <p:tav tm="0">
                                          <p:val>
                                            <p:strVal val="#ppt_x"/>
                                          </p:val>
                                        </p:tav>
                                        <p:tav tm="100000">
                                          <p:val>
                                            <p:strVal val="#ppt_x"/>
                                          </p:val>
                                        </p:tav>
                                      </p:tavLst>
                                    </p:anim>
                                    <p:anim calcmode="lin" valueType="num">
                                      <p:cBhvr additive="base">
                                        <p:cTn id="20" dur="500" fill="hold"/>
                                        <p:tgtEl>
                                          <p:spTgt spid="2867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64962"/>
                                        </p:tgtEl>
                                        <p:attrNameLst>
                                          <p:attrName>style.visibility</p:attrName>
                                        </p:attrNameLst>
                                      </p:cBhvr>
                                      <p:to>
                                        <p:strVal val="visible"/>
                                      </p:to>
                                    </p:set>
                                    <p:anim calcmode="lin" valueType="num">
                                      <p:cBhvr additive="base">
                                        <p:cTn id="29" dur="500" fill="hold"/>
                                        <p:tgtEl>
                                          <p:spTgt spid="1064962"/>
                                        </p:tgtEl>
                                        <p:attrNameLst>
                                          <p:attrName>ppt_x</p:attrName>
                                        </p:attrNameLst>
                                      </p:cBhvr>
                                      <p:tavLst>
                                        <p:tav tm="0">
                                          <p:val>
                                            <p:strVal val="#ppt_x"/>
                                          </p:val>
                                        </p:tav>
                                        <p:tav tm="100000">
                                          <p:val>
                                            <p:strVal val="#ppt_x"/>
                                          </p:val>
                                        </p:tav>
                                      </p:tavLst>
                                    </p:anim>
                                    <p:anim calcmode="lin" valueType="num">
                                      <p:cBhvr additive="base">
                                        <p:cTn id="30" dur="500" fill="hold"/>
                                        <p:tgtEl>
                                          <p:spTgt spid="1064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4" grpId="0" animBg="1"/>
      <p:bldP spid="28678"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zh-CN" smtClean="0"/>
              <a:t>Bellman-Ford algorithm</a:t>
            </a:r>
          </a:p>
        </p:txBody>
      </p:sp>
      <p:sp>
        <p:nvSpPr>
          <p:cNvPr id="29699" name="Content Placeholder 2"/>
          <p:cNvSpPr>
            <a:spLocks noGrp="1"/>
          </p:cNvSpPr>
          <p:nvPr>
            <p:ph idx="1"/>
          </p:nvPr>
        </p:nvSpPr>
        <p:spPr>
          <a:xfrm>
            <a:off x="467544" y="1196752"/>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1</a:t>
            </a:r>
          </a:p>
        </p:txBody>
      </p:sp>
      <p:graphicFrame>
        <p:nvGraphicFramePr>
          <p:cNvPr id="25" name="Table 24"/>
          <p:cNvGraphicFramePr>
            <a:graphicFrameLocks noGrp="1"/>
          </p:cNvGraphicFramePr>
          <p:nvPr>
            <p:extLst>
              <p:ext uri="{D42A27DB-BD31-4B8C-83A1-F6EECF244321}">
                <p14:modId xmlns:p14="http://schemas.microsoft.com/office/powerpoint/2010/main" val="2584999267"/>
              </p:ext>
            </p:extLst>
          </p:nvPr>
        </p:nvGraphicFramePr>
        <p:xfrm>
          <a:off x="685800" y="4635699"/>
          <a:ext cx="3810000" cy="1485900"/>
        </p:xfrm>
        <a:graphic>
          <a:graphicData uri="http://schemas.openxmlformats.org/drawingml/2006/table">
            <a:tbl>
              <a:tblPr/>
              <a:tblGrid>
                <a:gridCol w="838200"/>
                <a:gridCol w="2971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smtClean="0">
                          <a:ln>
                            <a:noFill/>
                          </a:ln>
                          <a:solidFill>
                            <a:srgbClr val="000000"/>
                          </a:solidFill>
                          <a:effectLst/>
                          <a:latin typeface="Calibri" pitchFamily="34" charset="0"/>
                          <a:ea typeface="宋体" charset="-122"/>
                        </a:rPr>
                        <a:t>dist</a:t>
                      </a:r>
                      <a:r>
                        <a:rPr kumimoji="0" lang="en-US" altLang="zh-CN" sz="1800" b="0" i="0" u="none" strike="noStrike" cap="none" normalizeH="0" baseline="0" dirty="0" smtClean="0">
                          <a:ln>
                            <a:noFill/>
                          </a:ln>
                          <a:solidFill>
                            <a:srgbClr val="000000"/>
                          </a:solidFill>
                          <a:effectLst/>
                          <a:latin typeface="Calibri" pitchFamily="34" charset="0"/>
                          <a:ea typeface="宋体"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dist[1]</a:t>
                      </a:r>
                      <a:endParaRPr kumimoji="0" lang="en-US" altLang="zh-CN" sz="18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alibri" pitchFamily="34" charset="0"/>
                          <a:ea typeface="宋体"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29717"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922216"/>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922216"/>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4106491"/>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922216"/>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150816"/>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311153"/>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311153"/>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150816"/>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29726" name="Rectangle 38"/>
          <p:cNvSpPr>
            <a:spLocks noChangeArrowheads="1"/>
          </p:cNvSpPr>
          <p:nvPr/>
        </p:nvSpPr>
        <p:spPr bwMode="auto">
          <a:xfrm>
            <a:off x="1612900" y="2780928"/>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t>1</a:t>
            </a:r>
          </a:p>
        </p:txBody>
      </p:sp>
      <p:sp>
        <p:nvSpPr>
          <p:cNvPr id="29727" name="Rectangle 39"/>
          <p:cNvSpPr>
            <a:spLocks noChangeArrowheads="1"/>
          </p:cNvSpPr>
          <p:nvPr/>
        </p:nvSpPr>
        <p:spPr bwMode="auto">
          <a:xfrm>
            <a:off x="2176463" y="355880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t>-1</a:t>
            </a:r>
          </a:p>
        </p:txBody>
      </p:sp>
      <p:sp>
        <p:nvSpPr>
          <p:cNvPr id="29728" name="Rectangle 40"/>
          <p:cNvSpPr>
            <a:spLocks noChangeArrowheads="1"/>
          </p:cNvSpPr>
          <p:nvPr/>
        </p:nvSpPr>
        <p:spPr bwMode="auto">
          <a:xfrm>
            <a:off x="914400" y="355880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t>-1</a:t>
            </a:r>
          </a:p>
        </p:txBody>
      </p:sp>
      <p:sp>
        <p:nvSpPr>
          <p:cNvPr id="29729" name="Rectangle 41"/>
          <p:cNvSpPr>
            <a:spLocks noChangeArrowheads="1"/>
          </p:cNvSpPr>
          <p:nvPr/>
        </p:nvSpPr>
        <p:spPr bwMode="auto">
          <a:xfrm>
            <a:off x="3240088" y="2782516"/>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49</a:t>
            </a:fld>
            <a:endParaRPr lang="en-GB" dirty="0"/>
          </a:p>
        </p:txBody>
      </p:sp>
    </p:spTree>
    <p:extLst>
      <p:ext uri="{BB962C8B-B14F-4D97-AF65-F5344CB8AC3E}">
        <p14:creationId xmlns:p14="http://schemas.microsoft.com/office/powerpoint/2010/main" val="26246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dirty="0" smtClean="0">
                <a:solidFill>
                  <a:srgbClr val="7030A0"/>
                </a:solidFill>
                <a:latin typeface="Calibri"/>
                <a:ea typeface="Calibri"/>
                <a:cs typeface="Calibri"/>
                <a:sym typeface="Calibri"/>
              </a:rPr>
              <a:t>9.1  DFS </a:t>
            </a:r>
            <a:r>
              <a:rPr lang="en-US" sz="3200" b="1" i="0" u="none" strike="noStrike" cap="none" dirty="0">
                <a:solidFill>
                  <a:srgbClr val="7030A0"/>
                </a:solidFill>
                <a:latin typeface="Calibri"/>
                <a:ea typeface="Calibri"/>
                <a:cs typeface="Calibri"/>
                <a:sym typeface="Calibri"/>
              </a:rPr>
              <a:t>traversal</a:t>
            </a:r>
            <a:br>
              <a:rPr lang="en-US" sz="3200" b="1" i="0" u="none" strike="noStrike" cap="none" dirty="0">
                <a:solidFill>
                  <a:srgbClr val="7030A0"/>
                </a:solidFill>
                <a:latin typeface="Calibri"/>
                <a:ea typeface="Calibri"/>
                <a:cs typeface="Calibri"/>
                <a:sym typeface="Calibri"/>
              </a:rPr>
            </a:br>
            <a:endParaRPr sz="3200" b="1" i="0" u="none" strike="noStrike" cap="none" dirty="0">
              <a:solidFill>
                <a:srgbClr val="7030A0"/>
              </a:solidFill>
              <a:latin typeface="Calibri"/>
              <a:ea typeface="Calibri"/>
              <a:cs typeface="Calibri"/>
              <a:sym typeface="Calibri"/>
            </a:endParaRPr>
          </a:p>
        </p:txBody>
      </p:sp>
      <p:sp>
        <p:nvSpPr>
          <p:cNvPr id="724" name="Google Shape;724;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7030A0"/>
              </a:buClr>
              <a:buFont typeface="Arial"/>
              <a:buNone/>
            </a:pPr>
            <a:r>
              <a:rPr lang="en-US" sz="2400" b="1" i="0" u="none" strike="noStrike" cap="none" dirty="0">
                <a:solidFill>
                  <a:srgbClr val="7030A0"/>
                </a:solidFill>
                <a:latin typeface="Calibri"/>
                <a:ea typeface="Calibri"/>
                <a:cs typeface="Calibri"/>
                <a:sym typeface="Calibri"/>
              </a:rPr>
              <a:t>Applications:</a:t>
            </a:r>
            <a:endParaRPr sz="2400" b="0" i="0" u="none" strike="noStrike" cap="none" dirty="0">
              <a:solidFill>
                <a:schemeClr val="dk1"/>
              </a:solidFill>
              <a:latin typeface="Calibri"/>
              <a:ea typeface="Calibri"/>
              <a:cs typeface="Calibri"/>
              <a:sym typeface="Calibri"/>
            </a:endParaRPr>
          </a:p>
          <a:p>
            <a:pPr marL="342900" marR="0" lvl="0" indent="-342900" algn="l" rtl="0">
              <a:spcBef>
                <a:spcPts val="400"/>
              </a:spcBef>
              <a:spcAft>
                <a:spcPts val="0"/>
              </a:spcAft>
              <a:buClr>
                <a:srgbClr val="C00000"/>
              </a:buClr>
              <a:buSzPts val="2000"/>
              <a:buFont typeface="Arial"/>
              <a:buChar char="•"/>
            </a:pPr>
            <a:r>
              <a:rPr lang="en-US" sz="2000" b="1" i="0" u="none" strike="noStrike" cap="none" dirty="0">
                <a:solidFill>
                  <a:srgbClr val="C00000"/>
                </a:solidFill>
                <a:latin typeface="Calibri"/>
                <a:ea typeface="Calibri"/>
                <a:cs typeface="Calibri"/>
                <a:sym typeface="Calibri"/>
              </a:rPr>
              <a:t>Connected</a:t>
            </a:r>
            <a:r>
              <a:rPr lang="en-US" sz="2000" b="0" i="0" u="none" strike="noStrike" cap="none" dirty="0">
                <a:solidFill>
                  <a:srgbClr val="C00000"/>
                </a:solidFill>
                <a:latin typeface="Calibri"/>
                <a:ea typeface="Calibri"/>
                <a:cs typeface="Calibri"/>
                <a:sym typeface="Calibri"/>
              </a:rPr>
              <a:t> </a:t>
            </a:r>
            <a:r>
              <a:rPr lang="en-US" sz="2000" b="0" i="0" u="none" strike="noStrike" cap="none" dirty="0">
                <a:solidFill>
                  <a:schemeClr val="dk1"/>
                </a:solidFill>
                <a:latin typeface="Calibri"/>
                <a:ea typeface="Calibri"/>
                <a:cs typeface="Calibri"/>
                <a:sym typeface="Calibri"/>
              </a:rPr>
              <a:t>components of a graph.</a:t>
            </a:r>
            <a:endParaRPr dirty="0"/>
          </a:p>
          <a:p>
            <a:pPr marL="342900" marR="0" lvl="0" indent="-342900" algn="l" rtl="0">
              <a:spcBef>
                <a:spcPts val="400"/>
              </a:spcBef>
              <a:spcAft>
                <a:spcPts val="0"/>
              </a:spcAft>
              <a:buClr>
                <a:srgbClr val="C00000"/>
              </a:buClr>
              <a:buSzPts val="2000"/>
              <a:buFont typeface="Arial"/>
              <a:buChar char="•"/>
            </a:pPr>
            <a:endParaRPr lang="en-US" sz="2000" b="1" i="0" u="none" strike="noStrike" cap="none" dirty="0">
              <a:solidFill>
                <a:srgbClr val="C00000"/>
              </a:solidFill>
              <a:latin typeface="Calibri"/>
              <a:ea typeface="Calibri"/>
              <a:cs typeface="Calibri"/>
              <a:sym typeface="Calibri"/>
            </a:endParaRPr>
          </a:p>
          <a:p>
            <a:pPr lvl="0">
              <a:spcBef>
                <a:spcPts val="400"/>
              </a:spcBef>
              <a:buClr>
                <a:srgbClr val="C00000"/>
              </a:buClr>
              <a:buSzPts val="2000"/>
              <a:buFont typeface="Arial"/>
              <a:buChar char="•"/>
            </a:pPr>
            <a:r>
              <a:rPr lang="en-US" sz="2000" dirty="0">
                <a:solidFill>
                  <a:schemeClr val="dk1"/>
                </a:solidFill>
                <a:ea typeface="Calibri"/>
                <a:cs typeface="Calibri"/>
                <a:sym typeface="Calibri"/>
              </a:rPr>
              <a:t>Finding</a:t>
            </a:r>
            <a:r>
              <a:rPr lang="en-US" sz="2000" b="1" dirty="0">
                <a:solidFill>
                  <a:schemeClr val="dk1"/>
                </a:solidFill>
                <a:ea typeface="Calibri"/>
                <a:cs typeface="Calibri"/>
                <a:sym typeface="Calibri"/>
              </a:rPr>
              <a:t> </a:t>
            </a:r>
            <a:r>
              <a:rPr lang="en-US" sz="2000" b="1" dirty="0">
                <a:solidFill>
                  <a:srgbClr val="C00000"/>
                </a:solidFill>
                <a:ea typeface="Calibri"/>
                <a:cs typeface="Calibri"/>
                <a:sym typeface="Calibri"/>
              </a:rPr>
              <a:t>articulation points </a:t>
            </a:r>
            <a:r>
              <a:rPr lang="en-US" sz="2000" dirty="0">
                <a:solidFill>
                  <a:schemeClr val="dk1"/>
                </a:solidFill>
                <a:ea typeface="Calibri"/>
                <a:cs typeface="Calibri"/>
                <a:sym typeface="Calibri"/>
              </a:rPr>
              <a:t>in a graph</a:t>
            </a:r>
            <a:r>
              <a:rPr lang="en-US" sz="2000" b="0" i="0" u="none" strike="noStrike" cap="none" dirty="0">
                <a:solidFill>
                  <a:schemeClr val="dk1"/>
                </a:solidFill>
                <a:latin typeface="Calibri"/>
                <a:ea typeface="Calibri"/>
                <a:cs typeface="Calibri"/>
                <a:sym typeface="Calibri"/>
              </a:rPr>
              <a:t>.</a:t>
            </a:r>
            <a:endParaRPr dirty="0"/>
          </a:p>
          <a:p>
            <a:pPr marL="342900" marR="0" lvl="0" indent="-342900" algn="l" rtl="0">
              <a:spcBef>
                <a:spcPts val="400"/>
              </a:spcBef>
              <a:spcAft>
                <a:spcPts val="0"/>
              </a:spcAft>
              <a:buClr>
                <a:schemeClr val="dk1"/>
              </a:buClr>
              <a:buSzPts val="2000"/>
              <a:buFont typeface="Arial"/>
              <a:buChar char="•"/>
            </a:pPr>
            <a:endParaRPr lang="en-US" sz="2000" b="0" i="0" u="none" strike="noStrike" cap="none" dirty="0">
              <a:solidFill>
                <a:schemeClr val="dk1"/>
              </a:solidFill>
              <a:latin typeface="Calibri"/>
              <a:ea typeface="Calibri"/>
              <a:cs typeface="Calibri"/>
              <a:sym typeface="Calibri"/>
            </a:endParaRPr>
          </a:p>
          <a:p>
            <a:pPr marL="342900" marR="0" lvl="0" indent="-342900" algn="l" rtl="0">
              <a:spcBef>
                <a:spcPts val="4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Finding</a:t>
            </a:r>
            <a:r>
              <a:rPr lang="en-US" sz="2000" b="1" i="0" u="none" strike="noStrike" cap="none" dirty="0">
                <a:solidFill>
                  <a:schemeClr val="dk1"/>
                </a:solidFill>
                <a:latin typeface="Calibri"/>
                <a:ea typeface="Calibri"/>
                <a:cs typeface="Calibri"/>
                <a:sym typeface="Calibri"/>
              </a:rPr>
              <a:t> </a:t>
            </a:r>
            <a:r>
              <a:rPr lang="en-US" sz="2000" b="1" i="0" u="none" strike="noStrike" cap="none" dirty="0">
                <a:solidFill>
                  <a:srgbClr val="C00000"/>
                </a:solidFill>
                <a:latin typeface="Calibri"/>
                <a:ea typeface="Calibri"/>
                <a:cs typeface="Calibri"/>
                <a:sym typeface="Calibri"/>
              </a:rPr>
              <a:t>bridges</a:t>
            </a:r>
            <a:r>
              <a:rPr lang="en-US" sz="2000" b="1" i="0" u="none" strike="noStrike" cap="none" dirty="0">
                <a:solidFill>
                  <a:schemeClr val="dk1"/>
                </a:solidFill>
                <a:latin typeface="Calibri"/>
                <a:ea typeface="Calibri"/>
                <a:cs typeface="Calibri"/>
                <a:sym typeface="Calibri"/>
              </a:rPr>
              <a:t> </a:t>
            </a:r>
            <a:r>
              <a:rPr lang="en-US" sz="2000" b="0" i="0" u="none" strike="noStrike" cap="none" dirty="0">
                <a:solidFill>
                  <a:schemeClr val="dk1"/>
                </a:solidFill>
                <a:latin typeface="Calibri"/>
                <a:ea typeface="Calibri"/>
                <a:cs typeface="Calibri"/>
                <a:sym typeface="Calibri"/>
              </a:rPr>
              <a:t>in a graph.</a:t>
            </a:r>
            <a:endParaRPr dirty="0"/>
          </a:p>
          <a:p>
            <a:pPr marL="342900" marR="0" lvl="0" indent="-342900" algn="l" rtl="0">
              <a:spcBef>
                <a:spcPts val="400"/>
              </a:spcBef>
              <a:spcAft>
                <a:spcPts val="0"/>
              </a:spcAft>
              <a:buClr>
                <a:srgbClr val="C00000"/>
              </a:buClr>
              <a:buSzPts val="2000"/>
              <a:buFont typeface="Arial"/>
              <a:buChar char="•"/>
            </a:pPr>
            <a:endParaRPr lang="en-US" sz="2000" b="1" i="0" u="none" strike="noStrike" cap="none" dirty="0">
              <a:solidFill>
                <a:srgbClr val="C00000"/>
              </a:solidFill>
              <a:latin typeface="Calibri"/>
              <a:ea typeface="Calibri"/>
              <a:cs typeface="Calibri"/>
              <a:sym typeface="Calibri"/>
            </a:endParaRPr>
          </a:p>
          <a:p>
            <a:pPr marL="342900" marR="0" lvl="0" indent="-342900" algn="l" rtl="0">
              <a:spcBef>
                <a:spcPts val="400"/>
              </a:spcBef>
              <a:spcAft>
                <a:spcPts val="0"/>
              </a:spcAft>
              <a:buClr>
                <a:srgbClr val="C00000"/>
              </a:buClr>
              <a:buSzPts val="2000"/>
              <a:buFont typeface="Arial"/>
              <a:buChar char="•"/>
            </a:pPr>
            <a:r>
              <a:rPr lang="en-US" sz="2000" b="1" i="0" u="none" strike="noStrike" cap="none" dirty="0" smtClean="0">
                <a:solidFill>
                  <a:srgbClr val="C00000"/>
                </a:solidFill>
                <a:latin typeface="Calibri"/>
                <a:ea typeface="Calibri"/>
                <a:cs typeface="Calibri"/>
                <a:sym typeface="Calibri"/>
              </a:rPr>
              <a:t>Planarity testing </a:t>
            </a:r>
            <a:r>
              <a:rPr lang="en-US" sz="2000" b="0" i="0" u="none" strike="noStrike" cap="none" dirty="0" smtClean="0">
                <a:solidFill>
                  <a:schemeClr val="dk1"/>
                </a:solidFill>
                <a:latin typeface="Calibri"/>
                <a:ea typeface="Calibri"/>
                <a:cs typeface="Calibri"/>
                <a:sym typeface="Calibri"/>
              </a:rPr>
              <a:t>of a graph</a:t>
            </a:r>
            <a:endParaRPr dirty="0" smtClean="0"/>
          </a:p>
          <a:p>
            <a:pPr marL="342900" marR="0" lvl="0" indent="-342900" algn="l" rtl="0">
              <a:spcBef>
                <a:spcPts val="400"/>
              </a:spcBef>
              <a:spcAft>
                <a:spcPts val="0"/>
              </a:spcAft>
              <a:buClr>
                <a:srgbClr val="C00000"/>
              </a:buClr>
              <a:buSzPts val="2000"/>
              <a:buFont typeface="Arial"/>
              <a:buChar char="•"/>
            </a:pPr>
            <a:endParaRPr lang="en-US" sz="2000" b="1" i="0" u="none" strike="noStrike" cap="none" dirty="0">
              <a:solidFill>
                <a:srgbClr val="C00000"/>
              </a:solidFill>
              <a:latin typeface="Calibri"/>
              <a:ea typeface="Calibri"/>
              <a:cs typeface="Calibri"/>
              <a:sym typeface="Calibri"/>
            </a:endParaRPr>
          </a:p>
          <a:p>
            <a:pPr marL="342900" marR="0" lvl="0" indent="-342900" algn="l" rtl="0">
              <a:spcBef>
                <a:spcPts val="400"/>
              </a:spcBef>
              <a:spcAft>
                <a:spcPts val="0"/>
              </a:spcAft>
              <a:buClr>
                <a:srgbClr val="C00000"/>
              </a:buClr>
              <a:buSzPts val="2000"/>
              <a:buFont typeface="Arial"/>
              <a:buChar char="•"/>
            </a:pPr>
            <a:r>
              <a:rPr lang="en-US" sz="2000" b="1" i="0" u="none" strike="noStrike" cap="none" dirty="0">
                <a:solidFill>
                  <a:srgbClr val="C00000"/>
                </a:solidFill>
                <a:latin typeface="Calibri"/>
                <a:ea typeface="Calibri"/>
                <a:cs typeface="Calibri"/>
                <a:sym typeface="Calibri"/>
              </a:rPr>
              <a:t>Strongly connected </a:t>
            </a:r>
            <a:r>
              <a:rPr lang="en-US" sz="2000" b="0" i="0" u="none" strike="noStrike" cap="none" dirty="0">
                <a:solidFill>
                  <a:schemeClr val="dk1"/>
                </a:solidFill>
                <a:latin typeface="Calibri"/>
                <a:ea typeface="Calibri"/>
                <a:cs typeface="Calibri"/>
                <a:sym typeface="Calibri"/>
              </a:rPr>
              <a:t>components of a  directed graph.</a:t>
            </a:r>
            <a:endParaRPr dirty="0"/>
          </a:p>
          <a:p>
            <a:pPr marL="0" marR="0" lvl="0" indent="0" algn="l" rtl="0">
              <a:spcBef>
                <a:spcPts val="400"/>
              </a:spcBef>
              <a:spcAft>
                <a:spcPts val="0"/>
              </a:spcAft>
              <a:buClr>
                <a:schemeClr val="dk1"/>
              </a:buClr>
              <a:buFont typeface="Arial"/>
              <a:buNone/>
            </a:pPr>
            <a:r>
              <a:rPr lang="en-US" sz="20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sp>
        <p:nvSpPr>
          <p:cNvPr id="726" name="Google Shape;726;p27"/>
          <p:cNvSpPr txBox="1"/>
          <p:nvPr/>
        </p:nvSpPr>
        <p:spPr>
          <a:xfrm>
            <a:off x="2362200" y="926068"/>
            <a:ext cx="42977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 </a:t>
            </a:r>
            <a:r>
              <a:rPr lang="en-US" sz="1800" b="1">
                <a:solidFill>
                  <a:srgbClr val="0070C0"/>
                </a:solidFill>
                <a:latin typeface="Calibri"/>
                <a:ea typeface="Calibri"/>
                <a:cs typeface="Calibri"/>
                <a:sym typeface="Calibri"/>
              </a:rPr>
              <a:t>milestone</a:t>
            </a:r>
            <a:r>
              <a:rPr lang="en-US" sz="1800" b="1">
                <a:solidFill>
                  <a:schemeClr val="dk1"/>
                </a:solidFill>
                <a:latin typeface="Calibri"/>
                <a:ea typeface="Calibri"/>
                <a:cs typeface="Calibri"/>
                <a:sym typeface="Calibri"/>
              </a:rPr>
              <a:t> in the area of graph algorithms</a:t>
            </a:r>
            <a:endParaRPr sz="1800">
              <a:solidFill>
                <a:schemeClr val="dk1"/>
              </a:solidFill>
              <a:latin typeface="Calibri"/>
              <a:ea typeface="Calibri"/>
              <a:cs typeface="Calibri"/>
              <a:sym typeface="Calibri"/>
            </a:endParaRPr>
          </a:p>
        </p:txBody>
      </p:sp>
      <p:sp>
        <p:nvSpPr>
          <p:cNvPr id="2" name="Right Brace 1">
            <a:extLst>
              <a:ext uri="{FF2B5EF4-FFF2-40B4-BE49-F238E27FC236}">
                <a16:creationId xmlns="" xmlns:a16="http://schemas.microsoft.com/office/drawing/2014/main" id="{35B82EEE-4C8C-43B4-B24C-FD2311E853B1}"/>
              </a:ext>
            </a:extLst>
          </p:cNvPr>
          <p:cNvSpPr/>
          <p:nvPr/>
        </p:nvSpPr>
        <p:spPr>
          <a:xfrm>
            <a:off x="6553200" y="1946830"/>
            <a:ext cx="307848" cy="346337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矩形 2"/>
          <p:cNvSpPr/>
          <p:nvPr/>
        </p:nvSpPr>
        <p:spPr>
          <a:xfrm>
            <a:off x="6674197" y="2967551"/>
            <a:ext cx="2370585" cy="1421928"/>
          </a:xfrm>
          <a:prstGeom prst="rect">
            <a:avLst/>
          </a:prstGeom>
        </p:spPr>
        <p:txBody>
          <a:bodyPr wrap="square">
            <a:spAutoFit/>
          </a:bodyPr>
          <a:lstStyle/>
          <a:p>
            <a:pPr eaLnBrk="1" hangingPunct="1">
              <a:lnSpc>
                <a:spcPct val="80000"/>
              </a:lnSpc>
            </a:pPr>
            <a:r>
              <a:rPr lang="en-US" altLang="zh-CN" dirty="0" smtClean="0"/>
              <a:t>for </a:t>
            </a:r>
            <a:r>
              <a:rPr lang="en-US" altLang="zh-CN" u="sng" dirty="0"/>
              <a:t>adjacency matrix</a:t>
            </a:r>
            <a:r>
              <a:rPr lang="en-US" altLang="zh-CN" dirty="0"/>
              <a:t>  representation is  </a:t>
            </a:r>
            <a:endParaRPr lang="en-US" altLang="zh-CN" dirty="0" smtClean="0"/>
          </a:p>
          <a:p>
            <a:pPr eaLnBrk="1" hangingPunct="1">
              <a:lnSpc>
                <a:spcPct val="80000"/>
              </a:lnSpc>
            </a:pPr>
            <a:r>
              <a:rPr lang="en-US" altLang="zh-CN" b="1" i="1" dirty="0" smtClean="0">
                <a:solidFill>
                  <a:srgbClr val="3333FF"/>
                </a:solidFill>
              </a:rPr>
              <a:t>T(V</a:t>
            </a:r>
            <a:r>
              <a:rPr lang="en-US" altLang="zh-CN" b="1" i="1" dirty="0">
                <a:solidFill>
                  <a:srgbClr val="3333FF"/>
                </a:solidFill>
              </a:rPr>
              <a:t>) = </a:t>
            </a:r>
            <a:r>
              <a:rPr lang="en-US" altLang="zh-CN" b="1" i="1" dirty="0" smtClean="0">
                <a:solidFill>
                  <a:srgbClr val="3333FF"/>
                </a:solidFill>
              </a:rPr>
              <a:t>O(V</a:t>
            </a:r>
            <a:r>
              <a:rPr lang="en-US" altLang="zh-CN" b="1" i="1" baseline="30000" dirty="0" smtClean="0">
                <a:solidFill>
                  <a:srgbClr val="3333FF"/>
                </a:solidFill>
              </a:rPr>
              <a:t>2</a:t>
            </a:r>
            <a:r>
              <a:rPr lang="en-US" altLang="zh-CN" b="1" i="1" dirty="0" smtClean="0">
                <a:solidFill>
                  <a:srgbClr val="3333FF"/>
                </a:solidFill>
              </a:rPr>
              <a:t>)</a:t>
            </a:r>
          </a:p>
          <a:p>
            <a:pPr eaLnBrk="1" hangingPunct="1">
              <a:lnSpc>
                <a:spcPct val="80000"/>
              </a:lnSpc>
            </a:pPr>
            <a:r>
              <a:rPr lang="en-US" altLang="zh-CN" dirty="0" smtClean="0"/>
              <a:t>for </a:t>
            </a:r>
            <a:r>
              <a:rPr lang="en-US" altLang="zh-CN" u="sng" dirty="0" smtClean="0"/>
              <a:t>adjacency list</a:t>
            </a:r>
            <a:r>
              <a:rPr lang="en-US" altLang="zh-CN" dirty="0" smtClean="0"/>
              <a:t>  representation is </a:t>
            </a:r>
          </a:p>
          <a:p>
            <a:pPr eaLnBrk="1" hangingPunct="1">
              <a:lnSpc>
                <a:spcPct val="80000"/>
              </a:lnSpc>
            </a:pPr>
            <a:r>
              <a:rPr lang="en-US" altLang="zh-CN" b="1" i="1" dirty="0" smtClean="0">
                <a:solidFill>
                  <a:srgbClr val="3333FF"/>
                </a:solidFill>
              </a:rPr>
              <a:t>T(V) = O(V+E)</a:t>
            </a:r>
            <a:endParaRPr lang="en-US" altLang="zh-CN" b="1" i="1" dirty="0">
              <a:solidFill>
                <a:srgbClr val="3333FF"/>
              </a:solidFill>
            </a:endParaRPr>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a:t>
            </a:fld>
            <a:endParaRPr lang="en-GB" dirty="0"/>
          </a:p>
        </p:txBody>
      </p:sp>
    </p:spTree>
    <p:extLst>
      <p:ext uri="{BB962C8B-B14F-4D97-AF65-F5344CB8AC3E}">
        <p14:creationId xmlns:p14="http://schemas.microsoft.com/office/powerpoint/2010/main" val="272723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xEl>
                                              <p:pRg st="0" end="0"/>
                                            </p:txEl>
                                          </p:spTgt>
                                        </p:tgtEl>
                                        <p:attrNameLst>
                                          <p:attrName>style.visibility</p:attrName>
                                        </p:attrNameLst>
                                      </p:cBhvr>
                                      <p:to>
                                        <p:strVal val="visible"/>
                                      </p:to>
                                    </p:set>
                                    <p:animEffect transition="in" filter="fade">
                                      <p:cBhvr>
                                        <p:cTn id="7" dur="500"/>
                                        <p:tgtEl>
                                          <p:spTgt spid="7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4">
                                            <p:txEl>
                                              <p:pRg st="1" end="1"/>
                                            </p:txEl>
                                          </p:spTgt>
                                        </p:tgtEl>
                                        <p:attrNameLst>
                                          <p:attrName>style.visibility</p:attrName>
                                        </p:attrNameLst>
                                      </p:cBhvr>
                                      <p:to>
                                        <p:strVal val="visible"/>
                                      </p:to>
                                    </p:set>
                                    <p:animEffect transition="in" filter="fade">
                                      <p:cBhvr>
                                        <p:cTn id="12" dur="500"/>
                                        <p:tgtEl>
                                          <p:spTgt spid="7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4">
                                            <p:txEl>
                                              <p:pRg st="3" end="3"/>
                                            </p:txEl>
                                          </p:spTgt>
                                        </p:tgtEl>
                                        <p:attrNameLst>
                                          <p:attrName>style.visibility</p:attrName>
                                        </p:attrNameLst>
                                      </p:cBhvr>
                                      <p:to>
                                        <p:strVal val="visible"/>
                                      </p:to>
                                    </p:set>
                                    <p:animEffect transition="in" filter="fade">
                                      <p:cBhvr>
                                        <p:cTn id="17" dur="500"/>
                                        <p:tgtEl>
                                          <p:spTgt spid="7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4">
                                            <p:txEl>
                                              <p:pRg st="5" end="5"/>
                                            </p:txEl>
                                          </p:spTgt>
                                        </p:tgtEl>
                                        <p:attrNameLst>
                                          <p:attrName>style.visibility</p:attrName>
                                        </p:attrNameLst>
                                      </p:cBhvr>
                                      <p:to>
                                        <p:strVal val="visible"/>
                                      </p:to>
                                    </p:set>
                                    <p:animEffect transition="in" filter="fade">
                                      <p:cBhvr>
                                        <p:cTn id="22" dur="500"/>
                                        <p:tgtEl>
                                          <p:spTgt spid="72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4">
                                            <p:txEl>
                                              <p:pRg st="7" end="7"/>
                                            </p:txEl>
                                          </p:spTgt>
                                        </p:tgtEl>
                                        <p:attrNameLst>
                                          <p:attrName>style.visibility</p:attrName>
                                        </p:attrNameLst>
                                      </p:cBhvr>
                                      <p:to>
                                        <p:strVal val="visible"/>
                                      </p:to>
                                    </p:set>
                                    <p:animEffect transition="in" filter="fade">
                                      <p:cBhvr>
                                        <p:cTn id="27" dur="500"/>
                                        <p:tgtEl>
                                          <p:spTgt spid="72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4">
                                            <p:txEl>
                                              <p:pRg st="9" end="9"/>
                                            </p:txEl>
                                          </p:spTgt>
                                        </p:tgtEl>
                                        <p:attrNameLst>
                                          <p:attrName>style.visibility</p:attrName>
                                        </p:attrNameLst>
                                      </p:cBhvr>
                                      <p:to>
                                        <p:strVal val="visible"/>
                                      </p:to>
                                    </p:set>
                                    <p:animEffect transition="in" filter="fade">
                                      <p:cBhvr>
                                        <p:cTn id="32" dur="500"/>
                                        <p:tgtEl>
                                          <p:spTgt spid="72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CN" smtClean="0"/>
              <a:t>Bellman-Ford algorithm</a:t>
            </a:r>
          </a:p>
        </p:txBody>
      </p:sp>
      <p:sp>
        <p:nvSpPr>
          <p:cNvPr id="30723" name="Content Placeholder 2"/>
          <p:cNvSpPr>
            <a:spLocks noGrp="1"/>
          </p:cNvSpPr>
          <p:nvPr>
            <p:ph idx="1"/>
          </p:nvPr>
        </p:nvSpPr>
        <p:spPr>
          <a:xfrm>
            <a:off x="395536" y="1085354"/>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1</a:t>
            </a:r>
          </a:p>
        </p:txBody>
      </p:sp>
      <p:graphicFrame>
        <p:nvGraphicFramePr>
          <p:cNvPr id="25" name="Table 24"/>
          <p:cNvGraphicFramePr>
            <a:graphicFrameLocks noGrp="1"/>
          </p:cNvGraphicFramePr>
          <p:nvPr>
            <p:extLst>
              <p:ext uri="{D42A27DB-BD31-4B8C-83A1-F6EECF244321}">
                <p14:modId xmlns:p14="http://schemas.microsoft.com/office/powerpoint/2010/main" val="3587517684"/>
              </p:ext>
            </p:extLst>
          </p:nvPr>
        </p:nvGraphicFramePr>
        <p:xfrm>
          <a:off x="762000" y="4663579"/>
          <a:ext cx="3810000" cy="1485900"/>
        </p:xfrm>
        <a:graphic>
          <a:graphicData uri="http://schemas.openxmlformats.org/drawingml/2006/table">
            <a:tbl>
              <a:tblPr/>
              <a:tblGrid>
                <a:gridCol w="838200"/>
                <a:gridCol w="2971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smtClean="0">
                          <a:ln>
                            <a:noFill/>
                          </a:ln>
                          <a:solidFill>
                            <a:srgbClr val="000000"/>
                          </a:solidFill>
                          <a:effectLst/>
                          <a:latin typeface="Calibri" pitchFamily="34" charset="0"/>
                          <a:ea typeface="宋体" charset="-122"/>
                        </a:rPr>
                        <a:t>dist</a:t>
                      </a:r>
                      <a:r>
                        <a:rPr kumimoji="0" lang="en-US" altLang="zh-CN" sz="1800" b="0" i="0" u="none" strike="noStrike" cap="none" normalizeH="0" baseline="0" dirty="0" smtClean="0">
                          <a:ln>
                            <a:noFill/>
                          </a:ln>
                          <a:solidFill>
                            <a:srgbClr val="000000"/>
                          </a:solidFill>
                          <a:effectLst/>
                          <a:latin typeface="Calibri" pitchFamily="34" charset="0"/>
                          <a:ea typeface="宋体"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dist[1]</a:t>
                      </a:r>
                      <a:endParaRPr kumimoji="0" lang="en-US" altLang="zh-CN" sz="18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1 = dist[0] + </a:t>
                      </a:r>
                      <a:r>
                        <a:rPr kumimoji="0" lang="en-US" altLang="zh-CN" sz="1800" b="0" i="0" u="none" strike="noStrike" cap="none" normalizeH="0" baseline="0" smtClean="0">
                          <a:ln>
                            <a:noFill/>
                          </a:ln>
                          <a:solidFill>
                            <a:srgbClr val="FFC000"/>
                          </a:solidFill>
                          <a:effectLst/>
                          <a:latin typeface="Calibri" pitchFamily="34" charset="0"/>
                          <a:ea typeface="宋体" charset="-122"/>
                        </a:rPr>
                        <a:t>1</a:t>
                      </a:r>
                      <a:r>
                        <a:rPr kumimoji="0" lang="en-US" altLang="zh-CN" sz="1800" b="0" i="0" u="none" strike="noStrike" cap="none" normalizeH="0" baseline="0" smtClean="0">
                          <a:ln>
                            <a:noFill/>
                          </a:ln>
                          <a:solidFill>
                            <a:schemeClr val="tx1"/>
                          </a:solidFill>
                          <a:effectLst/>
                          <a:latin typeface="Calibri" pitchFamily="34" charset="0"/>
                          <a:ea typeface="宋体" charset="-122"/>
                        </a:rPr>
                        <a:t> </a:t>
                      </a:r>
                      <a:r>
                        <a:rPr kumimoji="0" lang="en-US" altLang="zh-CN" sz="1800" b="0" i="0" u="none" strike="noStrike" cap="none" normalizeH="0" baseline="0" smtClean="0">
                          <a:ln>
                            <a:noFill/>
                          </a:ln>
                          <a:solidFill>
                            <a:srgbClr val="FF0000"/>
                          </a:solidFill>
                          <a:effectLst/>
                          <a:latin typeface="Calibri" pitchFamily="34" charset="0"/>
                          <a:ea typeface="宋体" charset="-122"/>
                        </a:rPr>
                        <a:t>&lt;</a:t>
                      </a:r>
                      <a:r>
                        <a:rPr kumimoji="0" lang="en-US" altLang="zh-CN" sz="1800" b="0" i="0" u="none" strike="noStrike" cap="none" normalizeH="0" baseline="0" smtClean="0">
                          <a:ln>
                            <a:noFill/>
                          </a:ln>
                          <a:solidFill>
                            <a:schemeClr val="tx1"/>
                          </a:solidFill>
                          <a:effectLst/>
                          <a:latin typeface="Calibri" pitchFamily="34" charset="0"/>
                          <a:ea typeface="宋体" charset="-122"/>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alibri" pitchFamily="34" charset="0"/>
                          <a:ea typeface="宋体"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30741"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06192"/>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06192"/>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890467"/>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06192"/>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2934792"/>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095129"/>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095129"/>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2934792"/>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0750" name="Rectangle 38"/>
          <p:cNvSpPr>
            <a:spLocks noChangeArrowheads="1"/>
          </p:cNvSpPr>
          <p:nvPr/>
        </p:nvSpPr>
        <p:spPr bwMode="auto">
          <a:xfrm>
            <a:off x="1612900" y="2564904"/>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0751" name="Rectangle 39"/>
          <p:cNvSpPr>
            <a:spLocks noChangeArrowheads="1"/>
          </p:cNvSpPr>
          <p:nvPr/>
        </p:nvSpPr>
        <p:spPr bwMode="auto">
          <a:xfrm>
            <a:off x="2176463" y="3342779"/>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0752" name="Rectangle 40"/>
          <p:cNvSpPr>
            <a:spLocks noChangeArrowheads="1"/>
          </p:cNvSpPr>
          <p:nvPr/>
        </p:nvSpPr>
        <p:spPr bwMode="auto">
          <a:xfrm>
            <a:off x="914400" y="3342779"/>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0753" name="Rectangle 41"/>
          <p:cNvSpPr>
            <a:spLocks noChangeArrowheads="1"/>
          </p:cNvSpPr>
          <p:nvPr/>
        </p:nvSpPr>
        <p:spPr bwMode="auto">
          <a:xfrm>
            <a:off x="3240088" y="2566492"/>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50</a:t>
            </a:fld>
            <a:endParaRPr lang="en-GB" dirty="0"/>
          </a:p>
        </p:txBody>
      </p:sp>
    </p:spTree>
    <p:extLst>
      <p:ext uri="{BB962C8B-B14F-4D97-AF65-F5344CB8AC3E}">
        <p14:creationId xmlns:p14="http://schemas.microsoft.com/office/powerpoint/2010/main" val="15677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zh-CN" smtClean="0"/>
              <a:t>Bellman-Ford algorithm</a:t>
            </a:r>
          </a:p>
        </p:txBody>
      </p:sp>
      <p:sp>
        <p:nvSpPr>
          <p:cNvPr id="31747" name="Content Placeholder 2"/>
          <p:cNvSpPr>
            <a:spLocks noGrp="1"/>
          </p:cNvSpPr>
          <p:nvPr>
            <p:ph idx="1"/>
          </p:nvPr>
        </p:nvSpPr>
        <p:spPr>
          <a:xfrm>
            <a:off x="467544" y="1124744"/>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1</a:t>
            </a:r>
          </a:p>
        </p:txBody>
      </p:sp>
      <p:graphicFrame>
        <p:nvGraphicFramePr>
          <p:cNvPr id="25" name="Table 24"/>
          <p:cNvGraphicFramePr>
            <a:graphicFrameLocks noGrp="1"/>
          </p:cNvGraphicFramePr>
          <p:nvPr>
            <p:extLst>
              <p:ext uri="{D42A27DB-BD31-4B8C-83A1-F6EECF244321}">
                <p14:modId xmlns:p14="http://schemas.microsoft.com/office/powerpoint/2010/main" val="1117323205"/>
              </p:ext>
            </p:extLst>
          </p:nvPr>
        </p:nvGraphicFramePr>
        <p:xfrm>
          <a:off x="762000" y="4735587"/>
          <a:ext cx="3810000" cy="1485900"/>
        </p:xfrm>
        <a:graphic>
          <a:graphicData uri="http://schemas.openxmlformats.org/drawingml/2006/table">
            <a:tbl>
              <a:tblPr/>
              <a:tblGrid>
                <a:gridCol w="838200"/>
                <a:gridCol w="2971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smtClean="0">
                          <a:ln>
                            <a:noFill/>
                          </a:ln>
                          <a:solidFill>
                            <a:srgbClr val="000000"/>
                          </a:solidFill>
                          <a:effectLst/>
                          <a:latin typeface="Calibri" pitchFamily="34" charset="0"/>
                          <a:ea typeface="宋体" charset="-122"/>
                        </a:rPr>
                        <a:t>dist</a:t>
                      </a:r>
                      <a:r>
                        <a:rPr kumimoji="0" lang="en-US" altLang="zh-CN" sz="1800" b="0" i="0" u="none" strike="noStrike" cap="none" normalizeH="0" baseline="0" dirty="0" smtClean="0">
                          <a:ln>
                            <a:noFill/>
                          </a:ln>
                          <a:solidFill>
                            <a:srgbClr val="000000"/>
                          </a:solidFill>
                          <a:effectLst/>
                          <a:latin typeface="Calibri" pitchFamily="34" charset="0"/>
                          <a:ea typeface="宋体"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alibri" pitchFamily="34" charset="0"/>
                          <a:ea typeface="宋体"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dist[1]</a:t>
                      </a:r>
                      <a:endParaRPr kumimoji="0" lang="en-US" altLang="zh-CN" sz="18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alibri" pitchFamily="34" charset="0"/>
                          <a:ea typeface="宋体" charset="-122"/>
                        </a:rPr>
                        <a:t>2 </a:t>
                      </a:r>
                      <a:r>
                        <a:rPr kumimoji="0" lang="en-US" altLang="zh-CN" sz="1800" b="0" i="0" u="none" strike="noStrike" cap="none" normalizeH="0" baseline="0" smtClean="0">
                          <a:ln>
                            <a:noFill/>
                          </a:ln>
                          <a:solidFill>
                            <a:schemeClr val="tx1"/>
                          </a:solidFill>
                          <a:effectLst/>
                          <a:latin typeface="Calibri" pitchFamily="34" charset="0"/>
                          <a:ea typeface="宋体" charset="-122"/>
                        </a:rPr>
                        <a:t>= dist[1] </a:t>
                      </a:r>
                      <a:r>
                        <a:rPr kumimoji="0" lang="en-US" altLang="zh-CN" sz="1800" b="0" i="0" u="none" strike="noStrike" cap="none" normalizeH="0" baseline="0" dirty="0" smtClean="0">
                          <a:ln>
                            <a:noFill/>
                          </a:ln>
                          <a:solidFill>
                            <a:schemeClr val="tx1"/>
                          </a:solidFill>
                          <a:effectLst/>
                          <a:latin typeface="Calibri" pitchFamily="34" charset="0"/>
                          <a:ea typeface="宋体" charset="-122"/>
                        </a:rPr>
                        <a:t>+ </a:t>
                      </a:r>
                      <a:r>
                        <a:rPr kumimoji="0" lang="en-US" altLang="zh-CN" sz="1800" b="0" i="0" u="none" strike="noStrike" cap="none" normalizeH="0" baseline="0" dirty="0" smtClean="0">
                          <a:ln>
                            <a:noFill/>
                          </a:ln>
                          <a:solidFill>
                            <a:srgbClr val="00B0F0"/>
                          </a:solidFill>
                          <a:effectLst/>
                          <a:latin typeface="Calibri" pitchFamily="34" charset="0"/>
                          <a:ea typeface="宋体" charset="-122"/>
                        </a:rPr>
                        <a:t>1</a:t>
                      </a:r>
                      <a:r>
                        <a:rPr kumimoji="0" lang="en-US" altLang="zh-CN" sz="1800" b="0" i="0" u="none" strike="noStrike" cap="none" normalizeH="0" baseline="0" dirty="0" smtClean="0">
                          <a:ln>
                            <a:noFill/>
                          </a:ln>
                          <a:solidFill>
                            <a:schemeClr val="tx1"/>
                          </a:solidFill>
                          <a:effectLst/>
                          <a:latin typeface="Calibri" pitchFamily="34" charset="0"/>
                          <a:ea typeface="宋体" charset="-122"/>
                        </a:rPr>
                        <a:t> </a:t>
                      </a:r>
                      <a:r>
                        <a:rPr kumimoji="0" lang="en-US" altLang="zh-CN" sz="1800" b="0" i="0" u="none" strike="noStrike" cap="none" normalizeH="0" baseline="0" dirty="0" smtClean="0">
                          <a:ln>
                            <a:noFill/>
                          </a:ln>
                          <a:solidFill>
                            <a:srgbClr val="FF0000"/>
                          </a:solidFill>
                          <a:effectLst/>
                          <a:latin typeface="Calibri" pitchFamily="34" charset="0"/>
                          <a:ea typeface="宋体" charset="-122"/>
                        </a:rPr>
                        <a:t>&lt;</a:t>
                      </a:r>
                      <a:r>
                        <a:rPr kumimoji="0" lang="en-US" altLang="zh-CN" sz="1800" b="0" i="0" u="none" strike="noStrike" cap="none" normalizeH="0" baseline="0" dirty="0" smtClean="0">
                          <a:ln>
                            <a:noFill/>
                          </a:ln>
                          <a:solidFill>
                            <a:schemeClr val="tx1"/>
                          </a:solidFill>
                          <a:effectLst/>
                          <a:latin typeface="Calibri" pitchFamily="34" charset="0"/>
                          <a:ea typeface="宋体" charset="-122"/>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31765"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962475"/>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06800"/>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167137"/>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167137"/>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06800"/>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1774" name="Rectangle 38"/>
          <p:cNvSpPr>
            <a:spLocks noChangeArrowheads="1"/>
          </p:cNvSpPr>
          <p:nvPr/>
        </p:nvSpPr>
        <p:spPr bwMode="auto">
          <a:xfrm>
            <a:off x="1612900" y="2636912"/>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1775" name="Rectangle 39"/>
          <p:cNvSpPr>
            <a:spLocks noChangeArrowheads="1"/>
          </p:cNvSpPr>
          <p:nvPr/>
        </p:nvSpPr>
        <p:spPr bwMode="auto">
          <a:xfrm>
            <a:off x="2176463"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1776" name="Rectangle 40"/>
          <p:cNvSpPr>
            <a:spLocks noChangeArrowheads="1"/>
          </p:cNvSpPr>
          <p:nvPr/>
        </p:nvSpPr>
        <p:spPr bwMode="auto">
          <a:xfrm>
            <a:off x="914400"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1777" name="Rectangle 41"/>
          <p:cNvSpPr>
            <a:spLocks noChangeArrowheads="1"/>
          </p:cNvSpPr>
          <p:nvPr/>
        </p:nvSpPr>
        <p:spPr bwMode="auto">
          <a:xfrm>
            <a:off x="3240088" y="2638500"/>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51</a:t>
            </a:fld>
            <a:endParaRPr lang="en-GB" dirty="0"/>
          </a:p>
        </p:txBody>
      </p:sp>
    </p:spTree>
    <p:extLst>
      <p:ext uri="{BB962C8B-B14F-4D97-AF65-F5344CB8AC3E}">
        <p14:creationId xmlns:p14="http://schemas.microsoft.com/office/powerpoint/2010/main" val="90983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zh-CN" smtClean="0"/>
              <a:t>Bellman-Ford algorithm</a:t>
            </a:r>
          </a:p>
        </p:txBody>
      </p:sp>
      <p:sp>
        <p:nvSpPr>
          <p:cNvPr id="32771" name="Content Placeholder 2"/>
          <p:cNvSpPr>
            <a:spLocks noGrp="1"/>
          </p:cNvSpPr>
          <p:nvPr>
            <p:ph idx="1"/>
          </p:nvPr>
        </p:nvSpPr>
        <p:spPr>
          <a:xfrm>
            <a:off x="467544" y="971624"/>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1</a:t>
            </a:r>
          </a:p>
        </p:txBody>
      </p:sp>
      <p:graphicFrame>
        <p:nvGraphicFramePr>
          <p:cNvPr id="25" name="Table 24"/>
          <p:cNvGraphicFramePr>
            <a:graphicFrameLocks noGrp="1"/>
          </p:cNvGraphicFramePr>
          <p:nvPr>
            <p:extLst>
              <p:ext uri="{D42A27DB-BD31-4B8C-83A1-F6EECF244321}">
                <p14:modId xmlns:p14="http://schemas.microsoft.com/office/powerpoint/2010/main" val="1345307329"/>
              </p:ext>
            </p:extLst>
          </p:nvPr>
        </p:nvGraphicFramePr>
        <p:xfrm>
          <a:off x="762000" y="4735587"/>
          <a:ext cx="3810000" cy="1485900"/>
        </p:xfrm>
        <a:graphic>
          <a:graphicData uri="http://schemas.openxmlformats.org/drawingml/2006/table">
            <a:tbl>
              <a:tblPr/>
              <a:tblGrid>
                <a:gridCol w="838200"/>
                <a:gridCol w="2971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smtClean="0">
                          <a:ln>
                            <a:noFill/>
                          </a:ln>
                          <a:solidFill>
                            <a:srgbClr val="000000"/>
                          </a:solidFill>
                          <a:effectLst/>
                          <a:latin typeface="Calibri" pitchFamily="34" charset="0"/>
                          <a:ea typeface="宋体" charset="-122"/>
                        </a:rPr>
                        <a:t>dist</a:t>
                      </a:r>
                      <a:r>
                        <a:rPr kumimoji="0" lang="en-US" altLang="zh-CN" sz="1800" b="0" i="0" u="none" strike="noStrike" cap="none" normalizeH="0" baseline="0" dirty="0" smtClean="0">
                          <a:ln>
                            <a:noFill/>
                          </a:ln>
                          <a:solidFill>
                            <a:srgbClr val="000000"/>
                          </a:solidFill>
                          <a:effectLst/>
                          <a:latin typeface="Calibri" pitchFamily="34" charset="0"/>
                          <a:ea typeface="宋体"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dist[1]</a:t>
                      </a:r>
                      <a:endParaRPr kumimoji="0" lang="en-US" altLang="zh-CN" sz="18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alibri" pitchFamily="34" charset="0"/>
                          <a:ea typeface="宋体" charset="-122"/>
                        </a:rPr>
                        <a:t>0 = 1 + </a:t>
                      </a:r>
                      <a:r>
                        <a:rPr kumimoji="0" lang="en-US" altLang="zh-CN" sz="1800" b="0" i="0" u="none" strike="noStrike" cap="none" normalizeH="0" baseline="0" smtClean="0">
                          <a:ln>
                            <a:noFill/>
                          </a:ln>
                          <a:solidFill>
                            <a:srgbClr val="7030A0"/>
                          </a:solidFill>
                          <a:effectLst/>
                          <a:latin typeface="Calibri" pitchFamily="34" charset="0"/>
                          <a:ea typeface="宋体" charset="-122"/>
                        </a:rPr>
                        <a:t>(-1)</a:t>
                      </a:r>
                      <a:r>
                        <a:rPr kumimoji="0" lang="en-US" altLang="zh-CN" sz="1800" b="0" i="0" u="none" strike="noStrike" cap="none" normalizeH="0" baseline="0" smtClean="0">
                          <a:ln>
                            <a:noFill/>
                          </a:ln>
                          <a:solidFill>
                            <a:schemeClr val="tx1"/>
                          </a:solidFill>
                          <a:effectLst/>
                          <a:latin typeface="Calibri" pitchFamily="34" charset="0"/>
                          <a:ea typeface="宋体" charset="-122"/>
                        </a:rPr>
                        <a:t> </a:t>
                      </a:r>
                      <a:r>
                        <a:rPr kumimoji="0" lang="en-US" altLang="zh-CN" sz="1800" b="0" i="0" u="none" strike="noStrike" cap="none" normalizeH="0" baseline="0" smtClean="0">
                          <a:ln>
                            <a:noFill/>
                          </a:ln>
                          <a:solidFill>
                            <a:srgbClr val="FF0000"/>
                          </a:solidFill>
                          <a:effectLst/>
                          <a:latin typeface="Calibri" pitchFamily="34" charset="0"/>
                          <a:ea typeface="宋体" charset="-122"/>
                        </a:rPr>
                        <a:t>&lt;</a:t>
                      </a:r>
                      <a:r>
                        <a:rPr kumimoji="0" lang="en-US" altLang="zh-CN" sz="1800" b="0" i="0" u="none" strike="noStrike" cap="none" normalizeH="0" baseline="0" smtClean="0">
                          <a:ln>
                            <a:noFill/>
                          </a:ln>
                          <a:solidFill>
                            <a:schemeClr val="tx1"/>
                          </a:solidFill>
                          <a:effectLst/>
                          <a:latin typeface="Calibri" pitchFamily="34" charset="0"/>
                          <a:ea typeface="宋体" charset="-122"/>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charset="-122"/>
                        </a:rPr>
                        <a:t>dist[3]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alibri" pitchFamily="34" charset="0"/>
                          <a:ea typeface="宋体" charset="-122"/>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32789"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962475"/>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06800"/>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167137"/>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167137"/>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06800"/>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2798" name="Rectangle 38"/>
          <p:cNvSpPr>
            <a:spLocks noChangeArrowheads="1"/>
          </p:cNvSpPr>
          <p:nvPr/>
        </p:nvSpPr>
        <p:spPr bwMode="auto">
          <a:xfrm>
            <a:off x="1612900" y="2636912"/>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2799" name="Rectangle 39"/>
          <p:cNvSpPr>
            <a:spLocks noChangeArrowheads="1"/>
          </p:cNvSpPr>
          <p:nvPr/>
        </p:nvSpPr>
        <p:spPr bwMode="auto">
          <a:xfrm>
            <a:off x="2176463"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2800" name="Rectangle 40"/>
          <p:cNvSpPr>
            <a:spLocks noChangeArrowheads="1"/>
          </p:cNvSpPr>
          <p:nvPr/>
        </p:nvSpPr>
        <p:spPr bwMode="auto">
          <a:xfrm>
            <a:off x="914400"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2801" name="Rectangle 41"/>
          <p:cNvSpPr>
            <a:spLocks noChangeArrowheads="1"/>
          </p:cNvSpPr>
          <p:nvPr/>
        </p:nvSpPr>
        <p:spPr bwMode="auto">
          <a:xfrm>
            <a:off x="3240088" y="2638500"/>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52</a:t>
            </a:fld>
            <a:endParaRPr lang="en-GB" dirty="0"/>
          </a:p>
        </p:txBody>
      </p:sp>
    </p:spTree>
    <p:extLst>
      <p:ext uri="{BB962C8B-B14F-4D97-AF65-F5344CB8AC3E}">
        <p14:creationId xmlns:p14="http://schemas.microsoft.com/office/powerpoint/2010/main" val="205894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zh-CN" smtClean="0"/>
              <a:t>Bellman-Ford algorithm</a:t>
            </a:r>
          </a:p>
        </p:txBody>
      </p:sp>
      <p:sp>
        <p:nvSpPr>
          <p:cNvPr id="33795" name="Content Placeholder 2"/>
          <p:cNvSpPr>
            <a:spLocks noGrp="1"/>
          </p:cNvSpPr>
          <p:nvPr>
            <p:ph idx="1"/>
          </p:nvPr>
        </p:nvSpPr>
        <p:spPr>
          <a:xfrm>
            <a:off x="467544" y="1124744"/>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1</a:t>
            </a:r>
          </a:p>
        </p:txBody>
      </p:sp>
      <p:graphicFrame>
        <p:nvGraphicFramePr>
          <p:cNvPr id="25" name="Table 24"/>
          <p:cNvGraphicFramePr>
            <a:graphicFrameLocks noGrp="1"/>
          </p:cNvGraphicFramePr>
          <p:nvPr>
            <p:extLst>
              <p:ext uri="{D42A27DB-BD31-4B8C-83A1-F6EECF244321}">
                <p14:modId xmlns:p14="http://schemas.microsoft.com/office/powerpoint/2010/main" val="3039694297"/>
              </p:ext>
            </p:extLst>
          </p:nvPr>
        </p:nvGraphicFramePr>
        <p:xfrm>
          <a:off x="762000" y="4735587"/>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r>
                        <a:rPr lang="en-US" sz="1800" dirty="0" smtClean="0">
                          <a:solidFill>
                            <a:schemeClr val="tx1"/>
                          </a:solidFill>
                        </a:rPr>
                        <a:t>-1 = </a:t>
                      </a:r>
                      <a:r>
                        <a:rPr lang="en-US" sz="1800" dirty="0" err="1" smtClean="0">
                          <a:solidFill>
                            <a:schemeClr val="tx1"/>
                          </a:solidFill>
                        </a:rPr>
                        <a:t>dist</a:t>
                      </a:r>
                      <a:r>
                        <a:rPr lang="en-US" sz="1800" dirty="0" smtClean="0">
                          <a:solidFill>
                            <a:schemeClr val="tx1"/>
                          </a:solidFill>
                        </a:rPr>
                        <a:t>[2] + </a:t>
                      </a:r>
                      <a:r>
                        <a:rPr lang="en-US" sz="1800" dirty="0" smtClean="0">
                          <a:solidFill>
                            <a:srgbClr val="00B050"/>
                          </a:solidFill>
                        </a:rPr>
                        <a:t>(-1)</a:t>
                      </a:r>
                      <a:r>
                        <a:rPr lang="en-US" sz="1800" dirty="0" smtClean="0">
                          <a:solidFill>
                            <a:schemeClr val="tx1"/>
                          </a:solidFill>
                        </a:rPr>
                        <a:t> </a:t>
                      </a:r>
                      <a:r>
                        <a:rPr lang="en-US" sz="1800" dirty="0" smtClean="0">
                          <a:solidFill>
                            <a:srgbClr val="FF0000"/>
                          </a:solidFill>
                        </a:rPr>
                        <a:t>&lt;</a:t>
                      </a:r>
                      <a:r>
                        <a:rPr lang="en-US" sz="1800" dirty="0" smtClean="0">
                          <a:solidFill>
                            <a:schemeClr val="tx1"/>
                          </a:solidFill>
                        </a:rPr>
                        <a:t> 0</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bl>
          </a:graphicData>
        </a:graphic>
      </p:graphicFrame>
      <p:sp>
        <p:nvSpPr>
          <p:cNvPr id="33813"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962475"/>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06800"/>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167137"/>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167137"/>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06800"/>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3822" name="Rectangle 38"/>
          <p:cNvSpPr>
            <a:spLocks noChangeArrowheads="1"/>
          </p:cNvSpPr>
          <p:nvPr/>
        </p:nvSpPr>
        <p:spPr bwMode="auto">
          <a:xfrm>
            <a:off x="1612900" y="2636912"/>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3823" name="Rectangle 39"/>
          <p:cNvSpPr>
            <a:spLocks noChangeArrowheads="1"/>
          </p:cNvSpPr>
          <p:nvPr/>
        </p:nvSpPr>
        <p:spPr bwMode="auto">
          <a:xfrm>
            <a:off x="2176463"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3824" name="Rectangle 40"/>
          <p:cNvSpPr>
            <a:spLocks noChangeArrowheads="1"/>
          </p:cNvSpPr>
          <p:nvPr/>
        </p:nvSpPr>
        <p:spPr bwMode="auto">
          <a:xfrm>
            <a:off x="914400"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3825" name="Rectangle 41"/>
          <p:cNvSpPr>
            <a:spLocks noChangeArrowheads="1"/>
          </p:cNvSpPr>
          <p:nvPr/>
        </p:nvSpPr>
        <p:spPr bwMode="auto">
          <a:xfrm>
            <a:off x="3240088" y="2638500"/>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53</a:t>
            </a:fld>
            <a:endParaRPr lang="en-GB" dirty="0"/>
          </a:p>
        </p:txBody>
      </p:sp>
    </p:spTree>
    <p:extLst>
      <p:ext uri="{BB962C8B-B14F-4D97-AF65-F5344CB8AC3E}">
        <p14:creationId xmlns:p14="http://schemas.microsoft.com/office/powerpoint/2010/main" val="97303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dirty="0" smtClean="0"/>
              <a:t>Bellman-Ford algorithm</a:t>
            </a:r>
          </a:p>
        </p:txBody>
      </p:sp>
      <p:sp>
        <p:nvSpPr>
          <p:cNvPr id="34819" name="Content Placeholder 2"/>
          <p:cNvSpPr>
            <a:spLocks noGrp="1"/>
          </p:cNvSpPr>
          <p:nvPr>
            <p:ph idx="1"/>
          </p:nvPr>
        </p:nvSpPr>
        <p:spPr>
          <a:xfrm>
            <a:off x="544606" y="1124744"/>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2</a:t>
            </a:r>
          </a:p>
        </p:txBody>
      </p:sp>
      <p:graphicFrame>
        <p:nvGraphicFramePr>
          <p:cNvPr id="25" name="Table 24"/>
          <p:cNvGraphicFramePr>
            <a:graphicFrameLocks noGrp="1"/>
          </p:cNvGraphicFramePr>
          <p:nvPr>
            <p:extLst>
              <p:ext uri="{D42A27DB-BD31-4B8C-83A1-F6EECF244321}">
                <p14:modId xmlns:p14="http://schemas.microsoft.com/office/powerpoint/2010/main" val="1609106442"/>
              </p:ext>
            </p:extLst>
          </p:nvPr>
        </p:nvGraphicFramePr>
        <p:xfrm>
          <a:off x="762000" y="4735587"/>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r>
                        <a:rPr lang="en-US" sz="1800" dirty="0" smtClean="0">
                          <a:solidFill>
                            <a:schemeClr val="tx1"/>
                          </a:solidFill>
                        </a:rPr>
                        <a:t>-1</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r>
                        <a:rPr lang="en-US" sz="1800" b="0" i="0" kern="1200" baseline="0" dirty="0" smtClean="0">
                          <a:solidFill>
                            <a:schemeClr val="tx1"/>
                          </a:solidFill>
                          <a:effectLst/>
                          <a:latin typeface="+mn-lt"/>
                          <a:ea typeface="+mn-ea"/>
                          <a:cs typeface="+mn-cs"/>
                        </a:rPr>
                        <a:t> = </a:t>
                      </a:r>
                      <a:r>
                        <a:rPr lang="en-US" sz="1800" b="0" i="0" kern="1200" dirty="0" err="1" smtClean="0">
                          <a:solidFill>
                            <a:schemeClr val="tx1"/>
                          </a:solidFill>
                          <a:effectLst/>
                          <a:latin typeface="+mn-lt"/>
                          <a:ea typeface="+mn-ea"/>
                          <a:cs typeface="+mn-cs"/>
                        </a:rPr>
                        <a:t>dist</a:t>
                      </a:r>
                      <a:r>
                        <a:rPr lang="en-US" sz="1800" b="0" i="0" kern="1200" dirty="0" smtClean="0">
                          <a:solidFill>
                            <a:schemeClr val="tx1"/>
                          </a:solidFill>
                          <a:effectLst/>
                          <a:latin typeface="+mn-lt"/>
                          <a:ea typeface="+mn-ea"/>
                          <a:cs typeface="+mn-cs"/>
                        </a:rPr>
                        <a:t>[0] + </a:t>
                      </a:r>
                      <a:r>
                        <a:rPr lang="en-US" sz="1800" b="0" i="0" kern="1200" dirty="0" smtClean="0">
                          <a:solidFill>
                            <a:srgbClr val="FFC000"/>
                          </a:solidFill>
                          <a:effectLst/>
                          <a:latin typeface="+mn-lt"/>
                          <a:ea typeface="+mn-ea"/>
                          <a:cs typeface="+mn-cs"/>
                        </a:rPr>
                        <a:t>1</a:t>
                      </a:r>
                      <a:r>
                        <a:rPr lang="en-US" sz="1800" b="0" i="0" kern="1200" dirty="0" smtClean="0">
                          <a:solidFill>
                            <a:schemeClr val="tx1"/>
                          </a:solidFill>
                          <a:effectLst/>
                          <a:latin typeface="+mn-lt"/>
                          <a:ea typeface="+mn-ea"/>
                          <a:cs typeface="+mn-cs"/>
                        </a:rPr>
                        <a:t> </a:t>
                      </a:r>
                      <a:r>
                        <a:rPr lang="en-US" sz="1800" b="0" i="0" kern="1200" dirty="0" smtClean="0">
                          <a:solidFill>
                            <a:srgbClr val="FF0000"/>
                          </a:solidFill>
                          <a:effectLst/>
                          <a:latin typeface="+mn-lt"/>
                          <a:ea typeface="+mn-ea"/>
                          <a:cs typeface="+mn-cs"/>
                        </a:rPr>
                        <a:t>&lt;</a:t>
                      </a:r>
                      <a:r>
                        <a:rPr lang="en-US" sz="1800" b="0" i="0" kern="1200" dirty="0" smtClean="0">
                          <a:solidFill>
                            <a:schemeClr val="tx1"/>
                          </a:solidFill>
                          <a:effectLst/>
                          <a:latin typeface="+mn-lt"/>
                          <a:ea typeface="+mn-ea"/>
                          <a:cs typeface="+mn-cs"/>
                        </a:rPr>
                        <a:t> 1</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bl>
          </a:graphicData>
        </a:graphic>
      </p:graphicFrame>
      <p:sp>
        <p:nvSpPr>
          <p:cNvPr id="34837"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962475"/>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06800"/>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167137"/>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167137"/>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06800"/>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4846" name="Rectangle 38"/>
          <p:cNvSpPr>
            <a:spLocks noChangeArrowheads="1"/>
          </p:cNvSpPr>
          <p:nvPr/>
        </p:nvSpPr>
        <p:spPr bwMode="auto">
          <a:xfrm>
            <a:off x="1612900" y="2636912"/>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4847" name="Rectangle 39"/>
          <p:cNvSpPr>
            <a:spLocks noChangeArrowheads="1"/>
          </p:cNvSpPr>
          <p:nvPr/>
        </p:nvSpPr>
        <p:spPr bwMode="auto">
          <a:xfrm>
            <a:off x="2176463"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4848" name="Rectangle 40"/>
          <p:cNvSpPr>
            <a:spLocks noChangeArrowheads="1"/>
          </p:cNvSpPr>
          <p:nvPr/>
        </p:nvSpPr>
        <p:spPr bwMode="auto">
          <a:xfrm>
            <a:off x="914400"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4849" name="Rectangle 41"/>
          <p:cNvSpPr>
            <a:spLocks noChangeArrowheads="1"/>
          </p:cNvSpPr>
          <p:nvPr/>
        </p:nvSpPr>
        <p:spPr bwMode="auto">
          <a:xfrm>
            <a:off x="3240088" y="2638500"/>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54</a:t>
            </a:fld>
            <a:endParaRPr lang="en-GB" dirty="0"/>
          </a:p>
        </p:txBody>
      </p:sp>
    </p:spTree>
    <p:extLst>
      <p:ext uri="{BB962C8B-B14F-4D97-AF65-F5344CB8AC3E}">
        <p14:creationId xmlns:p14="http://schemas.microsoft.com/office/powerpoint/2010/main" val="117105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zh-CN" smtClean="0"/>
              <a:t>Bellman-Ford algorithm</a:t>
            </a:r>
          </a:p>
        </p:txBody>
      </p:sp>
      <p:sp>
        <p:nvSpPr>
          <p:cNvPr id="35843" name="Content Placeholder 2"/>
          <p:cNvSpPr>
            <a:spLocks noGrp="1"/>
          </p:cNvSpPr>
          <p:nvPr>
            <p:ph idx="1"/>
          </p:nvPr>
        </p:nvSpPr>
        <p:spPr>
          <a:xfrm>
            <a:off x="467544" y="1124744"/>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2</a:t>
            </a:r>
          </a:p>
        </p:txBody>
      </p:sp>
      <p:graphicFrame>
        <p:nvGraphicFramePr>
          <p:cNvPr id="25" name="Table 24"/>
          <p:cNvGraphicFramePr>
            <a:graphicFrameLocks noGrp="1"/>
          </p:cNvGraphicFramePr>
          <p:nvPr>
            <p:extLst>
              <p:ext uri="{D42A27DB-BD31-4B8C-83A1-F6EECF244321}">
                <p14:modId xmlns:p14="http://schemas.microsoft.com/office/powerpoint/2010/main" val="1174903349"/>
              </p:ext>
            </p:extLst>
          </p:nvPr>
        </p:nvGraphicFramePr>
        <p:xfrm>
          <a:off x="762000" y="4682580"/>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r>
                        <a:rPr lang="en-US" sz="1800" dirty="0" smtClean="0">
                          <a:solidFill>
                            <a:schemeClr val="tx1"/>
                          </a:solidFill>
                        </a:rPr>
                        <a:t>-1</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1 </a:t>
                      </a:r>
                      <a:r>
                        <a:rPr lang="en-US" sz="1800" b="0" i="0" kern="1200" smtClean="0">
                          <a:solidFill>
                            <a:schemeClr val="tx1"/>
                          </a:solidFill>
                          <a:effectLst/>
                          <a:latin typeface="+mn-lt"/>
                          <a:ea typeface="+mn-ea"/>
                          <a:cs typeface="+mn-cs"/>
                        </a:rPr>
                        <a:t>= dist[1] </a:t>
                      </a:r>
                      <a:r>
                        <a:rPr lang="en-US" sz="1800" b="0" i="0" kern="1200" dirty="0" smtClean="0">
                          <a:solidFill>
                            <a:schemeClr val="tx1"/>
                          </a:solidFill>
                          <a:effectLst/>
                          <a:latin typeface="+mn-lt"/>
                          <a:ea typeface="+mn-ea"/>
                          <a:cs typeface="+mn-cs"/>
                        </a:rPr>
                        <a:t>+ </a:t>
                      </a:r>
                      <a:r>
                        <a:rPr lang="en-US" sz="1800" b="0" i="0" kern="1200" dirty="0" smtClean="0">
                          <a:solidFill>
                            <a:srgbClr val="00B0F0"/>
                          </a:solidFill>
                          <a:effectLst/>
                          <a:latin typeface="+mn-lt"/>
                          <a:ea typeface="+mn-ea"/>
                          <a:cs typeface="+mn-cs"/>
                        </a:rPr>
                        <a:t>1</a:t>
                      </a:r>
                      <a:r>
                        <a:rPr lang="en-US" sz="1800" b="0" i="0" kern="1200" baseline="0" dirty="0" smtClean="0">
                          <a:solidFill>
                            <a:schemeClr val="tx1"/>
                          </a:solidFill>
                          <a:effectLst/>
                          <a:latin typeface="+mn-lt"/>
                          <a:ea typeface="+mn-ea"/>
                          <a:cs typeface="+mn-cs"/>
                        </a:rPr>
                        <a:t> </a:t>
                      </a:r>
                      <a:r>
                        <a:rPr lang="en-US" sz="1800" b="0" i="0" kern="1200" baseline="0" dirty="0" smtClean="0">
                          <a:solidFill>
                            <a:srgbClr val="FF0000"/>
                          </a:solidFill>
                          <a:effectLst/>
                          <a:latin typeface="+mn-lt"/>
                          <a:ea typeface="+mn-ea"/>
                          <a:cs typeface="+mn-cs"/>
                        </a:rPr>
                        <a:t>&lt;</a:t>
                      </a:r>
                      <a:r>
                        <a:rPr lang="en-US" sz="1800" b="0" i="0" kern="1200" baseline="0" dirty="0" smtClean="0">
                          <a:solidFill>
                            <a:schemeClr val="tx1"/>
                          </a:solidFill>
                          <a:effectLst/>
                          <a:latin typeface="+mn-lt"/>
                          <a:ea typeface="+mn-ea"/>
                          <a:cs typeface="+mn-cs"/>
                        </a:rPr>
                        <a:t> </a:t>
                      </a:r>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bl>
          </a:graphicData>
        </a:graphic>
      </p:graphicFrame>
      <p:sp>
        <p:nvSpPr>
          <p:cNvPr id="35861"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25193"/>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25193"/>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90946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25193"/>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2953793"/>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114130"/>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114130"/>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2953793"/>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5870" name="Rectangle 38"/>
          <p:cNvSpPr>
            <a:spLocks noChangeArrowheads="1"/>
          </p:cNvSpPr>
          <p:nvPr/>
        </p:nvSpPr>
        <p:spPr bwMode="auto">
          <a:xfrm>
            <a:off x="1612900" y="2583905"/>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5871" name="Rectangle 39"/>
          <p:cNvSpPr>
            <a:spLocks noChangeArrowheads="1"/>
          </p:cNvSpPr>
          <p:nvPr/>
        </p:nvSpPr>
        <p:spPr bwMode="auto">
          <a:xfrm>
            <a:off x="2176463" y="3361780"/>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5872" name="Rectangle 40"/>
          <p:cNvSpPr>
            <a:spLocks noChangeArrowheads="1"/>
          </p:cNvSpPr>
          <p:nvPr/>
        </p:nvSpPr>
        <p:spPr bwMode="auto">
          <a:xfrm>
            <a:off x="914400" y="3361780"/>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5873" name="Rectangle 41"/>
          <p:cNvSpPr>
            <a:spLocks noChangeArrowheads="1"/>
          </p:cNvSpPr>
          <p:nvPr/>
        </p:nvSpPr>
        <p:spPr bwMode="auto">
          <a:xfrm>
            <a:off x="3240088" y="2585493"/>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55</a:t>
            </a:fld>
            <a:endParaRPr lang="en-GB" dirty="0"/>
          </a:p>
        </p:txBody>
      </p:sp>
    </p:spTree>
    <p:extLst>
      <p:ext uri="{BB962C8B-B14F-4D97-AF65-F5344CB8AC3E}">
        <p14:creationId xmlns:p14="http://schemas.microsoft.com/office/powerpoint/2010/main" val="10813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zh-CN" smtClean="0"/>
              <a:t>Bellman-Ford algorithm</a:t>
            </a:r>
          </a:p>
        </p:txBody>
      </p:sp>
      <p:sp>
        <p:nvSpPr>
          <p:cNvPr id="36867" name="Content Placeholder 2"/>
          <p:cNvSpPr>
            <a:spLocks noGrp="1"/>
          </p:cNvSpPr>
          <p:nvPr>
            <p:ph idx="1"/>
          </p:nvPr>
        </p:nvSpPr>
        <p:spPr>
          <a:xfrm>
            <a:off x="467544" y="1052736"/>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2</a:t>
            </a:r>
          </a:p>
        </p:txBody>
      </p:sp>
      <p:graphicFrame>
        <p:nvGraphicFramePr>
          <p:cNvPr id="25" name="Table 24"/>
          <p:cNvGraphicFramePr>
            <a:graphicFrameLocks noGrp="1"/>
          </p:cNvGraphicFramePr>
          <p:nvPr>
            <p:extLst>
              <p:ext uri="{D42A27DB-BD31-4B8C-83A1-F6EECF244321}">
                <p14:modId xmlns:p14="http://schemas.microsoft.com/office/powerpoint/2010/main" val="1311151165"/>
              </p:ext>
            </p:extLst>
          </p:nvPr>
        </p:nvGraphicFramePr>
        <p:xfrm>
          <a:off x="762000" y="4735587"/>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r>
                        <a:rPr lang="en-US" sz="1800" dirty="0" smtClean="0">
                          <a:solidFill>
                            <a:schemeClr val="tx1"/>
                          </a:solidFill>
                        </a:rPr>
                        <a:t>-1</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-1 </a:t>
                      </a:r>
                      <a:r>
                        <a:rPr lang="en-US" sz="1800" b="0" i="0" kern="1200" smtClean="0">
                          <a:solidFill>
                            <a:schemeClr val="tx1"/>
                          </a:solidFill>
                          <a:effectLst/>
                          <a:latin typeface="+mn-lt"/>
                          <a:ea typeface="+mn-ea"/>
                          <a:cs typeface="+mn-cs"/>
                        </a:rPr>
                        <a:t>= dist[1] </a:t>
                      </a:r>
                      <a:r>
                        <a:rPr lang="en-US" sz="1800" b="0" i="0" kern="1200" dirty="0" smtClean="0">
                          <a:solidFill>
                            <a:schemeClr val="tx1"/>
                          </a:solidFill>
                          <a:effectLst/>
                          <a:latin typeface="+mn-lt"/>
                          <a:ea typeface="+mn-ea"/>
                          <a:cs typeface="+mn-cs"/>
                        </a:rPr>
                        <a:t>+ </a:t>
                      </a:r>
                      <a:r>
                        <a:rPr lang="en-US" sz="1800" b="0" i="0" kern="1200" dirty="0" smtClean="0">
                          <a:solidFill>
                            <a:srgbClr val="7030A0"/>
                          </a:solidFill>
                          <a:effectLst/>
                          <a:latin typeface="+mn-lt"/>
                          <a:ea typeface="+mn-ea"/>
                          <a:cs typeface="+mn-cs"/>
                        </a:rPr>
                        <a:t>(-1)</a:t>
                      </a:r>
                      <a:r>
                        <a:rPr lang="en-US" sz="1800" b="0" i="0" kern="1200" baseline="0" dirty="0" smtClean="0">
                          <a:solidFill>
                            <a:schemeClr val="tx1"/>
                          </a:solidFill>
                          <a:effectLst/>
                          <a:latin typeface="+mn-lt"/>
                          <a:ea typeface="+mn-ea"/>
                          <a:cs typeface="+mn-cs"/>
                        </a:rPr>
                        <a:t> </a:t>
                      </a:r>
                      <a:r>
                        <a:rPr lang="en-US" sz="1800" b="0" i="0" kern="1200" baseline="0" dirty="0" smtClean="0">
                          <a:solidFill>
                            <a:srgbClr val="FF0000"/>
                          </a:solidFill>
                          <a:effectLst/>
                          <a:latin typeface="+mn-lt"/>
                          <a:ea typeface="+mn-ea"/>
                          <a:cs typeface="+mn-cs"/>
                        </a:rPr>
                        <a:t>&lt;</a:t>
                      </a:r>
                      <a:r>
                        <a:rPr lang="en-US" sz="1800" b="0" i="0" kern="1200" baseline="0" dirty="0" smtClean="0">
                          <a:solidFill>
                            <a:schemeClr val="tx1"/>
                          </a:solidFill>
                          <a:effectLst/>
                          <a:latin typeface="+mn-lt"/>
                          <a:ea typeface="+mn-ea"/>
                          <a:cs typeface="+mn-cs"/>
                        </a:rPr>
                        <a:t> </a:t>
                      </a:r>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bl>
          </a:graphicData>
        </a:graphic>
      </p:graphicFrame>
      <p:sp>
        <p:nvSpPr>
          <p:cNvPr id="36885"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962475"/>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06800"/>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167137"/>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167137"/>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06800"/>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6894" name="Rectangle 38"/>
          <p:cNvSpPr>
            <a:spLocks noChangeArrowheads="1"/>
          </p:cNvSpPr>
          <p:nvPr/>
        </p:nvSpPr>
        <p:spPr bwMode="auto">
          <a:xfrm>
            <a:off x="1612900" y="2636912"/>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6895" name="Rectangle 39"/>
          <p:cNvSpPr>
            <a:spLocks noChangeArrowheads="1"/>
          </p:cNvSpPr>
          <p:nvPr/>
        </p:nvSpPr>
        <p:spPr bwMode="auto">
          <a:xfrm>
            <a:off x="2176463"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6896" name="Rectangle 40"/>
          <p:cNvSpPr>
            <a:spLocks noChangeArrowheads="1"/>
          </p:cNvSpPr>
          <p:nvPr/>
        </p:nvSpPr>
        <p:spPr bwMode="auto">
          <a:xfrm>
            <a:off x="914400"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6897" name="Rectangle 41"/>
          <p:cNvSpPr>
            <a:spLocks noChangeArrowheads="1"/>
          </p:cNvSpPr>
          <p:nvPr/>
        </p:nvSpPr>
        <p:spPr bwMode="auto">
          <a:xfrm>
            <a:off x="3240088" y="2638500"/>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56</a:t>
            </a:fld>
            <a:endParaRPr lang="en-GB" dirty="0"/>
          </a:p>
        </p:txBody>
      </p:sp>
    </p:spTree>
    <p:extLst>
      <p:ext uri="{BB962C8B-B14F-4D97-AF65-F5344CB8AC3E}">
        <p14:creationId xmlns:p14="http://schemas.microsoft.com/office/powerpoint/2010/main" val="28843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zh-CN" smtClean="0"/>
              <a:t>Bellman-Ford algorithm</a:t>
            </a:r>
          </a:p>
        </p:txBody>
      </p:sp>
      <p:sp>
        <p:nvSpPr>
          <p:cNvPr id="37891" name="Content Placeholder 2"/>
          <p:cNvSpPr>
            <a:spLocks noGrp="1"/>
          </p:cNvSpPr>
          <p:nvPr>
            <p:ph idx="1"/>
          </p:nvPr>
        </p:nvSpPr>
        <p:spPr>
          <a:xfrm>
            <a:off x="467544" y="971624"/>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2</a:t>
            </a:r>
          </a:p>
        </p:txBody>
      </p:sp>
      <p:graphicFrame>
        <p:nvGraphicFramePr>
          <p:cNvPr id="25" name="Table 24"/>
          <p:cNvGraphicFramePr>
            <a:graphicFrameLocks noGrp="1"/>
          </p:cNvGraphicFramePr>
          <p:nvPr>
            <p:extLst>
              <p:ext uri="{D42A27DB-BD31-4B8C-83A1-F6EECF244321}">
                <p14:modId xmlns:p14="http://schemas.microsoft.com/office/powerpoint/2010/main" val="3710731334"/>
              </p:ext>
            </p:extLst>
          </p:nvPr>
        </p:nvGraphicFramePr>
        <p:xfrm>
          <a:off x="762000" y="4735587"/>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-2 = </a:t>
                      </a:r>
                      <a:r>
                        <a:rPr lang="en-US" sz="1800" b="0" i="0" kern="1200" dirty="0" err="1" smtClean="0">
                          <a:solidFill>
                            <a:schemeClr val="tx1"/>
                          </a:solidFill>
                          <a:effectLst/>
                          <a:latin typeface="+mn-lt"/>
                          <a:ea typeface="+mn-ea"/>
                          <a:cs typeface="+mn-cs"/>
                        </a:rPr>
                        <a:t>dist</a:t>
                      </a:r>
                      <a:r>
                        <a:rPr lang="en-US" sz="1800" b="0" i="0" kern="1200" dirty="0" smtClean="0">
                          <a:solidFill>
                            <a:schemeClr val="tx1"/>
                          </a:solidFill>
                          <a:effectLst/>
                          <a:latin typeface="+mn-lt"/>
                          <a:ea typeface="+mn-ea"/>
                          <a:cs typeface="+mn-cs"/>
                        </a:rPr>
                        <a:t>[2] + </a:t>
                      </a:r>
                      <a:r>
                        <a:rPr lang="en-US" sz="1800" b="0" i="0" kern="1200" dirty="0" smtClean="0">
                          <a:solidFill>
                            <a:srgbClr val="00B050"/>
                          </a:solidFill>
                          <a:effectLst/>
                          <a:latin typeface="+mn-lt"/>
                          <a:ea typeface="+mn-ea"/>
                          <a:cs typeface="+mn-cs"/>
                        </a:rPr>
                        <a:t>(-1)</a:t>
                      </a:r>
                      <a:r>
                        <a:rPr lang="en-US" sz="1800" b="0" i="0" kern="1200" baseline="0" dirty="0" smtClean="0">
                          <a:solidFill>
                            <a:schemeClr val="tx1"/>
                          </a:solidFill>
                          <a:effectLst/>
                          <a:latin typeface="+mn-lt"/>
                          <a:ea typeface="+mn-ea"/>
                          <a:cs typeface="+mn-cs"/>
                        </a:rPr>
                        <a:t> </a:t>
                      </a:r>
                      <a:r>
                        <a:rPr lang="en-US" sz="1800" b="0" i="0" kern="1200" baseline="0" dirty="0" smtClean="0">
                          <a:solidFill>
                            <a:srgbClr val="FF0000"/>
                          </a:solidFill>
                          <a:effectLst/>
                          <a:latin typeface="+mn-lt"/>
                          <a:ea typeface="+mn-ea"/>
                          <a:cs typeface="+mn-cs"/>
                        </a:rPr>
                        <a:t>&lt;</a:t>
                      </a:r>
                      <a:r>
                        <a:rPr lang="en-US" sz="1800" b="0" i="0" kern="1200" baseline="0" dirty="0" smtClean="0">
                          <a:solidFill>
                            <a:schemeClr val="tx1"/>
                          </a:solidFill>
                          <a:effectLst/>
                          <a:latin typeface="+mn-lt"/>
                          <a:ea typeface="+mn-ea"/>
                          <a:cs typeface="+mn-cs"/>
                        </a:rPr>
                        <a:t> </a:t>
                      </a:r>
                      <a:r>
                        <a:rPr lang="en-US" sz="1800" dirty="0" smtClean="0">
                          <a:solidFill>
                            <a:schemeClr val="tx1"/>
                          </a:solidFill>
                        </a:rPr>
                        <a:t>-1</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bl>
          </a:graphicData>
        </a:graphic>
      </p:graphicFrame>
      <p:sp>
        <p:nvSpPr>
          <p:cNvPr id="37909"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962475"/>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06800"/>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167137"/>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167137"/>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06800"/>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7918" name="Rectangle 38"/>
          <p:cNvSpPr>
            <a:spLocks noChangeArrowheads="1"/>
          </p:cNvSpPr>
          <p:nvPr/>
        </p:nvSpPr>
        <p:spPr bwMode="auto">
          <a:xfrm>
            <a:off x="1612900" y="2636912"/>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7919" name="Rectangle 39"/>
          <p:cNvSpPr>
            <a:spLocks noChangeArrowheads="1"/>
          </p:cNvSpPr>
          <p:nvPr/>
        </p:nvSpPr>
        <p:spPr bwMode="auto">
          <a:xfrm>
            <a:off x="2176463"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7920" name="Rectangle 40"/>
          <p:cNvSpPr>
            <a:spLocks noChangeArrowheads="1"/>
          </p:cNvSpPr>
          <p:nvPr/>
        </p:nvSpPr>
        <p:spPr bwMode="auto">
          <a:xfrm>
            <a:off x="914400"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7921" name="Rectangle 41"/>
          <p:cNvSpPr>
            <a:spLocks noChangeArrowheads="1"/>
          </p:cNvSpPr>
          <p:nvPr/>
        </p:nvSpPr>
        <p:spPr bwMode="auto">
          <a:xfrm>
            <a:off x="3240088" y="2638500"/>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57</a:t>
            </a:fld>
            <a:endParaRPr lang="en-GB" dirty="0"/>
          </a:p>
        </p:txBody>
      </p:sp>
    </p:spTree>
    <p:extLst>
      <p:ext uri="{BB962C8B-B14F-4D97-AF65-F5344CB8AC3E}">
        <p14:creationId xmlns:p14="http://schemas.microsoft.com/office/powerpoint/2010/main" val="117555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zh-CN" smtClean="0"/>
              <a:t>Bellman-Ford algorithm</a:t>
            </a:r>
          </a:p>
        </p:txBody>
      </p:sp>
      <p:sp>
        <p:nvSpPr>
          <p:cNvPr id="38915" name="Content Placeholder 2"/>
          <p:cNvSpPr>
            <a:spLocks noGrp="1"/>
          </p:cNvSpPr>
          <p:nvPr>
            <p:ph idx="1"/>
          </p:nvPr>
        </p:nvSpPr>
        <p:spPr>
          <a:xfrm>
            <a:off x="544606" y="1124744"/>
            <a:ext cx="8229600" cy="1665288"/>
          </a:xfrm>
        </p:spPr>
        <p:txBody>
          <a:bodyPr/>
          <a:lstStyle/>
          <a:p>
            <a:r>
              <a:rPr lang="en-US" altLang="zh-CN" sz="2800" smtClean="0"/>
              <a:t>Simulate the Bellman Ford’s algorithm </a:t>
            </a:r>
          </a:p>
          <a:p>
            <a:r>
              <a:rPr lang="en-US" altLang="zh-CN" sz="2800" smtClean="0"/>
              <a:t>Starting from s = 0</a:t>
            </a:r>
          </a:p>
          <a:p>
            <a:r>
              <a:rPr lang="en-US" altLang="zh-CN" sz="2800" i="1" smtClean="0"/>
              <a:t>i</a:t>
            </a:r>
            <a:r>
              <a:rPr lang="en-US" altLang="zh-CN" sz="2800" smtClean="0"/>
              <a:t> = 3</a:t>
            </a:r>
          </a:p>
        </p:txBody>
      </p:sp>
      <p:graphicFrame>
        <p:nvGraphicFramePr>
          <p:cNvPr id="25" name="Table 24"/>
          <p:cNvGraphicFramePr>
            <a:graphicFrameLocks noGrp="1"/>
          </p:cNvGraphicFramePr>
          <p:nvPr>
            <p:extLst>
              <p:ext uri="{D42A27DB-BD31-4B8C-83A1-F6EECF244321}">
                <p14:modId xmlns:p14="http://schemas.microsoft.com/office/powerpoint/2010/main" val="2563225253"/>
              </p:ext>
            </p:extLst>
          </p:nvPr>
        </p:nvGraphicFramePr>
        <p:xfrm>
          <a:off x="762000" y="4735587"/>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-1 = </a:t>
                      </a:r>
                      <a:r>
                        <a:rPr lang="en-US" sz="1800" b="0" i="0" kern="1200" dirty="0" err="1" smtClean="0">
                          <a:solidFill>
                            <a:schemeClr val="tx1"/>
                          </a:solidFill>
                          <a:effectLst/>
                          <a:latin typeface="+mn-lt"/>
                          <a:ea typeface="+mn-ea"/>
                          <a:cs typeface="+mn-cs"/>
                        </a:rPr>
                        <a:t>dist</a:t>
                      </a:r>
                      <a:r>
                        <a:rPr lang="en-US" sz="1800" b="0" i="0" kern="1200" dirty="0" smtClean="0">
                          <a:solidFill>
                            <a:schemeClr val="tx1"/>
                          </a:solidFill>
                          <a:effectLst/>
                          <a:latin typeface="+mn-lt"/>
                          <a:ea typeface="+mn-ea"/>
                          <a:cs typeface="+mn-cs"/>
                        </a:rPr>
                        <a:t>[0] + </a:t>
                      </a:r>
                      <a:r>
                        <a:rPr lang="en-US" sz="1800" b="0" i="0" kern="1200" dirty="0" smtClean="0">
                          <a:solidFill>
                            <a:srgbClr val="FFC000"/>
                          </a:solidFill>
                          <a:effectLst/>
                          <a:latin typeface="+mn-lt"/>
                          <a:ea typeface="+mn-ea"/>
                          <a:cs typeface="+mn-cs"/>
                        </a:rPr>
                        <a:t>1</a:t>
                      </a:r>
                      <a:r>
                        <a:rPr lang="en-US" sz="1800" b="0" i="0" kern="1200" baseline="0" dirty="0" smtClean="0">
                          <a:solidFill>
                            <a:schemeClr val="tx1"/>
                          </a:solidFill>
                          <a:effectLst/>
                          <a:latin typeface="+mn-lt"/>
                          <a:ea typeface="+mn-ea"/>
                          <a:cs typeface="+mn-cs"/>
                        </a:rPr>
                        <a:t> </a:t>
                      </a:r>
                      <a:r>
                        <a:rPr lang="en-US" sz="1800" b="0" i="0" kern="1200" baseline="0" dirty="0" smtClean="0">
                          <a:solidFill>
                            <a:srgbClr val="FF0000"/>
                          </a:solidFill>
                          <a:effectLst/>
                          <a:latin typeface="+mn-lt"/>
                          <a:ea typeface="+mn-ea"/>
                          <a:cs typeface="+mn-cs"/>
                        </a:rPr>
                        <a:t>&lt;</a:t>
                      </a:r>
                      <a:r>
                        <a:rPr lang="en-US" sz="1800" b="0" i="0" kern="1200" baseline="0" dirty="0" smtClean="0">
                          <a:solidFill>
                            <a:schemeClr val="tx1"/>
                          </a:solidFill>
                          <a:effectLst/>
                          <a:latin typeface="+mn-lt"/>
                          <a:ea typeface="+mn-ea"/>
                          <a:cs typeface="+mn-cs"/>
                        </a:rPr>
                        <a:t> </a:t>
                      </a:r>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bl>
          </a:graphicData>
        </a:graphic>
      </p:graphicFrame>
      <p:sp>
        <p:nvSpPr>
          <p:cNvPr id="38933"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962475"/>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06800"/>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167137"/>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167137"/>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06800"/>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8942" name="Rectangle 38"/>
          <p:cNvSpPr>
            <a:spLocks noChangeArrowheads="1"/>
          </p:cNvSpPr>
          <p:nvPr/>
        </p:nvSpPr>
        <p:spPr bwMode="auto">
          <a:xfrm>
            <a:off x="1612900" y="2636912"/>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8943" name="Rectangle 39"/>
          <p:cNvSpPr>
            <a:spLocks noChangeArrowheads="1"/>
          </p:cNvSpPr>
          <p:nvPr/>
        </p:nvSpPr>
        <p:spPr bwMode="auto">
          <a:xfrm>
            <a:off x="2176463"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8944" name="Rectangle 40"/>
          <p:cNvSpPr>
            <a:spLocks noChangeArrowheads="1"/>
          </p:cNvSpPr>
          <p:nvPr/>
        </p:nvSpPr>
        <p:spPr bwMode="auto">
          <a:xfrm>
            <a:off x="914400"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8945" name="Rectangle 41"/>
          <p:cNvSpPr>
            <a:spLocks noChangeArrowheads="1"/>
          </p:cNvSpPr>
          <p:nvPr/>
        </p:nvSpPr>
        <p:spPr bwMode="auto">
          <a:xfrm>
            <a:off x="3240088" y="2638500"/>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58</a:t>
            </a:fld>
            <a:endParaRPr lang="en-GB" dirty="0"/>
          </a:p>
        </p:txBody>
      </p:sp>
    </p:spTree>
    <p:extLst>
      <p:ext uri="{BB962C8B-B14F-4D97-AF65-F5344CB8AC3E}">
        <p14:creationId xmlns:p14="http://schemas.microsoft.com/office/powerpoint/2010/main" val="385658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zh-CN" smtClean="0"/>
              <a:t>Bellman-Ford algorithm</a:t>
            </a:r>
          </a:p>
        </p:txBody>
      </p:sp>
      <p:sp>
        <p:nvSpPr>
          <p:cNvPr id="39939" name="Content Placeholder 2"/>
          <p:cNvSpPr>
            <a:spLocks noGrp="1"/>
          </p:cNvSpPr>
          <p:nvPr>
            <p:ph idx="1"/>
          </p:nvPr>
        </p:nvSpPr>
        <p:spPr>
          <a:xfrm>
            <a:off x="467544" y="1052736"/>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3</a:t>
            </a:r>
          </a:p>
        </p:txBody>
      </p:sp>
      <p:graphicFrame>
        <p:nvGraphicFramePr>
          <p:cNvPr id="25" name="Table 24"/>
          <p:cNvGraphicFramePr>
            <a:graphicFrameLocks noGrp="1"/>
          </p:cNvGraphicFramePr>
          <p:nvPr>
            <p:extLst>
              <p:ext uri="{D42A27DB-BD31-4B8C-83A1-F6EECF244321}">
                <p14:modId xmlns:p14="http://schemas.microsoft.com/office/powerpoint/2010/main" val="4217966003"/>
              </p:ext>
            </p:extLst>
          </p:nvPr>
        </p:nvGraphicFramePr>
        <p:xfrm>
          <a:off x="762000" y="4663579"/>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 </a:t>
                      </a:r>
                      <a:r>
                        <a:rPr lang="en-US" sz="1800" b="0" i="0" kern="1200" smtClean="0">
                          <a:solidFill>
                            <a:schemeClr val="tx1"/>
                          </a:solidFill>
                          <a:effectLst/>
                          <a:latin typeface="+mn-lt"/>
                          <a:ea typeface="+mn-ea"/>
                          <a:cs typeface="+mn-cs"/>
                        </a:rPr>
                        <a:t>= dist[1] </a:t>
                      </a:r>
                      <a:r>
                        <a:rPr lang="en-US" sz="1800" b="0" i="0" kern="1200" dirty="0" smtClean="0">
                          <a:solidFill>
                            <a:schemeClr val="tx1"/>
                          </a:solidFill>
                          <a:effectLst/>
                          <a:latin typeface="+mn-lt"/>
                          <a:ea typeface="+mn-ea"/>
                          <a:cs typeface="+mn-cs"/>
                        </a:rPr>
                        <a:t>+ </a:t>
                      </a:r>
                      <a:r>
                        <a:rPr lang="en-US" sz="1800" b="0" i="0" kern="1200" dirty="0" smtClean="0">
                          <a:solidFill>
                            <a:srgbClr val="00B0F0"/>
                          </a:solidFill>
                          <a:effectLst/>
                          <a:latin typeface="+mn-lt"/>
                          <a:ea typeface="+mn-ea"/>
                          <a:cs typeface="+mn-cs"/>
                        </a:rPr>
                        <a:t>1</a:t>
                      </a:r>
                      <a:r>
                        <a:rPr lang="en-US" sz="1800" b="0" i="0" kern="1200" baseline="0" dirty="0" smtClean="0">
                          <a:solidFill>
                            <a:schemeClr val="tx1"/>
                          </a:solidFill>
                          <a:effectLst/>
                          <a:latin typeface="+mn-lt"/>
                          <a:ea typeface="+mn-ea"/>
                          <a:cs typeface="+mn-cs"/>
                        </a:rPr>
                        <a:t> </a:t>
                      </a:r>
                      <a:r>
                        <a:rPr lang="en-US" sz="1800" b="0" i="0" kern="1200" baseline="0" dirty="0" smtClean="0">
                          <a:solidFill>
                            <a:srgbClr val="FF0000"/>
                          </a:solidFill>
                          <a:effectLst/>
                          <a:latin typeface="+mn-lt"/>
                          <a:ea typeface="+mn-ea"/>
                          <a:cs typeface="+mn-cs"/>
                        </a:rPr>
                        <a:t>&lt;</a:t>
                      </a:r>
                      <a:r>
                        <a:rPr lang="en-US" sz="1800" b="0" i="0" kern="1200" baseline="0" dirty="0" smtClean="0">
                          <a:solidFill>
                            <a:schemeClr val="tx1"/>
                          </a:solidFill>
                          <a:effectLst/>
                          <a:latin typeface="+mn-lt"/>
                          <a:ea typeface="+mn-ea"/>
                          <a:cs typeface="+mn-cs"/>
                        </a:rPr>
                        <a:t> </a:t>
                      </a:r>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bl>
          </a:graphicData>
        </a:graphic>
      </p:graphicFrame>
      <p:sp>
        <p:nvSpPr>
          <p:cNvPr id="39957"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06192"/>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06192"/>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890467"/>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06192"/>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2934792"/>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095129"/>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095129"/>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2934792"/>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39966" name="Rectangle 38"/>
          <p:cNvSpPr>
            <a:spLocks noChangeArrowheads="1"/>
          </p:cNvSpPr>
          <p:nvPr/>
        </p:nvSpPr>
        <p:spPr bwMode="auto">
          <a:xfrm>
            <a:off x="1612900" y="2564904"/>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39967" name="Rectangle 39"/>
          <p:cNvSpPr>
            <a:spLocks noChangeArrowheads="1"/>
          </p:cNvSpPr>
          <p:nvPr/>
        </p:nvSpPr>
        <p:spPr bwMode="auto">
          <a:xfrm>
            <a:off x="2176463" y="3342779"/>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39968" name="Rectangle 40"/>
          <p:cNvSpPr>
            <a:spLocks noChangeArrowheads="1"/>
          </p:cNvSpPr>
          <p:nvPr/>
        </p:nvSpPr>
        <p:spPr bwMode="auto">
          <a:xfrm>
            <a:off x="914400" y="3342779"/>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39969" name="Rectangle 41"/>
          <p:cNvSpPr>
            <a:spLocks noChangeArrowheads="1"/>
          </p:cNvSpPr>
          <p:nvPr/>
        </p:nvSpPr>
        <p:spPr bwMode="auto">
          <a:xfrm>
            <a:off x="3240088" y="2566492"/>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59</a:t>
            </a:fld>
            <a:endParaRPr lang="en-GB" dirty="0"/>
          </a:p>
        </p:txBody>
      </p:sp>
    </p:spTree>
    <p:extLst>
      <p:ext uri="{BB962C8B-B14F-4D97-AF65-F5344CB8AC3E}">
        <p14:creationId xmlns:p14="http://schemas.microsoft.com/office/powerpoint/2010/main" val="47534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371600" y="381000"/>
            <a:ext cx="7772400" cy="457200"/>
          </a:xfrm>
        </p:spPr>
        <p:txBody>
          <a:bodyPr/>
          <a:lstStyle/>
          <a:p>
            <a:pPr eaLnBrk="1" hangingPunct="1">
              <a:defRPr/>
            </a:pPr>
            <a:r>
              <a:rPr lang="en-US" altLang="zh-CN" sz="3600" b="1" dirty="0" smtClean="0">
                <a:effectLst>
                  <a:outerShdw blurRad="38100" dist="38100" dir="2700000" algn="tl">
                    <a:srgbClr val="FFFFFF"/>
                  </a:outerShdw>
                </a:effectLst>
                <a:ea typeface="宋体" charset="-122"/>
              </a:rPr>
              <a:t>DFS </a:t>
            </a:r>
            <a:r>
              <a:rPr lang="zh-CN" altLang="en-US" sz="3600" b="1" dirty="0" smtClean="0">
                <a:effectLst>
                  <a:outerShdw blurRad="38100" dist="38100" dir="2700000" algn="tl">
                    <a:srgbClr val="FFFFFF"/>
                  </a:outerShdw>
                </a:effectLst>
                <a:ea typeface="宋体" charset="-122"/>
              </a:rPr>
              <a:t>课堂练习</a:t>
            </a:r>
            <a:endParaRPr lang="en-US" altLang="zh-CN" dirty="0" smtClean="0">
              <a:effectLst>
                <a:outerShdw blurRad="38100" dist="38100" dir="2700000" algn="tl">
                  <a:srgbClr val="FFFFFF"/>
                </a:outerShdw>
              </a:effectLst>
              <a:ea typeface="宋体" charset="-122"/>
            </a:endParaRPr>
          </a:p>
        </p:txBody>
      </p:sp>
      <p:sp>
        <p:nvSpPr>
          <p:cNvPr id="92166" name="Rectangle 3"/>
          <p:cNvSpPr>
            <a:spLocks noGrp="1" noChangeArrowheads="1"/>
          </p:cNvSpPr>
          <p:nvPr>
            <p:ph type="body" idx="1"/>
          </p:nvPr>
        </p:nvSpPr>
        <p:spPr>
          <a:xfrm>
            <a:off x="539750" y="981075"/>
            <a:ext cx="8353425" cy="5218113"/>
          </a:xfrm>
          <a:solidFill>
            <a:srgbClr val="FFFF99"/>
          </a:solidFill>
        </p:spPr>
        <p:txBody>
          <a:bodyPr/>
          <a:lstStyle/>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z="2000" smtClean="0"/>
          </a:p>
          <a:p>
            <a:pPr eaLnBrk="1" hangingPunct="1"/>
            <a:endParaRPr lang="en-US" altLang="zh-CN" smtClean="0"/>
          </a:p>
          <a:p>
            <a:pPr eaLnBrk="1" hangingPunct="1">
              <a:buFont typeface="Wingdings" pitchFamily="2" charset="2"/>
              <a:buNone/>
            </a:pPr>
            <a:r>
              <a:rPr lang="en-US" altLang="zh-CN" sz="2000" smtClean="0"/>
              <a:t>	</a:t>
            </a:r>
            <a:endParaRPr lang="en-US" altLang="zh-CN" smtClean="0"/>
          </a:p>
          <a:p>
            <a:pPr eaLnBrk="1" hangingPunct="1">
              <a:buFont typeface="Wingdings" pitchFamily="2" charset="2"/>
              <a:buNone/>
            </a:pPr>
            <a:endParaRPr lang="en-US" altLang="zh-CN" smtClean="0"/>
          </a:p>
        </p:txBody>
      </p:sp>
      <p:graphicFrame>
        <p:nvGraphicFramePr>
          <p:cNvPr id="92162" name="Object 4"/>
          <p:cNvGraphicFramePr>
            <a:graphicFrameLocks noChangeAspect="1"/>
          </p:cNvGraphicFramePr>
          <p:nvPr/>
        </p:nvGraphicFramePr>
        <p:xfrm>
          <a:off x="1676400" y="1676400"/>
          <a:ext cx="2674938" cy="2314575"/>
        </p:xfrm>
        <a:graphic>
          <a:graphicData uri="http://schemas.openxmlformats.org/presentationml/2006/ole">
            <mc:AlternateContent xmlns:mc="http://schemas.openxmlformats.org/markup-compatibility/2006">
              <mc:Choice xmlns:v="urn:schemas-microsoft-com:vml" Requires="v">
                <p:oleObj spid="_x0000_s92427" name="Worksheet" r:id="rId5" imgW="1249906" imgH="1349248" progId="Excel.Sheet.8">
                  <p:embed/>
                </p:oleObj>
              </mc:Choice>
              <mc:Fallback>
                <p:oleObj name="Worksheet" r:id="rId5" imgW="1249906" imgH="1349248" progId="Excel.Shee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1676400"/>
                        <a:ext cx="2674938" cy="2314575"/>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7" name="Oval 5"/>
          <p:cNvSpPr>
            <a:spLocks noChangeArrowheads="1"/>
          </p:cNvSpPr>
          <p:nvPr/>
        </p:nvSpPr>
        <p:spPr bwMode="auto">
          <a:xfrm>
            <a:off x="6645275" y="1230313"/>
            <a:ext cx="508000" cy="468312"/>
          </a:xfrm>
          <a:prstGeom prst="ellipse">
            <a:avLst/>
          </a:prstGeom>
          <a:solidFill>
            <a:srgbClr val="66FF33"/>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A</a:t>
            </a:r>
            <a:endParaRPr lang="en-US" altLang="zh-CN" sz="2000" b="1">
              <a:latin typeface="Times New Roman" pitchFamily="18" charset="0"/>
            </a:endParaRPr>
          </a:p>
        </p:txBody>
      </p:sp>
      <p:sp>
        <p:nvSpPr>
          <p:cNvPr id="92168" name="Oval 6"/>
          <p:cNvSpPr>
            <a:spLocks noChangeArrowheads="1"/>
          </p:cNvSpPr>
          <p:nvPr/>
        </p:nvSpPr>
        <p:spPr bwMode="auto">
          <a:xfrm>
            <a:off x="5046663" y="2549525"/>
            <a:ext cx="508000" cy="468313"/>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B</a:t>
            </a:r>
            <a:endParaRPr lang="en-US" altLang="zh-CN" sz="2000" b="1">
              <a:latin typeface="Times New Roman" pitchFamily="18" charset="0"/>
            </a:endParaRPr>
          </a:p>
        </p:txBody>
      </p:sp>
      <p:sp>
        <p:nvSpPr>
          <p:cNvPr id="92169" name="Oval 7"/>
          <p:cNvSpPr>
            <a:spLocks noChangeArrowheads="1"/>
          </p:cNvSpPr>
          <p:nvPr/>
        </p:nvSpPr>
        <p:spPr bwMode="auto">
          <a:xfrm>
            <a:off x="6137275" y="2549525"/>
            <a:ext cx="508000" cy="468313"/>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C</a:t>
            </a:r>
            <a:endParaRPr lang="en-US" altLang="zh-CN" sz="2000" b="1">
              <a:latin typeface="Times New Roman" pitchFamily="18" charset="0"/>
            </a:endParaRPr>
          </a:p>
        </p:txBody>
      </p:sp>
      <p:sp>
        <p:nvSpPr>
          <p:cNvPr id="92170" name="Oval 8"/>
          <p:cNvSpPr>
            <a:spLocks noChangeArrowheads="1"/>
          </p:cNvSpPr>
          <p:nvPr/>
        </p:nvSpPr>
        <p:spPr bwMode="auto">
          <a:xfrm>
            <a:off x="8270875" y="2549525"/>
            <a:ext cx="508000" cy="468313"/>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G</a:t>
            </a:r>
            <a:endParaRPr lang="en-US" altLang="zh-CN" sz="2000" b="1">
              <a:latin typeface="Times New Roman" pitchFamily="18" charset="0"/>
            </a:endParaRPr>
          </a:p>
        </p:txBody>
      </p:sp>
      <p:sp>
        <p:nvSpPr>
          <p:cNvPr id="92171" name="Oval 9"/>
          <p:cNvSpPr>
            <a:spLocks noChangeArrowheads="1"/>
          </p:cNvSpPr>
          <p:nvPr/>
        </p:nvSpPr>
        <p:spPr bwMode="auto">
          <a:xfrm>
            <a:off x="7102475" y="2549525"/>
            <a:ext cx="508000" cy="468313"/>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F</a:t>
            </a:r>
            <a:endParaRPr lang="en-US" altLang="zh-CN" sz="2000" b="1">
              <a:latin typeface="Times New Roman" pitchFamily="18" charset="0"/>
            </a:endParaRPr>
          </a:p>
        </p:txBody>
      </p:sp>
      <p:sp>
        <p:nvSpPr>
          <p:cNvPr id="92172" name="Oval 10"/>
          <p:cNvSpPr>
            <a:spLocks noChangeArrowheads="1"/>
          </p:cNvSpPr>
          <p:nvPr/>
        </p:nvSpPr>
        <p:spPr bwMode="auto">
          <a:xfrm>
            <a:off x="6289675" y="3730625"/>
            <a:ext cx="508000" cy="468313"/>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D</a:t>
            </a:r>
            <a:endParaRPr lang="en-US" altLang="zh-CN" sz="2000" b="1">
              <a:latin typeface="Times New Roman" pitchFamily="18" charset="0"/>
            </a:endParaRPr>
          </a:p>
        </p:txBody>
      </p:sp>
      <p:sp>
        <p:nvSpPr>
          <p:cNvPr id="92173" name="Oval 11"/>
          <p:cNvSpPr>
            <a:spLocks noChangeArrowheads="1"/>
          </p:cNvSpPr>
          <p:nvPr/>
        </p:nvSpPr>
        <p:spPr bwMode="auto">
          <a:xfrm>
            <a:off x="7950200" y="3730625"/>
            <a:ext cx="508000" cy="468313"/>
          </a:xfrm>
          <a:prstGeom prst="ellipse">
            <a:avLst/>
          </a:prstGeom>
          <a:solidFill>
            <a:schemeClr val="accent1"/>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E</a:t>
            </a:r>
            <a:endParaRPr lang="en-US" altLang="zh-CN" sz="2000" b="1">
              <a:latin typeface="Times New Roman" pitchFamily="18" charset="0"/>
            </a:endParaRPr>
          </a:p>
        </p:txBody>
      </p:sp>
      <p:sp>
        <p:nvSpPr>
          <p:cNvPr id="92174" name="Line 12"/>
          <p:cNvSpPr>
            <a:spLocks noChangeShapeType="1"/>
          </p:cNvSpPr>
          <p:nvPr/>
        </p:nvSpPr>
        <p:spPr bwMode="auto">
          <a:xfrm flipH="1">
            <a:off x="5321300" y="1470025"/>
            <a:ext cx="1323975" cy="1079500"/>
          </a:xfrm>
          <a:prstGeom prst="line">
            <a:avLst/>
          </a:prstGeom>
          <a:noFill/>
          <a:ln w="57150">
            <a:solidFill>
              <a:schemeClr val="tx1"/>
            </a:solidFill>
            <a:round/>
            <a:headEnd/>
            <a:tailEnd/>
          </a:ln>
        </p:spPr>
        <p:txBody>
          <a:bodyPr wrap="none" anchor="ctr"/>
          <a:lstStyle/>
          <a:p>
            <a:endParaRPr lang="zh-CN" altLang="en-US"/>
          </a:p>
        </p:txBody>
      </p:sp>
      <p:sp>
        <p:nvSpPr>
          <p:cNvPr id="92175" name="Line 13"/>
          <p:cNvSpPr>
            <a:spLocks noChangeShapeType="1"/>
          </p:cNvSpPr>
          <p:nvPr/>
        </p:nvSpPr>
        <p:spPr bwMode="auto">
          <a:xfrm flipH="1">
            <a:off x="6470650" y="1698625"/>
            <a:ext cx="327025" cy="850900"/>
          </a:xfrm>
          <a:prstGeom prst="line">
            <a:avLst/>
          </a:prstGeom>
          <a:noFill/>
          <a:ln w="57150">
            <a:solidFill>
              <a:schemeClr val="tx1"/>
            </a:solidFill>
            <a:round/>
            <a:headEnd/>
            <a:tailEnd/>
          </a:ln>
        </p:spPr>
        <p:txBody>
          <a:bodyPr wrap="none" anchor="ctr"/>
          <a:lstStyle/>
          <a:p>
            <a:endParaRPr lang="zh-CN" altLang="en-US"/>
          </a:p>
        </p:txBody>
      </p:sp>
      <p:sp>
        <p:nvSpPr>
          <p:cNvPr id="92176" name="Line 14"/>
          <p:cNvSpPr>
            <a:spLocks noChangeShapeType="1"/>
          </p:cNvSpPr>
          <p:nvPr/>
        </p:nvSpPr>
        <p:spPr bwMode="auto">
          <a:xfrm>
            <a:off x="7086600" y="1676400"/>
            <a:ext cx="346075" cy="873125"/>
          </a:xfrm>
          <a:prstGeom prst="line">
            <a:avLst/>
          </a:prstGeom>
          <a:noFill/>
          <a:ln w="57150">
            <a:solidFill>
              <a:schemeClr val="tx1"/>
            </a:solidFill>
            <a:round/>
            <a:headEnd/>
            <a:tailEnd/>
          </a:ln>
        </p:spPr>
        <p:txBody>
          <a:bodyPr wrap="none" anchor="ctr"/>
          <a:lstStyle/>
          <a:p>
            <a:endParaRPr lang="zh-CN" altLang="en-US"/>
          </a:p>
        </p:txBody>
      </p:sp>
      <p:sp>
        <p:nvSpPr>
          <p:cNvPr id="92177" name="Line 15"/>
          <p:cNvSpPr>
            <a:spLocks noChangeShapeType="1"/>
          </p:cNvSpPr>
          <p:nvPr/>
        </p:nvSpPr>
        <p:spPr bwMode="auto">
          <a:xfrm>
            <a:off x="7153275" y="1470025"/>
            <a:ext cx="1304925" cy="1079500"/>
          </a:xfrm>
          <a:prstGeom prst="line">
            <a:avLst/>
          </a:prstGeom>
          <a:noFill/>
          <a:ln w="57150">
            <a:solidFill>
              <a:schemeClr val="tx1"/>
            </a:solidFill>
            <a:round/>
            <a:headEnd/>
            <a:tailEnd/>
          </a:ln>
        </p:spPr>
        <p:txBody>
          <a:bodyPr wrap="none" anchor="ctr"/>
          <a:lstStyle/>
          <a:p>
            <a:endParaRPr lang="zh-CN" altLang="en-US"/>
          </a:p>
        </p:txBody>
      </p:sp>
      <p:sp>
        <p:nvSpPr>
          <p:cNvPr id="92178" name="Line 16"/>
          <p:cNvSpPr>
            <a:spLocks noChangeShapeType="1"/>
          </p:cNvSpPr>
          <p:nvPr/>
        </p:nvSpPr>
        <p:spPr bwMode="auto">
          <a:xfrm flipH="1">
            <a:off x="6645275" y="2971800"/>
            <a:ext cx="517525" cy="758825"/>
          </a:xfrm>
          <a:prstGeom prst="line">
            <a:avLst/>
          </a:prstGeom>
          <a:noFill/>
          <a:ln w="57150">
            <a:solidFill>
              <a:schemeClr val="tx1"/>
            </a:solidFill>
            <a:round/>
            <a:headEnd/>
            <a:tailEnd/>
          </a:ln>
        </p:spPr>
        <p:txBody>
          <a:bodyPr wrap="none" anchor="ctr"/>
          <a:lstStyle/>
          <a:p>
            <a:endParaRPr lang="zh-CN" altLang="en-US"/>
          </a:p>
        </p:txBody>
      </p:sp>
      <p:sp>
        <p:nvSpPr>
          <p:cNvPr id="92179" name="Line 17"/>
          <p:cNvSpPr>
            <a:spLocks noChangeShapeType="1"/>
          </p:cNvSpPr>
          <p:nvPr/>
        </p:nvSpPr>
        <p:spPr bwMode="auto">
          <a:xfrm>
            <a:off x="7432675" y="3017838"/>
            <a:ext cx="838200" cy="712787"/>
          </a:xfrm>
          <a:prstGeom prst="line">
            <a:avLst/>
          </a:prstGeom>
          <a:noFill/>
          <a:ln w="57150">
            <a:solidFill>
              <a:schemeClr val="tx1"/>
            </a:solidFill>
            <a:round/>
            <a:headEnd/>
            <a:tailEnd/>
          </a:ln>
        </p:spPr>
        <p:txBody>
          <a:bodyPr wrap="none" anchor="ctr"/>
          <a:lstStyle/>
          <a:p>
            <a:endParaRPr lang="zh-CN" altLang="en-US"/>
          </a:p>
        </p:txBody>
      </p:sp>
      <p:sp>
        <p:nvSpPr>
          <p:cNvPr id="92180" name="Line 18"/>
          <p:cNvSpPr>
            <a:spLocks noChangeShapeType="1"/>
          </p:cNvSpPr>
          <p:nvPr/>
        </p:nvSpPr>
        <p:spPr bwMode="auto">
          <a:xfrm flipH="1">
            <a:off x="8270875" y="3017838"/>
            <a:ext cx="187325" cy="712787"/>
          </a:xfrm>
          <a:prstGeom prst="line">
            <a:avLst/>
          </a:prstGeom>
          <a:noFill/>
          <a:ln w="57150">
            <a:solidFill>
              <a:schemeClr val="tx1"/>
            </a:solidFill>
            <a:round/>
            <a:headEnd/>
            <a:tailEnd/>
          </a:ln>
        </p:spPr>
        <p:txBody>
          <a:bodyPr wrap="none" anchor="ctr"/>
          <a:lstStyle/>
          <a:p>
            <a:endParaRPr lang="zh-CN" altLang="en-US"/>
          </a:p>
        </p:txBody>
      </p:sp>
      <p:sp>
        <p:nvSpPr>
          <p:cNvPr id="92181" name="Line 19"/>
          <p:cNvSpPr>
            <a:spLocks noChangeShapeType="1"/>
          </p:cNvSpPr>
          <p:nvPr/>
        </p:nvSpPr>
        <p:spPr bwMode="auto">
          <a:xfrm flipH="1" flipV="1">
            <a:off x="6797675" y="3970338"/>
            <a:ext cx="1152525" cy="0"/>
          </a:xfrm>
          <a:prstGeom prst="line">
            <a:avLst/>
          </a:prstGeom>
          <a:noFill/>
          <a:ln w="57150">
            <a:solidFill>
              <a:schemeClr val="tx1"/>
            </a:solidFill>
            <a:round/>
            <a:headEnd/>
            <a:tailEnd/>
          </a:ln>
        </p:spPr>
        <p:txBody>
          <a:bodyPr wrap="none" anchor="ctr"/>
          <a:lstStyle/>
          <a:p>
            <a:endParaRPr lang="zh-CN" altLang="en-US"/>
          </a:p>
        </p:txBody>
      </p:sp>
      <p:sp>
        <p:nvSpPr>
          <p:cNvPr id="92182" name="Text Box 20"/>
          <p:cNvSpPr txBox="1">
            <a:spLocks noChangeArrowheads="1"/>
          </p:cNvSpPr>
          <p:nvPr/>
        </p:nvSpPr>
        <p:spPr bwMode="auto">
          <a:xfrm>
            <a:off x="6791325" y="833438"/>
            <a:ext cx="31115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1</a:t>
            </a:r>
          </a:p>
        </p:txBody>
      </p:sp>
      <p:sp>
        <p:nvSpPr>
          <p:cNvPr id="92183" name="Text Box 21"/>
          <p:cNvSpPr txBox="1">
            <a:spLocks noChangeArrowheads="1"/>
          </p:cNvSpPr>
          <p:nvPr/>
        </p:nvSpPr>
        <p:spPr bwMode="auto">
          <a:xfrm>
            <a:off x="2057400" y="5410200"/>
            <a:ext cx="1046163" cy="396875"/>
          </a:xfrm>
          <a:prstGeom prst="rect">
            <a:avLst/>
          </a:prstGeom>
          <a:noFill/>
          <a:ln w="9525">
            <a:noFill/>
            <a:miter lim="800000"/>
            <a:headEnd/>
            <a:tailEnd/>
          </a:ln>
        </p:spPr>
        <p:txBody>
          <a:bodyPr wrap="none">
            <a:spAutoFit/>
          </a:bodyPr>
          <a:lstStyle/>
          <a:p>
            <a:r>
              <a:rPr lang="en-US" altLang="zh-CN" sz="2000" b="1"/>
              <a:t>VAL[K]</a:t>
            </a:r>
            <a:endParaRPr lang="en-GB" altLang="zh-CN" sz="2000" b="1"/>
          </a:p>
        </p:txBody>
      </p:sp>
      <p:graphicFrame>
        <p:nvGraphicFramePr>
          <p:cNvPr id="73750" name="Group 22"/>
          <p:cNvGraphicFramePr>
            <a:graphicFrameLocks noGrp="1"/>
          </p:cNvGraphicFramePr>
          <p:nvPr/>
        </p:nvGraphicFramePr>
        <p:xfrm>
          <a:off x="3352800" y="4800600"/>
          <a:ext cx="3657600" cy="1036320"/>
        </p:xfrm>
        <a:graphic>
          <a:graphicData uri="http://schemas.openxmlformats.org/drawingml/2006/table">
            <a:tbl>
              <a:tblPr/>
              <a:tblGrid>
                <a:gridCol w="523875"/>
                <a:gridCol w="520700"/>
                <a:gridCol w="522288"/>
                <a:gridCol w="523875"/>
                <a:gridCol w="522287"/>
                <a:gridCol w="520700"/>
                <a:gridCol w="523875"/>
              </a:tblGrid>
              <a:tr h="1524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endParaRPr kumimoji="0" lang="zh-CN" altLang="zh-CN"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2210" name="Text Box 48"/>
          <p:cNvSpPr txBox="1">
            <a:spLocks noChangeArrowheads="1"/>
          </p:cNvSpPr>
          <p:nvPr/>
        </p:nvSpPr>
        <p:spPr bwMode="auto">
          <a:xfrm>
            <a:off x="1042988" y="1557338"/>
            <a:ext cx="776287" cy="457200"/>
          </a:xfrm>
          <a:prstGeom prst="rect">
            <a:avLst/>
          </a:prstGeom>
          <a:noFill/>
          <a:ln w="12700" cap="sq">
            <a:noFill/>
            <a:miter lim="800000"/>
            <a:headEnd type="none" w="sm" len="sm"/>
            <a:tailEnd type="none" w="sm" len="sm"/>
          </a:ln>
        </p:spPr>
        <p:txBody>
          <a:bodyPr wrap="none">
            <a:spAutoFit/>
          </a:bodyPr>
          <a:lstStyle/>
          <a:p>
            <a:pPr algn="ctr"/>
            <a:r>
              <a:rPr lang="en-US" altLang="zh-CN"/>
              <a:t>start</a:t>
            </a:r>
          </a:p>
        </p:txBody>
      </p:sp>
      <p:sp>
        <p:nvSpPr>
          <p:cNvPr id="92211" name="AutoShape 49"/>
          <p:cNvSpPr>
            <a:spLocks noChangeArrowheads="1"/>
          </p:cNvSpPr>
          <p:nvPr/>
        </p:nvSpPr>
        <p:spPr bwMode="auto">
          <a:xfrm>
            <a:off x="1295400" y="1981200"/>
            <a:ext cx="381000" cy="152400"/>
          </a:xfrm>
          <a:prstGeom prst="rightArrow">
            <a:avLst>
              <a:gd name="adj1" fmla="val 50000"/>
              <a:gd name="adj2" fmla="val 62500"/>
            </a:avLst>
          </a:prstGeom>
          <a:solidFill>
            <a:schemeClr val="accent1"/>
          </a:solidFill>
          <a:ln w="12700" cap="sq">
            <a:solidFill>
              <a:schemeClr val="tx1"/>
            </a:solidFill>
            <a:miter lim="800000"/>
            <a:headEnd type="none" w="sm" len="sm"/>
            <a:tailEnd type="none" w="sm" len="sm"/>
          </a:ln>
        </p:spPr>
        <p:txBody>
          <a:bodyPr wrap="none" anchor="ctr"/>
          <a:lstStyle/>
          <a:p>
            <a:endParaRPr lang="zh-CN" altLang="zh-CN"/>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zh-CN" smtClean="0"/>
              <a:t>Bellman-Ford algorithm</a:t>
            </a:r>
          </a:p>
        </p:txBody>
      </p:sp>
      <p:sp>
        <p:nvSpPr>
          <p:cNvPr id="40963" name="Content Placeholder 2"/>
          <p:cNvSpPr>
            <a:spLocks noGrp="1"/>
          </p:cNvSpPr>
          <p:nvPr>
            <p:ph idx="1"/>
          </p:nvPr>
        </p:nvSpPr>
        <p:spPr>
          <a:xfrm>
            <a:off x="467544" y="1052736"/>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3</a:t>
            </a:r>
          </a:p>
        </p:txBody>
      </p:sp>
      <p:graphicFrame>
        <p:nvGraphicFramePr>
          <p:cNvPr id="25" name="Table 24"/>
          <p:cNvGraphicFramePr>
            <a:graphicFrameLocks noGrp="1"/>
          </p:cNvGraphicFramePr>
          <p:nvPr>
            <p:extLst>
              <p:ext uri="{D42A27DB-BD31-4B8C-83A1-F6EECF244321}">
                <p14:modId xmlns:p14="http://schemas.microsoft.com/office/powerpoint/2010/main" val="1483614227"/>
              </p:ext>
            </p:extLst>
          </p:nvPr>
        </p:nvGraphicFramePr>
        <p:xfrm>
          <a:off x="762000" y="4807595"/>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-2 </a:t>
                      </a:r>
                      <a:r>
                        <a:rPr lang="en-US" sz="1800" b="0" i="0" kern="1200" smtClean="0">
                          <a:solidFill>
                            <a:schemeClr val="tx1"/>
                          </a:solidFill>
                          <a:effectLst/>
                          <a:latin typeface="+mn-lt"/>
                          <a:ea typeface="+mn-ea"/>
                          <a:cs typeface="+mn-cs"/>
                        </a:rPr>
                        <a:t>= dist[1] </a:t>
                      </a:r>
                      <a:r>
                        <a:rPr lang="en-US" sz="1800" b="0" i="0" kern="1200" dirty="0" smtClean="0">
                          <a:solidFill>
                            <a:schemeClr val="tx1"/>
                          </a:solidFill>
                          <a:effectLst/>
                          <a:latin typeface="+mn-lt"/>
                          <a:ea typeface="+mn-ea"/>
                          <a:cs typeface="+mn-cs"/>
                        </a:rPr>
                        <a:t>+ </a:t>
                      </a:r>
                      <a:r>
                        <a:rPr lang="en-US" sz="1800" b="0" i="0" kern="1200" dirty="0" smtClean="0">
                          <a:solidFill>
                            <a:srgbClr val="7030A0"/>
                          </a:solidFill>
                          <a:effectLst/>
                          <a:latin typeface="+mn-lt"/>
                          <a:ea typeface="+mn-ea"/>
                          <a:cs typeface="+mn-cs"/>
                        </a:rPr>
                        <a:t>(-1)</a:t>
                      </a:r>
                      <a:r>
                        <a:rPr lang="en-US" sz="1800" b="0" i="0" kern="1200" baseline="0" dirty="0" smtClean="0">
                          <a:solidFill>
                            <a:schemeClr val="tx1"/>
                          </a:solidFill>
                          <a:effectLst/>
                          <a:latin typeface="+mn-lt"/>
                          <a:ea typeface="+mn-ea"/>
                          <a:cs typeface="+mn-cs"/>
                        </a:rPr>
                        <a:t> </a:t>
                      </a:r>
                      <a:r>
                        <a:rPr lang="en-US" sz="1800" b="0" i="0" kern="1200" baseline="0" dirty="0" smtClean="0">
                          <a:solidFill>
                            <a:srgbClr val="FF0000"/>
                          </a:solidFill>
                          <a:effectLst/>
                          <a:latin typeface="+mn-lt"/>
                          <a:ea typeface="+mn-ea"/>
                          <a:cs typeface="+mn-cs"/>
                        </a:rPr>
                        <a:t>&lt;</a:t>
                      </a:r>
                      <a:r>
                        <a:rPr lang="en-US" sz="1800" b="0" i="0" kern="1200" baseline="0" dirty="0" smtClean="0">
                          <a:solidFill>
                            <a:schemeClr val="tx1"/>
                          </a:solidFill>
                          <a:effectLst/>
                          <a:latin typeface="+mn-lt"/>
                          <a:ea typeface="+mn-ea"/>
                          <a:cs typeface="+mn-cs"/>
                        </a:rPr>
                        <a:t> </a:t>
                      </a:r>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bl>
          </a:graphicData>
        </a:graphic>
      </p:graphicFrame>
      <p:sp>
        <p:nvSpPr>
          <p:cNvPr id="40981"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85020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85020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4034483"/>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85020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78808"/>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239145"/>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239145"/>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78808"/>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40990" name="Rectangle 38"/>
          <p:cNvSpPr>
            <a:spLocks noChangeArrowheads="1"/>
          </p:cNvSpPr>
          <p:nvPr/>
        </p:nvSpPr>
        <p:spPr bwMode="auto">
          <a:xfrm>
            <a:off x="1612900" y="270892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40991" name="Rectangle 39"/>
          <p:cNvSpPr>
            <a:spLocks noChangeArrowheads="1"/>
          </p:cNvSpPr>
          <p:nvPr/>
        </p:nvSpPr>
        <p:spPr bwMode="auto">
          <a:xfrm>
            <a:off x="2176463" y="3486795"/>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40992" name="Rectangle 40"/>
          <p:cNvSpPr>
            <a:spLocks noChangeArrowheads="1"/>
          </p:cNvSpPr>
          <p:nvPr/>
        </p:nvSpPr>
        <p:spPr bwMode="auto">
          <a:xfrm>
            <a:off x="914400" y="3486795"/>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40993" name="Rectangle 41"/>
          <p:cNvSpPr>
            <a:spLocks noChangeArrowheads="1"/>
          </p:cNvSpPr>
          <p:nvPr/>
        </p:nvSpPr>
        <p:spPr bwMode="auto">
          <a:xfrm>
            <a:off x="3240088" y="2710508"/>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60</a:t>
            </a:fld>
            <a:endParaRPr lang="en-GB" dirty="0"/>
          </a:p>
        </p:txBody>
      </p:sp>
    </p:spTree>
    <p:extLst>
      <p:ext uri="{BB962C8B-B14F-4D97-AF65-F5344CB8AC3E}">
        <p14:creationId xmlns:p14="http://schemas.microsoft.com/office/powerpoint/2010/main" val="181900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zh-CN" smtClean="0"/>
              <a:t>Bellman-Ford algorithm</a:t>
            </a:r>
          </a:p>
        </p:txBody>
      </p:sp>
      <p:sp>
        <p:nvSpPr>
          <p:cNvPr id="41987" name="Content Placeholder 2"/>
          <p:cNvSpPr>
            <a:spLocks noGrp="1"/>
          </p:cNvSpPr>
          <p:nvPr>
            <p:ph idx="1"/>
          </p:nvPr>
        </p:nvSpPr>
        <p:spPr>
          <a:xfrm>
            <a:off x="467544" y="1052736"/>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t>i</a:t>
            </a:r>
            <a:r>
              <a:rPr lang="en-US" altLang="zh-CN" sz="2800" dirty="0" smtClean="0"/>
              <a:t> = 3 = |</a:t>
            </a:r>
            <a:r>
              <a:rPr lang="en-US" altLang="zh-CN" sz="2800" i="1" dirty="0" smtClean="0"/>
              <a:t>V</a:t>
            </a:r>
            <a:r>
              <a:rPr lang="en-US" altLang="zh-CN" sz="2800" dirty="0" smtClean="0"/>
              <a:t>|-1</a:t>
            </a:r>
          </a:p>
        </p:txBody>
      </p:sp>
      <p:graphicFrame>
        <p:nvGraphicFramePr>
          <p:cNvPr id="25" name="Table 24"/>
          <p:cNvGraphicFramePr>
            <a:graphicFrameLocks noGrp="1"/>
          </p:cNvGraphicFramePr>
          <p:nvPr>
            <p:extLst>
              <p:ext uri="{D42A27DB-BD31-4B8C-83A1-F6EECF244321}">
                <p14:modId xmlns:p14="http://schemas.microsoft.com/office/powerpoint/2010/main" val="6679993"/>
              </p:ext>
            </p:extLst>
          </p:nvPr>
        </p:nvGraphicFramePr>
        <p:xfrm>
          <a:off x="762000" y="4735587"/>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-3 = </a:t>
                      </a:r>
                      <a:r>
                        <a:rPr lang="en-US" sz="1800" b="0" i="0" kern="1200" dirty="0" err="1" smtClean="0">
                          <a:solidFill>
                            <a:schemeClr val="tx1"/>
                          </a:solidFill>
                          <a:effectLst/>
                          <a:latin typeface="+mn-lt"/>
                          <a:ea typeface="+mn-ea"/>
                          <a:cs typeface="+mn-cs"/>
                        </a:rPr>
                        <a:t>dist</a:t>
                      </a:r>
                      <a:r>
                        <a:rPr lang="en-US" sz="1800" b="0" i="0" kern="1200" dirty="0" smtClean="0">
                          <a:solidFill>
                            <a:schemeClr val="tx1"/>
                          </a:solidFill>
                          <a:effectLst/>
                          <a:latin typeface="+mn-lt"/>
                          <a:ea typeface="+mn-ea"/>
                          <a:cs typeface="+mn-cs"/>
                        </a:rPr>
                        <a:t>[2] + </a:t>
                      </a:r>
                      <a:r>
                        <a:rPr lang="en-US" sz="1800" b="0" i="0" kern="1200" dirty="0" smtClean="0">
                          <a:solidFill>
                            <a:srgbClr val="00B050"/>
                          </a:solidFill>
                          <a:effectLst/>
                          <a:latin typeface="+mn-lt"/>
                          <a:ea typeface="+mn-ea"/>
                          <a:cs typeface="+mn-cs"/>
                        </a:rPr>
                        <a:t>(-1)</a:t>
                      </a:r>
                      <a:r>
                        <a:rPr lang="en-US" sz="1800" b="0" i="0" kern="1200" baseline="0" dirty="0" smtClean="0">
                          <a:solidFill>
                            <a:schemeClr val="tx1"/>
                          </a:solidFill>
                          <a:effectLst/>
                          <a:latin typeface="+mn-lt"/>
                          <a:ea typeface="+mn-ea"/>
                          <a:cs typeface="+mn-cs"/>
                        </a:rPr>
                        <a:t> </a:t>
                      </a:r>
                      <a:r>
                        <a:rPr lang="en-US" sz="1800" b="0" i="0" kern="1200" baseline="0" dirty="0" smtClean="0">
                          <a:solidFill>
                            <a:srgbClr val="FF0000"/>
                          </a:solidFill>
                          <a:effectLst/>
                          <a:latin typeface="+mn-lt"/>
                          <a:ea typeface="+mn-ea"/>
                          <a:cs typeface="+mn-cs"/>
                        </a:rPr>
                        <a:t>&lt;</a:t>
                      </a:r>
                      <a:r>
                        <a:rPr lang="en-US" sz="1800" b="0" i="0" kern="1200" baseline="0" dirty="0" smtClean="0">
                          <a:solidFill>
                            <a:schemeClr val="tx1"/>
                          </a:solidFill>
                          <a:effectLst/>
                          <a:latin typeface="+mn-lt"/>
                          <a:ea typeface="+mn-ea"/>
                          <a:cs typeface="+mn-cs"/>
                        </a:rPr>
                        <a:t> </a:t>
                      </a:r>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-1</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bl>
          </a:graphicData>
        </a:graphic>
      </p:graphicFrame>
      <p:sp>
        <p:nvSpPr>
          <p:cNvPr id="42005"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a:t>For </a:t>
            </a:r>
            <a:r>
              <a:rPr lang="en-US" altLang="zh-CN">
                <a:solidFill>
                  <a:srgbClr val="7030A0"/>
                </a:solidFill>
              </a:rPr>
              <a:t>each vertex </a:t>
            </a:r>
            <a:r>
              <a:rPr lang="en-US" altLang="zh-CN" i="1">
                <a:solidFill>
                  <a:srgbClr val="7030A0"/>
                </a:solidFill>
              </a:rPr>
              <a:t>v</a:t>
            </a:r>
            <a:r>
              <a:rPr lang="en-US" altLang="zh-CN"/>
              <a:t>, set </a:t>
            </a:r>
            <a:r>
              <a:rPr lang="en-US" altLang="zh-CN">
                <a:solidFill>
                  <a:srgbClr val="0070C0"/>
                </a:solidFill>
              </a:rPr>
              <a:t>dist(</a:t>
            </a:r>
            <a:r>
              <a:rPr lang="en-US" altLang="zh-CN" i="1">
                <a:solidFill>
                  <a:srgbClr val="0070C0"/>
                </a:solidFill>
              </a:rPr>
              <a:t>v</a:t>
            </a:r>
            <a:r>
              <a:rPr lang="en-US" altLang="zh-CN">
                <a:solidFill>
                  <a:srgbClr val="0070C0"/>
                </a:solidFill>
              </a:rPr>
              <a:t>) = ∞</a:t>
            </a:r>
          </a:p>
          <a:p>
            <a:pPr>
              <a:spcBef>
                <a:spcPct val="20000"/>
              </a:spcBef>
              <a:buFont typeface="Arial" charset="0"/>
              <a:buNone/>
            </a:pPr>
            <a:r>
              <a:rPr lang="en-US" altLang="zh-CN"/>
              <a:t>set </a:t>
            </a:r>
            <a:r>
              <a:rPr lang="en-US" altLang="zh-CN">
                <a:solidFill>
                  <a:srgbClr val="0070C0"/>
                </a:solidFill>
              </a:rPr>
              <a:t>dist(</a:t>
            </a:r>
            <a:r>
              <a:rPr lang="en-US" altLang="zh-CN" i="1">
                <a:solidFill>
                  <a:srgbClr val="0070C0"/>
                </a:solidFill>
              </a:rPr>
              <a:t>s</a:t>
            </a:r>
            <a:r>
              <a:rPr lang="en-US" altLang="zh-CN">
                <a:solidFill>
                  <a:srgbClr val="0070C0"/>
                </a:solidFill>
              </a:rPr>
              <a:t>) = 0</a:t>
            </a:r>
          </a:p>
          <a:p>
            <a:pPr>
              <a:spcBef>
                <a:spcPct val="20000"/>
              </a:spcBef>
              <a:buFont typeface="Arial" charset="0"/>
              <a:buNone/>
            </a:pPr>
            <a:r>
              <a:rPr lang="en-US" altLang="zh-CN"/>
              <a:t>For </a:t>
            </a:r>
            <a:r>
              <a:rPr lang="en-US" altLang="zh-CN" i="1">
                <a:solidFill>
                  <a:srgbClr val="0070C0"/>
                </a:solidFill>
              </a:rPr>
              <a:t>i</a:t>
            </a:r>
            <a:r>
              <a:rPr lang="en-US" altLang="zh-CN">
                <a:solidFill>
                  <a:srgbClr val="0070C0"/>
                </a:solidFill>
              </a:rPr>
              <a:t> from 1 to |</a:t>
            </a:r>
            <a:r>
              <a:rPr lang="en-US" altLang="zh-CN" i="1">
                <a:solidFill>
                  <a:srgbClr val="0070C0"/>
                </a:solidFill>
              </a:rPr>
              <a:t>V</a:t>
            </a:r>
            <a:r>
              <a:rPr lang="en-US" altLang="zh-CN">
                <a:solidFill>
                  <a:srgbClr val="0070C0"/>
                </a:solidFill>
              </a:rPr>
              <a:t>|-1 </a:t>
            </a:r>
          </a:p>
          <a:p>
            <a:pPr>
              <a:spcBef>
                <a:spcPct val="20000"/>
              </a:spcBef>
              <a:buFont typeface="Arial" charset="0"/>
              <a:buNone/>
            </a:pPr>
            <a:r>
              <a:rPr lang="en-US" altLang="zh-CN">
                <a:solidFill>
                  <a:srgbClr val="0070C0"/>
                </a:solidFill>
              </a:rPr>
              <a:t>      </a:t>
            </a: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solidFill>
                  <a:srgbClr val="0070C0"/>
                </a:solidFill>
              </a:rPr>
              <a:t>            </a:t>
            </a:r>
            <a:r>
              <a:rPr lang="en-US" altLang="zh-CN"/>
              <a:t>if</a:t>
            </a:r>
            <a:r>
              <a:rPr lang="en-US" altLang="zh-CN">
                <a:solidFill>
                  <a:srgbClr val="0070C0"/>
                </a:solidFill>
              </a:rPr>
              <a:t> </a:t>
            </a:r>
            <a:r>
              <a:rPr lang="en-US" altLang="zh-CN">
                <a:solidFill>
                  <a:srgbClr val="00B050"/>
                </a:solidFill>
              </a:rPr>
              <a:t>dist(</a:t>
            </a:r>
            <a:r>
              <a:rPr lang="en-US" altLang="zh-CN" i="1">
                <a:solidFill>
                  <a:srgbClr val="00B050"/>
                </a:solidFill>
              </a:rPr>
              <a:t>x</a:t>
            </a:r>
            <a:r>
              <a:rPr lang="en-US" altLang="zh-CN">
                <a:solidFill>
                  <a:srgbClr val="00B050"/>
                </a:solidFill>
              </a:rPr>
              <a:t>) + </a:t>
            </a:r>
            <a:r>
              <a:rPr lang="en-US" altLang="zh-CN" i="1">
                <a:solidFill>
                  <a:srgbClr val="00B050"/>
                </a:solidFill>
              </a:rPr>
              <a:t>w</a:t>
            </a:r>
            <a:r>
              <a:rPr lang="en-US" altLang="zh-CN">
                <a:solidFill>
                  <a:srgbClr val="00B050"/>
                </a:solidFill>
              </a:rPr>
              <a:t>(</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solidFill>
                  <a:srgbClr val="0070C0"/>
                </a:solidFill>
              </a:rPr>
              <a:t>                  </a:t>
            </a:r>
            <a:r>
              <a:rPr lang="en-US" altLang="zh-CN"/>
              <a:t>set</a:t>
            </a:r>
            <a:r>
              <a:rPr lang="en-US" altLang="zh-CN">
                <a:solidFill>
                  <a:srgbClr val="0070C0"/>
                </a:solidFill>
              </a:rPr>
              <a:t> dist(</a:t>
            </a:r>
            <a:r>
              <a:rPr lang="en-US" altLang="zh-CN" i="1">
                <a:solidFill>
                  <a:srgbClr val="0070C0"/>
                </a:solidFill>
              </a:rPr>
              <a:t>y</a:t>
            </a:r>
            <a:r>
              <a:rPr lang="en-US" altLang="zh-CN">
                <a:solidFill>
                  <a:srgbClr val="0070C0"/>
                </a:solidFill>
              </a:rPr>
              <a:t>) = dist(</a:t>
            </a:r>
            <a:r>
              <a:rPr lang="en-US" altLang="zh-CN" i="1">
                <a:solidFill>
                  <a:srgbClr val="0070C0"/>
                </a:solidFill>
              </a:rPr>
              <a:t>x</a:t>
            </a:r>
            <a:r>
              <a:rPr lang="en-US" altLang="zh-CN">
                <a:solidFill>
                  <a:srgbClr val="0070C0"/>
                </a:solidFill>
              </a:rPr>
              <a:t>) + </a:t>
            </a:r>
            <a:r>
              <a:rPr lang="en-US" altLang="zh-CN" i="1">
                <a:solidFill>
                  <a:srgbClr val="0070C0"/>
                </a:solidFill>
              </a:rPr>
              <a:t>w</a:t>
            </a:r>
            <a:r>
              <a:rPr lang="en-US" altLang="zh-CN">
                <a:solidFill>
                  <a:srgbClr val="0070C0"/>
                </a:solidFill>
              </a:rPr>
              <a:t>(</a:t>
            </a:r>
            <a:r>
              <a:rPr lang="en-US" altLang="zh-CN" i="1">
                <a:solidFill>
                  <a:srgbClr val="0070C0"/>
                </a:solidFill>
              </a:rPr>
              <a:t>x</a:t>
            </a:r>
            <a:r>
              <a:rPr lang="en-US" altLang="zh-CN">
                <a:solidFill>
                  <a:srgbClr val="0070C0"/>
                </a:solidFill>
              </a:rPr>
              <a:t>, </a:t>
            </a:r>
            <a:r>
              <a:rPr lang="en-US" altLang="zh-CN" i="1">
                <a:solidFill>
                  <a:srgbClr val="0070C0"/>
                </a:solidFill>
              </a:rPr>
              <a:t>y</a:t>
            </a:r>
            <a:r>
              <a:rPr lang="en-US" altLang="zh-CN">
                <a:solidFill>
                  <a:srgbClr val="0070C0"/>
                </a:solidFill>
              </a:rPr>
              <a:t>)</a:t>
            </a:r>
          </a:p>
          <a:p>
            <a:pPr>
              <a:spcBef>
                <a:spcPct val="20000"/>
              </a:spcBef>
              <a:buFont typeface="Arial" charset="0"/>
              <a:buNone/>
            </a:pPr>
            <a:r>
              <a:rPr lang="en-US" altLang="zh-CN"/>
              <a:t>For </a:t>
            </a:r>
            <a:r>
              <a:rPr lang="en-US" altLang="zh-CN">
                <a:solidFill>
                  <a:srgbClr val="7030A0"/>
                </a:solidFill>
              </a:rPr>
              <a:t>each edge (</a:t>
            </a:r>
            <a:r>
              <a:rPr lang="en-US" altLang="zh-CN" i="1">
                <a:solidFill>
                  <a:srgbClr val="7030A0"/>
                </a:solidFill>
              </a:rPr>
              <a:t>x</a:t>
            </a:r>
            <a:r>
              <a:rPr lang="en-US" altLang="zh-CN">
                <a:solidFill>
                  <a:srgbClr val="7030A0"/>
                </a:solidFill>
              </a:rPr>
              <a:t>, </a:t>
            </a:r>
            <a:r>
              <a:rPr lang="en-US" altLang="zh-CN" i="1">
                <a:solidFill>
                  <a:srgbClr val="7030A0"/>
                </a:solidFill>
              </a:rPr>
              <a:t>y</a:t>
            </a:r>
            <a:r>
              <a:rPr lang="en-US" altLang="zh-CN">
                <a:solidFill>
                  <a:srgbClr val="7030A0"/>
                </a:solidFill>
              </a:rPr>
              <a:t>)</a:t>
            </a:r>
          </a:p>
          <a:p>
            <a:pPr>
              <a:spcBef>
                <a:spcPct val="20000"/>
              </a:spcBef>
              <a:buFont typeface="Arial" charset="0"/>
              <a:buNone/>
            </a:pPr>
            <a:r>
              <a:rPr lang="en-US" altLang="zh-CN"/>
              <a:t>      if </a:t>
            </a:r>
            <a:r>
              <a:rPr lang="en-US" altLang="zh-CN">
                <a:solidFill>
                  <a:srgbClr val="00B050"/>
                </a:solidFill>
              </a:rPr>
              <a:t>dist(</a:t>
            </a:r>
            <a:r>
              <a:rPr lang="en-US" altLang="zh-CN" i="1">
                <a:solidFill>
                  <a:srgbClr val="00B050"/>
                </a:solidFill>
              </a:rPr>
              <a:t>x</a:t>
            </a:r>
            <a:r>
              <a:rPr lang="en-US" altLang="zh-CN">
                <a:solidFill>
                  <a:srgbClr val="00B050"/>
                </a:solidFill>
              </a:rPr>
              <a:t>) + w(</a:t>
            </a:r>
            <a:r>
              <a:rPr lang="en-US" altLang="zh-CN" i="1">
                <a:solidFill>
                  <a:srgbClr val="00B050"/>
                </a:solidFill>
              </a:rPr>
              <a:t>x</a:t>
            </a:r>
            <a:r>
              <a:rPr lang="en-US" altLang="zh-CN">
                <a:solidFill>
                  <a:srgbClr val="00B050"/>
                </a:solidFill>
              </a:rPr>
              <a:t>, </a:t>
            </a:r>
            <a:r>
              <a:rPr lang="en-US" altLang="zh-CN" i="1">
                <a:solidFill>
                  <a:srgbClr val="00B050"/>
                </a:solidFill>
              </a:rPr>
              <a:t>y</a:t>
            </a:r>
            <a:r>
              <a:rPr lang="en-US" altLang="zh-CN">
                <a:solidFill>
                  <a:srgbClr val="00B050"/>
                </a:solidFill>
              </a:rPr>
              <a:t>) &lt; dist(</a:t>
            </a:r>
            <a:r>
              <a:rPr lang="en-US" altLang="zh-CN" i="1">
                <a:solidFill>
                  <a:srgbClr val="00B050"/>
                </a:solidFill>
              </a:rPr>
              <a:t>y</a:t>
            </a:r>
            <a:r>
              <a:rPr lang="en-US" altLang="zh-CN">
                <a:solidFill>
                  <a:srgbClr val="00B050"/>
                </a:solidFill>
              </a:rPr>
              <a:t>)</a:t>
            </a:r>
          </a:p>
          <a:p>
            <a:pPr>
              <a:spcBef>
                <a:spcPct val="20000"/>
              </a:spcBef>
              <a:buFont typeface="Arial" charset="0"/>
              <a:buNone/>
            </a:pPr>
            <a:r>
              <a:rPr lang="en-US" altLang="zh-CN"/>
              <a:t>            return </a:t>
            </a:r>
            <a:r>
              <a:rPr lang="en-US" altLang="zh-CN" i="1">
                <a:solidFill>
                  <a:srgbClr val="FF0000"/>
                </a:solidFill>
              </a:rPr>
              <a:t>negative cycle exists</a:t>
            </a:r>
          </a:p>
        </p:txBody>
      </p:sp>
      <p:sp>
        <p:nvSpPr>
          <p:cNvPr id="28" name="Oval 27"/>
          <p:cNvSpPr/>
          <p:nvPr/>
        </p:nvSpPr>
        <p:spPr>
          <a:xfrm>
            <a:off x="6858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3962475"/>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778200"/>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06800"/>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167137"/>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167137"/>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06800"/>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42014" name="Rectangle 38"/>
          <p:cNvSpPr>
            <a:spLocks noChangeArrowheads="1"/>
          </p:cNvSpPr>
          <p:nvPr/>
        </p:nvSpPr>
        <p:spPr bwMode="auto">
          <a:xfrm>
            <a:off x="1612900" y="2636912"/>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42015" name="Rectangle 39"/>
          <p:cNvSpPr>
            <a:spLocks noChangeArrowheads="1"/>
          </p:cNvSpPr>
          <p:nvPr/>
        </p:nvSpPr>
        <p:spPr bwMode="auto">
          <a:xfrm>
            <a:off x="2176463"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42016" name="Rectangle 40"/>
          <p:cNvSpPr>
            <a:spLocks noChangeArrowheads="1"/>
          </p:cNvSpPr>
          <p:nvPr/>
        </p:nvSpPr>
        <p:spPr bwMode="auto">
          <a:xfrm>
            <a:off x="914400" y="3414787"/>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42017" name="Rectangle 41"/>
          <p:cNvSpPr>
            <a:spLocks noChangeArrowheads="1"/>
          </p:cNvSpPr>
          <p:nvPr/>
        </p:nvSpPr>
        <p:spPr bwMode="auto">
          <a:xfrm>
            <a:off x="3240088" y="2638500"/>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61</a:t>
            </a:fld>
            <a:endParaRPr lang="en-GB" dirty="0"/>
          </a:p>
        </p:txBody>
      </p:sp>
    </p:spTree>
    <p:extLst>
      <p:ext uri="{BB962C8B-B14F-4D97-AF65-F5344CB8AC3E}">
        <p14:creationId xmlns:p14="http://schemas.microsoft.com/office/powerpoint/2010/main" val="237782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zh-CN" smtClean="0"/>
              <a:t>Bellman-Ford algorithm</a:t>
            </a:r>
          </a:p>
        </p:txBody>
      </p:sp>
      <p:sp>
        <p:nvSpPr>
          <p:cNvPr id="43011" name="Content Placeholder 2"/>
          <p:cNvSpPr>
            <a:spLocks noGrp="1"/>
          </p:cNvSpPr>
          <p:nvPr>
            <p:ph idx="1"/>
          </p:nvPr>
        </p:nvSpPr>
        <p:spPr>
          <a:xfrm>
            <a:off x="419100" y="1052736"/>
            <a:ext cx="8229600" cy="1665288"/>
          </a:xfrm>
        </p:spPr>
        <p:txBody>
          <a:bodyPr/>
          <a:lstStyle/>
          <a:p>
            <a:r>
              <a:rPr lang="en-US" altLang="zh-CN" sz="2800" dirty="0" smtClean="0"/>
              <a:t>Simulate the Bellman Ford’s algorithm </a:t>
            </a:r>
          </a:p>
          <a:p>
            <a:r>
              <a:rPr lang="en-US" altLang="zh-CN" sz="2800" dirty="0" smtClean="0"/>
              <a:t>Starting from s = 0</a:t>
            </a:r>
          </a:p>
          <a:p>
            <a:r>
              <a:rPr lang="en-US" altLang="zh-CN" sz="2800" i="1" dirty="0" smtClean="0">
                <a:solidFill>
                  <a:srgbClr val="FF0000"/>
                </a:solidFill>
              </a:rPr>
              <a:t>Last round</a:t>
            </a:r>
            <a:endParaRPr lang="en-US" altLang="zh-CN" sz="2800" dirty="0" smtClean="0">
              <a:solidFill>
                <a:srgbClr val="FF0000"/>
              </a:solidFill>
            </a:endParaRPr>
          </a:p>
        </p:txBody>
      </p:sp>
      <p:graphicFrame>
        <p:nvGraphicFramePr>
          <p:cNvPr id="25" name="Table 24"/>
          <p:cNvGraphicFramePr>
            <a:graphicFrameLocks noGrp="1"/>
          </p:cNvGraphicFramePr>
          <p:nvPr>
            <p:extLst>
              <p:ext uri="{D42A27DB-BD31-4B8C-83A1-F6EECF244321}">
                <p14:modId xmlns:p14="http://schemas.microsoft.com/office/powerpoint/2010/main" val="3943503463"/>
              </p:ext>
            </p:extLst>
          </p:nvPr>
        </p:nvGraphicFramePr>
        <p:xfrm>
          <a:off x="762000" y="4820171"/>
          <a:ext cx="3810000" cy="1482724"/>
        </p:xfrm>
        <a:graphic>
          <a:graphicData uri="http://schemas.openxmlformats.org/drawingml/2006/table">
            <a:tbl>
              <a:tblPr bandRow="1">
                <a:tableStyleId>{5C22544A-7EE6-4342-B048-85BDC9FD1C3A}</a:tableStyleId>
              </a:tblPr>
              <a:tblGrid>
                <a:gridCol w="838200"/>
                <a:gridCol w="2971800"/>
              </a:tblGrid>
              <a:tr h="370681">
                <a:tc>
                  <a:txBody>
                    <a:bodyPr/>
                    <a:lstStyle/>
                    <a:p>
                      <a:r>
                        <a:rPr lang="en-US" sz="1800" dirty="0" err="1" smtClean="0"/>
                        <a:t>dist</a:t>
                      </a:r>
                      <a:r>
                        <a:rPr lang="en-US" sz="1800" dirty="0" smtClean="0"/>
                        <a:t>[0]</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-3</a:t>
                      </a:r>
                      <a:r>
                        <a:rPr lang="en-US" altLang="zh-CN" sz="1800" b="0" i="0" kern="1200" dirty="0" smtClean="0">
                          <a:solidFill>
                            <a:schemeClr val="tx1"/>
                          </a:solidFill>
                          <a:effectLst/>
                          <a:latin typeface="+mn-lt"/>
                          <a:ea typeface="+mn-ea"/>
                          <a:cs typeface="+mn-cs"/>
                        </a:rPr>
                        <a:t>+1&lt;-1</a:t>
                      </a:r>
                      <a:endParaRPr lang="en-US" sz="1800" dirty="0">
                        <a:solidFill>
                          <a:schemeClr val="tx1"/>
                        </a:solidFill>
                      </a:endParaRPr>
                    </a:p>
                  </a:txBody>
                  <a:tcPr marT="45700" marB="45700"/>
                </a:tc>
              </a:tr>
              <a:tr h="370681">
                <a:tc>
                  <a:txBody>
                    <a:bodyPr/>
                    <a:lstStyle/>
                    <a:p>
                      <a:r>
                        <a:rPr lang="en-US" sz="1800" smtClean="0"/>
                        <a:t>dist[1]</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tx1"/>
                          </a:solidFill>
                          <a:effectLst/>
                          <a:latin typeface="+mn-lt"/>
                          <a:ea typeface="+mn-ea"/>
                          <a:cs typeface="+mn-cs"/>
                        </a:rPr>
                        <a:t>dist[1] </a:t>
                      </a:r>
                      <a:r>
                        <a:rPr lang="en-US" sz="1800" b="0" i="0" kern="1200" dirty="0" smtClean="0">
                          <a:solidFill>
                            <a:schemeClr val="tx1"/>
                          </a:solidFill>
                          <a:effectLst/>
                          <a:latin typeface="+mn-lt"/>
                          <a:ea typeface="+mn-ea"/>
                          <a:cs typeface="+mn-cs"/>
                        </a:rPr>
                        <a:t>+ </a:t>
                      </a:r>
                      <a:r>
                        <a:rPr lang="en-US" sz="1800" b="0" i="0" kern="1200" dirty="0" smtClean="0">
                          <a:solidFill>
                            <a:srgbClr val="FFC000"/>
                          </a:solidFill>
                          <a:effectLst/>
                          <a:latin typeface="+mn-lt"/>
                          <a:ea typeface="+mn-ea"/>
                          <a:cs typeface="+mn-cs"/>
                        </a:rPr>
                        <a:t>(-1)</a:t>
                      </a:r>
                      <a:r>
                        <a:rPr lang="en-US" sz="1800" b="0" i="0" kern="1200" baseline="0" dirty="0" smtClean="0">
                          <a:solidFill>
                            <a:schemeClr val="tx1"/>
                          </a:solidFill>
                          <a:effectLst/>
                          <a:latin typeface="+mn-lt"/>
                          <a:ea typeface="+mn-ea"/>
                          <a:cs typeface="+mn-cs"/>
                        </a:rPr>
                        <a:t> </a:t>
                      </a:r>
                      <a:r>
                        <a:rPr lang="en-US" sz="1800" b="0" i="0" kern="1200" baseline="0" dirty="0" smtClean="0">
                          <a:solidFill>
                            <a:srgbClr val="FF0000"/>
                          </a:solidFill>
                          <a:effectLst/>
                          <a:latin typeface="+mn-lt"/>
                          <a:ea typeface="+mn-ea"/>
                          <a:cs typeface="+mn-cs"/>
                        </a:rPr>
                        <a:t>&lt;=</a:t>
                      </a:r>
                      <a:r>
                        <a:rPr lang="en-US" sz="1800" b="0" i="0" kern="1200" baseline="0" dirty="0" smtClean="0">
                          <a:solidFill>
                            <a:schemeClr val="tx1"/>
                          </a:solidFill>
                          <a:effectLst/>
                          <a:latin typeface="+mn-lt"/>
                          <a:ea typeface="+mn-ea"/>
                          <a:cs typeface="+mn-cs"/>
                        </a:rPr>
                        <a:t> </a:t>
                      </a:r>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[2]</a:t>
                      </a:r>
                      <a:endParaRPr lang="en-US"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-2</a:t>
                      </a:r>
                      <a:endParaRPr lang="en-US" sz="1800" dirty="0">
                        <a:solidFill>
                          <a:schemeClr val="tx1"/>
                        </a:solidFill>
                      </a:endParaRPr>
                    </a:p>
                  </a:txBody>
                  <a:tcPr marT="45700" marB="45700"/>
                </a:tc>
              </a:tr>
              <a:tr h="370681">
                <a:tc>
                  <a:txBody>
                    <a:bodyPr/>
                    <a:lstStyle/>
                    <a:p>
                      <a:r>
                        <a:rPr lang="en-US" sz="1800" dirty="0" err="1" smtClean="0"/>
                        <a:t>dist</a:t>
                      </a:r>
                      <a:r>
                        <a:rPr lang="en-US" sz="1800" dirty="0" smtClean="0"/>
                        <a:t>[3]</a:t>
                      </a:r>
                      <a:endParaRPr lang="en-US" sz="1800" dirty="0"/>
                    </a:p>
                  </a:txBody>
                  <a:tcPr marT="45700" marB="45700"/>
                </a:tc>
                <a:tc>
                  <a:txBody>
                    <a:bodyPr/>
                    <a:lstStyle/>
                    <a:p>
                      <a:r>
                        <a:rPr lang="en-US" sz="1800" b="0" i="0" kern="1200" dirty="0" smtClean="0">
                          <a:solidFill>
                            <a:schemeClr val="tx1"/>
                          </a:solidFill>
                          <a:effectLst/>
                          <a:latin typeface="+mn-lt"/>
                          <a:ea typeface="+mn-ea"/>
                          <a:cs typeface="+mn-cs"/>
                        </a:rPr>
                        <a:t>0</a:t>
                      </a:r>
                      <a:endParaRPr lang="en-US" sz="1800" dirty="0">
                        <a:solidFill>
                          <a:schemeClr val="tx1"/>
                        </a:solidFill>
                      </a:endParaRPr>
                    </a:p>
                  </a:txBody>
                  <a:tcPr marT="45700" marB="45700"/>
                </a:tc>
              </a:tr>
            </a:tbl>
          </a:graphicData>
        </a:graphic>
      </p:graphicFrame>
      <p:sp>
        <p:nvSpPr>
          <p:cNvPr id="43029" name="Content Placeholder 2"/>
          <p:cNvSpPr txBox="1">
            <a:spLocks/>
          </p:cNvSpPr>
          <p:nvPr/>
        </p:nvSpPr>
        <p:spPr bwMode="auto">
          <a:xfrm>
            <a:off x="5029200" y="2590800"/>
            <a:ext cx="3810000" cy="3032125"/>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charset="0"/>
              <a:buNone/>
            </a:pPr>
            <a:r>
              <a:rPr lang="en-US" altLang="zh-CN" dirty="0"/>
              <a:t>For </a:t>
            </a:r>
            <a:r>
              <a:rPr lang="en-US" altLang="zh-CN" dirty="0">
                <a:solidFill>
                  <a:srgbClr val="7030A0"/>
                </a:solidFill>
              </a:rPr>
              <a:t>each vertex </a:t>
            </a:r>
            <a:r>
              <a:rPr lang="en-US" altLang="zh-CN" i="1" dirty="0">
                <a:solidFill>
                  <a:srgbClr val="7030A0"/>
                </a:solidFill>
              </a:rPr>
              <a:t>v</a:t>
            </a:r>
            <a:r>
              <a:rPr lang="en-US" altLang="zh-CN" dirty="0"/>
              <a:t>, set </a:t>
            </a:r>
            <a:r>
              <a:rPr lang="en-US" altLang="zh-CN" dirty="0" err="1">
                <a:solidFill>
                  <a:srgbClr val="0070C0"/>
                </a:solidFill>
              </a:rPr>
              <a:t>dist</a:t>
            </a:r>
            <a:r>
              <a:rPr lang="en-US" altLang="zh-CN" dirty="0">
                <a:solidFill>
                  <a:srgbClr val="0070C0"/>
                </a:solidFill>
              </a:rPr>
              <a:t>(</a:t>
            </a:r>
            <a:r>
              <a:rPr lang="en-US" altLang="zh-CN" i="1" dirty="0">
                <a:solidFill>
                  <a:srgbClr val="0070C0"/>
                </a:solidFill>
              </a:rPr>
              <a:t>v</a:t>
            </a:r>
            <a:r>
              <a:rPr lang="en-US" altLang="zh-CN" dirty="0">
                <a:solidFill>
                  <a:srgbClr val="0070C0"/>
                </a:solidFill>
              </a:rPr>
              <a:t>) = ∞</a:t>
            </a:r>
          </a:p>
          <a:p>
            <a:pPr>
              <a:spcBef>
                <a:spcPct val="20000"/>
              </a:spcBef>
              <a:buFont typeface="Arial" charset="0"/>
              <a:buNone/>
            </a:pPr>
            <a:r>
              <a:rPr lang="en-US" altLang="zh-CN" dirty="0"/>
              <a:t>set </a:t>
            </a:r>
            <a:r>
              <a:rPr lang="en-US" altLang="zh-CN" dirty="0" err="1">
                <a:solidFill>
                  <a:srgbClr val="0070C0"/>
                </a:solidFill>
              </a:rPr>
              <a:t>dist</a:t>
            </a:r>
            <a:r>
              <a:rPr lang="en-US" altLang="zh-CN" dirty="0">
                <a:solidFill>
                  <a:srgbClr val="0070C0"/>
                </a:solidFill>
              </a:rPr>
              <a:t>(</a:t>
            </a:r>
            <a:r>
              <a:rPr lang="en-US" altLang="zh-CN" i="1" dirty="0">
                <a:solidFill>
                  <a:srgbClr val="0070C0"/>
                </a:solidFill>
              </a:rPr>
              <a:t>s</a:t>
            </a:r>
            <a:r>
              <a:rPr lang="en-US" altLang="zh-CN" dirty="0">
                <a:solidFill>
                  <a:srgbClr val="0070C0"/>
                </a:solidFill>
              </a:rPr>
              <a:t>) = 0</a:t>
            </a:r>
          </a:p>
          <a:p>
            <a:pPr>
              <a:spcBef>
                <a:spcPct val="20000"/>
              </a:spcBef>
              <a:buFont typeface="Arial" charset="0"/>
              <a:buNone/>
            </a:pPr>
            <a:r>
              <a:rPr lang="en-US" altLang="zh-CN" dirty="0"/>
              <a:t>For </a:t>
            </a:r>
            <a:r>
              <a:rPr lang="en-US" altLang="zh-CN" i="1" dirty="0" err="1">
                <a:solidFill>
                  <a:srgbClr val="0070C0"/>
                </a:solidFill>
              </a:rPr>
              <a:t>i</a:t>
            </a:r>
            <a:r>
              <a:rPr lang="en-US" altLang="zh-CN" dirty="0">
                <a:solidFill>
                  <a:srgbClr val="0070C0"/>
                </a:solidFill>
              </a:rPr>
              <a:t> from 1 to |</a:t>
            </a:r>
            <a:r>
              <a:rPr lang="en-US" altLang="zh-CN" i="1" dirty="0">
                <a:solidFill>
                  <a:srgbClr val="0070C0"/>
                </a:solidFill>
              </a:rPr>
              <a:t>V</a:t>
            </a:r>
            <a:r>
              <a:rPr lang="en-US" altLang="zh-CN" dirty="0">
                <a:solidFill>
                  <a:srgbClr val="0070C0"/>
                </a:solidFill>
              </a:rPr>
              <a:t>|-1 </a:t>
            </a:r>
          </a:p>
          <a:p>
            <a:pPr>
              <a:spcBef>
                <a:spcPct val="20000"/>
              </a:spcBef>
              <a:buFont typeface="Arial" charset="0"/>
              <a:buNone/>
            </a:pPr>
            <a:r>
              <a:rPr lang="en-US" altLang="zh-CN" dirty="0">
                <a:solidFill>
                  <a:srgbClr val="0070C0"/>
                </a:solidFill>
              </a:rPr>
              <a:t>      </a:t>
            </a:r>
            <a:r>
              <a:rPr lang="en-US" altLang="zh-CN" dirty="0"/>
              <a:t>For </a:t>
            </a:r>
            <a:r>
              <a:rPr lang="en-US" altLang="zh-CN" dirty="0">
                <a:solidFill>
                  <a:srgbClr val="7030A0"/>
                </a:solidFill>
              </a:rPr>
              <a:t>each edge (</a:t>
            </a:r>
            <a:r>
              <a:rPr lang="en-US" altLang="zh-CN" i="1" dirty="0">
                <a:solidFill>
                  <a:srgbClr val="7030A0"/>
                </a:solidFill>
              </a:rPr>
              <a:t>x</a:t>
            </a:r>
            <a:r>
              <a:rPr lang="en-US" altLang="zh-CN" dirty="0">
                <a:solidFill>
                  <a:srgbClr val="7030A0"/>
                </a:solidFill>
              </a:rPr>
              <a:t>, </a:t>
            </a:r>
            <a:r>
              <a:rPr lang="en-US" altLang="zh-CN" i="1" dirty="0">
                <a:solidFill>
                  <a:srgbClr val="7030A0"/>
                </a:solidFill>
              </a:rPr>
              <a:t>y</a:t>
            </a:r>
            <a:r>
              <a:rPr lang="en-US" altLang="zh-CN" dirty="0">
                <a:solidFill>
                  <a:srgbClr val="7030A0"/>
                </a:solidFill>
              </a:rPr>
              <a:t>)</a:t>
            </a:r>
          </a:p>
          <a:p>
            <a:pPr>
              <a:spcBef>
                <a:spcPct val="20000"/>
              </a:spcBef>
              <a:buFont typeface="Arial" charset="0"/>
              <a:buNone/>
            </a:pPr>
            <a:r>
              <a:rPr lang="en-US" altLang="zh-CN" dirty="0">
                <a:solidFill>
                  <a:srgbClr val="0070C0"/>
                </a:solidFill>
              </a:rPr>
              <a:t>            </a:t>
            </a:r>
            <a:r>
              <a:rPr lang="en-US" altLang="zh-CN" dirty="0"/>
              <a:t>if</a:t>
            </a:r>
            <a:r>
              <a:rPr lang="en-US" altLang="zh-CN" dirty="0">
                <a:solidFill>
                  <a:srgbClr val="0070C0"/>
                </a:solidFill>
              </a:rPr>
              <a:t> </a:t>
            </a:r>
            <a:r>
              <a:rPr lang="en-US" altLang="zh-CN" dirty="0" err="1">
                <a:solidFill>
                  <a:srgbClr val="00B050"/>
                </a:solidFill>
              </a:rPr>
              <a:t>dist</a:t>
            </a:r>
            <a:r>
              <a:rPr lang="en-US" altLang="zh-CN" dirty="0">
                <a:solidFill>
                  <a:srgbClr val="00B050"/>
                </a:solidFill>
              </a:rPr>
              <a:t>(</a:t>
            </a:r>
            <a:r>
              <a:rPr lang="en-US" altLang="zh-CN" i="1" dirty="0">
                <a:solidFill>
                  <a:srgbClr val="00B050"/>
                </a:solidFill>
              </a:rPr>
              <a:t>x</a:t>
            </a:r>
            <a:r>
              <a:rPr lang="en-US" altLang="zh-CN" dirty="0">
                <a:solidFill>
                  <a:srgbClr val="00B050"/>
                </a:solidFill>
              </a:rPr>
              <a:t>) + </a:t>
            </a:r>
            <a:r>
              <a:rPr lang="en-US" altLang="zh-CN" i="1" dirty="0">
                <a:solidFill>
                  <a:srgbClr val="00B050"/>
                </a:solidFill>
              </a:rPr>
              <a:t>w</a:t>
            </a:r>
            <a:r>
              <a:rPr lang="en-US" altLang="zh-CN" dirty="0">
                <a:solidFill>
                  <a:srgbClr val="00B050"/>
                </a:solidFill>
              </a:rPr>
              <a:t>(</a:t>
            </a:r>
            <a:r>
              <a:rPr lang="en-US" altLang="zh-CN" i="1" dirty="0">
                <a:solidFill>
                  <a:srgbClr val="00B050"/>
                </a:solidFill>
              </a:rPr>
              <a:t>x</a:t>
            </a:r>
            <a:r>
              <a:rPr lang="en-US" altLang="zh-CN" dirty="0">
                <a:solidFill>
                  <a:srgbClr val="00B050"/>
                </a:solidFill>
              </a:rPr>
              <a:t>, </a:t>
            </a:r>
            <a:r>
              <a:rPr lang="en-US" altLang="zh-CN" i="1" dirty="0">
                <a:solidFill>
                  <a:srgbClr val="00B050"/>
                </a:solidFill>
              </a:rPr>
              <a:t>y</a:t>
            </a:r>
            <a:r>
              <a:rPr lang="en-US" altLang="zh-CN" dirty="0">
                <a:solidFill>
                  <a:srgbClr val="00B050"/>
                </a:solidFill>
              </a:rPr>
              <a:t>) &lt; </a:t>
            </a:r>
            <a:r>
              <a:rPr lang="en-US" altLang="zh-CN" dirty="0" err="1" smtClean="0">
                <a:solidFill>
                  <a:srgbClr val="00B050"/>
                </a:solidFill>
              </a:rPr>
              <a:t>dist</a:t>
            </a:r>
            <a:r>
              <a:rPr lang="en-US" altLang="zh-CN" dirty="0" smtClean="0">
                <a:solidFill>
                  <a:srgbClr val="00B050"/>
                </a:solidFill>
              </a:rPr>
              <a:t>(</a:t>
            </a:r>
            <a:r>
              <a:rPr lang="en-US" altLang="zh-CN" i="1" dirty="0" smtClean="0">
                <a:solidFill>
                  <a:srgbClr val="00B050"/>
                </a:solidFill>
              </a:rPr>
              <a:t>y</a:t>
            </a:r>
            <a:r>
              <a:rPr lang="en-US" altLang="zh-CN" dirty="0">
                <a:solidFill>
                  <a:srgbClr val="00B050"/>
                </a:solidFill>
              </a:rPr>
              <a:t>)</a:t>
            </a:r>
          </a:p>
          <a:p>
            <a:pPr>
              <a:spcBef>
                <a:spcPct val="20000"/>
              </a:spcBef>
              <a:buFont typeface="Arial" charset="0"/>
              <a:buNone/>
            </a:pPr>
            <a:r>
              <a:rPr lang="en-US" altLang="zh-CN" dirty="0">
                <a:solidFill>
                  <a:srgbClr val="0070C0"/>
                </a:solidFill>
              </a:rPr>
              <a:t>                  </a:t>
            </a:r>
            <a:r>
              <a:rPr lang="en-US" altLang="zh-CN" dirty="0"/>
              <a:t>set</a:t>
            </a:r>
            <a:r>
              <a:rPr lang="en-US" altLang="zh-CN" dirty="0">
                <a:solidFill>
                  <a:srgbClr val="0070C0"/>
                </a:solidFill>
              </a:rPr>
              <a:t> </a:t>
            </a:r>
            <a:r>
              <a:rPr lang="en-US" altLang="zh-CN" dirty="0" err="1">
                <a:solidFill>
                  <a:srgbClr val="0070C0"/>
                </a:solidFill>
              </a:rPr>
              <a:t>dist</a:t>
            </a:r>
            <a:r>
              <a:rPr lang="en-US" altLang="zh-CN" dirty="0">
                <a:solidFill>
                  <a:srgbClr val="0070C0"/>
                </a:solidFill>
              </a:rPr>
              <a:t>(</a:t>
            </a:r>
            <a:r>
              <a:rPr lang="en-US" altLang="zh-CN" i="1" dirty="0">
                <a:solidFill>
                  <a:srgbClr val="0070C0"/>
                </a:solidFill>
              </a:rPr>
              <a:t>y</a:t>
            </a:r>
            <a:r>
              <a:rPr lang="en-US" altLang="zh-CN" dirty="0">
                <a:solidFill>
                  <a:srgbClr val="0070C0"/>
                </a:solidFill>
              </a:rPr>
              <a:t>) = </a:t>
            </a:r>
            <a:r>
              <a:rPr lang="en-US" altLang="zh-CN" dirty="0" err="1">
                <a:solidFill>
                  <a:srgbClr val="0070C0"/>
                </a:solidFill>
              </a:rPr>
              <a:t>dist</a:t>
            </a:r>
            <a:r>
              <a:rPr lang="en-US" altLang="zh-CN" dirty="0">
                <a:solidFill>
                  <a:srgbClr val="0070C0"/>
                </a:solidFill>
              </a:rPr>
              <a:t>(</a:t>
            </a:r>
            <a:r>
              <a:rPr lang="en-US" altLang="zh-CN" i="1" dirty="0">
                <a:solidFill>
                  <a:srgbClr val="0070C0"/>
                </a:solidFill>
              </a:rPr>
              <a:t>x</a:t>
            </a:r>
            <a:r>
              <a:rPr lang="en-US" altLang="zh-CN" dirty="0">
                <a:solidFill>
                  <a:srgbClr val="0070C0"/>
                </a:solidFill>
              </a:rPr>
              <a:t>) + </a:t>
            </a:r>
            <a:r>
              <a:rPr lang="en-US" altLang="zh-CN" i="1" dirty="0">
                <a:solidFill>
                  <a:srgbClr val="0070C0"/>
                </a:solidFill>
              </a:rPr>
              <a:t>w</a:t>
            </a:r>
            <a:r>
              <a:rPr lang="en-US" altLang="zh-CN" dirty="0">
                <a:solidFill>
                  <a:srgbClr val="0070C0"/>
                </a:solidFill>
              </a:rPr>
              <a:t>(</a:t>
            </a:r>
            <a:r>
              <a:rPr lang="en-US" altLang="zh-CN" i="1" dirty="0">
                <a:solidFill>
                  <a:srgbClr val="0070C0"/>
                </a:solidFill>
              </a:rPr>
              <a:t>x</a:t>
            </a:r>
            <a:r>
              <a:rPr lang="en-US" altLang="zh-CN" dirty="0">
                <a:solidFill>
                  <a:srgbClr val="0070C0"/>
                </a:solidFill>
              </a:rPr>
              <a:t>, </a:t>
            </a:r>
            <a:r>
              <a:rPr lang="en-US" altLang="zh-CN" i="1" dirty="0">
                <a:solidFill>
                  <a:srgbClr val="0070C0"/>
                </a:solidFill>
              </a:rPr>
              <a:t>y</a:t>
            </a:r>
            <a:r>
              <a:rPr lang="en-US" altLang="zh-CN" dirty="0">
                <a:solidFill>
                  <a:srgbClr val="0070C0"/>
                </a:solidFill>
              </a:rPr>
              <a:t>)</a:t>
            </a:r>
          </a:p>
          <a:p>
            <a:pPr>
              <a:spcBef>
                <a:spcPct val="20000"/>
              </a:spcBef>
              <a:buFont typeface="Arial" charset="0"/>
              <a:buNone/>
            </a:pPr>
            <a:r>
              <a:rPr lang="en-US" altLang="zh-CN" dirty="0"/>
              <a:t>For </a:t>
            </a:r>
            <a:r>
              <a:rPr lang="en-US" altLang="zh-CN" dirty="0">
                <a:solidFill>
                  <a:srgbClr val="7030A0"/>
                </a:solidFill>
              </a:rPr>
              <a:t>each edge (</a:t>
            </a:r>
            <a:r>
              <a:rPr lang="en-US" altLang="zh-CN" i="1" dirty="0">
                <a:solidFill>
                  <a:srgbClr val="7030A0"/>
                </a:solidFill>
              </a:rPr>
              <a:t>x</a:t>
            </a:r>
            <a:r>
              <a:rPr lang="en-US" altLang="zh-CN" dirty="0">
                <a:solidFill>
                  <a:srgbClr val="7030A0"/>
                </a:solidFill>
              </a:rPr>
              <a:t>, </a:t>
            </a:r>
            <a:r>
              <a:rPr lang="en-US" altLang="zh-CN" i="1" dirty="0">
                <a:solidFill>
                  <a:srgbClr val="7030A0"/>
                </a:solidFill>
              </a:rPr>
              <a:t>y</a:t>
            </a:r>
            <a:r>
              <a:rPr lang="en-US" altLang="zh-CN" dirty="0">
                <a:solidFill>
                  <a:srgbClr val="7030A0"/>
                </a:solidFill>
              </a:rPr>
              <a:t>)</a:t>
            </a:r>
          </a:p>
          <a:p>
            <a:pPr>
              <a:spcBef>
                <a:spcPct val="20000"/>
              </a:spcBef>
              <a:buFont typeface="Arial" charset="0"/>
              <a:buNone/>
            </a:pPr>
            <a:r>
              <a:rPr lang="en-US" altLang="zh-CN" dirty="0"/>
              <a:t>      if </a:t>
            </a:r>
            <a:r>
              <a:rPr lang="en-US" altLang="zh-CN" dirty="0" err="1">
                <a:solidFill>
                  <a:srgbClr val="00B050"/>
                </a:solidFill>
              </a:rPr>
              <a:t>dist</a:t>
            </a:r>
            <a:r>
              <a:rPr lang="en-US" altLang="zh-CN" dirty="0">
                <a:solidFill>
                  <a:srgbClr val="00B050"/>
                </a:solidFill>
              </a:rPr>
              <a:t>(</a:t>
            </a:r>
            <a:r>
              <a:rPr lang="en-US" altLang="zh-CN" i="1" dirty="0">
                <a:solidFill>
                  <a:srgbClr val="00B050"/>
                </a:solidFill>
              </a:rPr>
              <a:t>x</a:t>
            </a:r>
            <a:r>
              <a:rPr lang="en-US" altLang="zh-CN" dirty="0">
                <a:solidFill>
                  <a:srgbClr val="00B050"/>
                </a:solidFill>
              </a:rPr>
              <a:t>) + w(</a:t>
            </a:r>
            <a:r>
              <a:rPr lang="en-US" altLang="zh-CN" i="1" dirty="0">
                <a:solidFill>
                  <a:srgbClr val="00B050"/>
                </a:solidFill>
              </a:rPr>
              <a:t>x</a:t>
            </a:r>
            <a:r>
              <a:rPr lang="en-US" altLang="zh-CN" dirty="0">
                <a:solidFill>
                  <a:srgbClr val="00B050"/>
                </a:solidFill>
              </a:rPr>
              <a:t>, </a:t>
            </a:r>
            <a:r>
              <a:rPr lang="en-US" altLang="zh-CN" i="1" dirty="0">
                <a:solidFill>
                  <a:srgbClr val="00B050"/>
                </a:solidFill>
              </a:rPr>
              <a:t>y</a:t>
            </a:r>
            <a:r>
              <a:rPr lang="en-US" altLang="zh-CN" dirty="0">
                <a:solidFill>
                  <a:srgbClr val="00B050"/>
                </a:solidFill>
              </a:rPr>
              <a:t>) &lt; </a:t>
            </a:r>
            <a:r>
              <a:rPr lang="en-US" altLang="zh-CN" dirty="0" err="1" smtClean="0">
                <a:solidFill>
                  <a:srgbClr val="00B050"/>
                </a:solidFill>
              </a:rPr>
              <a:t>dist</a:t>
            </a:r>
            <a:r>
              <a:rPr lang="en-US" altLang="zh-CN" dirty="0" smtClean="0">
                <a:solidFill>
                  <a:srgbClr val="00B050"/>
                </a:solidFill>
              </a:rPr>
              <a:t>(</a:t>
            </a:r>
            <a:r>
              <a:rPr lang="en-US" altLang="zh-CN" i="1" dirty="0" smtClean="0">
                <a:solidFill>
                  <a:srgbClr val="00B050"/>
                </a:solidFill>
              </a:rPr>
              <a:t>y</a:t>
            </a:r>
            <a:r>
              <a:rPr lang="en-US" altLang="zh-CN" dirty="0">
                <a:solidFill>
                  <a:srgbClr val="00B050"/>
                </a:solidFill>
              </a:rPr>
              <a:t>)</a:t>
            </a:r>
          </a:p>
          <a:p>
            <a:pPr>
              <a:spcBef>
                <a:spcPct val="20000"/>
              </a:spcBef>
              <a:buFont typeface="Arial" charset="0"/>
              <a:buNone/>
            </a:pPr>
            <a:r>
              <a:rPr lang="en-US" altLang="zh-CN" dirty="0"/>
              <a:t>            return </a:t>
            </a:r>
            <a:r>
              <a:rPr lang="en-US" altLang="zh-CN" i="1" dirty="0">
                <a:solidFill>
                  <a:srgbClr val="FF0000"/>
                </a:solidFill>
              </a:rPr>
              <a:t>negative cycle exists</a:t>
            </a:r>
          </a:p>
        </p:txBody>
      </p:sp>
      <p:sp>
        <p:nvSpPr>
          <p:cNvPr id="28" name="Oval 27"/>
          <p:cNvSpPr/>
          <p:nvPr/>
        </p:nvSpPr>
        <p:spPr>
          <a:xfrm>
            <a:off x="685800" y="2862784"/>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32" name="Oval 31"/>
          <p:cNvSpPr/>
          <p:nvPr/>
        </p:nvSpPr>
        <p:spPr>
          <a:xfrm>
            <a:off x="2362200" y="2862784"/>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33" name="Oval 32"/>
          <p:cNvSpPr/>
          <p:nvPr/>
        </p:nvSpPr>
        <p:spPr>
          <a:xfrm>
            <a:off x="1524000" y="4047059"/>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sp>
        <p:nvSpPr>
          <p:cNvPr id="34" name="Oval 33"/>
          <p:cNvSpPr/>
          <p:nvPr/>
        </p:nvSpPr>
        <p:spPr>
          <a:xfrm>
            <a:off x="3962400" y="2862784"/>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cxnSp>
        <p:nvCxnSpPr>
          <p:cNvPr id="35" name="Straight Arrow Connector 34"/>
          <p:cNvCxnSpPr>
            <a:stCxn id="28" idx="6"/>
            <a:endCxn id="32" idx="2"/>
          </p:cNvCxnSpPr>
          <p:nvPr/>
        </p:nvCxnSpPr>
        <p:spPr>
          <a:xfrm>
            <a:off x="1143000" y="3091384"/>
            <a:ext cx="1219200" cy="0"/>
          </a:xfrm>
          <a:prstGeom prst="straightConnector1">
            <a:avLst/>
          </a:prstGeom>
          <a:ln w="19050">
            <a:solidFill>
              <a:srgbClr val="FFC000"/>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2" idx="3"/>
            <a:endCxn id="33" idx="7"/>
          </p:cNvCxnSpPr>
          <p:nvPr/>
        </p:nvCxnSpPr>
        <p:spPr>
          <a:xfrm flipH="1">
            <a:off x="1914525" y="3251721"/>
            <a:ext cx="514350" cy="862013"/>
          </a:xfrm>
          <a:prstGeom prst="straightConnector1">
            <a:avLst/>
          </a:prstGeom>
          <a:ln w="19050">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3" idx="1"/>
            <a:endCxn id="28" idx="5"/>
          </p:cNvCxnSpPr>
          <p:nvPr/>
        </p:nvCxnSpPr>
        <p:spPr>
          <a:xfrm flipH="1" flipV="1">
            <a:off x="1076325" y="3251721"/>
            <a:ext cx="514350" cy="862013"/>
          </a:xfrm>
          <a:prstGeom prst="straightConnector1">
            <a:avLst/>
          </a:prstGeom>
          <a:ln w="19050">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6"/>
            <a:endCxn id="34" idx="2"/>
          </p:cNvCxnSpPr>
          <p:nvPr/>
        </p:nvCxnSpPr>
        <p:spPr>
          <a:xfrm>
            <a:off x="2819400" y="3091384"/>
            <a:ext cx="1143000" cy="0"/>
          </a:xfrm>
          <a:prstGeom prst="straightConnector1">
            <a:avLst/>
          </a:prstGeom>
          <a:ln w="190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43038" name="Rectangle 38"/>
          <p:cNvSpPr>
            <a:spLocks noChangeArrowheads="1"/>
          </p:cNvSpPr>
          <p:nvPr/>
        </p:nvSpPr>
        <p:spPr bwMode="auto">
          <a:xfrm>
            <a:off x="1612900" y="2721496"/>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FFC000"/>
                </a:solidFill>
              </a:rPr>
              <a:t>1</a:t>
            </a:r>
          </a:p>
        </p:txBody>
      </p:sp>
      <p:sp>
        <p:nvSpPr>
          <p:cNvPr id="43039" name="Rectangle 39"/>
          <p:cNvSpPr>
            <a:spLocks noChangeArrowheads="1"/>
          </p:cNvSpPr>
          <p:nvPr/>
        </p:nvSpPr>
        <p:spPr bwMode="auto">
          <a:xfrm>
            <a:off x="2176463" y="3499371"/>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7030A0"/>
                </a:solidFill>
              </a:rPr>
              <a:t>-1</a:t>
            </a:r>
          </a:p>
        </p:txBody>
      </p:sp>
      <p:sp>
        <p:nvSpPr>
          <p:cNvPr id="43040" name="Rectangle 40"/>
          <p:cNvSpPr>
            <a:spLocks noChangeArrowheads="1"/>
          </p:cNvSpPr>
          <p:nvPr/>
        </p:nvSpPr>
        <p:spPr bwMode="auto">
          <a:xfrm>
            <a:off x="914400" y="3499371"/>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50"/>
                </a:solidFill>
              </a:rPr>
              <a:t>-1</a:t>
            </a:r>
          </a:p>
        </p:txBody>
      </p:sp>
      <p:sp>
        <p:nvSpPr>
          <p:cNvPr id="43041" name="Rectangle 41"/>
          <p:cNvSpPr>
            <a:spLocks noChangeArrowheads="1"/>
          </p:cNvSpPr>
          <p:nvPr/>
        </p:nvSpPr>
        <p:spPr bwMode="auto">
          <a:xfrm>
            <a:off x="3240088" y="2723084"/>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a:solidFill>
                  <a:srgbClr val="00B0F0"/>
                </a:solidFill>
              </a:rPr>
              <a:t>1</a:t>
            </a:r>
          </a:p>
        </p:txBody>
      </p:sp>
      <p:cxnSp>
        <p:nvCxnSpPr>
          <p:cNvPr id="5" name="Straight Arrow Connector 4"/>
          <p:cNvCxnSpPr/>
          <p:nvPr/>
        </p:nvCxnSpPr>
        <p:spPr>
          <a:xfrm>
            <a:off x="2667000" y="2492896"/>
            <a:ext cx="2362200" cy="2160240"/>
          </a:xfrm>
          <a:prstGeom prst="straightConnector1">
            <a:avLst/>
          </a:prstGeom>
          <a:ln w="158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7824" y="5085184"/>
            <a:ext cx="2650976" cy="325016"/>
          </a:xfrm>
          <a:prstGeom prst="straightConnector1">
            <a:avLst/>
          </a:prstGeom>
          <a:ln w="158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auto">
          <a:xfrm>
            <a:off x="2097088" y="4047059"/>
            <a:ext cx="2408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FF0000"/>
                </a:solidFill>
              </a:rPr>
              <a:t>negative cycle exists</a:t>
            </a:r>
            <a:endParaRPr lang="en-US" altLang="zh-CN" dirty="0"/>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62</a:t>
            </a:fld>
            <a:endParaRPr lang="en-GB" dirty="0"/>
          </a:p>
        </p:txBody>
      </p:sp>
    </p:spTree>
    <p:extLst>
      <p:ext uri="{BB962C8B-B14F-4D97-AF65-F5344CB8AC3E}">
        <p14:creationId xmlns:p14="http://schemas.microsoft.com/office/powerpoint/2010/main" val="973557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anim calcmode="lin" valueType="num">
                                      <p:cBhvr additive="base">
                                        <p:cTn id="7" dur="5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uiExpand="1" build="p"/>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zh-CN" smtClean="0"/>
              <a:t>Bellman-Ford algorithm</a:t>
            </a:r>
          </a:p>
        </p:txBody>
      </p:sp>
      <p:sp>
        <p:nvSpPr>
          <p:cNvPr id="3" name="Content Placeholder 2"/>
          <p:cNvSpPr>
            <a:spLocks noGrp="1"/>
          </p:cNvSpPr>
          <p:nvPr>
            <p:ph idx="1"/>
          </p:nvPr>
        </p:nvSpPr>
        <p:spPr/>
        <p:txBody>
          <a:bodyPr/>
          <a:lstStyle/>
          <a:p>
            <a:r>
              <a:rPr lang="en-US" altLang="zh-CN" sz="2400" dirty="0" smtClean="0"/>
              <a:t>Why is it able to tell if there exists an negative cycle?</a:t>
            </a:r>
          </a:p>
          <a:p>
            <a:pPr lvl="1"/>
            <a:r>
              <a:rPr lang="en-US" altLang="zh-CN" sz="2400" dirty="0" smtClean="0"/>
              <a:t>If you need to use more than |</a:t>
            </a:r>
            <a:r>
              <a:rPr lang="en-US" altLang="zh-CN" sz="2400" i="1" dirty="0" smtClean="0"/>
              <a:t>V</a:t>
            </a:r>
            <a:r>
              <a:rPr lang="en-US" altLang="zh-CN" sz="2400" dirty="0" smtClean="0"/>
              <a:t>|-1 edges to move from </a:t>
            </a:r>
            <a:r>
              <a:rPr lang="en-US" altLang="zh-CN" sz="2400" i="1" dirty="0" smtClean="0"/>
              <a:t>s</a:t>
            </a:r>
            <a:r>
              <a:rPr lang="en-US" altLang="zh-CN" sz="2400" dirty="0" smtClean="0"/>
              <a:t> to </a:t>
            </a:r>
            <a:r>
              <a:rPr lang="en-US" altLang="zh-CN" sz="2400" i="1" dirty="0" smtClean="0"/>
              <a:t>t</a:t>
            </a:r>
          </a:p>
          <a:p>
            <a:pPr lvl="1"/>
            <a:r>
              <a:rPr lang="en-US" altLang="zh-CN" sz="2400" dirty="0" smtClean="0"/>
              <a:t>Some vertex must have been </a:t>
            </a:r>
            <a:r>
              <a:rPr lang="en-US" altLang="zh-CN" sz="2400" dirty="0" smtClean="0">
                <a:solidFill>
                  <a:srgbClr val="FF0000"/>
                </a:solidFill>
              </a:rPr>
              <a:t>visited twice</a:t>
            </a:r>
          </a:p>
          <a:p>
            <a:pPr lvl="1"/>
            <a:r>
              <a:rPr lang="en-US" altLang="zh-CN" sz="2400" dirty="0" smtClean="0"/>
              <a:t>So the walk must </a:t>
            </a:r>
            <a:r>
              <a:rPr lang="en-US" altLang="zh-CN" sz="2400" dirty="0" smtClean="0">
                <a:solidFill>
                  <a:srgbClr val="FF0000"/>
                </a:solidFill>
              </a:rPr>
              <a:t>contain a cycle </a:t>
            </a:r>
          </a:p>
          <a:p>
            <a:pPr lvl="1"/>
            <a:r>
              <a:rPr lang="en-US" altLang="zh-CN" sz="2400" dirty="0" smtClean="0"/>
              <a:t>You wouldn’t want to take a cycle when you want to go to </a:t>
            </a:r>
            <a:r>
              <a:rPr lang="en-US" altLang="zh-CN" sz="2400" i="1" dirty="0" smtClean="0"/>
              <a:t>t</a:t>
            </a:r>
            <a:r>
              <a:rPr lang="en-US" altLang="zh-CN" sz="2400" dirty="0" smtClean="0"/>
              <a:t> in the shortest possible time, unless</a:t>
            </a:r>
          </a:p>
          <a:p>
            <a:pPr lvl="1"/>
            <a:r>
              <a:rPr lang="en-US" altLang="zh-CN" sz="2400" dirty="0" smtClean="0"/>
              <a:t>the cycle shorten the time you need</a:t>
            </a:r>
          </a:p>
          <a:p>
            <a:pPr lvl="1"/>
            <a:r>
              <a:rPr lang="en-US" altLang="zh-CN" sz="2400" dirty="0" smtClean="0"/>
              <a:t>meaning it is </a:t>
            </a:r>
            <a:r>
              <a:rPr lang="en-US" altLang="zh-CN" sz="2400" dirty="0" smtClean="0">
                <a:solidFill>
                  <a:srgbClr val="FF0000"/>
                </a:solidFill>
              </a:rPr>
              <a:t>a negative cycle</a:t>
            </a:r>
          </a:p>
        </p:txBody>
      </p:sp>
      <p:sp>
        <p:nvSpPr>
          <p:cNvPr id="4" name="Oval 3"/>
          <p:cNvSpPr/>
          <p:nvPr/>
        </p:nvSpPr>
        <p:spPr>
          <a:xfrm>
            <a:off x="1691680" y="572412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0</a:t>
            </a:r>
            <a:endParaRPr lang="en-US" dirty="0">
              <a:solidFill>
                <a:schemeClr val="tx1"/>
              </a:solidFill>
            </a:endParaRPr>
          </a:p>
        </p:txBody>
      </p:sp>
      <p:sp>
        <p:nvSpPr>
          <p:cNvPr id="5" name="Oval 4"/>
          <p:cNvSpPr/>
          <p:nvPr/>
        </p:nvSpPr>
        <p:spPr>
          <a:xfrm>
            <a:off x="3368080" y="572412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1</a:t>
            </a:r>
            <a:endParaRPr lang="en-US" dirty="0">
              <a:solidFill>
                <a:schemeClr val="tx1"/>
              </a:solidFill>
            </a:endParaRPr>
          </a:p>
        </p:txBody>
      </p:sp>
      <p:sp>
        <p:nvSpPr>
          <p:cNvPr id="6" name="Oval 5"/>
          <p:cNvSpPr/>
          <p:nvPr/>
        </p:nvSpPr>
        <p:spPr>
          <a:xfrm>
            <a:off x="4968280" y="572412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2</a:t>
            </a:r>
            <a:endParaRPr lang="en-US" dirty="0">
              <a:solidFill>
                <a:schemeClr val="tx1"/>
              </a:solidFill>
            </a:endParaRPr>
          </a:p>
        </p:txBody>
      </p:sp>
      <p:cxnSp>
        <p:nvCxnSpPr>
          <p:cNvPr id="7" name="Straight Arrow Connector 6"/>
          <p:cNvCxnSpPr>
            <a:stCxn id="4" idx="6"/>
            <a:endCxn id="5" idx="2"/>
          </p:cNvCxnSpPr>
          <p:nvPr/>
        </p:nvCxnSpPr>
        <p:spPr>
          <a:xfrm>
            <a:off x="2148880" y="5952728"/>
            <a:ext cx="1219200"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5" idx="6"/>
            <a:endCxn id="6" idx="2"/>
          </p:cNvCxnSpPr>
          <p:nvPr/>
        </p:nvCxnSpPr>
        <p:spPr>
          <a:xfrm>
            <a:off x="3825280" y="5952728"/>
            <a:ext cx="1143000"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9" name="Oval 8"/>
          <p:cNvSpPr/>
          <p:nvPr/>
        </p:nvSpPr>
        <p:spPr>
          <a:xfrm>
            <a:off x="6644680" y="572412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3</a:t>
            </a:r>
            <a:endParaRPr lang="en-US" dirty="0">
              <a:solidFill>
                <a:schemeClr val="tx1"/>
              </a:solidFill>
            </a:endParaRPr>
          </a:p>
        </p:txBody>
      </p:sp>
      <p:sp>
        <p:nvSpPr>
          <p:cNvPr id="10" name="Oval 9"/>
          <p:cNvSpPr/>
          <p:nvPr/>
        </p:nvSpPr>
        <p:spPr>
          <a:xfrm>
            <a:off x="8244880" y="572412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5</a:t>
            </a:r>
            <a:endParaRPr lang="en-US" dirty="0">
              <a:solidFill>
                <a:schemeClr val="tx1"/>
              </a:solidFill>
            </a:endParaRPr>
          </a:p>
        </p:txBody>
      </p:sp>
      <p:cxnSp>
        <p:nvCxnSpPr>
          <p:cNvPr id="11" name="Straight Arrow Connector 10"/>
          <p:cNvCxnSpPr>
            <a:endCxn id="9" idx="2"/>
          </p:cNvCxnSpPr>
          <p:nvPr/>
        </p:nvCxnSpPr>
        <p:spPr>
          <a:xfrm>
            <a:off x="5425480" y="5952728"/>
            <a:ext cx="1219200"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9" idx="6"/>
            <a:endCxn id="10" idx="2"/>
          </p:cNvCxnSpPr>
          <p:nvPr/>
        </p:nvCxnSpPr>
        <p:spPr>
          <a:xfrm>
            <a:off x="7101880" y="5952728"/>
            <a:ext cx="1143000"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4" name="Oval 13"/>
          <p:cNvSpPr/>
          <p:nvPr/>
        </p:nvSpPr>
        <p:spPr>
          <a:xfrm>
            <a:off x="5816005" y="4581128"/>
            <a:ext cx="457200" cy="457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mtClean="0">
                <a:solidFill>
                  <a:schemeClr val="tx1"/>
                </a:solidFill>
              </a:rPr>
              <a:t>4</a:t>
            </a:r>
            <a:endParaRPr lang="en-US" dirty="0">
              <a:solidFill>
                <a:schemeClr val="tx1"/>
              </a:solidFill>
            </a:endParaRPr>
          </a:p>
        </p:txBody>
      </p:sp>
      <p:cxnSp>
        <p:nvCxnSpPr>
          <p:cNvPr id="15" name="Straight Arrow Connector 14"/>
          <p:cNvCxnSpPr>
            <a:stCxn id="14" idx="3"/>
            <a:endCxn id="6" idx="7"/>
          </p:cNvCxnSpPr>
          <p:nvPr/>
        </p:nvCxnSpPr>
        <p:spPr>
          <a:xfrm flipH="1">
            <a:off x="5358805" y="4971653"/>
            <a:ext cx="523875" cy="81915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9" idx="1"/>
            <a:endCxn id="14" idx="5"/>
          </p:cNvCxnSpPr>
          <p:nvPr/>
        </p:nvCxnSpPr>
        <p:spPr>
          <a:xfrm flipH="1" flipV="1">
            <a:off x="6206530" y="4971653"/>
            <a:ext cx="504825" cy="81915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2" name="灯片编号占位符 2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63</a:t>
            </a:fld>
            <a:endParaRPr lang="en-GB" dirty="0"/>
          </a:p>
        </p:txBody>
      </p:sp>
    </p:spTree>
    <p:extLst>
      <p:ext uri="{BB962C8B-B14F-4D97-AF65-F5344CB8AC3E}">
        <p14:creationId xmlns:p14="http://schemas.microsoft.com/office/powerpoint/2010/main" val="430330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p:txBody>
          <a:bodyPr/>
          <a:lstStyle/>
          <a:p>
            <a:r>
              <a:rPr lang="en-US" altLang="zh-CN" smtClean="0">
                <a:ea typeface="ＭＳ Ｐゴシック" pitchFamily="34" charset="-128"/>
              </a:rPr>
              <a:t>Detecting Negative Cycles</a:t>
            </a:r>
          </a:p>
        </p:txBody>
      </p:sp>
      <p:sp>
        <p:nvSpPr>
          <p:cNvPr id="892931" name="Rectangle 3"/>
          <p:cNvSpPr>
            <a:spLocks noGrp="1" noChangeArrowheads="1"/>
          </p:cNvSpPr>
          <p:nvPr>
            <p:ph type="body" idx="1"/>
          </p:nvPr>
        </p:nvSpPr>
        <p:spPr/>
        <p:txBody>
          <a:bodyPr/>
          <a:lstStyle/>
          <a:p>
            <a:pPr marL="0" indent="0"/>
            <a:r>
              <a:rPr lang="en-US" altLang="zh-CN" sz="2000" dirty="0" smtClean="0">
                <a:ea typeface="ＭＳ Ｐゴシック" pitchFamily="34" charset="-128"/>
              </a:rPr>
              <a:t>Lemma.  If OPT(</a:t>
            </a:r>
            <a:r>
              <a:rPr lang="en-US" altLang="zh-CN" sz="2000" dirty="0" err="1" smtClean="0">
                <a:ea typeface="ＭＳ Ｐゴシック" pitchFamily="34" charset="-128"/>
              </a:rPr>
              <a:t>n,v</a:t>
            </a:r>
            <a:r>
              <a:rPr lang="en-US" altLang="zh-CN" sz="2000" dirty="0" smtClean="0">
                <a:ea typeface="ＭＳ Ｐゴシック" pitchFamily="34" charset="-128"/>
              </a:rPr>
              <a:t>) = OPT(n-1,v) for all v, then no negative cycles.</a:t>
            </a:r>
          </a:p>
          <a:p>
            <a:pPr marL="0" indent="0"/>
            <a:r>
              <a:rPr lang="en-US" altLang="zh-CN" sz="2000" dirty="0" smtClean="0">
                <a:ea typeface="ＭＳ Ｐゴシック" pitchFamily="34" charset="-128"/>
              </a:rPr>
              <a:t>Pf.  Bellman-Ford algorithm.</a:t>
            </a:r>
          </a:p>
          <a:p>
            <a:pPr marL="0" indent="0"/>
            <a:endParaRPr lang="en-US" altLang="zh-CN" sz="2000" dirty="0" smtClean="0">
              <a:ea typeface="ＭＳ Ｐゴシック" pitchFamily="34" charset="-128"/>
            </a:endParaRPr>
          </a:p>
          <a:p>
            <a:pPr marL="0" indent="0"/>
            <a:r>
              <a:rPr lang="en-US" altLang="zh-CN" sz="2000" dirty="0" smtClean="0">
                <a:ea typeface="ＭＳ Ｐゴシック" pitchFamily="34" charset="-128"/>
              </a:rPr>
              <a:t>Lemma.  If OPT(</a:t>
            </a:r>
            <a:r>
              <a:rPr lang="en-US" altLang="zh-CN" sz="2000" dirty="0" err="1" smtClean="0">
                <a:ea typeface="ＭＳ Ｐゴシック" pitchFamily="34" charset="-128"/>
              </a:rPr>
              <a:t>n,v</a:t>
            </a:r>
            <a:r>
              <a:rPr lang="en-US" altLang="zh-CN" sz="2000" dirty="0" smtClean="0">
                <a:ea typeface="ＭＳ Ｐゴシック" pitchFamily="34" charset="-128"/>
              </a:rPr>
              <a:t>) </a:t>
            </a:r>
            <a:r>
              <a:rPr lang="en-US" altLang="zh-CN" sz="2000" dirty="0" smtClean="0">
                <a:ea typeface="ＭＳ Ｐゴシック" pitchFamily="34" charset="-128"/>
                <a:sym typeface="Symbol" pitchFamily="18" charset="2"/>
              </a:rPr>
              <a:t>&lt;</a:t>
            </a:r>
            <a:r>
              <a:rPr lang="en-US" altLang="zh-CN" sz="2000" dirty="0" smtClean="0">
                <a:ea typeface="ＭＳ Ｐゴシック" pitchFamily="34" charset="-128"/>
              </a:rPr>
              <a:t> OPT(n-1,v) for some node v, then (any) shortest path from v to t contains a cycle W.  Moreover W has negative cost.</a:t>
            </a:r>
          </a:p>
          <a:p>
            <a:pPr marL="0" indent="0"/>
            <a:endParaRPr lang="en-US" altLang="zh-CN" sz="2000" dirty="0" smtClean="0">
              <a:ea typeface="ＭＳ Ｐゴシック" pitchFamily="34" charset="-128"/>
            </a:endParaRPr>
          </a:p>
          <a:p>
            <a:pPr marL="0" indent="0"/>
            <a:r>
              <a:rPr lang="en-US" altLang="zh-CN" sz="2000" dirty="0" smtClean="0">
                <a:ea typeface="ＭＳ Ｐゴシック" pitchFamily="34" charset="-128"/>
              </a:rPr>
              <a:t>Pf.  </a:t>
            </a:r>
            <a:r>
              <a:rPr lang="en-US" altLang="zh-CN" sz="2000" dirty="0" smtClean="0">
                <a:solidFill>
                  <a:schemeClr val="hlink"/>
                </a:solidFill>
                <a:ea typeface="ＭＳ Ｐゴシック" pitchFamily="34" charset="-128"/>
              </a:rPr>
              <a:t>(by contradiction)</a:t>
            </a:r>
          </a:p>
          <a:p>
            <a:pPr lvl="1"/>
            <a:r>
              <a:rPr lang="en-US" altLang="zh-CN" sz="1800" dirty="0" smtClean="0">
                <a:ea typeface="ＭＳ Ｐゴシック" pitchFamily="34" charset="-128"/>
              </a:rPr>
              <a:t>Since OPT(</a:t>
            </a:r>
            <a:r>
              <a:rPr lang="en-US" altLang="zh-CN" sz="1800" dirty="0" err="1" smtClean="0">
                <a:ea typeface="ＭＳ Ｐゴシック" pitchFamily="34" charset="-128"/>
              </a:rPr>
              <a:t>n,v</a:t>
            </a:r>
            <a:r>
              <a:rPr lang="en-US" altLang="zh-CN" sz="1800" dirty="0" smtClean="0">
                <a:ea typeface="ＭＳ Ｐゴシック" pitchFamily="34" charset="-128"/>
              </a:rPr>
              <a:t>) &lt; OPT(n-1,v), we know P has exactly n edges.</a:t>
            </a:r>
          </a:p>
          <a:p>
            <a:pPr lvl="1"/>
            <a:r>
              <a:rPr lang="en-US" altLang="zh-CN" sz="1800" dirty="0" smtClean="0">
                <a:ea typeface="ＭＳ Ｐゴシック" pitchFamily="34" charset="-128"/>
              </a:rPr>
              <a:t>By pigeonhole principle, P must contain a directed cycle W.</a:t>
            </a:r>
          </a:p>
          <a:p>
            <a:pPr lvl="1"/>
            <a:r>
              <a:rPr lang="en-US" altLang="zh-CN" sz="1800" dirty="0" smtClean="0">
                <a:ea typeface="ＭＳ Ｐゴシック" pitchFamily="34" charset="-128"/>
              </a:rPr>
              <a:t>Deleting W yields a v-t path with &lt; n edges  </a:t>
            </a:r>
            <a:r>
              <a:rPr lang="en-US" altLang="zh-CN" sz="1800" dirty="0" smtClean="0">
                <a:ea typeface="ＭＳ Ｐゴシック" pitchFamily="34" charset="-128"/>
                <a:sym typeface="Symbol" pitchFamily="18" charset="2"/>
              </a:rPr>
              <a:t>  W</a:t>
            </a:r>
            <a:r>
              <a:rPr lang="en-US" altLang="zh-CN" sz="1800" dirty="0" smtClean="0">
                <a:ea typeface="ＭＳ Ｐゴシック" pitchFamily="34" charset="-128"/>
              </a:rPr>
              <a:t> has negative cost.</a:t>
            </a:r>
          </a:p>
          <a:p>
            <a:pPr lvl="1"/>
            <a:endParaRPr lang="en-US" altLang="zh-CN" sz="1800" dirty="0" smtClean="0">
              <a:ea typeface="ＭＳ Ｐゴシック" pitchFamily="34" charset="-128"/>
            </a:endParaRPr>
          </a:p>
        </p:txBody>
      </p:sp>
      <p:sp>
        <p:nvSpPr>
          <p:cNvPr id="892932" name="Oval 4"/>
          <p:cNvSpPr>
            <a:spLocks noChangeAspect="1" noChangeArrowheads="1"/>
          </p:cNvSpPr>
          <p:nvPr/>
        </p:nvSpPr>
        <p:spPr bwMode="auto">
          <a:xfrm>
            <a:off x="2887663" y="5014913"/>
            <a:ext cx="274637" cy="279400"/>
          </a:xfrm>
          <a:prstGeom prst="ellipse">
            <a:avLst/>
          </a:prstGeom>
          <a:solidFill>
            <a:srgbClr val="006600"/>
          </a:solidFill>
          <a:ln w="9525">
            <a:solidFill>
              <a:schemeClr val="tx1"/>
            </a:solidFill>
            <a:round/>
            <a:headEnd/>
            <a:tailEnd/>
          </a:ln>
        </p:spPr>
        <p:txBody>
          <a:bodyPr wrap="none" lIns="92075" tIns="46038" rIns="92075" bIns="46038" anchor="ctr"/>
          <a:lstStyle/>
          <a:p>
            <a:pPr algn="ctr"/>
            <a:r>
              <a:rPr lang="en-US" altLang="zh-CN" smtClean="0">
                <a:solidFill>
                  <a:schemeClr val="bg1"/>
                </a:solidFill>
              </a:rPr>
              <a:t>v</a:t>
            </a:r>
            <a:endParaRPr lang="en-US" altLang="zh-CN">
              <a:solidFill>
                <a:schemeClr val="bg1"/>
              </a:solidFill>
            </a:endParaRPr>
          </a:p>
        </p:txBody>
      </p:sp>
      <p:sp>
        <p:nvSpPr>
          <p:cNvPr id="892933" name="Oval 5"/>
          <p:cNvSpPr>
            <a:spLocks noChangeAspect="1" noChangeArrowheads="1"/>
          </p:cNvSpPr>
          <p:nvPr/>
        </p:nvSpPr>
        <p:spPr bwMode="auto">
          <a:xfrm>
            <a:off x="6088063" y="5030788"/>
            <a:ext cx="274637" cy="279400"/>
          </a:xfrm>
          <a:prstGeom prst="ellipse">
            <a:avLst/>
          </a:prstGeom>
          <a:solidFill>
            <a:srgbClr val="006600"/>
          </a:solidFill>
          <a:ln w="9525">
            <a:solidFill>
              <a:schemeClr val="tx1"/>
            </a:solidFill>
            <a:round/>
            <a:headEnd/>
            <a:tailEnd/>
          </a:ln>
        </p:spPr>
        <p:txBody>
          <a:bodyPr wrap="none" lIns="92075" tIns="46038" rIns="92075" bIns="46038" anchor="ctr"/>
          <a:lstStyle/>
          <a:p>
            <a:pPr algn="ctr"/>
            <a:r>
              <a:rPr lang="en-US" altLang="zh-CN" smtClean="0">
                <a:solidFill>
                  <a:schemeClr val="bg1"/>
                </a:solidFill>
              </a:rPr>
              <a:t>t</a:t>
            </a:r>
            <a:endParaRPr lang="en-US" altLang="zh-CN">
              <a:solidFill>
                <a:schemeClr val="bg1"/>
              </a:solidFill>
            </a:endParaRPr>
          </a:p>
        </p:txBody>
      </p:sp>
      <p:sp>
        <p:nvSpPr>
          <p:cNvPr id="892934" name="Freeform 6"/>
          <p:cNvSpPr>
            <a:spLocks/>
          </p:cNvSpPr>
          <p:nvPr/>
        </p:nvSpPr>
        <p:spPr bwMode="auto">
          <a:xfrm>
            <a:off x="3108325" y="4857750"/>
            <a:ext cx="3003550" cy="250825"/>
          </a:xfrm>
          <a:custGeom>
            <a:avLst/>
            <a:gdLst>
              <a:gd name="T0" fmla="*/ 0 w 1892"/>
              <a:gd name="T1" fmla="*/ 2147483647 h 158"/>
              <a:gd name="T2" fmla="*/ 2147483647 w 1892"/>
              <a:gd name="T3" fmla="*/ 2147483647 h 158"/>
              <a:gd name="T4" fmla="*/ 2147483647 w 1892"/>
              <a:gd name="T5" fmla="*/ 2147483647 h 158"/>
              <a:gd name="T6" fmla="*/ 2147483647 w 1892"/>
              <a:gd name="T7" fmla="*/ 2147483647 h 158"/>
              <a:gd name="T8" fmla="*/ 2147483647 w 1892"/>
              <a:gd name="T9" fmla="*/ 2147483647 h 158"/>
              <a:gd name="T10" fmla="*/ 2147483647 w 1892"/>
              <a:gd name="T11" fmla="*/ 2147483647 h 158"/>
              <a:gd name="T12" fmla="*/ 2147483647 w 1892"/>
              <a:gd name="T13" fmla="*/ 2147483647 h 158"/>
              <a:gd name="T14" fmla="*/ 2147483647 w 1892"/>
              <a:gd name="T15" fmla="*/ 2147483647 h 158"/>
              <a:gd name="T16" fmla="*/ 2147483647 w 1892"/>
              <a:gd name="T17" fmla="*/ 2147483647 h 158"/>
              <a:gd name="T18" fmla="*/ 2147483647 w 1892"/>
              <a:gd name="T19" fmla="*/ 2147483647 h 158"/>
              <a:gd name="T20" fmla="*/ 2147483647 w 1892"/>
              <a:gd name="T21" fmla="*/ 2147483647 h 158"/>
              <a:gd name="T22" fmla="*/ 2147483647 w 1892"/>
              <a:gd name="T23" fmla="*/ 2147483647 h 1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2"/>
              <a:gd name="T37" fmla="*/ 0 h 158"/>
              <a:gd name="T38" fmla="*/ 1892 w 1892"/>
              <a:gd name="T39" fmla="*/ 158 h 1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2" h="158">
                <a:moveTo>
                  <a:pt x="0" y="104"/>
                </a:moveTo>
                <a:cubicBezTo>
                  <a:pt x="56" y="60"/>
                  <a:pt x="112" y="16"/>
                  <a:pt x="144" y="8"/>
                </a:cubicBezTo>
                <a:cubicBezTo>
                  <a:pt x="176" y="0"/>
                  <a:pt x="160" y="48"/>
                  <a:pt x="192" y="56"/>
                </a:cubicBezTo>
                <a:cubicBezTo>
                  <a:pt x="224" y="64"/>
                  <a:pt x="288" y="64"/>
                  <a:pt x="336" y="56"/>
                </a:cubicBezTo>
                <a:cubicBezTo>
                  <a:pt x="384" y="48"/>
                  <a:pt x="440" y="8"/>
                  <a:pt x="480" y="8"/>
                </a:cubicBezTo>
                <a:cubicBezTo>
                  <a:pt x="520" y="8"/>
                  <a:pt x="520" y="56"/>
                  <a:pt x="576" y="56"/>
                </a:cubicBezTo>
                <a:cubicBezTo>
                  <a:pt x="632" y="56"/>
                  <a:pt x="756" y="3"/>
                  <a:pt x="816" y="8"/>
                </a:cubicBezTo>
                <a:cubicBezTo>
                  <a:pt x="876" y="13"/>
                  <a:pt x="889" y="71"/>
                  <a:pt x="937" y="87"/>
                </a:cubicBezTo>
                <a:cubicBezTo>
                  <a:pt x="985" y="103"/>
                  <a:pt x="1052" y="93"/>
                  <a:pt x="1104" y="104"/>
                </a:cubicBezTo>
                <a:cubicBezTo>
                  <a:pt x="1156" y="115"/>
                  <a:pt x="1165" y="156"/>
                  <a:pt x="1248" y="152"/>
                </a:cubicBezTo>
                <a:cubicBezTo>
                  <a:pt x="1331" y="148"/>
                  <a:pt x="1493" y="78"/>
                  <a:pt x="1600" y="79"/>
                </a:cubicBezTo>
                <a:cubicBezTo>
                  <a:pt x="1707" y="80"/>
                  <a:pt x="1831" y="142"/>
                  <a:pt x="1892" y="158"/>
                </a:cubicBezTo>
              </a:path>
            </a:pathLst>
          </a:custGeom>
          <a:noFill/>
          <a:ln w="9525">
            <a:solidFill>
              <a:schemeClr val="tx1"/>
            </a:solidFill>
            <a:round/>
            <a:headEnd/>
            <a:tailEnd type="triangle" w="med" len="med"/>
          </a:ln>
        </p:spPr>
        <p:txBody>
          <a:bodyPr wrap="none" lIns="92075" tIns="46038" rIns="92075" bIns="46038" anchor="ctr"/>
          <a:lstStyle/>
          <a:p>
            <a:endParaRPr lang="zh-CN" altLang="en-US"/>
          </a:p>
        </p:txBody>
      </p:sp>
      <p:sp>
        <p:nvSpPr>
          <p:cNvPr id="892935" name="Freeform 7"/>
          <p:cNvSpPr>
            <a:spLocks/>
          </p:cNvSpPr>
          <p:nvPr/>
        </p:nvSpPr>
        <p:spPr bwMode="auto">
          <a:xfrm>
            <a:off x="3663950" y="4922838"/>
            <a:ext cx="1123950" cy="973137"/>
          </a:xfrm>
          <a:custGeom>
            <a:avLst/>
            <a:gdLst>
              <a:gd name="T0" fmla="*/ 2147483647 w 708"/>
              <a:gd name="T1" fmla="*/ 0 h 613"/>
              <a:gd name="T2" fmla="*/ 2147483647 w 708"/>
              <a:gd name="T3" fmla="*/ 2147483647 h 613"/>
              <a:gd name="T4" fmla="*/ 2147483647 w 708"/>
              <a:gd name="T5" fmla="*/ 2147483647 h 613"/>
              <a:gd name="T6" fmla="*/ 2147483647 w 708"/>
              <a:gd name="T7" fmla="*/ 2147483647 h 613"/>
              <a:gd name="T8" fmla="*/ 2147483647 w 708"/>
              <a:gd name="T9" fmla="*/ 2147483647 h 613"/>
              <a:gd name="T10" fmla="*/ 2147483647 w 708"/>
              <a:gd name="T11" fmla="*/ 2147483647 h 613"/>
              <a:gd name="T12" fmla="*/ 2147483647 w 708"/>
              <a:gd name="T13" fmla="*/ 2147483647 h 613"/>
              <a:gd name="T14" fmla="*/ 2147483647 w 708"/>
              <a:gd name="T15" fmla="*/ 2147483647 h 613"/>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613"/>
              <a:gd name="T26" fmla="*/ 708 w 708"/>
              <a:gd name="T27" fmla="*/ 613 h 6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613">
                <a:moveTo>
                  <a:pt x="315" y="0"/>
                </a:moveTo>
                <a:cubicBezTo>
                  <a:pt x="269" y="47"/>
                  <a:pt x="92" y="196"/>
                  <a:pt x="46" y="284"/>
                </a:cubicBezTo>
                <a:cubicBezTo>
                  <a:pt x="0" y="372"/>
                  <a:pt x="26" y="473"/>
                  <a:pt x="38" y="527"/>
                </a:cubicBezTo>
                <a:cubicBezTo>
                  <a:pt x="50" y="581"/>
                  <a:pt x="65" y="603"/>
                  <a:pt x="119" y="608"/>
                </a:cubicBezTo>
                <a:cubicBezTo>
                  <a:pt x="173" y="613"/>
                  <a:pt x="273" y="594"/>
                  <a:pt x="362" y="559"/>
                </a:cubicBezTo>
                <a:cubicBezTo>
                  <a:pt x="451" y="524"/>
                  <a:pt x="607" y="451"/>
                  <a:pt x="656" y="395"/>
                </a:cubicBezTo>
                <a:cubicBezTo>
                  <a:pt x="705" y="339"/>
                  <a:pt x="708" y="288"/>
                  <a:pt x="656" y="222"/>
                </a:cubicBezTo>
                <a:cubicBezTo>
                  <a:pt x="604" y="156"/>
                  <a:pt x="407" y="47"/>
                  <a:pt x="341" y="1"/>
                </a:cubicBezTo>
              </a:path>
            </a:pathLst>
          </a:custGeom>
          <a:noFill/>
          <a:ln w="9525">
            <a:solidFill>
              <a:schemeClr val="tx1"/>
            </a:solidFill>
            <a:round/>
            <a:headEnd/>
            <a:tailEnd type="triangle" w="med" len="med"/>
          </a:ln>
        </p:spPr>
        <p:txBody>
          <a:bodyPr wrap="none" lIns="92075" tIns="46038" rIns="92075" bIns="46038" anchor="ctr"/>
          <a:lstStyle/>
          <a:p>
            <a:endParaRPr lang="zh-CN" altLang="en-US"/>
          </a:p>
        </p:txBody>
      </p:sp>
      <p:sp>
        <p:nvSpPr>
          <p:cNvPr id="892936" name="Text Box 8"/>
          <p:cNvSpPr txBox="1">
            <a:spLocks noChangeArrowheads="1"/>
          </p:cNvSpPr>
          <p:nvPr/>
        </p:nvSpPr>
        <p:spPr bwMode="auto">
          <a:xfrm>
            <a:off x="3973513" y="5265738"/>
            <a:ext cx="395287" cy="374650"/>
          </a:xfrm>
          <a:prstGeom prst="rect">
            <a:avLst/>
          </a:prstGeom>
          <a:noFill/>
          <a:ln w="9525">
            <a:noFill/>
            <a:miter lim="800000"/>
            <a:headEnd/>
            <a:tailEnd/>
          </a:ln>
        </p:spPr>
        <p:txBody>
          <a:bodyPr wrap="none" lIns="92075" tIns="46038" rIns="92075" bIns="46038" anchor="ctr">
            <a:spAutoFit/>
          </a:bodyPr>
          <a:lstStyle/>
          <a:p>
            <a:pPr algn="ctr">
              <a:spcBef>
                <a:spcPct val="50000"/>
              </a:spcBef>
            </a:pPr>
            <a:r>
              <a:rPr lang="en-US" altLang="zh-CN"/>
              <a:t>W</a:t>
            </a:r>
          </a:p>
        </p:txBody>
      </p:sp>
      <p:sp>
        <p:nvSpPr>
          <p:cNvPr id="892937" name="Text Box 9"/>
          <p:cNvSpPr txBox="1">
            <a:spLocks noChangeArrowheads="1"/>
          </p:cNvSpPr>
          <p:nvPr/>
        </p:nvSpPr>
        <p:spPr bwMode="auto">
          <a:xfrm>
            <a:off x="3892550" y="5932488"/>
            <a:ext cx="1054100" cy="374650"/>
          </a:xfrm>
          <a:prstGeom prst="rect">
            <a:avLst/>
          </a:prstGeom>
          <a:noFill/>
          <a:ln w="9525">
            <a:noFill/>
            <a:miter lim="800000"/>
            <a:headEnd/>
            <a:tailEnd/>
          </a:ln>
        </p:spPr>
        <p:txBody>
          <a:bodyPr lIns="92075" tIns="46038" rIns="92075" bIns="46038" anchor="ctr">
            <a:spAutoFit/>
          </a:bodyPr>
          <a:lstStyle/>
          <a:p>
            <a:pPr algn="ctr">
              <a:spcBef>
                <a:spcPct val="50000"/>
              </a:spcBef>
            </a:pPr>
            <a:r>
              <a:rPr lang="en-US" altLang="zh-CN"/>
              <a:t>c(W) &lt; 0</a:t>
            </a:r>
          </a:p>
        </p:txBody>
      </p:sp>
      <p:sp>
        <p:nvSpPr>
          <p:cNvPr id="2" name="矩形 1"/>
          <p:cNvSpPr/>
          <p:nvPr/>
        </p:nvSpPr>
        <p:spPr>
          <a:xfrm>
            <a:off x="128121" y="5178723"/>
            <a:ext cx="2427655" cy="923330"/>
          </a:xfrm>
          <a:prstGeom prst="rect">
            <a:avLst/>
          </a:prstGeom>
        </p:spPr>
        <p:txBody>
          <a:bodyPr wrap="square">
            <a:spAutoFit/>
          </a:bodyPr>
          <a:lstStyle/>
          <a:p>
            <a:r>
              <a:rPr lang="en-US" altLang="zh-CN" dirty="0">
                <a:ea typeface="ＭＳ Ｐゴシック" pitchFamily="34" charset="-128"/>
              </a:rPr>
              <a:t>OPT(i, v) </a:t>
            </a:r>
            <a:r>
              <a:rPr lang="en-US" altLang="zh-CN" dirty="0" smtClean="0">
                <a:ea typeface="ＭＳ Ｐゴシック" pitchFamily="34" charset="-128"/>
              </a:rPr>
              <a:t>=length </a:t>
            </a:r>
            <a:r>
              <a:rPr lang="en-US" altLang="zh-CN" dirty="0">
                <a:ea typeface="ＭＳ Ｐゴシック" pitchFamily="34" charset="-128"/>
              </a:rPr>
              <a:t>of shortest v-t path P using at most i edges</a:t>
            </a:r>
            <a:endParaRPr lang="zh-CN" altLang="en-US" dirty="0"/>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64</a:t>
            </a:fld>
            <a:endParaRPr lang="en-GB" dirty="0"/>
          </a:p>
        </p:txBody>
      </p:sp>
    </p:spTree>
    <p:extLst>
      <p:ext uri="{BB962C8B-B14F-4D97-AF65-F5344CB8AC3E}">
        <p14:creationId xmlns:p14="http://schemas.microsoft.com/office/powerpoint/2010/main" val="137918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2931">
                                            <p:txEl>
                                              <p:pRg st="0" end="0"/>
                                            </p:txEl>
                                          </p:spTgt>
                                        </p:tgtEl>
                                        <p:attrNameLst>
                                          <p:attrName>style.visibility</p:attrName>
                                        </p:attrNameLst>
                                      </p:cBhvr>
                                      <p:to>
                                        <p:strVal val="visible"/>
                                      </p:to>
                                    </p:set>
                                    <p:anim calcmode="lin" valueType="num">
                                      <p:cBhvr additive="base">
                                        <p:cTn id="7" dur="500" fill="hold"/>
                                        <p:tgtEl>
                                          <p:spTgt spid="8929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293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92931">
                                            <p:txEl>
                                              <p:pRg st="1" end="1"/>
                                            </p:txEl>
                                          </p:spTgt>
                                        </p:tgtEl>
                                        <p:attrNameLst>
                                          <p:attrName>style.visibility</p:attrName>
                                        </p:attrNameLst>
                                      </p:cBhvr>
                                      <p:to>
                                        <p:strVal val="visible"/>
                                      </p:to>
                                    </p:set>
                                    <p:anim calcmode="lin" valueType="num">
                                      <p:cBhvr additive="base">
                                        <p:cTn id="11" dur="500" fill="hold"/>
                                        <p:tgtEl>
                                          <p:spTgt spid="89293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929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92931">
                                            <p:txEl>
                                              <p:pRg st="3" end="3"/>
                                            </p:txEl>
                                          </p:spTgt>
                                        </p:tgtEl>
                                        <p:attrNameLst>
                                          <p:attrName>style.visibility</p:attrName>
                                        </p:attrNameLst>
                                      </p:cBhvr>
                                      <p:to>
                                        <p:strVal val="visible"/>
                                      </p:to>
                                    </p:set>
                                    <p:anim calcmode="lin" valueType="num">
                                      <p:cBhvr additive="base">
                                        <p:cTn id="17" dur="500" fill="hold"/>
                                        <p:tgtEl>
                                          <p:spTgt spid="89293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929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92931">
                                            <p:txEl>
                                              <p:pRg st="5" end="5"/>
                                            </p:txEl>
                                          </p:spTgt>
                                        </p:tgtEl>
                                        <p:attrNameLst>
                                          <p:attrName>style.visibility</p:attrName>
                                        </p:attrNameLst>
                                      </p:cBhvr>
                                      <p:to>
                                        <p:strVal val="visible"/>
                                      </p:to>
                                    </p:set>
                                    <p:anim calcmode="lin" valueType="num">
                                      <p:cBhvr additive="base">
                                        <p:cTn id="23" dur="500" fill="hold"/>
                                        <p:tgtEl>
                                          <p:spTgt spid="892931">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92931">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92931">
                                            <p:txEl>
                                              <p:pRg st="6" end="6"/>
                                            </p:txEl>
                                          </p:spTgt>
                                        </p:tgtEl>
                                        <p:attrNameLst>
                                          <p:attrName>style.visibility</p:attrName>
                                        </p:attrNameLst>
                                      </p:cBhvr>
                                      <p:to>
                                        <p:strVal val="visible"/>
                                      </p:to>
                                    </p:set>
                                    <p:anim calcmode="lin" valueType="num">
                                      <p:cBhvr additive="base">
                                        <p:cTn id="27" dur="500" fill="hold"/>
                                        <p:tgtEl>
                                          <p:spTgt spid="892931">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92931">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92931">
                                            <p:txEl>
                                              <p:pRg st="7" end="7"/>
                                            </p:txEl>
                                          </p:spTgt>
                                        </p:tgtEl>
                                        <p:attrNameLst>
                                          <p:attrName>style.visibility</p:attrName>
                                        </p:attrNameLst>
                                      </p:cBhvr>
                                      <p:to>
                                        <p:strVal val="visible"/>
                                      </p:to>
                                    </p:set>
                                    <p:anim calcmode="lin" valueType="num">
                                      <p:cBhvr additive="base">
                                        <p:cTn id="31" dur="500" fill="hold"/>
                                        <p:tgtEl>
                                          <p:spTgt spid="892931">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92931">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92931">
                                            <p:txEl>
                                              <p:pRg st="8" end="8"/>
                                            </p:txEl>
                                          </p:spTgt>
                                        </p:tgtEl>
                                        <p:attrNameLst>
                                          <p:attrName>style.visibility</p:attrName>
                                        </p:attrNameLst>
                                      </p:cBhvr>
                                      <p:to>
                                        <p:strVal val="visible"/>
                                      </p:to>
                                    </p:set>
                                    <p:anim calcmode="lin" valueType="num">
                                      <p:cBhvr additive="base">
                                        <p:cTn id="35" dur="500" fill="hold"/>
                                        <p:tgtEl>
                                          <p:spTgt spid="892931">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9293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92932"/>
                                        </p:tgtEl>
                                        <p:attrNameLst>
                                          <p:attrName>style.visibility</p:attrName>
                                        </p:attrNameLst>
                                      </p:cBhvr>
                                      <p:to>
                                        <p:strVal val="visible"/>
                                      </p:to>
                                    </p:set>
                                    <p:anim calcmode="lin" valueType="num">
                                      <p:cBhvr additive="base">
                                        <p:cTn id="41" dur="500" fill="hold"/>
                                        <p:tgtEl>
                                          <p:spTgt spid="892932"/>
                                        </p:tgtEl>
                                        <p:attrNameLst>
                                          <p:attrName>ppt_x</p:attrName>
                                        </p:attrNameLst>
                                      </p:cBhvr>
                                      <p:tavLst>
                                        <p:tav tm="0">
                                          <p:val>
                                            <p:strVal val="#ppt_x"/>
                                          </p:val>
                                        </p:tav>
                                        <p:tav tm="100000">
                                          <p:val>
                                            <p:strVal val="#ppt_x"/>
                                          </p:val>
                                        </p:tav>
                                      </p:tavLst>
                                    </p:anim>
                                    <p:anim calcmode="lin" valueType="num">
                                      <p:cBhvr additive="base">
                                        <p:cTn id="42" dur="500" fill="hold"/>
                                        <p:tgtEl>
                                          <p:spTgt spid="89293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92933"/>
                                        </p:tgtEl>
                                        <p:attrNameLst>
                                          <p:attrName>style.visibility</p:attrName>
                                        </p:attrNameLst>
                                      </p:cBhvr>
                                      <p:to>
                                        <p:strVal val="visible"/>
                                      </p:to>
                                    </p:set>
                                    <p:anim calcmode="lin" valueType="num">
                                      <p:cBhvr additive="base">
                                        <p:cTn id="45" dur="500" fill="hold"/>
                                        <p:tgtEl>
                                          <p:spTgt spid="892933"/>
                                        </p:tgtEl>
                                        <p:attrNameLst>
                                          <p:attrName>ppt_x</p:attrName>
                                        </p:attrNameLst>
                                      </p:cBhvr>
                                      <p:tavLst>
                                        <p:tav tm="0">
                                          <p:val>
                                            <p:strVal val="#ppt_x"/>
                                          </p:val>
                                        </p:tav>
                                        <p:tav tm="100000">
                                          <p:val>
                                            <p:strVal val="#ppt_x"/>
                                          </p:val>
                                        </p:tav>
                                      </p:tavLst>
                                    </p:anim>
                                    <p:anim calcmode="lin" valueType="num">
                                      <p:cBhvr additive="base">
                                        <p:cTn id="46" dur="500" fill="hold"/>
                                        <p:tgtEl>
                                          <p:spTgt spid="89293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92934"/>
                                        </p:tgtEl>
                                        <p:attrNameLst>
                                          <p:attrName>style.visibility</p:attrName>
                                        </p:attrNameLst>
                                      </p:cBhvr>
                                      <p:to>
                                        <p:strVal val="visible"/>
                                      </p:to>
                                    </p:set>
                                    <p:anim calcmode="lin" valueType="num">
                                      <p:cBhvr additive="base">
                                        <p:cTn id="49" dur="500" fill="hold"/>
                                        <p:tgtEl>
                                          <p:spTgt spid="892934"/>
                                        </p:tgtEl>
                                        <p:attrNameLst>
                                          <p:attrName>ppt_x</p:attrName>
                                        </p:attrNameLst>
                                      </p:cBhvr>
                                      <p:tavLst>
                                        <p:tav tm="0">
                                          <p:val>
                                            <p:strVal val="#ppt_x"/>
                                          </p:val>
                                        </p:tav>
                                        <p:tav tm="100000">
                                          <p:val>
                                            <p:strVal val="#ppt_x"/>
                                          </p:val>
                                        </p:tav>
                                      </p:tavLst>
                                    </p:anim>
                                    <p:anim calcmode="lin" valueType="num">
                                      <p:cBhvr additive="base">
                                        <p:cTn id="50" dur="500" fill="hold"/>
                                        <p:tgtEl>
                                          <p:spTgt spid="89293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92935"/>
                                        </p:tgtEl>
                                        <p:attrNameLst>
                                          <p:attrName>style.visibility</p:attrName>
                                        </p:attrNameLst>
                                      </p:cBhvr>
                                      <p:to>
                                        <p:strVal val="visible"/>
                                      </p:to>
                                    </p:set>
                                    <p:anim calcmode="lin" valueType="num">
                                      <p:cBhvr additive="base">
                                        <p:cTn id="53" dur="500" fill="hold"/>
                                        <p:tgtEl>
                                          <p:spTgt spid="892935"/>
                                        </p:tgtEl>
                                        <p:attrNameLst>
                                          <p:attrName>ppt_x</p:attrName>
                                        </p:attrNameLst>
                                      </p:cBhvr>
                                      <p:tavLst>
                                        <p:tav tm="0">
                                          <p:val>
                                            <p:strVal val="#ppt_x"/>
                                          </p:val>
                                        </p:tav>
                                        <p:tav tm="100000">
                                          <p:val>
                                            <p:strVal val="#ppt_x"/>
                                          </p:val>
                                        </p:tav>
                                      </p:tavLst>
                                    </p:anim>
                                    <p:anim calcmode="lin" valueType="num">
                                      <p:cBhvr additive="base">
                                        <p:cTn id="54" dur="500" fill="hold"/>
                                        <p:tgtEl>
                                          <p:spTgt spid="89293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92936"/>
                                        </p:tgtEl>
                                        <p:attrNameLst>
                                          <p:attrName>style.visibility</p:attrName>
                                        </p:attrNameLst>
                                      </p:cBhvr>
                                      <p:to>
                                        <p:strVal val="visible"/>
                                      </p:to>
                                    </p:set>
                                    <p:anim calcmode="lin" valueType="num">
                                      <p:cBhvr additive="base">
                                        <p:cTn id="57" dur="500" fill="hold"/>
                                        <p:tgtEl>
                                          <p:spTgt spid="892936"/>
                                        </p:tgtEl>
                                        <p:attrNameLst>
                                          <p:attrName>ppt_x</p:attrName>
                                        </p:attrNameLst>
                                      </p:cBhvr>
                                      <p:tavLst>
                                        <p:tav tm="0">
                                          <p:val>
                                            <p:strVal val="#ppt_x"/>
                                          </p:val>
                                        </p:tav>
                                        <p:tav tm="100000">
                                          <p:val>
                                            <p:strVal val="#ppt_x"/>
                                          </p:val>
                                        </p:tav>
                                      </p:tavLst>
                                    </p:anim>
                                    <p:anim calcmode="lin" valueType="num">
                                      <p:cBhvr additive="base">
                                        <p:cTn id="58" dur="500" fill="hold"/>
                                        <p:tgtEl>
                                          <p:spTgt spid="89293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92937"/>
                                        </p:tgtEl>
                                        <p:attrNameLst>
                                          <p:attrName>style.visibility</p:attrName>
                                        </p:attrNameLst>
                                      </p:cBhvr>
                                      <p:to>
                                        <p:strVal val="visible"/>
                                      </p:to>
                                    </p:set>
                                    <p:anim calcmode="lin" valueType="num">
                                      <p:cBhvr additive="base">
                                        <p:cTn id="61" dur="500" fill="hold"/>
                                        <p:tgtEl>
                                          <p:spTgt spid="892937"/>
                                        </p:tgtEl>
                                        <p:attrNameLst>
                                          <p:attrName>ppt_x</p:attrName>
                                        </p:attrNameLst>
                                      </p:cBhvr>
                                      <p:tavLst>
                                        <p:tav tm="0">
                                          <p:val>
                                            <p:strVal val="#ppt_x"/>
                                          </p:val>
                                        </p:tav>
                                        <p:tav tm="100000">
                                          <p:val>
                                            <p:strVal val="#ppt_x"/>
                                          </p:val>
                                        </p:tav>
                                      </p:tavLst>
                                    </p:anim>
                                    <p:anim calcmode="lin" valueType="num">
                                      <p:cBhvr additive="base">
                                        <p:cTn id="62" dur="500" fill="hold"/>
                                        <p:tgtEl>
                                          <p:spTgt spid="89293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2" grpId="0" animBg="1"/>
      <p:bldP spid="892933" grpId="0" animBg="1"/>
      <p:bldP spid="892934" grpId="0" animBg="1"/>
      <p:bldP spid="892935" grpId="0" animBg="1"/>
      <p:bldP spid="892936" grpId="0"/>
      <p:bldP spid="892937" grpId="0"/>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p:txBody>
          <a:bodyPr/>
          <a:lstStyle/>
          <a:p>
            <a:r>
              <a:rPr lang="en-US" altLang="zh-CN" smtClean="0">
                <a:ea typeface="ＭＳ Ｐゴシック" pitchFamily="34" charset="-128"/>
              </a:rPr>
              <a:t>Detecting Negative Cycles</a:t>
            </a:r>
          </a:p>
        </p:txBody>
      </p:sp>
      <p:sp>
        <p:nvSpPr>
          <p:cNvPr id="894979" name="Rectangle 3"/>
          <p:cNvSpPr>
            <a:spLocks noGrp="1" noChangeArrowheads="1"/>
          </p:cNvSpPr>
          <p:nvPr>
            <p:ph type="body" idx="1"/>
          </p:nvPr>
        </p:nvSpPr>
        <p:spPr/>
        <p:txBody>
          <a:bodyPr/>
          <a:lstStyle/>
          <a:p>
            <a:pPr marL="0" indent="0"/>
            <a:r>
              <a:rPr lang="en-US" altLang="zh-CN" sz="2400" smtClean="0">
                <a:ea typeface="ＭＳ Ｐゴシック" pitchFamily="34" charset="-128"/>
              </a:rPr>
              <a:t>Theorem.  Can detect negative cost cycle in O(mn) time.</a:t>
            </a:r>
          </a:p>
          <a:p>
            <a:pPr lvl="1"/>
            <a:r>
              <a:rPr lang="en-US" altLang="zh-CN" sz="2000" smtClean="0">
                <a:ea typeface="ＭＳ Ｐゴシック" pitchFamily="34" charset="-128"/>
              </a:rPr>
              <a:t>Add new node t and connect all nodes to t with 0-cost edge.</a:t>
            </a:r>
          </a:p>
          <a:p>
            <a:pPr lvl="1"/>
            <a:r>
              <a:rPr lang="en-US" altLang="zh-CN" sz="2000" smtClean="0">
                <a:ea typeface="ＭＳ Ｐゴシック" pitchFamily="34" charset="-128"/>
              </a:rPr>
              <a:t>Check if OPT(n, v) = OPT(n-1, v) for all nodes v.</a:t>
            </a:r>
          </a:p>
          <a:p>
            <a:pPr lvl="2"/>
            <a:r>
              <a:rPr lang="en-US" altLang="zh-CN" sz="1800" smtClean="0">
                <a:ea typeface="ＭＳ Ｐゴシック" pitchFamily="34" charset="-128"/>
              </a:rPr>
              <a:t>if yes, then no negative cycles</a:t>
            </a:r>
          </a:p>
          <a:p>
            <a:pPr lvl="2"/>
            <a:r>
              <a:rPr lang="en-US" altLang="zh-CN" sz="1800" smtClean="0">
                <a:ea typeface="ＭＳ Ｐゴシック" pitchFamily="34" charset="-128"/>
              </a:rPr>
              <a:t>if no, then extract cycle from shortest path from v to t</a:t>
            </a:r>
          </a:p>
        </p:txBody>
      </p:sp>
      <p:sp>
        <p:nvSpPr>
          <p:cNvPr id="894980" name="Oval 4"/>
          <p:cNvSpPr>
            <a:spLocks noChangeAspect="1" noChangeArrowheads="1"/>
          </p:cNvSpPr>
          <p:nvPr/>
        </p:nvSpPr>
        <p:spPr bwMode="auto">
          <a:xfrm>
            <a:off x="6456363" y="3810000"/>
            <a:ext cx="269875" cy="269875"/>
          </a:xfrm>
          <a:prstGeom prst="ellipse">
            <a:avLst/>
          </a:prstGeom>
          <a:solidFill>
            <a:schemeClr val="tx2"/>
          </a:solidFill>
          <a:ln w="9525">
            <a:solidFill>
              <a:schemeClr val="tx1"/>
            </a:solidFill>
            <a:round/>
            <a:headEnd/>
            <a:tailEnd/>
          </a:ln>
        </p:spPr>
        <p:txBody>
          <a:bodyPr wrap="none" lIns="92075" tIns="46038" rIns="92075" bIns="46038" anchor="ctr"/>
          <a:lstStyle/>
          <a:p>
            <a:pPr algn="ctr"/>
            <a:endParaRPr lang="zh-CN" altLang="zh-CN" sz="1400"/>
          </a:p>
        </p:txBody>
      </p:sp>
      <p:sp>
        <p:nvSpPr>
          <p:cNvPr id="894981" name="Oval 5"/>
          <p:cNvSpPr>
            <a:spLocks noChangeAspect="1" noChangeArrowheads="1"/>
          </p:cNvSpPr>
          <p:nvPr/>
        </p:nvSpPr>
        <p:spPr bwMode="auto">
          <a:xfrm>
            <a:off x="3048000" y="4724400"/>
            <a:ext cx="269875" cy="269875"/>
          </a:xfrm>
          <a:prstGeom prst="ellipse">
            <a:avLst/>
          </a:prstGeom>
          <a:solidFill>
            <a:schemeClr val="tx2"/>
          </a:solidFill>
          <a:ln w="9525">
            <a:solidFill>
              <a:schemeClr val="tx1"/>
            </a:solidFill>
            <a:round/>
            <a:headEnd/>
            <a:tailEnd/>
          </a:ln>
        </p:spPr>
        <p:txBody>
          <a:bodyPr wrap="none" lIns="92075" tIns="46038" rIns="92075" bIns="46038" anchor="ctr"/>
          <a:lstStyle/>
          <a:p>
            <a:pPr algn="ctr"/>
            <a:endParaRPr lang="zh-CN" altLang="zh-CN" sz="1400"/>
          </a:p>
        </p:txBody>
      </p:sp>
      <p:sp>
        <p:nvSpPr>
          <p:cNvPr id="894982" name="Oval 6"/>
          <p:cNvSpPr>
            <a:spLocks noChangeAspect="1" noChangeArrowheads="1"/>
          </p:cNvSpPr>
          <p:nvPr/>
        </p:nvSpPr>
        <p:spPr bwMode="auto">
          <a:xfrm>
            <a:off x="2559050" y="5891213"/>
            <a:ext cx="269875" cy="269875"/>
          </a:xfrm>
          <a:prstGeom prst="ellipse">
            <a:avLst/>
          </a:prstGeom>
          <a:solidFill>
            <a:schemeClr val="tx2"/>
          </a:solidFill>
          <a:ln w="9525">
            <a:solidFill>
              <a:schemeClr val="tx1"/>
            </a:solidFill>
            <a:round/>
            <a:headEnd/>
            <a:tailEnd/>
          </a:ln>
        </p:spPr>
        <p:txBody>
          <a:bodyPr wrap="none" lIns="92075" tIns="46038" rIns="92075" bIns="46038" anchor="ctr"/>
          <a:lstStyle/>
          <a:p>
            <a:pPr algn="ctr"/>
            <a:endParaRPr lang="zh-CN" altLang="zh-CN" sz="1400"/>
          </a:p>
        </p:txBody>
      </p:sp>
      <p:sp>
        <p:nvSpPr>
          <p:cNvPr id="894983" name="Oval 7"/>
          <p:cNvSpPr>
            <a:spLocks noChangeAspect="1" noChangeArrowheads="1"/>
          </p:cNvSpPr>
          <p:nvPr/>
        </p:nvSpPr>
        <p:spPr bwMode="auto">
          <a:xfrm>
            <a:off x="6553200" y="5562600"/>
            <a:ext cx="269875" cy="273050"/>
          </a:xfrm>
          <a:prstGeom prst="ellipse">
            <a:avLst/>
          </a:prstGeom>
          <a:solidFill>
            <a:schemeClr val="tx2"/>
          </a:solidFill>
          <a:ln w="9525">
            <a:solidFill>
              <a:schemeClr val="tx1"/>
            </a:solidFill>
            <a:round/>
            <a:headEnd/>
            <a:tailEnd/>
          </a:ln>
        </p:spPr>
        <p:txBody>
          <a:bodyPr wrap="none" lIns="92075" tIns="46038" rIns="92075" bIns="46038" anchor="ctr"/>
          <a:lstStyle/>
          <a:p>
            <a:pPr algn="ctr"/>
            <a:endParaRPr lang="zh-CN" altLang="zh-CN" sz="1400"/>
          </a:p>
        </p:txBody>
      </p:sp>
      <p:sp>
        <p:nvSpPr>
          <p:cNvPr id="894984" name="Oval 8"/>
          <p:cNvSpPr>
            <a:spLocks noChangeAspect="1" noChangeArrowheads="1"/>
          </p:cNvSpPr>
          <p:nvPr/>
        </p:nvSpPr>
        <p:spPr bwMode="auto">
          <a:xfrm>
            <a:off x="4495800" y="5715000"/>
            <a:ext cx="269875" cy="269875"/>
          </a:xfrm>
          <a:prstGeom prst="ellipse">
            <a:avLst/>
          </a:prstGeom>
          <a:solidFill>
            <a:schemeClr val="tx2"/>
          </a:solidFill>
          <a:ln w="9525">
            <a:solidFill>
              <a:schemeClr val="tx1"/>
            </a:solidFill>
            <a:round/>
            <a:headEnd/>
            <a:tailEnd/>
          </a:ln>
        </p:spPr>
        <p:txBody>
          <a:bodyPr wrap="none" lIns="92075" tIns="46038" rIns="92075" bIns="46038" anchor="ctr"/>
          <a:lstStyle/>
          <a:p>
            <a:pPr algn="ctr"/>
            <a:r>
              <a:rPr lang="en-US" altLang="zh-CN" sz="1400" smtClean="0"/>
              <a:t>v</a:t>
            </a:r>
            <a:endParaRPr lang="en-US" altLang="zh-CN" sz="1400"/>
          </a:p>
        </p:txBody>
      </p:sp>
      <p:cxnSp>
        <p:nvCxnSpPr>
          <p:cNvPr id="894985" name="AutoShape 9"/>
          <p:cNvCxnSpPr>
            <a:cxnSpLocks noChangeShapeType="1"/>
            <a:stCxn id="894981" idx="7"/>
            <a:endCxn id="894980" idx="2"/>
          </p:cNvCxnSpPr>
          <p:nvPr/>
        </p:nvCxnSpPr>
        <p:spPr bwMode="auto">
          <a:xfrm flipV="1">
            <a:off x="3278188" y="3944938"/>
            <a:ext cx="3178175" cy="819150"/>
          </a:xfrm>
          <a:prstGeom prst="straightConnector1">
            <a:avLst/>
          </a:prstGeom>
          <a:noFill/>
          <a:ln w="9525">
            <a:solidFill>
              <a:schemeClr val="tx1"/>
            </a:solidFill>
            <a:round/>
            <a:headEnd type="triangle" w="med" len="med"/>
            <a:tailEnd/>
          </a:ln>
        </p:spPr>
      </p:cxnSp>
      <p:cxnSp>
        <p:nvCxnSpPr>
          <p:cNvPr id="894986" name="AutoShape 10"/>
          <p:cNvCxnSpPr>
            <a:cxnSpLocks noChangeShapeType="1"/>
            <a:stCxn id="894983" idx="0"/>
            <a:endCxn id="894980" idx="4"/>
          </p:cNvCxnSpPr>
          <p:nvPr/>
        </p:nvCxnSpPr>
        <p:spPr bwMode="auto">
          <a:xfrm flipH="1" flipV="1">
            <a:off x="6591300" y="4079875"/>
            <a:ext cx="96838" cy="1482725"/>
          </a:xfrm>
          <a:prstGeom prst="straightConnector1">
            <a:avLst/>
          </a:prstGeom>
          <a:noFill/>
          <a:ln w="38100">
            <a:solidFill>
              <a:srgbClr val="006600"/>
            </a:solidFill>
            <a:round/>
            <a:headEnd/>
            <a:tailEnd type="triangle" w="med" len="med"/>
          </a:ln>
        </p:spPr>
      </p:cxnSp>
      <p:cxnSp>
        <p:nvCxnSpPr>
          <p:cNvPr id="894987" name="AutoShape 11"/>
          <p:cNvCxnSpPr>
            <a:cxnSpLocks noChangeShapeType="1"/>
            <a:stCxn id="894981" idx="5"/>
            <a:endCxn id="894984" idx="1"/>
          </p:cNvCxnSpPr>
          <p:nvPr/>
        </p:nvCxnSpPr>
        <p:spPr bwMode="auto">
          <a:xfrm>
            <a:off x="3278188" y="4954588"/>
            <a:ext cx="1257300" cy="800100"/>
          </a:xfrm>
          <a:prstGeom prst="straightConnector1">
            <a:avLst/>
          </a:prstGeom>
          <a:noFill/>
          <a:ln w="9525">
            <a:solidFill>
              <a:schemeClr val="tx1"/>
            </a:solidFill>
            <a:round/>
            <a:headEnd type="triangle" w="med" len="med"/>
            <a:tailEnd/>
          </a:ln>
        </p:spPr>
      </p:cxnSp>
      <p:cxnSp>
        <p:nvCxnSpPr>
          <p:cNvPr id="894988" name="AutoShape 12"/>
          <p:cNvCxnSpPr>
            <a:cxnSpLocks noChangeShapeType="1"/>
            <a:stCxn id="894984" idx="6"/>
            <a:endCxn id="894983" idx="2"/>
          </p:cNvCxnSpPr>
          <p:nvPr/>
        </p:nvCxnSpPr>
        <p:spPr bwMode="auto">
          <a:xfrm flipV="1">
            <a:off x="4765675" y="5699125"/>
            <a:ext cx="1787525" cy="150813"/>
          </a:xfrm>
          <a:prstGeom prst="straightConnector1">
            <a:avLst/>
          </a:prstGeom>
          <a:noFill/>
          <a:ln w="38100">
            <a:solidFill>
              <a:srgbClr val="006600"/>
            </a:solidFill>
            <a:round/>
            <a:headEnd/>
            <a:tailEnd type="triangle" w="med" len="med"/>
          </a:ln>
        </p:spPr>
      </p:cxnSp>
      <p:cxnSp>
        <p:nvCxnSpPr>
          <p:cNvPr id="894989" name="AutoShape 13"/>
          <p:cNvCxnSpPr>
            <a:cxnSpLocks noChangeShapeType="1"/>
            <a:stCxn id="894980" idx="3"/>
            <a:endCxn id="894984" idx="7"/>
          </p:cNvCxnSpPr>
          <p:nvPr/>
        </p:nvCxnSpPr>
        <p:spPr bwMode="auto">
          <a:xfrm flipH="1">
            <a:off x="4725988" y="4040188"/>
            <a:ext cx="1770062" cy="1714500"/>
          </a:xfrm>
          <a:prstGeom prst="straightConnector1">
            <a:avLst/>
          </a:prstGeom>
          <a:noFill/>
          <a:ln w="38100">
            <a:solidFill>
              <a:srgbClr val="006600"/>
            </a:solidFill>
            <a:round/>
            <a:headEnd/>
            <a:tailEnd type="triangle" w="med" len="med"/>
          </a:ln>
        </p:spPr>
      </p:cxnSp>
      <p:cxnSp>
        <p:nvCxnSpPr>
          <p:cNvPr id="894990" name="AutoShape 14"/>
          <p:cNvCxnSpPr>
            <a:cxnSpLocks noChangeShapeType="1"/>
            <a:stCxn id="894981" idx="4"/>
            <a:endCxn id="894982" idx="7"/>
          </p:cNvCxnSpPr>
          <p:nvPr/>
        </p:nvCxnSpPr>
        <p:spPr bwMode="auto">
          <a:xfrm flipH="1">
            <a:off x="2789238" y="4994275"/>
            <a:ext cx="393700" cy="936625"/>
          </a:xfrm>
          <a:prstGeom prst="straightConnector1">
            <a:avLst/>
          </a:prstGeom>
          <a:noFill/>
          <a:ln w="9525">
            <a:solidFill>
              <a:schemeClr val="tx1"/>
            </a:solidFill>
            <a:round/>
            <a:headEnd type="triangle" w="med" len="med"/>
            <a:tailEnd/>
          </a:ln>
        </p:spPr>
      </p:cxnSp>
      <p:cxnSp>
        <p:nvCxnSpPr>
          <p:cNvPr id="894991" name="AutoShape 15"/>
          <p:cNvCxnSpPr>
            <a:cxnSpLocks noChangeShapeType="1"/>
            <a:stCxn id="894982" idx="6"/>
            <a:endCxn id="894984" idx="2"/>
          </p:cNvCxnSpPr>
          <p:nvPr/>
        </p:nvCxnSpPr>
        <p:spPr bwMode="auto">
          <a:xfrm flipV="1">
            <a:off x="2828925" y="5849938"/>
            <a:ext cx="1666875" cy="176212"/>
          </a:xfrm>
          <a:prstGeom prst="straightConnector1">
            <a:avLst/>
          </a:prstGeom>
          <a:noFill/>
          <a:ln w="9525">
            <a:solidFill>
              <a:schemeClr val="tx1"/>
            </a:solidFill>
            <a:round/>
            <a:headEnd/>
            <a:tailEnd type="triangle" w="med" len="med"/>
          </a:ln>
        </p:spPr>
      </p:cxnSp>
      <p:sp>
        <p:nvSpPr>
          <p:cNvPr id="894992" name="Text Box 16"/>
          <p:cNvSpPr txBox="1">
            <a:spLocks noChangeArrowheads="1"/>
          </p:cNvSpPr>
          <p:nvPr/>
        </p:nvSpPr>
        <p:spPr bwMode="auto">
          <a:xfrm>
            <a:off x="4876800" y="4191000"/>
            <a:ext cx="217488"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18</a:t>
            </a:r>
          </a:p>
        </p:txBody>
      </p:sp>
      <p:sp>
        <p:nvSpPr>
          <p:cNvPr id="894993" name="Text Box 17"/>
          <p:cNvSpPr txBox="1">
            <a:spLocks noChangeArrowheads="1"/>
          </p:cNvSpPr>
          <p:nvPr/>
        </p:nvSpPr>
        <p:spPr bwMode="auto">
          <a:xfrm>
            <a:off x="5715000" y="4572000"/>
            <a:ext cx="217488"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2</a:t>
            </a:r>
          </a:p>
        </p:txBody>
      </p:sp>
      <p:sp>
        <p:nvSpPr>
          <p:cNvPr id="894994" name="Text Box 18"/>
          <p:cNvSpPr txBox="1">
            <a:spLocks noChangeArrowheads="1"/>
          </p:cNvSpPr>
          <p:nvPr/>
        </p:nvSpPr>
        <p:spPr bwMode="auto">
          <a:xfrm>
            <a:off x="2895600" y="5380038"/>
            <a:ext cx="217488" cy="214312"/>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5</a:t>
            </a:r>
          </a:p>
        </p:txBody>
      </p:sp>
      <p:sp>
        <p:nvSpPr>
          <p:cNvPr id="894995" name="Text Box 19"/>
          <p:cNvSpPr txBox="1">
            <a:spLocks noChangeArrowheads="1"/>
          </p:cNvSpPr>
          <p:nvPr/>
        </p:nvSpPr>
        <p:spPr bwMode="auto">
          <a:xfrm>
            <a:off x="3581400" y="5181600"/>
            <a:ext cx="381000"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-23</a:t>
            </a:r>
          </a:p>
        </p:txBody>
      </p:sp>
      <p:sp>
        <p:nvSpPr>
          <p:cNvPr id="894996" name="Text Box 20"/>
          <p:cNvSpPr txBox="1">
            <a:spLocks noChangeArrowheads="1"/>
          </p:cNvSpPr>
          <p:nvPr/>
        </p:nvSpPr>
        <p:spPr bwMode="auto">
          <a:xfrm>
            <a:off x="3352800" y="5837238"/>
            <a:ext cx="381000" cy="214312"/>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-15</a:t>
            </a:r>
          </a:p>
        </p:txBody>
      </p:sp>
      <p:sp>
        <p:nvSpPr>
          <p:cNvPr id="894997" name="Text Box 21"/>
          <p:cNvSpPr txBox="1">
            <a:spLocks noChangeArrowheads="1"/>
          </p:cNvSpPr>
          <p:nvPr/>
        </p:nvSpPr>
        <p:spPr bwMode="auto">
          <a:xfrm>
            <a:off x="5334000" y="5684838"/>
            <a:ext cx="381000" cy="214312"/>
          </a:xfrm>
          <a:prstGeom prst="rect">
            <a:avLst/>
          </a:prstGeom>
          <a:solidFill>
            <a:schemeClr val="bg1"/>
          </a:solidFill>
          <a:ln w="9525">
            <a:noFill/>
            <a:miter lim="800000"/>
            <a:headEnd/>
            <a:tailEnd/>
          </a:ln>
        </p:spPr>
        <p:txBody>
          <a:bodyPr lIns="0" tIns="0" rIns="0" bIns="0">
            <a:spAutoFit/>
          </a:bodyPr>
          <a:lstStyle/>
          <a:p>
            <a:pPr>
              <a:spcBef>
                <a:spcPct val="50000"/>
              </a:spcBef>
            </a:pPr>
            <a:r>
              <a:rPr lang="en-US" altLang="zh-CN" sz="1200"/>
              <a:t>  -11 </a:t>
            </a:r>
          </a:p>
        </p:txBody>
      </p:sp>
      <p:sp>
        <p:nvSpPr>
          <p:cNvPr id="894998" name="Text Box 22"/>
          <p:cNvSpPr txBox="1">
            <a:spLocks noChangeArrowheads="1"/>
          </p:cNvSpPr>
          <p:nvPr/>
        </p:nvSpPr>
        <p:spPr bwMode="auto">
          <a:xfrm>
            <a:off x="6553200" y="4648200"/>
            <a:ext cx="217488"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6</a:t>
            </a:r>
          </a:p>
        </p:txBody>
      </p:sp>
      <p:sp>
        <p:nvSpPr>
          <p:cNvPr id="894999" name="Oval 24"/>
          <p:cNvSpPr>
            <a:spLocks noChangeAspect="1" noChangeArrowheads="1"/>
          </p:cNvSpPr>
          <p:nvPr/>
        </p:nvSpPr>
        <p:spPr bwMode="auto">
          <a:xfrm>
            <a:off x="2438400" y="3276600"/>
            <a:ext cx="269875" cy="269875"/>
          </a:xfrm>
          <a:prstGeom prst="ellipse">
            <a:avLst/>
          </a:prstGeom>
          <a:solidFill>
            <a:schemeClr val="accent1"/>
          </a:solidFill>
          <a:ln w="9525">
            <a:solidFill>
              <a:schemeClr val="tx1"/>
            </a:solidFill>
            <a:round/>
            <a:headEnd/>
            <a:tailEnd/>
          </a:ln>
        </p:spPr>
        <p:txBody>
          <a:bodyPr wrap="none" lIns="92075" tIns="46038" rIns="92075" bIns="46038" anchor="ctr"/>
          <a:lstStyle/>
          <a:p>
            <a:pPr algn="ctr"/>
            <a:r>
              <a:rPr lang="en-US" altLang="zh-CN" sz="1400" smtClean="0">
                <a:solidFill>
                  <a:schemeClr val="bg1"/>
                </a:solidFill>
              </a:rPr>
              <a:t>t</a:t>
            </a:r>
            <a:endParaRPr lang="en-US" altLang="zh-CN" sz="1400"/>
          </a:p>
        </p:txBody>
      </p:sp>
      <p:cxnSp>
        <p:nvCxnSpPr>
          <p:cNvPr id="895000" name="AutoShape 25"/>
          <p:cNvCxnSpPr>
            <a:cxnSpLocks noChangeShapeType="1"/>
            <a:stCxn id="894999" idx="7"/>
            <a:endCxn id="894980" idx="1"/>
          </p:cNvCxnSpPr>
          <p:nvPr/>
        </p:nvCxnSpPr>
        <p:spPr bwMode="auto">
          <a:xfrm>
            <a:off x="2668588" y="3316288"/>
            <a:ext cx="3827462" cy="533400"/>
          </a:xfrm>
          <a:prstGeom prst="straightConnector1">
            <a:avLst/>
          </a:prstGeom>
          <a:noFill/>
          <a:ln w="9525">
            <a:solidFill>
              <a:schemeClr val="tx2"/>
            </a:solidFill>
            <a:round/>
            <a:headEnd type="triangle" w="med" len="med"/>
            <a:tailEnd/>
          </a:ln>
        </p:spPr>
      </p:cxnSp>
      <p:cxnSp>
        <p:nvCxnSpPr>
          <p:cNvPr id="895001" name="AutoShape 26"/>
          <p:cNvCxnSpPr>
            <a:cxnSpLocks noChangeShapeType="1"/>
            <a:stCxn id="894999" idx="4"/>
            <a:endCxn id="894981" idx="1"/>
          </p:cNvCxnSpPr>
          <p:nvPr/>
        </p:nvCxnSpPr>
        <p:spPr bwMode="auto">
          <a:xfrm>
            <a:off x="2573338" y="3546475"/>
            <a:ext cx="514350" cy="1217613"/>
          </a:xfrm>
          <a:prstGeom prst="straightConnector1">
            <a:avLst/>
          </a:prstGeom>
          <a:noFill/>
          <a:ln w="9525">
            <a:solidFill>
              <a:schemeClr val="tx2"/>
            </a:solidFill>
            <a:round/>
            <a:headEnd type="triangle" w="med" len="med"/>
            <a:tailEnd/>
          </a:ln>
        </p:spPr>
      </p:cxnSp>
      <p:cxnSp>
        <p:nvCxnSpPr>
          <p:cNvPr id="895002" name="AutoShape 27"/>
          <p:cNvCxnSpPr>
            <a:cxnSpLocks noChangeShapeType="1"/>
            <a:stCxn id="894999" idx="3"/>
            <a:endCxn id="894982" idx="0"/>
          </p:cNvCxnSpPr>
          <p:nvPr/>
        </p:nvCxnSpPr>
        <p:spPr bwMode="auto">
          <a:xfrm>
            <a:off x="2478088" y="3506788"/>
            <a:ext cx="215900" cy="2384425"/>
          </a:xfrm>
          <a:prstGeom prst="straightConnector1">
            <a:avLst/>
          </a:prstGeom>
          <a:noFill/>
          <a:ln w="9525">
            <a:solidFill>
              <a:schemeClr val="tx2"/>
            </a:solidFill>
            <a:round/>
            <a:headEnd type="triangle" w="med" len="med"/>
            <a:tailEnd/>
          </a:ln>
        </p:spPr>
      </p:cxnSp>
      <p:cxnSp>
        <p:nvCxnSpPr>
          <p:cNvPr id="895003" name="AutoShape 31"/>
          <p:cNvCxnSpPr>
            <a:cxnSpLocks noChangeShapeType="1"/>
            <a:stCxn id="894999" idx="6"/>
            <a:endCxn id="894983" idx="1"/>
          </p:cNvCxnSpPr>
          <p:nvPr/>
        </p:nvCxnSpPr>
        <p:spPr bwMode="auto">
          <a:xfrm>
            <a:off x="2708275" y="3411538"/>
            <a:ext cx="3884613" cy="2190750"/>
          </a:xfrm>
          <a:prstGeom prst="straightConnector1">
            <a:avLst/>
          </a:prstGeom>
          <a:noFill/>
          <a:ln w="9525">
            <a:solidFill>
              <a:schemeClr val="tx2"/>
            </a:solidFill>
            <a:round/>
            <a:headEnd type="triangle" w="med" len="med"/>
            <a:tailEnd/>
          </a:ln>
        </p:spPr>
      </p:cxnSp>
      <p:cxnSp>
        <p:nvCxnSpPr>
          <p:cNvPr id="895004" name="AutoShape 32"/>
          <p:cNvCxnSpPr>
            <a:cxnSpLocks noChangeShapeType="1"/>
            <a:stCxn id="894999" idx="5"/>
            <a:endCxn id="894984" idx="0"/>
          </p:cNvCxnSpPr>
          <p:nvPr/>
        </p:nvCxnSpPr>
        <p:spPr bwMode="auto">
          <a:xfrm>
            <a:off x="2668588" y="3506788"/>
            <a:ext cx="1962150" cy="2208212"/>
          </a:xfrm>
          <a:prstGeom prst="straightConnector1">
            <a:avLst/>
          </a:prstGeom>
          <a:noFill/>
          <a:ln w="9525">
            <a:solidFill>
              <a:schemeClr val="tx2"/>
            </a:solidFill>
            <a:round/>
            <a:headEnd type="triangle" w="med" len="med"/>
            <a:tailEnd/>
          </a:ln>
        </p:spPr>
      </p:cxnSp>
      <p:sp>
        <p:nvSpPr>
          <p:cNvPr id="895005" name="Text Box 28"/>
          <p:cNvSpPr txBox="1">
            <a:spLocks noChangeArrowheads="1"/>
          </p:cNvSpPr>
          <p:nvPr/>
        </p:nvSpPr>
        <p:spPr bwMode="auto">
          <a:xfrm>
            <a:off x="2525713" y="4114800"/>
            <a:ext cx="217487"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0</a:t>
            </a:r>
          </a:p>
        </p:txBody>
      </p:sp>
      <p:sp>
        <p:nvSpPr>
          <p:cNvPr id="895006" name="Text Box 29"/>
          <p:cNvSpPr txBox="1">
            <a:spLocks noChangeArrowheads="1"/>
          </p:cNvSpPr>
          <p:nvPr/>
        </p:nvSpPr>
        <p:spPr bwMode="auto">
          <a:xfrm>
            <a:off x="3505200" y="3505200"/>
            <a:ext cx="217488"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0</a:t>
            </a:r>
          </a:p>
        </p:txBody>
      </p:sp>
      <p:sp>
        <p:nvSpPr>
          <p:cNvPr id="895007" name="Text Box 30"/>
          <p:cNvSpPr txBox="1">
            <a:spLocks noChangeArrowheads="1"/>
          </p:cNvSpPr>
          <p:nvPr/>
        </p:nvSpPr>
        <p:spPr bwMode="auto">
          <a:xfrm>
            <a:off x="2819400" y="4114800"/>
            <a:ext cx="217488"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0</a:t>
            </a:r>
          </a:p>
        </p:txBody>
      </p:sp>
      <p:sp>
        <p:nvSpPr>
          <p:cNvPr id="895008" name="Text Box 33"/>
          <p:cNvSpPr txBox="1">
            <a:spLocks noChangeArrowheads="1"/>
          </p:cNvSpPr>
          <p:nvPr/>
        </p:nvSpPr>
        <p:spPr bwMode="auto">
          <a:xfrm>
            <a:off x="3124200" y="4038600"/>
            <a:ext cx="217488"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0</a:t>
            </a:r>
          </a:p>
        </p:txBody>
      </p:sp>
      <p:sp>
        <p:nvSpPr>
          <p:cNvPr id="895009" name="Text Box 34"/>
          <p:cNvSpPr txBox="1">
            <a:spLocks noChangeArrowheads="1"/>
          </p:cNvSpPr>
          <p:nvPr/>
        </p:nvSpPr>
        <p:spPr bwMode="auto">
          <a:xfrm>
            <a:off x="3352800" y="3810000"/>
            <a:ext cx="217488"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 0</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65</a:t>
            </a:fld>
            <a:endParaRPr lang="en-GB" dirty="0"/>
          </a:p>
        </p:txBody>
      </p:sp>
    </p:spTree>
    <p:extLst>
      <p:ext uri="{BB962C8B-B14F-4D97-AF65-F5344CB8AC3E}">
        <p14:creationId xmlns:p14="http://schemas.microsoft.com/office/powerpoint/2010/main" val="244843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4980"/>
                                        </p:tgtEl>
                                        <p:attrNameLst>
                                          <p:attrName>style.visibility</p:attrName>
                                        </p:attrNameLst>
                                      </p:cBhvr>
                                      <p:to>
                                        <p:strVal val="visible"/>
                                      </p:to>
                                    </p:set>
                                    <p:anim calcmode="lin" valueType="num">
                                      <p:cBhvr additive="base">
                                        <p:cTn id="7" dur="500" fill="hold"/>
                                        <p:tgtEl>
                                          <p:spTgt spid="894980"/>
                                        </p:tgtEl>
                                        <p:attrNameLst>
                                          <p:attrName>ppt_x</p:attrName>
                                        </p:attrNameLst>
                                      </p:cBhvr>
                                      <p:tavLst>
                                        <p:tav tm="0">
                                          <p:val>
                                            <p:strVal val="#ppt_x"/>
                                          </p:val>
                                        </p:tav>
                                        <p:tav tm="100000">
                                          <p:val>
                                            <p:strVal val="#ppt_x"/>
                                          </p:val>
                                        </p:tav>
                                      </p:tavLst>
                                    </p:anim>
                                    <p:anim calcmode="lin" valueType="num">
                                      <p:cBhvr additive="base">
                                        <p:cTn id="8" dur="500" fill="hold"/>
                                        <p:tgtEl>
                                          <p:spTgt spid="89498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4981"/>
                                        </p:tgtEl>
                                        <p:attrNameLst>
                                          <p:attrName>style.visibility</p:attrName>
                                        </p:attrNameLst>
                                      </p:cBhvr>
                                      <p:to>
                                        <p:strVal val="visible"/>
                                      </p:to>
                                    </p:set>
                                    <p:anim calcmode="lin" valueType="num">
                                      <p:cBhvr additive="base">
                                        <p:cTn id="11" dur="500" fill="hold"/>
                                        <p:tgtEl>
                                          <p:spTgt spid="894981"/>
                                        </p:tgtEl>
                                        <p:attrNameLst>
                                          <p:attrName>ppt_x</p:attrName>
                                        </p:attrNameLst>
                                      </p:cBhvr>
                                      <p:tavLst>
                                        <p:tav tm="0">
                                          <p:val>
                                            <p:strVal val="#ppt_x"/>
                                          </p:val>
                                        </p:tav>
                                        <p:tav tm="100000">
                                          <p:val>
                                            <p:strVal val="#ppt_x"/>
                                          </p:val>
                                        </p:tav>
                                      </p:tavLst>
                                    </p:anim>
                                    <p:anim calcmode="lin" valueType="num">
                                      <p:cBhvr additive="base">
                                        <p:cTn id="12" dur="500" fill="hold"/>
                                        <p:tgtEl>
                                          <p:spTgt spid="89498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94982"/>
                                        </p:tgtEl>
                                        <p:attrNameLst>
                                          <p:attrName>style.visibility</p:attrName>
                                        </p:attrNameLst>
                                      </p:cBhvr>
                                      <p:to>
                                        <p:strVal val="visible"/>
                                      </p:to>
                                    </p:set>
                                    <p:anim calcmode="lin" valueType="num">
                                      <p:cBhvr additive="base">
                                        <p:cTn id="15" dur="500" fill="hold"/>
                                        <p:tgtEl>
                                          <p:spTgt spid="894982"/>
                                        </p:tgtEl>
                                        <p:attrNameLst>
                                          <p:attrName>ppt_x</p:attrName>
                                        </p:attrNameLst>
                                      </p:cBhvr>
                                      <p:tavLst>
                                        <p:tav tm="0">
                                          <p:val>
                                            <p:strVal val="#ppt_x"/>
                                          </p:val>
                                        </p:tav>
                                        <p:tav tm="100000">
                                          <p:val>
                                            <p:strVal val="#ppt_x"/>
                                          </p:val>
                                        </p:tav>
                                      </p:tavLst>
                                    </p:anim>
                                    <p:anim calcmode="lin" valueType="num">
                                      <p:cBhvr additive="base">
                                        <p:cTn id="16" dur="500" fill="hold"/>
                                        <p:tgtEl>
                                          <p:spTgt spid="89498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94983"/>
                                        </p:tgtEl>
                                        <p:attrNameLst>
                                          <p:attrName>style.visibility</p:attrName>
                                        </p:attrNameLst>
                                      </p:cBhvr>
                                      <p:to>
                                        <p:strVal val="visible"/>
                                      </p:to>
                                    </p:set>
                                    <p:anim calcmode="lin" valueType="num">
                                      <p:cBhvr additive="base">
                                        <p:cTn id="19" dur="500" fill="hold"/>
                                        <p:tgtEl>
                                          <p:spTgt spid="894983"/>
                                        </p:tgtEl>
                                        <p:attrNameLst>
                                          <p:attrName>ppt_x</p:attrName>
                                        </p:attrNameLst>
                                      </p:cBhvr>
                                      <p:tavLst>
                                        <p:tav tm="0">
                                          <p:val>
                                            <p:strVal val="#ppt_x"/>
                                          </p:val>
                                        </p:tav>
                                        <p:tav tm="100000">
                                          <p:val>
                                            <p:strVal val="#ppt_x"/>
                                          </p:val>
                                        </p:tav>
                                      </p:tavLst>
                                    </p:anim>
                                    <p:anim calcmode="lin" valueType="num">
                                      <p:cBhvr additive="base">
                                        <p:cTn id="20" dur="500" fill="hold"/>
                                        <p:tgtEl>
                                          <p:spTgt spid="89498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94984"/>
                                        </p:tgtEl>
                                        <p:attrNameLst>
                                          <p:attrName>style.visibility</p:attrName>
                                        </p:attrNameLst>
                                      </p:cBhvr>
                                      <p:to>
                                        <p:strVal val="visible"/>
                                      </p:to>
                                    </p:set>
                                    <p:anim calcmode="lin" valueType="num">
                                      <p:cBhvr additive="base">
                                        <p:cTn id="23" dur="500" fill="hold"/>
                                        <p:tgtEl>
                                          <p:spTgt spid="894984"/>
                                        </p:tgtEl>
                                        <p:attrNameLst>
                                          <p:attrName>ppt_x</p:attrName>
                                        </p:attrNameLst>
                                      </p:cBhvr>
                                      <p:tavLst>
                                        <p:tav tm="0">
                                          <p:val>
                                            <p:strVal val="#ppt_x"/>
                                          </p:val>
                                        </p:tav>
                                        <p:tav tm="100000">
                                          <p:val>
                                            <p:strVal val="#ppt_x"/>
                                          </p:val>
                                        </p:tav>
                                      </p:tavLst>
                                    </p:anim>
                                    <p:anim calcmode="lin" valueType="num">
                                      <p:cBhvr additive="base">
                                        <p:cTn id="24" dur="500" fill="hold"/>
                                        <p:tgtEl>
                                          <p:spTgt spid="89498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94985"/>
                                        </p:tgtEl>
                                        <p:attrNameLst>
                                          <p:attrName>style.visibility</p:attrName>
                                        </p:attrNameLst>
                                      </p:cBhvr>
                                      <p:to>
                                        <p:strVal val="visible"/>
                                      </p:to>
                                    </p:set>
                                    <p:anim calcmode="lin" valueType="num">
                                      <p:cBhvr additive="base">
                                        <p:cTn id="27" dur="500" fill="hold"/>
                                        <p:tgtEl>
                                          <p:spTgt spid="894985"/>
                                        </p:tgtEl>
                                        <p:attrNameLst>
                                          <p:attrName>ppt_x</p:attrName>
                                        </p:attrNameLst>
                                      </p:cBhvr>
                                      <p:tavLst>
                                        <p:tav tm="0">
                                          <p:val>
                                            <p:strVal val="#ppt_x"/>
                                          </p:val>
                                        </p:tav>
                                        <p:tav tm="100000">
                                          <p:val>
                                            <p:strVal val="#ppt_x"/>
                                          </p:val>
                                        </p:tav>
                                      </p:tavLst>
                                    </p:anim>
                                    <p:anim calcmode="lin" valueType="num">
                                      <p:cBhvr additive="base">
                                        <p:cTn id="28" dur="500" fill="hold"/>
                                        <p:tgtEl>
                                          <p:spTgt spid="89498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94986"/>
                                        </p:tgtEl>
                                        <p:attrNameLst>
                                          <p:attrName>style.visibility</p:attrName>
                                        </p:attrNameLst>
                                      </p:cBhvr>
                                      <p:to>
                                        <p:strVal val="visible"/>
                                      </p:to>
                                    </p:set>
                                    <p:anim calcmode="lin" valueType="num">
                                      <p:cBhvr additive="base">
                                        <p:cTn id="31" dur="500" fill="hold"/>
                                        <p:tgtEl>
                                          <p:spTgt spid="894986"/>
                                        </p:tgtEl>
                                        <p:attrNameLst>
                                          <p:attrName>ppt_x</p:attrName>
                                        </p:attrNameLst>
                                      </p:cBhvr>
                                      <p:tavLst>
                                        <p:tav tm="0">
                                          <p:val>
                                            <p:strVal val="#ppt_x"/>
                                          </p:val>
                                        </p:tav>
                                        <p:tav tm="100000">
                                          <p:val>
                                            <p:strVal val="#ppt_x"/>
                                          </p:val>
                                        </p:tav>
                                      </p:tavLst>
                                    </p:anim>
                                    <p:anim calcmode="lin" valueType="num">
                                      <p:cBhvr additive="base">
                                        <p:cTn id="32" dur="500" fill="hold"/>
                                        <p:tgtEl>
                                          <p:spTgt spid="89498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94987"/>
                                        </p:tgtEl>
                                        <p:attrNameLst>
                                          <p:attrName>style.visibility</p:attrName>
                                        </p:attrNameLst>
                                      </p:cBhvr>
                                      <p:to>
                                        <p:strVal val="visible"/>
                                      </p:to>
                                    </p:set>
                                    <p:anim calcmode="lin" valueType="num">
                                      <p:cBhvr additive="base">
                                        <p:cTn id="35" dur="500" fill="hold"/>
                                        <p:tgtEl>
                                          <p:spTgt spid="894987"/>
                                        </p:tgtEl>
                                        <p:attrNameLst>
                                          <p:attrName>ppt_x</p:attrName>
                                        </p:attrNameLst>
                                      </p:cBhvr>
                                      <p:tavLst>
                                        <p:tav tm="0">
                                          <p:val>
                                            <p:strVal val="#ppt_x"/>
                                          </p:val>
                                        </p:tav>
                                        <p:tav tm="100000">
                                          <p:val>
                                            <p:strVal val="#ppt_x"/>
                                          </p:val>
                                        </p:tav>
                                      </p:tavLst>
                                    </p:anim>
                                    <p:anim calcmode="lin" valueType="num">
                                      <p:cBhvr additive="base">
                                        <p:cTn id="36" dur="500" fill="hold"/>
                                        <p:tgtEl>
                                          <p:spTgt spid="89498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94988"/>
                                        </p:tgtEl>
                                        <p:attrNameLst>
                                          <p:attrName>style.visibility</p:attrName>
                                        </p:attrNameLst>
                                      </p:cBhvr>
                                      <p:to>
                                        <p:strVal val="visible"/>
                                      </p:to>
                                    </p:set>
                                    <p:anim calcmode="lin" valueType="num">
                                      <p:cBhvr additive="base">
                                        <p:cTn id="39" dur="500" fill="hold"/>
                                        <p:tgtEl>
                                          <p:spTgt spid="894988"/>
                                        </p:tgtEl>
                                        <p:attrNameLst>
                                          <p:attrName>ppt_x</p:attrName>
                                        </p:attrNameLst>
                                      </p:cBhvr>
                                      <p:tavLst>
                                        <p:tav tm="0">
                                          <p:val>
                                            <p:strVal val="#ppt_x"/>
                                          </p:val>
                                        </p:tav>
                                        <p:tav tm="100000">
                                          <p:val>
                                            <p:strVal val="#ppt_x"/>
                                          </p:val>
                                        </p:tav>
                                      </p:tavLst>
                                    </p:anim>
                                    <p:anim calcmode="lin" valueType="num">
                                      <p:cBhvr additive="base">
                                        <p:cTn id="40" dur="500" fill="hold"/>
                                        <p:tgtEl>
                                          <p:spTgt spid="89498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94989"/>
                                        </p:tgtEl>
                                        <p:attrNameLst>
                                          <p:attrName>style.visibility</p:attrName>
                                        </p:attrNameLst>
                                      </p:cBhvr>
                                      <p:to>
                                        <p:strVal val="visible"/>
                                      </p:to>
                                    </p:set>
                                    <p:anim calcmode="lin" valueType="num">
                                      <p:cBhvr additive="base">
                                        <p:cTn id="43" dur="500" fill="hold"/>
                                        <p:tgtEl>
                                          <p:spTgt spid="894989"/>
                                        </p:tgtEl>
                                        <p:attrNameLst>
                                          <p:attrName>ppt_x</p:attrName>
                                        </p:attrNameLst>
                                      </p:cBhvr>
                                      <p:tavLst>
                                        <p:tav tm="0">
                                          <p:val>
                                            <p:strVal val="#ppt_x"/>
                                          </p:val>
                                        </p:tav>
                                        <p:tav tm="100000">
                                          <p:val>
                                            <p:strVal val="#ppt_x"/>
                                          </p:val>
                                        </p:tav>
                                      </p:tavLst>
                                    </p:anim>
                                    <p:anim calcmode="lin" valueType="num">
                                      <p:cBhvr additive="base">
                                        <p:cTn id="44" dur="500" fill="hold"/>
                                        <p:tgtEl>
                                          <p:spTgt spid="89498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94990"/>
                                        </p:tgtEl>
                                        <p:attrNameLst>
                                          <p:attrName>style.visibility</p:attrName>
                                        </p:attrNameLst>
                                      </p:cBhvr>
                                      <p:to>
                                        <p:strVal val="visible"/>
                                      </p:to>
                                    </p:set>
                                    <p:anim calcmode="lin" valueType="num">
                                      <p:cBhvr additive="base">
                                        <p:cTn id="47" dur="500" fill="hold"/>
                                        <p:tgtEl>
                                          <p:spTgt spid="894990"/>
                                        </p:tgtEl>
                                        <p:attrNameLst>
                                          <p:attrName>ppt_x</p:attrName>
                                        </p:attrNameLst>
                                      </p:cBhvr>
                                      <p:tavLst>
                                        <p:tav tm="0">
                                          <p:val>
                                            <p:strVal val="#ppt_x"/>
                                          </p:val>
                                        </p:tav>
                                        <p:tav tm="100000">
                                          <p:val>
                                            <p:strVal val="#ppt_x"/>
                                          </p:val>
                                        </p:tav>
                                      </p:tavLst>
                                    </p:anim>
                                    <p:anim calcmode="lin" valueType="num">
                                      <p:cBhvr additive="base">
                                        <p:cTn id="48" dur="500" fill="hold"/>
                                        <p:tgtEl>
                                          <p:spTgt spid="89499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94991"/>
                                        </p:tgtEl>
                                        <p:attrNameLst>
                                          <p:attrName>style.visibility</p:attrName>
                                        </p:attrNameLst>
                                      </p:cBhvr>
                                      <p:to>
                                        <p:strVal val="visible"/>
                                      </p:to>
                                    </p:set>
                                    <p:anim calcmode="lin" valueType="num">
                                      <p:cBhvr additive="base">
                                        <p:cTn id="51" dur="500" fill="hold"/>
                                        <p:tgtEl>
                                          <p:spTgt spid="894991"/>
                                        </p:tgtEl>
                                        <p:attrNameLst>
                                          <p:attrName>ppt_x</p:attrName>
                                        </p:attrNameLst>
                                      </p:cBhvr>
                                      <p:tavLst>
                                        <p:tav tm="0">
                                          <p:val>
                                            <p:strVal val="#ppt_x"/>
                                          </p:val>
                                        </p:tav>
                                        <p:tav tm="100000">
                                          <p:val>
                                            <p:strVal val="#ppt_x"/>
                                          </p:val>
                                        </p:tav>
                                      </p:tavLst>
                                    </p:anim>
                                    <p:anim calcmode="lin" valueType="num">
                                      <p:cBhvr additive="base">
                                        <p:cTn id="52" dur="500" fill="hold"/>
                                        <p:tgtEl>
                                          <p:spTgt spid="89499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94992"/>
                                        </p:tgtEl>
                                        <p:attrNameLst>
                                          <p:attrName>style.visibility</p:attrName>
                                        </p:attrNameLst>
                                      </p:cBhvr>
                                      <p:to>
                                        <p:strVal val="visible"/>
                                      </p:to>
                                    </p:set>
                                    <p:anim calcmode="lin" valueType="num">
                                      <p:cBhvr additive="base">
                                        <p:cTn id="55" dur="500" fill="hold"/>
                                        <p:tgtEl>
                                          <p:spTgt spid="894992"/>
                                        </p:tgtEl>
                                        <p:attrNameLst>
                                          <p:attrName>ppt_x</p:attrName>
                                        </p:attrNameLst>
                                      </p:cBhvr>
                                      <p:tavLst>
                                        <p:tav tm="0">
                                          <p:val>
                                            <p:strVal val="#ppt_x"/>
                                          </p:val>
                                        </p:tav>
                                        <p:tav tm="100000">
                                          <p:val>
                                            <p:strVal val="#ppt_x"/>
                                          </p:val>
                                        </p:tav>
                                      </p:tavLst>
                                    </p:anim>
                                    <p:anim calcmode="lin" valueType="num">
                                      <p:cBhvr additive="base">
                                        <p:cTn id="56" dur="500" fill="hold"/>
                                        <p:tgtEl>
                                          <p:spTgt spid="89499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894993"/>
                                        </p:tgtEl>
                                        <p:attrNameLst>
                                          <p:attrName>style.visibility</p:attrName>
                                        </p:attrNameLst>
                                      </p:cBhvr>
                                      <p:to>
                                        <p:strVal val="visible"/>
                                      </p:to>
                                    </p:set>
                                    <p:anim calcmode="lin" valueType="num">
                                      <p:cBhvr additive="base">
                                        <p:cTn id="59" dur="500" fill="hold"/>
                                        <p:tgtEl>
                                          <p:spTgt spid="894993"/>
                                        </p:tgtEl>
                                        <p:attrNameLst>
                                          <p:attrName>ppt_x</p:attrName>
                                        </p:attrNameLst>
                                      </p:cBhvr>
                                      <p:tavLst>
                                        <p:tav tm="0">
                                          <p:val>
                                            <p:strVal val="#ppt_x"/>
                                          </p:val>
                                        </p:tav>
                                        <p:tav tm="100000">
                                          <p:val>
                                            <p:strVal val="#ppt_x"/>
                                          </p:val>
                                        </p:tav>
                                      </p:tavLst>
                                    </p:anim>
                                    <p:anim calcmode="lin" valueType="num">
                                      <p:cBhvr additive="base">
                                        <p:cTn id="60" dur="500" fill="hold"/>
                                        <p:tgtEl>
                                          <p:spTgt spid="89499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94994"/>
                                        </p:tgtEl>
                                        <p:attrNameLst>
                                          <p:attrName>style.visibility</p:attrName>
                                        </p:attrNameLst>
                                      </p:cBhvr>
                                      <p:to>
                                        <p:strVal val="visible"/>
                                      </p:to>
                                    </p:set>
                                    <p:anim calcmode="lin" valueType="num">
                                      <p:cBhvr additive="base">
                                        <p:cTn id="63" dur="500" fill="hold"/>
                                        <p:tgtEl>
                                          <p:spTgt spid="894994"/>
                                        </p:tgtEl>
                                        <p:attrNameLst>
                                          <p:attrName>ppt_x</p:attrName>
                                        </p:attrNameLst>
                                      </p:cBhvr>
                                      <p:tavLst>
                                        <p:tav tm="0">
                                          <p:val>
                                            <p:strVal val="#ppt_x"/>
                                          </p:val>
                                        </p:tav>
                                        <p:tav tm="100000">
                                          <p:val>
                                            <p:strVal val="#ppt_x"/>
                                          </p:val>
                                        </p:tav>
                                      </p:tavLst>
                                    </p:anim>
                                    <p:anim calcmode="lin" valueType="num">
                                      <p:cBhvr additive="base">
                                        <p:cTn id="64" dur="500" fill="hold"/>
                                        <p:tgtEl>
                                          <p:spTgt spid="89499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94995"/>
                                        </p:tgtEl>
                                        <p:attrNameLst>
                                          <p:attrName>style.visibility</p:attrName>
                                        </p:attrNameLst>
                                      </p:cBhvr>
                                      <p:to>
                                        <p:strVal val="visible"/>
                                      </p:to>
                                    </p:set>
                                    <p:anim calcmode="lin" valueType="num">
                                      <p:cBhvr additive="base">
                                        <p:cTn id="67" dur="500" fill="hold"/>
                                        <p:tgtEl>
                                          <p:spTgt spid="894995"/>
                                        </p:tgtEl>
                                        <p:attrNameLst>
                                          <p:attrName>ppt_x</p:attrName>
                                        </p:attrNameLst>
                                      </p:cBhvr>
                                      <p:tavLst>
                                        <p:tav tm="0">
                                          <p:val>
                                            <p:strVal val="#ppt_x"/>
                                          </p:val>
                                        </p:tav>
                                        <p:tav tm="100000">
                                          <p:val>
                                            <p:strVal val="#ppt_x"/>
                                          </p:val>
                                        </p:tav>
                                      </p:tavLst>
                                    </p:anim>
                                    <p:anim calcmode="lin" valueType="num">
                                      <p:cBhvr additive="base">
                                        <p:cTn id="68" dur="500" fill="hold"/>
                                        <p:tgtEl>
                                          <p:spTgt spid="89499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94996"/>
                                        </p:tgtEl>
                                        <p:attrNameLst>
                                          <p:attrName>style.visibility</p:attrName>
                                        </p:attrNameLst>
                                      </p:cBhvr>
                                      <p:to>
                                        <p:strVal val="visible"/>
                                      </p:to>
                                    </p:set>
                                    <p:anim calcmode="lin" valueType="num">
                                      <p:cBhvr additive="base">
                                        <p:cTn id="71" dur="500" fill="hold"/>
                                        <p:tgtEl>
                                          <p:spTgt spid="894996"/>
                                        </p:tgtEl>
                                        <p:attrNameLst>
                                          <p:attrName>ppt_x</p:attrName>
                                        </p:attrNameLst>
                                      </p:cBhvr>
                                      <p:tavLst>
                                        <p:tav tm="0">
                                          <p:val>
                                            <p:strVal val="#ppt_x"/>
                                          </p:val>
                                        </p:tav>
                                        <p:tav tm="100000">
                                          <p:val>
                                            <p:strVal val="#ppt_x"/>
                                          </p:val>
                                        </p:tav>
                                      </p:tavLst>
                                    </p:anim>
                                    <p:anim calcmode="lin" valueType="num">
                                      <p:cBhvr additive="base">
                                        <p:cTn id="72" dur="500" fill="hold"/>
                                        <p:tgtEl>
                                          <p:spTgt spid="89499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94997"/>
                                        </p:tgtEl>
                                        <p:attrNameLst>
                                          <p:attrName>style.visibility</p:attrName>
                                        </p:attrNameLst>
                                      </p:cBhvr>
                                      <p:to>
                                        <p:strVal val="visible"/>
                                      </p:to>
                                    </p:set>
                                    <p:anim calcmode="lin" valueType="num">
                                      <p:cBhvr additive="base">
                                        <p:cTn id="75" dur="500" fill="hold"/>
                                        <p:tgtEl>
                                          <p:spTgt spid="894997"/>
                                        </p:tgtEl>
                                        <p:attrNameLst>
                                          <p:attrName>ppt_x</p:attrName>
                                        </p:attrNameLst>
                                      </p:cBhvr>
                                      <p:tavLst>
                                        <p:tav tm="0">
                                          <p:val>
                                            <p:strVal val="#ppt_x"/>
                                          </p:val>
                                        </p:tav>
                                        <p:tav tm="100000">
                                          <p:val>
                                            <p:strVal val="#ppt_x"/>
                                          </p:val>
                                        </p:tav>
                                      </p:tavLst>
                                    </p:anim>
                                    <p:anim calcmode="lin" valueType="num">
                                      <p:cBhvr additive="base">
                                        <p:cTn id="76" dur="500" fill="hold"/>
                                        <p:tgtEl>
                                          <p:spTgt spid="89499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94998"/>
                                        </p:tgtEl>
                                        <p:attrNameLst>
                                          <p:attrName>style.visibility</p:attrName>
                                        </p:attrNameLst>
                                      </p:cBhvr>
                                      <p:to>
                                        <p:strVal val="visible"/>
                                      </p:to>
                                    </p:set>
                                    <p:anim calcmode="lin" valueType="num">
                                      <p:cBhvr additive="base">
                                        <p:cTn id="79" dur="500" fill="hold"/>
                                        <p:tgtEl>
                                          <p:spTgt spid="894998"/>
                                        </p:tgtEl>
                                        <p:attrNameLst>
                                          <p:attrName>ppt_x</p:attrName>
                                        </p:attrNameLst>
                                      </p:cBhvr>
                                      <p:tavLst>
                                        <p:tav tm="0">
                                          <p:val>
                                            <p:strVal val="#ppt_x"/>
                                          </p:val>
                                        </p:tav>
                                        <p:tav tm="100000">
                                          <p:val>
                                            <p:strVal val="#ppt_x"/>
                                          </p:val>
                                        </p:tav>
                                      </p:tavLst>
                                    </p:anim>
                                    <p:anim calcmode="lin" valueType="num">
                                      <p:cBhvr additive="base">
                                        <p:cTn id="80" dur="500" fill="hold"/>
                                        <p:tgtEl>
                                          <p:spTgt spid="89499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94999"/>
                                        </p:tgtEl>
                                        <p:attrNameLst>
                                          <p:attrName>style.visibility</p:attrName>
                                        </p:attrNameLst>
                                      </p:cBhvr>
                                      <p:to>
                                        <p:strVal val="visible"/>
                                      </p:to>
                                    </p:set>
                                    <p:anim calcmode="lin" valueType="num">
                                      <p:cBhvr additive="base">
                                        <p:cTn id="83" dur="500" fill="hold"/>
                                        <p:tgtEl>
                                          <p:spTgt spid="894999"/>
                                        </p:tgtEl>
                                        <p:attrNameLst>
                                          <p:attrName>ppt_x</p:attrName>
                                        </p:attrNameLst>
                                      </p:cBhvr>
                                      <p:tavLst>
                                        <p:tav tm="0">
                                          <p:val>
                                            <p:strVal val="#ppt_x"/>
                                          </p:val>
                                        </p:tav>
                                        <p:tav tm="100000">
                                          <p:val>
                                            <p:strVal val="#ppt_x"/>
                                          </p:val>
                                        </p:tav>
                                      </p:tavLst>
                                    </p:anim>
                                    <p:anim calcmode="lin" valueType="num">
                                      <p:cBhvr additive="base">
                                        <p:cTn id="84" dur="500" fill="hold"/>
                                        <p:tgtEl>
                                          <p:spTgt spid="894999"/>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895000"/>
                                        </p:tgtEl>
                                        <p:attrNameLst>
                                          <p:attrName>style.visibility</p:attrName>
                                        </p:attrNameLst>
                                      </p:cBhvr>
                                      <p:to>
                                        <p:strVal val="visible"/>
                                      </p:to>
                                    </p:set>
                                    <p:anim calcmode="lin" valueType="num">
                                      <p:cBhvr additive="base">
                                        <p:cTn id="87" dur="500" fill="hold"/>
                                        <p:tgtEl>
                                          <p:spTgt spid="895000"/>
                                        </p:tgtEl>
                                        <p:attrNameLst>
                                          <p:attrName>ppt_x</p:attrName>
                                        </p:attrNameLst>
                                      </p:cBhvr>
                                      <p:tavLst>
                                        <p:tav tm="0">
                                          <p:val>
                                            <p:strVal val="#ppt_x"/>
                                          </p:val>
                                        </p:tav>
                                        <p:tav tm="100000">
                                          <p:val>
                                            <p:strVal val="#ppt_x"/>
                                          </p:val>
                                        </p:tav>
                                      </p:tavLst>
                                    </p:anim>
                                    <p:anim calcmode="lin" valueType="num">
                                      <p:cBhvr additive="base">
                                        <p:cTn id="88" dur="500" fill="hold"/>
                                        <p:tgtEl>
                                          <p:spTgt spid="89500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895001"/>
                                        </p:tgtEl>
                                        <p:attrNameLst>
                                          <p:attrName>style.visibility</p:attrName>
                                        </p:attrNameLst>
                                      </p:cBhvr>
                                      <p:to>
                                        <p:strVal val="visible"/>
                                      </p:to>
                                    </p:set>
                                    <p:anim calcmode="lin" valueType="num">
                                      <p:cBhvr additive="base">
                                        <p:cTn id="91" dur="500" fill="hold"/>
                                        <p:tgtEl>
                                          <p:spTgt spid="895001"/>
                                        </p:tgtEl>
                                        <p:attrNameLst>
                                          <p:attrName>ppt_x</p:attrName>
                                        </p:attrNameLst>
                                      </p:cBhvr>
                                      <p:tavLst>
                                        <p:tav tm="0">
                                          <p:val>
                                            <p:strVal val="#ppt_x"/>
                                          </p:val>
                                        </p:tav>
                                        <p:tav tm="100000">
                                          <p:val>
                                            <p:strVal val="#ppt_x"/>
                                          </p:val>
                                        </p:tav>
                                      </p:tavLst>
                                    </p:anim>
                                    <p:anim calcmode="lin" valueType="num">
                                      <p:cBhvr additive="base">
                                        <p:cTn id="92" dur="500" fill="hold"/>
                                        <p:tgtEl>
                                          <p:spTgt spid="895001"/>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895002"/>
                                        </p:tgtEl>
                                        <p:attrNameLst>
                                          <p:attrName>style.visibility</p:attrName>
                                        </p:attrNameLst>
                                      </p:cBhvr>
                                      <p:to>
                                        <p:strVal val="visible"/>
                                      </p:to>
                                    </p:set>
                                    <p:anim calcmode="lin" valueType="num">
                                      <p:cBhvr additive="base">
                                        <p:cTn id="95" dur="500" fill="hold"/>
                                        <p:tgtEl>
                                          <p:spTgt spid="895002"/>
                                        </p:tgtEl>
                                        <p:attrNameLst>
                                          <p:attrName>ppt_x</p:attrName>
                                        </p:attrNameLst>
                                      </p:cBhvr>
                                      <p:tavLst>
                                        <p:tav tm="0">
                                          <p:val>
                                            <p:strVal val="#ppt_x"/>
                                          </p:val>
                                        </p:tav>
                                        <p:tav tm="100000">
                                          <p:val>
                                            <p:strVal val="#ppt_x"/>
                                          </p:val>
                                        </p:tav>
                                      </p:tavLst>
                                    </p:anim>
                                    <p:anim calcmode="lin" valueType="num">
                                      <p:cBhvr additive="base">
                                        <p:cTn id="96" dur="500" fill="hold"/>
                                        <p:tgtEl>
                                          <p:spTgt spid="895002"/>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95003"/>
                                        </p:tgtEl>
                                        <p:attrNameLst>
                                          <p:attrName>style.visibility</p:attrName>
                                        </p:attrNameLst>
                                      </p:cBhvr>
                                      <p:to>
                                        <p:strVal val="visible"/>
                                      </p:to>
                                    </p:set>
                                    <p:anim calcmode="lin" valueType="num">
                                      <p:cBhvr additive="base">
                                        <p:cTn id="99" dur="500" fill="hold"/>
                                        <p:tgtEl>
                                          <p:spTgt spid="895003"/>
                                        </p:tgtEl>
                                        <p:attrNameLst>
                                          <p:attrName>ppt_x</p:attrName>
                                        </p:attrNameLst>
                                      </p:cBhvr>
                                      <p:tavLst>
                                        <p:tav tm="0">
                                          <p:val>
                                            <p:strVal val="#ppt_x"/>
                                          </p:val>
                                        </p:tav>
                                        <p:tav tm="100000">
                                          <p:val>
                                            <p:strVal val="#ppt_x"/>
                                          </p:val>
                                        </p:tav>
                                      </p:tavLst>
                                    </p:anim>
                                    <p:anim calcmode="lin" valueType="num">
                                      <p:cBhvr additive="base">
                                        <p:cTn id="100" dur="500" fill="hold"/>
                                        <p:tgtEl>
                                          <p:spTgt spid="895003"/>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895004"/>
                                        </p:tgtEl>
                                        <p:attrNameLst>
                                          <p:attrName>style.visibility</p:attrName>
                                        </p:attrNameLst>
                                      </p:cBhvr>
                                      <p:to>
                                        <p:strVal val="visible"/>
                                      </p:to>
                                    </p:set>
                                    <p:anim calcmode="lin" valueType="num">
                                      <p:cBhvr additive="base">
                                        <p:cTn id="103" dur="500" fill="hold"/>
                                        <p:tgtEl>
                                          <p:spTgt spid="895004"/>
                                        </p:tgtEl>
                                        <p:attrNameLst>
                                          <p:attrName>ppt_x</p:attrName>
                                        </p:attrNameLst>
                                      </p:cBhvr>
                                      <p:tavLst>
                                        <p:tav tm="0">
                                          <p:val>
                                            <p:strVal val="#ppt_x"/>
                                          </p:val>
                                        </p:tav>
                                        <p:tav tm="100000">
                                          <p:val>
                                            <p:strVal val="#ppt_x"/>
                                          </p:val>
                                        </p:tav>
                                      </p:tavLst>
                                    </p:anim>
                                    <p:anim calcmode="lin" valueType="num">
                                      <p:cBhvr additive="base">
                                        <p:cTn id="104" dur="500" fill="hold"/>
                                        <p:tgtEl>
                                          <p:spTgt spid="895004"/>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95005"/>
                                        </p:tgtEl>
                                        <p:attrNameLst>
                                          <p:attrName>style.visibility</p:attrName>
                                        </p:attrNameLst>
                                      </p:cBhvr>
                                      <p:to>
                                        <p:strVal val="visible"/>
                                      </p:to>
                                    </p:set>
                                    <p:anim calcmode="lin" valueType="num">
                                      <p:cBhvr additive="base">
                                        <p:cTn id="107" dur="500" fill="hold"/>
                                        <p:tgtEl>
                                          <p:spTgt spid="895005"/>
                                        </p:tgtEl>
                                        <p:attrNameLst>
                                          <p:attrName>ppt_x</p:attrName>
                                        </p:attrNameLst>
                                      </p:cBhvr>
                                      <p:tavLst>
                                        <p:tav tm="0">
                                          <p:val>
                                            <p:strVal val="#ppt_x"/>
                                          </p:val>
                                        </p:tav>
                                        <p:tav tm="100000">
                                          <p:val>
                                            <p:strVal val="#ppt_x"/>
                                          </p:val>
                                        </p:tav>
                                      </p:tavLst>
                                    </p:anim>
                                    <p:anim calcmode="lin" valueType="num">
                                      <p:cBhvr additive="base">
                                        <p:cTn id="108" dur="500" fill="hold"/>
                                        <p:tgtEl>
                                          <p:spTgt spid="895005"/>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895006"/>
                                        </p:tgtEl>
                                        <p:attrNameLst>
                                          <p:attrName>style.visibility</p:attrName>
                                        </p:attrNameLst>
                                      </p:cBhvr>
                                      <p:to>
                                        <p:strVal val="visible"/>
                                      </p:to>
                                    </p:set>
                                    <p:anim calcmode="lin" valueType="num">
                                      <p:cBhvr additive="base">
                                        <p:cTn id="111" dur="500" fill="hold"/>
                                        <p:tgtEl>
                                          <p:spTgt spid="895006"/>
                                        </p:tgtEl>
                                        <p:attrNameLst>
                                          <p:attrName>ppt_x</p:attrName>
                                        </p:attrNameLst>
                                      </p:cBhvr>
                                      <p:tavLst>
                                        <p:tav tm="0">
                                          <p:val>
                                            <p:strVal val="#ppt_x"/>
                                          </p:val>
                                        </p:tav>
                                        <p:tav tm="100000">
                                          <p:val>
                                            <p:strVal val="#ppt_x"/>
                                          </p:val>
                                        </p:tav>
                                      </p:tavLst>
                                    </p:anim>
                                    <p:anim calcmode="lin" valueType="num">
                                      <p:cBhvr additive="base">
                                        <p:cTn id="112" dur="500" fill="hold"/>
                                        <p:tgtEl>
                                          <p:spTgt spid="895006"/>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895007"/>
                                        </p:tgtEl>
                                        <p:attrNameLst>
                                          <p:attrName>style.visibility</p:attrName>
                                        </p:attrNameLst>
                                      </p:cBhvr>
                                      <p:to>
                                        <p:strVal val="visible"/>
                                      </p:to>
                                    </p:set>
                                    <p:anim calcmode="lin" valueType="num">
                                      <p:cBhvr additive="base">
                                        <p:cTn id="115" dur="500" fill="hold"/>
                                        <p:tgtEl>
                                          <p:spTgt spid="895007"/>
                                        </p:tgtEl>
                                        <p:attrNameLst>
                                          <p:attrName>ppt_x</p:attrName>
                                        </p:attrNameLst>
                                      </p:cBhvr>
                                      <p:tavLst>
                                        <p:tav tm="0">
                                          <p:val>
                                            <p:strVal val="#ppt_x"/>
                                          </p:val>
                                        </p:tav>
                                        <p:tav tm="100000">
                                          <p:val>
                                            <p:strVal val="#ppt_x"/>
                                          </p:val>
                                        </p:tav>
                                      </p:tavLst>
                                    </p:anim>
                                    <p:anim calcmode="lin" valueType="num">
                                      <p:cBhvr additive="base">
                                        <p:cTn id="116" dur="500" fill="hold"/>
                                        <p:tgtEl>
                                          <p:spTgt spid="895007"/>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895008"/>
                                        </p:tgtEl>
                                        <p:attrNameLst>
                                          <p:attrName>style.visibility</p:attrName>
                                        </p:attrNameLst>
                                      </p:cBhvr>
                                      <p:to>
                                        <p:strVal val="visible"/>
                                      </p:to>
                                    </p:set>
                                    <p:anim calcmode="lin" valueType="num">
                                      <p:cBhvr additive="base">
                                        <p:cTn id="119" dur="500" fill="hold"/>
                                        <p:tgtEl>
                                          <p:spTgt spid="895008"/>
                                        </p:tgtEl>
                                        <p:attrNameLst>
                                          <p:attrName>ppt_x</p:attrName>
                                        </p:attrNameLst>
                                      </p:cBhvr>
                                      <p:tavLst>
                                        <p:tav tm="0">
                                          <p:val>
                                            <p:strVal val="#ppt_x"/>
                                          </p:val>
                                        </p:tav>
                                        <p:tav tm="100000">
                                          <p:val>
                                            <p:strVal val="#ppt_x"/>
                                          </p:val>
                                        </p:tav>
                                      </p:tavLst>
                                    </p:anim>
                                    <p:anim calcmode="lin" valueType="num">
                                      <p:cBhvr additive="base">
                                        <p:cTn id="120" dur="500" fill="hold"/>
                                        <p:tgtEl>
                                          <p:spTgt spid="89500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895009"/>
                                        </p:tgtEl>
                                        <p:attrNameLst>
                                          <p:attrName>style.visibility</p:attrName>
                                        </p:attrNameLst>
                                      </p:cBhvr>
                                      <p:to>
                                        <p:strVal val="visible"/>
                                      </p:to>
                                    </p:set>
                                    <p:anim calcmode="lin" valueType="num">
                                      <p:cBhvr additive="base">
                                        <p:cTn id="123" dur="500" fill="hold"/>
                                        <p:tgtEl>
                                          <p:spTgt spid="895009"/>
                                        </p:tgtEl>
                                        <p:attrNameLst>
                                          <p:attrName>ppt_x</p:attrName>
                                        </p:attrNameLst>
                                      </p:cBhvr>
                                      <p:tavLst>
                                        <p:tav tm="0">
                                          <p:val>
                                            <p:strVal val="#ppt_x"/>
                                          </p:val>
                                        </p:tav>
                                        <p:tav tm="100000">
                                          <p:val>
                                            <p:strVal val="#ppt_x"/>
                                          </p:val>
                                        </p:tav>
                                      </p:tavLst>
                                    </p:anim>
                                    <p:anim calcmode="lin" valueType="num">
                                      <p:cBhvr additive="base">
                                        <p:cTn id="124" dur="500" fill="hold"/>
                                        <p:tgtEl>
                                          <p:spTgt spid="8950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80" grpId="0" animBg="1"/>
      <p:bldP spid="894981" grpId="0" animBg="1"/>
      <p:bldP spid="894982" grpId="0" animBg="1"/>
      <p:bldP spid="894983" grpId="0" animBg="1"/>
      <p:bldP spid="894984" grpId="0" animBg="1"/>
      <p:bldP spid="894992" grpId="0" animBg="1"/>
      <p:bldP spid="894993" grpId="0" animBg="1"/>
      <p:bldP spid="894994" grpId="0" animBg="1"/>
      <p:bldP spid="894995" grpId="0" animBg="1"/>
      <p:bldP spid="894996" grpId="0" animBg="1"/>
      <p:bldP spid="894997" grpId="0" animBg="1"/>
      <p:bldP spid="894998" grpId="0" animBg="1"/>
      <p:bldP spid="894999" grpId="0" animBg="1"/>
      <p:bldP spid="895005" grpId="0" animBg="1"/>
      <p:bldP spid="895006" grpId="0" animBg="1"/>
      <p:bldP spid="895007" grpId="0" animBg="1"/>
      <p:bldP spid="895008" grpId="0" animBg="1"/>
      <p:bldP spid="895009"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a:xfrm>
            <a:off x="179512" y="357188"/>
            <a:ext cx="7392863" cy="623887"/>
          </a:xfrm>
        </p:spPr>
        <p:txBody>
          <a:bodyPr/>
          <a:lstStyle/>
          <a:p>
            <a:r>
              <a:rPr lang="en-US" altLang="zh-CN" sz="3200" dirty="0">
                <a:ea typeface="ＭＳ Ｐゴシック" pitchFamily="34" charset="-128"/>
              </a:rPr>
              <a:t>Detecting Negative Cycles </a:t>
            </a:r>
            <a:r>
              <a:rPr lang="en-US" altLang="zh-CN" sz="3200" dirty="0" smtClean="0"/>
              <a:t>Applications</a:t>
            </a:r>
          </a:p>
        </p:txBody>
      </p:sp>
      <p:sp>
        <p:nvSpPr>
          <p:cNvPr id="3" name="Content Placeholder 2"/>
          <p:cNvSpPr>
            <a:spLocks noGrp="1"/>
          </p:cNvSpPr>
          <p:nvPr>
            <p:ph idx="1"/>
          </p:nvPr>
        </p:nvSpPr>
        <p:spPr>
          <a:xfrm>
            <a:off x="457200" y="1412776"/>
            <a:ext cx="8229600" cy="4724400"/>
          </a:xfrm>
        </p:spPr>
        <p:txBody>
          <a:bodyPr>
            <a:normAutofit/>
          </a:bodyPr>
          <a:lstStyle/>
          <a:p>
            <a:pPr>
              <a:lnSpc>
                <a:spcPct val="90000"/>
              </a:lnSpc>
            </a:pPr>
            <a:r>
              <a:rPr lang="en-US" altLang="zh-CN" sz="2800" dirty="0" smtClean="0"/>
              <a:t>Arbitrage (make profit by trading currencies)</a:t>
            </a:r>
          </a:p>
          <a:p>
            <a:pPr lvl="1">
              <a:lnSpc>
                <a:spcPct val="90000"/>
              </a:lnSpc>
            </a:pPr>
            <a:r>
              <a:rPr lang="en-US" altLang="zh-CN" sz="2200" dirty="0" smtClean="0">
                <a:hlinkClick r:id="rId2"/>
              </a:rPr>
              <a:t>http://acm.uva.es/p/v1/104.html</a:t>
            </a:r>
            <a:endParaRPr lang="en-US" altLang="zh-CN" sz="2200" dirty="0" smtClean="0"/>
          </a:p>
          <a:p>
            <a:pPr lvl="1">
              <a:lnSpc>
                <a:spcPct val="90000"/>
              </a:lnSpc>
            </a:pPr>
            <a:r>
              <a:rPr lang="en-US" altLang="zh-CN" sz="2600" dirty="0" smtClean="0"/>
              <a:t>Suppose</a:t>
            </a:r>
          </a:p>
          <a:p>
            <a:pPr lvl="2">
              <a:lnSpc>
                <a:spcPct val="90000"/>
              </a:lnSpc>
            </a:pPr>
            <a:r>
              <a:rPr lang="en-US" altLang="zh-CN" sz="2000" dirty="0" smtClean="0">
                <a:solidFill>
                  <a:srgbClr val="0070C0"/>
                </a:solidFill>
              </a:rPr>
              <a:t>1USD</a:t>
            </a:r>
            <a:r>
              <a:rPr lang="en-US" altLang="zh-CN" sz="2000" dirty="0" smtClean="0"/>
              <a:t> (US Dollars) buys </a:t>
            </a:r>
            <a:r>
              <a:rPr lang="en-US" altLang="zh-CN" sz="2000" dirty="0" smtClean="0">
                <a:solidFill>
                  <a:srgbClr val="00B050"/>
                </a:solidFill>
              </a:rPr>
              <a:t>1.2 GBP</a:t>
            </a:r>
            <a:r>
              <a:rPr lang="en-US" altLang="zh-CN" sz="2000" dirty="0" smtClean="0"/>
              <a:t> (British Pounds)</a:t>
            </a:r>
          </a:p>
          <a:p>
            <a:pPr lvl="2">
              <a:lnSpc>
                <a:spcPct val="90000"/>
              </a:lnSpc>
            </a:pPr>
            <a:r>
              <a:rPr lang="en-US" altLang="zh-CN" sz="2000" dirty="0" smtClean="0">
                <a:solidFill>
                  <a:srgbClr val="00B050"/>
                </a:solidFill>
              </a:rPr>
              <a:t>1GBP</a:t>
            </a:r>
            <a:r>
              <a:rPr lang="en-US" altLang="zh-CN" sz="2000" dirty="0" smtClean="0"/>
              <a:t> buys </a:t>
            </a:r>
            <a:r>
              <a:rPr lang="en-US" altLang="zh-CN" sz="2000" dirty="0" smtClean="0">
                <a:solidFill>
                  <a:srgbClr val="C00000"/>
                </a:solidFill>
              </a:rPr>
              <a:t>5.1 FRF</a:t>
            </a:r>
            <a:r>
              <a:rPr lang="en-US" altLang="zh-CN" sz="2000" dirty="0" smtClean="0"/>
              <a:t> (French Francs)</a:t>
            </a:r>
          </a:p>
          <a:p>
            <a:pPr lvl="2">
              <a:lnSpc>
                <a:spcPct val="90000"/>
              </a:lnSpc>
            </a:pPr>
            <a:r>
              <a:rPr lang="en-US" altLang="zh-CN" sz="2000" dirty="0" smtClean="0">
                <a:solidFill>
                  <a:srgbClr val="C00000"/>
                </a:solidFill>
              </a:rPr>
              <a:t>1FRF</a:t>
            </a:r>
            <a:r>
              <a:rPr lang="en-US" altLang="zh-CN" sz="2000" dirty="0" smtClean="0"/>
              <a:t> buys </a:t>
            </a:r>
            <a:r>
              <a:rPr lang="en-US" altLang="zh-CN" sz="2000" dirty="0" smtClean="0">
                <a:solidFill>
                  <a:srgbClr val="0070C0"/>
                </a:solidFill>
              </a:rPr>
              <a:t>1.1 USD</a:t>
            </a:r>
          </a:p>
          <a:p>
            <a:pPr lvl="1">
              <a:lnSpc>
                <a:spcPct val="90000"/>
              </a:lnSpc>
            </a:pPr>
            <a:r>
              <a:rPr lang="en-US" altLang="zh-CN" sz="2600" dirty="0" smtClean="0"/>
              <a:t>Then a trader could start with 1USD</a:t>
            </a:r>
          </a:p>
          <a:p>
            <a:pPr lvl="1">
              <a:lnSpc>
                <a:spcPct val="90000"/>
              </a:lnSpc>
            </a:pPr>
            <a:r>
              <a:rPr lang="en-US" altLang="zh-CN" sz="2600" dirty="0" smtClean="0"/>
              <a:t>and end up with 1 x 1.2 x 5.1 x 1.1 USD</a:t>
            </a:r>
          </a:p>
          <a:p>
            <a:pPr lvl="1">
              <a:lnSpc>
                <a:spcPct val="90000"/>
              </a:lnSpc>
            </a:pPr>
            <a:endParaRPr lang="en-US" altLang="zh-CN" sz="2600" dirty="0" smtClean="0"/>
          </a:p>
          <a:p>
            <a:pPr lvl="1">
              <a:lnSpc>
                <a:spcPct val="90000"/>
              </a:lnSpc>
            </a:pPr>
            <a:r>
              <a:rPr lang="en-US" altLang="zh-CN" sz="2600" dirty="0" smtClean="0">
                <a:solidFill>
                  <a:srgbClr val="FF0000"/>
                </a:solidFill>
              </a:rPr>
              <a:t>Given the currency rates. How to determine if you can make a profit by trading currencies?</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66</a:t>
            </a:fld>
            <a:endParaRPr lang="en-GB" dirty="0"/>
          </a:p>
        </p:txBody>
      </p:sp>
    </p:spTree>
    <p:extLst>
      <p:ext uri="{BB962C8B-B14F-4D97-AF65-F5344CB8AC3E}">
        <p14:creationId xmlns:p14="http://schemas.microsoft.com/office/powerpoint/2010/main" val="3857779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26436" y="357188"/>
            <a:ext cx="7445939" cy="623887"/>
          </a:xfrm>
        </p:spPr>
        <p:txBody>
          <a:bodyPr/>
          <a:lstStyle/>
          <a:p>
            <a:r>
              <a:rPr lang="en-US" altLang="zh-CN" sz="3200" dirty="0">
                <a:ea typeface="ＭＳ Ｐゴシック" pitchFamily="34" charset="-128"/>
              </a:rPr>
              <a:t>Detecting Negative Cycles </a:t>
            </a:r>
            <a:r>
              <a:rPr lang="en-US" altLang="zh-CN" sz="3200" dirty="0"/>
              <a:t>Applications</a:t>
            </a:r>
            <a:endParaRPr lang="en-US" altLang="zh-CN" sz="3200" dirty="0" smtClean="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16918042"/>
              </p:ext>
            </p:extLst>
          </p:nvPr>
        </p:nvGraphicFramePr>
        <p:xfrm>
          <a:off x="971600" y="2564904"/>
          <a:ext cx="3119438" cy="1349376"/>
        </p:xfrm>
        <a:graphic>
          <a:graphicData uri="http://schemas.openxmlformats.org/drawingml/2006/table">
            <a:tbl>
              <a:tblPr firstRow="1" firstCol="1" bandRow="1">
                <a:tableStyleId>{5C22544A-7EE6-4342-B048-85BDC9FD1C3A}</a:tableStyleId>
              </a:tblPr>
              <a:tblGrid>
                <a:gridCol w="668723"/>
                <a:gridCol w="717694"/>
                <a:gridCol w="831851"/>
                <a:gridCol w="901170"/>
              </a:tblGrid>
              <a:tr h="337344">
                <a:tc>
                  <a:txBody>
                    <a:bodyPr/>
                    <a:lstStyle/>
                    <a:p>
                      <a:endParaRPr lang="en-US" sz="1600" dirty="0"/>
                    </a:p>
                  </a:txBody>
                  <a:tcPr marL="83185" marR="83185" marT="41590" marB="41590"/>
                </a:tc>
                <a:tc>
                  <a:txBody>
                    <a:bodyPr/>
                    <a:lstStyle/>
                    <a:p>
                      <a:pPr algn="ctr"/>
                      <a:r>
                        <a:rPr lang="en-US" sz="1600" dirty="0" smtClean="0">
                          <a:solidFill>
                            <a:srgbClr val="00B0F0"/>
                          </a:solidFill>
                        </a:rPr>
                        <a:t>USD</a:t>
                      </a:r>
                      <a:endParaRPr lang="en-US" sz="1600" dirty="0">
                        <a:solidFill>
                          <a:srgbClr val="00B0F0"/>
                        </a:solidFill>
                      </a:endParaRPr>
                    </a:p>
                  </a:txBody>
                  <a:tcPr marL="83185" marR="83185" marT="41590" marB="41590"/>
                </a:tc>
                <a:tc>
                  <a:txBody>
                    <a:bodyPr/>
                    <a:lstStyle/>
                    <a:p>
                      <a:pPr algn="ctr"/>
                      <a:r>
                        <a:rPr lang="en-US" sz="1600" dirty="0" smtClean="0">
                          <a:solidFill>
                            <a:srgbClr val="00B0F0"/>
                          </a:solidFill>
                        </a:rPr>
                        <a:t>GBP</a:t>
                      </a:r>
                      <a:endParaRPr lang="en-US" sz="1600" dirty="0">
                        <a:solidFill>
                          <a:srgbClr val="00B0F0"/>
                        </a:solidFill>
                      </a:endParaRPr>
                    </a:p>
                  </a:txBody>
                  <a:tcPr marL="83185" marR="83185" marT="41590" marB="41590"/>
                </a:tc>
                <a:tc>
                  <a:txBody>
                    <a:bodyPr/>
                    <a:lstStyle/>
                    <a:p>
                      <a:pPr algn="ctr"/>
                      <a:r>
                        <a:rPr lang="en-US" sz="1600" dirty="0" smtClean="0">
                          <a:solidFill>
                            <a:srgbClr val="00B0F0"/>
                          </a:solidFill>
                        </a:rPr>
                        <a:t>FRF</a:t>
                      </a:r>
                      <a:endParaRPr lang="en-US" sz="1600" dirty="0">
                        <a:solidFill>
                          <a:srgbClr val="00B0F0"/>
                        </a:solidFill>
                      </a:endParaRPr>
                    </a:p>
                  </a:txBody>
                  <a:tcPr marL="83185" marR="83185" marT="41590" marB="41590"/>
                </a:tc>
              </a:tr>
              <a:tr h="337344">
                <a:tc>
                  <a:txBody>
                    <a:bodyPr/>
                    <a:lstStyle/>
                    <a:p>
                      <a:pPr algn="ctr"/>
                      <a:r>
                        <a:rPr lang="en-US" sz="1600" dirty="0" smtClean="0">
                          <a:solidFill>
                            <a:srgbClr val="00B0F0"/>
                          </a:solidFill>
                        </a:rPr>
                        <a:t>USD</a:t>
                      </a:r>
                      <a:endParaRPr lang="en-US" sz="1600" dirty="0">
                        <a:solidFill>
                          <a:srgbClr val="00B0F0"/>
                        </a:solidFill>
                      </a:endParaRPr>
                    </a:p>
                  </a:txBody>
                  <a:tcPr marL="83185" marR="83185" marT="41590" marB="41590"/>
                </a:tc>
                <a:tc>
                  <a:txBody>
                    <a:bodyPr/>
                    <a:lstStyle/>
                    <a:p>
                      <a:pPr algn="ctr"/>
                      <a:endParaRPr lang="en-US" sz="1600" dirty="0"/>
                    </a:p>
                  </a:txBody>
                  <a:tcPr marL="83185" marR="83185" marT="41590" marB="41590"/>
                </a:tc>
                <a:tc>
                  <a:txBody>
                    <a:bodyPr/>
                    <a:lstStyle/>
                    <a:p>
                      <a:pPr algn="ctr"/>
                      <a:r>
                        <a:rPr lang="en-US" sz="1600" dirty="0" smtClean="0"/>
                        <a:t>1.2</a:t>
                      </a:r>
                      <a:endParaRPr lang="en-US" sz="1600" dirty="0"/>
                    </a:p>
                  </a:txBody>
                  <a:tcPr marL="83185" marR="83185" marT="41590" marB="41590"/>
                </a:tc>
                <a:tc>
                  <a:txBody>
                    <a:bodyPr/>
                    <a:lstStyle/>
                    <a:p>
                      <a:pPr algn="ctr"/>
                      <a:r>
                        <a:rPr lang="en-US" sz="1600" dirty="0" smtClean="0"/>
                        <a:t>0.89</a:t>
                      </a:r>
                      <a:endParaRPr lang="en-US" sz="1600" dirty="0"/>
                    </a:p>
                  </a:txBody>
                  <a:tcPr marL="83185" marR="83185" marT="41590" marB="41590"/>
                </a:tc>
              </a:tr>
              <a:tr h="337344">
                <a:tc>
                  <a:txBody>
                    <a:bodyPr/>
                    <a:lstStyle/>
                    <a:p>
                      <a:pPr algn="ctr"/>
                      <a:r>
                        <a:rPr lang="en-US" sz="1600" dirty="0" smtClean="0">
                          <a:solidFill>
                            <a:srgbClr val="00B0F0"/>
                          </a:solidFill>
                        </a:rPr>
                        <a:t>GBP</a:t>
                      </a:r>
                      <a:endParaRPr lang="en-US" sz="1600" dirty="0">
                        <a:solidFill>
                          <a:srgbClr val="00B0F0"/>
                        </a:solidFill>
                      </a:endParaRPr>
                    </a:p>
                  </a:txBody>
                  <a:tcPr marL="83185" marR="83185" marT="41590" marB="41590"/>
                </a:tc>
                <a:tc>
                  <a:txBody>
                    <a:bodyPr/>
                    <a:lstStyle/>
                    <a:p>
                      <a:pPr algn="ctr"/>
                      <a:r>
                        <a:rPr lang="en-US" sz="1600" dirty="0" smtClean="0"/>
                        <a:t>0.88</a:t>
                      </a:r>
                      <a:endParaRPr lang="en-US" sz="1600" dirty="0"/>
                    </a:p>
                  </a:txBody>
                  <a:tcPr marL="83185" marR="83185" marT="41590" marB="41590"/>
                </a:tc>
                <a:tc>
                  <a:txBody>
                    <a:bodyPr/>
                    <a:lstStyle/>
                    <a:p>
                      <a:pPr algn="ctr"/>
                      <a:endParaRPr lang="en-US" sz="1600" dirty="0"/>
                    </a:p>
                  </a:txBody>
                  <a:tcPr marL="83185" marR="83185" marT="41590" marB="41590"/>
                </a:tc>
                <a:tc>
                  <a:txBody>
                    <a:bodyPr/>
                    <a:lstStyle/>
                    <a:p>
                      <a:pPr algn="ctr"/>
                      <a:r>
                        <a:rPr lang="en-US" sz="1600" dirty="0" smtClean="0"/>
                        <a:t>5.1</a:t>
                      </a:r>
                      <a:endParaRPr lang="en-US" sz="1600" dirty="0"/>
                    </a:p>
                  </a:txBody>
                  <a:tcPr marL="83185" marR="83185" marT="41590" marB="41590"/>
                </a:tc>
              </a:tr>
              <a:tr h="337344">
                <a:tc>
                  <a:txBody>
                    <a:bodyPr/>
                    <a:lstStyle/>
                    <a:p>
                      <a:pPr algn="ctr"/>
                      <a:r>
                        <a:rPr lang="en-US" sz="1600" dirty="0" smtClean="0">
                          <a:solidFill>
                            <a:srgbClr val="00B0F0"/>
                          </a:solidFill>
                        </a:rPr>
                        <a:t>FRF</a:t>
                      </a:r>
                      <a:endParaRPr lang="en-US" sz="1600" dirty="0">
                        <a:solidFill>
                          <a:srgbClr val="00B0F0"/>
                        </a:solidFill>
                      </a:endParaRPr>
                    </a:p>
                  </a:txBody>
                  <a:tcPr marL="83185" marR="83185" marT="41590" marB="41590"/>
                </a:tc>
                <a:tc>
                  <a:txBody>
                    <a:bodyPr/>
                    <a:lstStyle/>
                    <a:p>
                      <a:pPr algn="ctr"/>
                      <a:r>
                        <a:rPr lang="en-US" sz="1600" dirty="0" smtClean="0"/>
                        <a:t>1.1</a:t>
                      </a:r>
                      <a:endParaRPr lang="en-US" sz="1600" dirty="0"/>
                    </a:p>
                  </a:txBody>
                  <a:tcPr marL="83185" marR="83185" marT="41590" marB="41590"/>
                </a:tc>
                <a:tc>
                  <a:txBody>
                    <a:bodyPr/>
                    <a:lstStyle/>
                    <a:p>
                      <a:pPr algn="ctr"/>
                      <a:r>
                        <a:rPr lang="en-US" sz="1600" dirty="0" smtClean="0"/>
                        <a:t>0.15</a:t>
                      </a:r>
                      <a:endParaRPr lang="en-US" sz="1600" dirty="0"/>
                    </a:p>
                  </a:txBody>
                  <a:tcPr marL="83185" marR="83185" marT="41590" marB="41590"/>
                </a:tc>
                <a:tc>
                  <a:txBody>
                    <a:bodyPr/>
                    <a:lstStyle/>
                    <a:p>
                      <a:pPr algn="ctr"/>
                      <a:endParaRPr lang="en-US" sz="1600" dirty="0"/>
                    </a:p>
                  </a:txBody>
                  <a:tcPr marL="83185" marR="83185" marT="41590" marB="41590"/>
                </a:tc>
              </a:tr>
            </a:tbl>
          </a:graphicData>
        </a:graphic>
      </p:graphicFrame>
      <p:grpSp>
        <p:nvGrpSpPr>
          <p:cNvPr id="51" name="Group 50"/>
          <p:cNvGrpSpPr>
            <a:grpSpLocks/>
          </p:cNvGrpSpPr>
          <p:nvPr/>
        </p:nvGrpSpPr>
        <p:grpSpPr bwMode="auto">
          <a:xfrm>
            <a:off x="5364163" y="2982641"/>
            <a:ext cx="3322637" cy="2689225"/>
            <a:chOff x="2931111" y="3276600"/>
            <a:chExt cx="3323207" cy="2689362"/>
          </a:xfrm>
        </p:grpSpPr>
        <p:sp>
          <p:nvSpPr>
            <p:cNvPr id="5" name="Oval 4"/>
            <p:cNvSpPr/>
            <p:nvPr/>
          </p:nvSpPr>
          <p:spPr>
            <a:xfrm>
              <a:off x="2931111" y="4953085"/>
              <a:ext cx="762131" cy="76203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z="1600" smtClean="0">
                  <a:solidFill>
                    <a:schemeClr val="tx1"/>
                  </a:solidFill>
                </a:rPr>
                <a:t>USD</a:t>
              </a:r>
              <a:endParaRPr lang="en-US" sz="1600" dirty="0">
                <a:solidFill>
                  <a:schemeClr val="tx1"/>
                </a:solidFill>
              </a:endParaRPr>
            </a:p>
          </p:txBody>
        </p:sp>
        <p:sp>
          <p:nvSpPr>
            <p:cNvPr id="6" name="Oval 5"/>
            <p:cNvSpPr/>
            <p:nvPr/>
          </p:nvSpPr>
          <p:spPr>
            <a:xfrm>
              <a:off x="4190214" y="3276600"/>
              <a:ext cx="762131" cy="76203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z="1600" dirty="0" smtClean="0">
                  <a:solidFill>
                    <a:schemeClr val="tx1"/>
                  </a:solidFill>
                </a:rPr>
                <a:t>GBP</a:t>
              </a:r>
              <a:endParaRPr lang="en-US" sz="1600" dirty="0">
                <a:solidFill>
                  <a:schemeClr val="tx1"/>
                </a:solidFill>
              </a:endParaRPr>
            </a:p>
          </p:txBody>
        </p:sp>
        <p:sp>
          <p:nvSpPr>
            <p:cNvPr id="7" name="Oval 6"/>
            <p:cNvSpPr/>
            <p:nvPr/>
          </p:nvSpPr>
          <p:spPr>
            <a:xfrm>
              <a:off x="5492187" y="4953085"/>
              <a:ext cx="762131" cy="76203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zh-CN" sz="1600" smtClean="0">
                  <a:solidFill>
                    <a:srgbClr val="000000"/>
                  </a:solidFill>
                </a:rPr>
                <a:t>FRF</a:t>
              </a:r>
              <a:endParaRPr lang="en-US" altLang="zh-CN" sz="1600">
                <a:solidFill>
                  <a:schemeClr val="tx1"/>
                </a:solidFill>
              </a:endParaRPr>
            </a:p>
          </p:txBody>
        </p:sp>
        <p:cxnSp>
          <p:nvCxnSpPr>
            <p:cNvPr id="8" name="Straight Arrow Connector 7"/>
            <p:cNvCxnSpPr>
              <a:stCxn id="5" idx="7"/>
              <a:endCxn id="6" idx="3"/>
            </p:cNvCxnSpPr>
            <p:nvPr/>
          </p:nvCxnSpPr>
          <p:spPr>
            <a:xfrm flipV="1">
              <a:off x="3582098" y="3927508"/>
              <a:ext cx="720849" cy="1136708"/>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6" idx="5"/>
              <a:endCxn id="7" idx="1"/>
            </p:cNvCxnSpPr>
            <p:nvPr/>
          </p:nvCxnSpPr>
          <p:spPr>
            <a:xfrm>
              <a:off x="4841201" y="3927508"/>
              <a:ext cx="762131" cy="1136708"/>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5" idx="6"/>
              <a:endCxn id="7" idx="2"/>
            </p:cNvCxnSpPr>
            <p:nvPr/>
          </p:nvCxnSpPr>
          <p:spPr>
            <a:xfrm>
              <a:off x="3693242" y="5334105"/>
              <a:ext cx="1798946"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8" name="Freeform 37"/>
            <p:cNvSpPr/>
            <p:nvPr/>
          </p:nvSpPr>
          <p:spPr>
            <a:xfrm>
              <a:off x="4909475" y="3852892"/>
              <a:ext cx="816115" cy="1144645"/>
            </a:xfrm>
            <a:custGeom>
              <a:avLst/>
              <a:gdLst>
                <a:gd name="connsiteX0" fmla="*/ 0 w 816746"/>
                <a:gd name="connsiteY0" fmla="*/ 0 h 1145219"/>
                <a:gd name="connsiteX1" fmla="*/ 559294 w 816746"/>
                <a:gd name="connsiteY1" fmla="*/ 443883 h 1145219"/>
                <a:gd name="connsiteX2" fmla="*/ 816746 w 816746"/>
                <a:gd name="connsiteY2" fmla="*/ 1145219 h 1145219"/>
              </a:gdLst>
              <a:ahLst/>
              <a:cxnLst>
                <a:cxn ang="0">
                  <a:pos x="connsiteX0" y="connsiteY0"/>
                </a:cxn>
                <a:cxn ang="0">
                  <a:pos x="connsiteX1" y="connsiteY1"/>
                </a:cxn>
                <a:cxn ang="0">
                  <a:pos x="connsiteX2" y="connsiteY2"/>
                </a:cxn>
              </a:cxnLst>
              <a:rect l="l" t="t" r="r" b="b"/>
              <a:pathLst>
                <a:path w="816746" h="1145219">
                  <a:moveTo>
                    <a:pt x="0" y="0"/>
                  </a:moveTo>
                  <a:cubicBezTo>
                    <a:pt x="211585" y="126506"/>
                    <a:pt x="423170" y="253013"/>
                    <a:pt x="559294" y="443883"/>
                  </a:cubicBezTo>
                  <a:cubicBezTo>
                    <a:pt x="695418" y="634753"/>
                    <a:pt x="756082" y="889986"/>
                    <a:pt x="816746" y="1145219"/>
                  </a:cubicBezTo>
                </a:path>
              </a:pathLst>
            </a:custGeom>
            <a:noFill/>
            <a:ln w="15875">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Freeform 38"/>
            <p:cNvSpPr/>
            <p:nvPr/>
          </p:nvSpPr>
          <p:spPr>
            <a:xfrm>
              <a:off x="3429672" y="3852892"/>
              <a:ext cx="778008" cy="1127182"/>
            </a:xfrm>
            <a:custGeom>
              <a:avLst/>
              <a:gdLst>
                <a:gd name="connsiteX0" fmla="*/ 790113 w 790113"/>
                <a:gd name="connsiteY0" fmla="*/ 0 h 1207363"/>
                <a:gd name="connsiteX1" fmla="*/ 221942 w 790113"/>
                <a:gd name="connsiteY1" fmla="*/ 514905 h 1207363"/>
                <a:gd name="connsiteX2" fmla="*/ 0 w 790113"/>
                <a:gd name="connsiteY2" fmla="*/ 1207363 h 1207363"/>
              </a:gdLst>
              <a:ahLst/>
              <a:cxnLst>
                <a:cxn ang="0">
                  <a:pos x="connsiteX0" y="connsiteY0"/>
                </a:cxn>
                <a:cxn ang="0">
                  <a:pos x="connsiteX1" y="connsiteY1"/>
                </a:cxn>
                <a:cxn ang="0">
                  <a:pos x="connsiteX2" y="connsiteY2"/>
                </a:cxn>
              </a:cxnLst>
              <a:rect l="l" t="t" r="r" b="b"/>
              <a:pathLst>
                <a:path w="790113" h="1207363">
                  <a:moveTo>
                    <a:pt x="790113" y="0"/>
                  </a:moveTo>
                  <a:cubicBezTo>
                    <a:pt x="571870" y="156839"/>
                    <a:pt x="353627" y="313678"/>
                    <a:pt x="221942" y="514905"/>
                  </a:cubicBezTo>
                  <a:cubicBezTo>
                    <a:pt x="90257" y="716132"/>
                    <a:pt x="45128" y="961747"/>
                    <a:pt x="0" y="1207363"/>
                  </a:cubicBezTo>
                </a:path>
              </a:pathLst>
            </a:custGeom>
            <a:noFill/>
            <a:ln w="15875">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Freeform 39"/>
            <p:cNvSpPr/>
            <p:nvPr/>
          </p:nvSpPr>
          <p:spPr>
            <a:xfrm>
              <a:off x="3675776" y="5424597"/>
              <a:ext cx="1816412" cy="290527"/>
            </a:xfrm>
            <a:custGeom>
              <a:avLst/>
              <a:gdLst>
                <a:gd name="connsiteX0" fmla="*/ 1873189 w 1873189"/>
                <a:gd name="connsiteY0" fmla="*/ 44388 h 204643"/>
                <a:gd name="connsiteX1" fmla="*/ 958789 w 1873189"/>
                <a:gd name="connsiteY1" fmla="*/ 204186 h 204643"/>
                <a:gd name="connsiteX2" fmla="*/ 0 w 1873189"/>
                <a:gd name="connsiteY2" fmla="*/ 0 h 204643"/>
              </a:gdLst>
              <a:ahLst/>
              <a:cxnLst>
                <a:cxn ang="0">
                  <a:pos x="connsiteX0" y="connsiteY0"/>
                </a:cxn>
                <a:cxn ang="0">
                  <a:pos x="connsiteX1" y="connsiteY1"/>
                </a:cxn>
                <a:cxn ang="0">
                  <a:pos x="connsiteX2" y="connsiteY2"/>
                </a:cxn>
              </a:cxnLst>
              <a:rect l="l" t="t" r="r" b="b"/>
              <a:pathLst>
                <a:path w="1873189" h="204643">
                  <a:moveTo>
                    <a:pt x="1873189" y="44388"/>
                  </a:moveTo>
                  <a:cubicBezTo>
                    <a:pt x="1572088" y="127986"/>
                    <a:pt x="1270987" y="211584"/>
                    <a:pt x="958789" y="204186"/>
                  </a:cubicBezTo>
                  <a:cubicBezTo>
                    <a:pt x="646591" y="196788"/>
                    <a:pt x="323295" y="98394"/>
                    <a:pt x="0" y="0"/>
                  </a:cubicBezTo>
                </a:path>
              </a:pathLst>
            </a:custGeom>
            <a:noFill/>
            <a:ln w="15875">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122" name="Rectangle 43"/>
            <p:cNvSpPr>
              <a:spLocks noChangeArrowheads="1"/>
            </p:cNvSpPr>
            <p:nvPr/>
          </p:nvSpPr>
          <p:spPr bwMode="auto">
            <a:xfrm>
              <a:off x="3854908" y="4443847"/>
              <a:ext cx="412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a:t>1.2</a:t>
              </a:r>
            </a:p>
          </p:txBody>
        </p:sp>
        <p:sp>
          <p:nvSpPr>
            <p:cNvPr id="46123" name="Rectangle 44"/>
            <p:cNvSpPr>
              <a:spLocks noChangeArrowheads="1"/>
            </p:cNvSpPr>
            <p:nvPr/>
          </p:nvSpPr>
          <p:spPr bwMode="auto">
            <a:xfrm>
              <a:off x="4814061" y="4416641"/>
              <a:ext cx="5036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0.89</a:t>
              </a:r>
            </a:p>
          </p:txBody>
        </p:sp>
        <p:sp>
          <p:nvSpPr>
            <p:cNvPr id="46124" name="Rectangle 45"/>
            <p:cNvSpPr>
              <a:spLocks noChangeArrowheads="1"/>
            </p:cNvSpPr>
            <p:nvPr/>
          </p:nvSpPr>
          <p:spPr bwMode="auto">
            <a:xfrm>
              <a:off x="3189448" y="4038600"/>
              <a:ext cx="5036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0.88</a:t>
              </a:r>
            </a:p>
          </p:txBody>
        </p:sp>
        <p:sp>
          <p:nvSpPr>
            <p:cNvPr id="46125" name="Rectangle 46"/>
            <p:cNvSpPr>
              <a:spLocks noChangeArrowheads="1"/>
            </p:cNvSpPr>
            <p:nvPr/>
          </p:nvSpPr>
          <p:spPr bwMode="auto">
            <a:xfrm>
              <a:off x="5471863" y="4038599"/>
              <a:ext cx="412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5.1</a:t>
              </a:r>
            </a:p>
          </p:txBody>
        </p:sp>
        <p:sp>
          <p:nvSpPr>
            <p:cNvPr id="46126" name="Rectangle 47"/>
            <p:cNvSpPr>
              <a:spLocks noChangeArrowheads="1"/>
            </p:cNvSpPr>
            <p:nvPr/>
          </p:nvSpPr>
          <p:spPr bwMode="auto">
            <a:xfrm>
              <a:off x="4441072" y="5658185"/>
              <a:ext cx="412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1.1</a:t>
              </a:r>
            </a:p>
          </p:txBody>
        </p:sp>
        <p:sp>
          <p:nvSpPr>
            <p:cNvPr id="46127" name="Rectangle 48"/>
            <p:cNvSpPr>
              <a:spLocks noChangeArrowheads="1"/>
            </p:cNvSpPr>
            <p:nvPr/>
          </p:nvSpPr>
          <p:spPr bwMode="auto">
            <a:xfrm>
              <a:off x="4419600" y="5071990"/>
              <a:ext cx="5036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0.15</a:t>
              </a:r>
            </a:p>
          </p:txBody>
        </p:sp>
      </p:grpSp>
      <p:sp>
        <p:nvSpPr>
          <p:cNvPr id="53" name="Content Placeholder 2"/>
          <p:cNvSpPr txBox="1">
            <a:spLocks/>
          </p:cNvSpPr>
          <p:nvPr/>
        </p:nvSpPr>
        <p:spPr>
          <a:xfrm>
            <a:off x="304800" y="1163052"/>
            <a:ext cx="8229600" cy="914400"/>
          </a:xfrm>
          <a:prstGeom prst="rect">
            <a:avLst/>
          </a:prstGeom>
        </p:spPr>
        <p:txBody>
          <a:bodyPr>
            <a:normAutofit/>
          </a:bodyPr>
          <a:lstStyle>
            <a:lvl1pPr marL="342900" indent="-342900">
              <a:defRPr>
                <a:solidFill>
                  <a:schemeClr val="tx1"/>
                </a:solidFill>
                <a:latin typeface="Calibri" pitchFamily="34" charset="0"/>
              </a:defRPr>
            </a:lvl1pPr>
            <a:lvl2pPr marL="342900" indent="-34290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lvl="1">
              <a:spcBef>
                <a:spcPct val="20000"/>
              </a:spcBef>
              <a:buFont typeface="Arial" charset="0"/>
              <a:buChar char="•"/>
            </a:pPr>
            <a:r>
              <a:rPr lang="en-US" altLang="zh-CN" sz="2600" dirty="0"/>
              <a:t>Given the currency rates. How to determine if you can make a profit by trading currencies?</a:t>
            </a:r>
          </a:p>
          <a:p>
            <a:pPr lvl="1">
              <a:spcBef>
                <a:spcPct val="20000"/>
              </a:spcBef>
              <a:buFont typeface="Arial" charset="0"/>
              <a:buChar char="–"/>
            </a:pPr>
            <a:endParaRPr lang="en-US" altLang="zh-CN" sz="2600" dirty="0"/>
          </a:p>
        </p:txBody>
      </p:sp>
      <p:sp>
        <p:nvSpPr>
          <p:cNvPr id="54" name="Rectangle 53"/>
          <p:cNvSpPr>
            <a:spLocks noChangeArrowheads="1"/>
          </p:cNvSpPr>
          <p:nvPr/>
        </p:nvSpPr>
        <p:spPr bwMode="auto">
          <a:xfrm>
            <a:off x="145561" y="4457590"/>
            <a:ext cx="47244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lvl="1" indent="-342900">
              <a:buFont typeface="Arial" charset="0"/>
              <a:buChar char="•"/>
            </a:pPr>
            <a:r>
              <a:rPr lang="en-US" altLang="zh-CN" sz="2600" dirty="0"/>
              <a:t>Model it as a graph problem</a:t>
            </a:r>
          </a:p>
          <a:p>
            <a:pPr marL="800100" lvl="2" indent="-342900">
              <a:buFont typeface="Arial" charset="0"/>
              <a:buChar char="•"/>
            </a:pPr>
            <a:r>
              <a:rPr lang="en-US" altLang="zh-CN" sz="2200" dirty="0">
                <a:solidFill>
                  <a:srgbClr val="FF0000"/>
                </a:solidFill>
              </a:rPr>
              <a:t>Does there exist a cycle in the graph such that the products of the </a:t>
            </a:r>
            <a:r>
              <a:rPr lang="en-US" altLang="zh-CN" sz="2200" i="1" dirty="0">
                <a:solidFill>
                  <a:srgbClr val="FF0000"/>
                </a:solidFill>
              </a:rPr>
              <a:t>weight </a:t>
            </a:r>
            <a:r>
              <a:rPr lang="en-US" altLang="zh-CN" sz="2200" dirty="0">
                <a:solidFill>
                  <a:srgbClr val="FF0000"/>
                </a:solidFill>
              </a:rPr>
              <a:t>is greater than 1?</a:t>
            </a:r>
            <a:endParaRPr lang="en-US" altLang="zh-CN" sz="2200" i="1" dirty="0">
              <a:solidFill>
                <a:srgbClr val="FF0000"/>
              </a:solidFill>
            </a:endParaRPr>
          </a:p>
        </p:txBody>
      </p:sp>
      <p:sp>
        <p:nvSpPr>
          <p:cNvPr id="15" name="灯片编号占位符 14"/>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67</a:t>
            </a:fld>
            <a:endParaRPr lang="en-GB" dirty="0"/>
          </a:p>
        </p:txBody>
      </p:sp>
    </p:spTree>
    <p:extLst>
      <p:ext uri="{BB962C8B-B14F-4D97-AF65-F5344CB8AC3E}">
        <p14:creationId xmlns:p14="http://schemas.microsoft.com/office/powerpoint/2010/main" val="2454118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zh-CN" smtClean="0"/>
              <a:t>Applications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5480255"/>
              </p:ext>
            </p:extLst>
          </p:nvPr>
        </p:nvGraphicFramePr>
        <p:xfrm>
          <a:off x="1077518" y="1956710"/>
          <a:ext cx="3119438" cy="1349376"/>
        </p:xfrm>
        <a:graphic>
          <a:graphicData uri="http://schemas.openxmlformats.org/drawingml/2006/table">
            <a:tbl>
              <a:tblPr firstRow="1" firstCol="1" bandRow="1">
                <a:tableStyleId>{5C22544A-7EE6-4342-B048-85BDC9FD1C3A}</a:tableStyleId>
              </a:tblPr>
              <a:tblGrid>
                <a:gridCol w="684312"/>
                <a:gridCol w="702105"/>
                <a:gridCol w="831851"/>
                <a:gridCol w="901170"/>
              </a:tblGrid>
              <a:tr h="337344">
                <a:tc>
                  <a:txBody>
                    <a:bodyPr/>
                    <a:lstStyle/>
                    <a:p>
                      <a:endParaRPr lang="en-US" sz="1600" dirty="0"/>
                    </a:p>
                  </a:txBody>
                  <a:tcPr marL="83185" marR="83185" marT="41590" marB="41590"/>
                </a:tc>
                <a:tc>
                  <a:txBody>
                    <a:bodyPr/>
                    <a:lstStyle/>
                    <a:p>
                      <a:pPr algn="ctr"/>
                      <a:r>
                        <a:rPr lang="en-US" sz="1600" dirty="0" smtClean="0">
                          <a:solidFill>
                            <a:srgbClr val="00B0F0"/>
                          </a:solidFill>
                        </a:rPr>
                        <a:t>USD</a:t>
                      </a:r>
                      <a:endParaRPr lang="en-US" sz="1600" dirty="0">
                        <a:solidFill>
                          <a:srgbClr val="00B0F0"/>
                        </a:solidFill>
                      </a:endParaRPr>
                    </a:p>
                  </a:txBody>
                  <a:tcPr marL="83185" marR="83185" marT="41590" marB="41590"/>
                </a:tc>
                <a:tc>
                  <a:txBody>
                    <a:bodyPr/>
                    <a:lstStyle/>
                    <a:p>
                      <a:pPr algn="ctr"/>
                      <a:r>
                        <a:rPr lang="en-US" sz="1600" dirty="0" smtClean="0">
                          <a:solidFill>
                            <a:srgbClr val="00B0F0"/>
                          </a:solidFill>
                        </a:rPr>
                        <a:t>GBP</a:t>
                      </a:r>
                      <a:endParaRPr lang="en-US" sz="1600" dirty="0">
                        <a:solidFill>
                          <a:srgbClr val="00B0F0"/>
                        </a:solidFill>
                      </a:endParaRPr>
                    </a:p>
                  </a:txBody>
                  <a:tcPr marL="83185" marR="83185" marT="41590" marB="41590"/>
                </a:tc>
                <a:tc>
                  <a:txBody>
                    <a:bodyPr/>
                    <a:lstStyle/>
                    <a:p>
                      <a:pPr algn="ctr"/>
                      <a:r>
                        <a:rPr lang="en-US" sz="1600" dirty="0" smtClean="0">
                          <a:solidFill>
                            <a:srgbClr val="00B0F0"/>
                          </a:solidFill>
                        </a:rPr>
                        <a:t>FRF</a:t>
                      </a:r>
                      <a:endParaRPr lang="en-US" sz="1600" dirty="0">
                        <a:solidFill>
                          <a:srgbClr val="00B0F0"/>
                        </a:solidFill>
                      </a:endParaRPr>
                    </a:p>
                  </a:txBody>
                  <a:tcPr marL="83185" marR="83185" marT="41590" marB="41590"/>
                </a:tc>
              </a:tr>
              <a:tr h="337344">
                <a:tc>
                  <a:txBody>
                    <a:bodyPr/>
                    <a:lstStyle/>
                    <a:p>
                      <a:pPr algn="ctr"/>
                      <a:r>
                        <a:rPr lang="en-US" sz="1600" dirty="0" smtClean="0">
                          <a:solidFill>
                            <a:srgbClr val="00B0F0"/>
                          </a:solidFill>
                        </a:rPr>
                        <a:t>USD</a:t>
                      </a:r>
                      <a:endParaRPr lang="en-US" sz="1600" dirty="0">
                        <a:solidFill>
                          <a:srgbClr val="00B0F0"/>
                        </a:solidFill>
                      </a:endParaRPr>
                    </a:p>
                  </a:txBody>
                  <a:tcPr marL="83185" marR="83185" marT="41590" marB="41590"/>
                </a:tc>
                <a:tc>
                  <a:txBody>
                    <a:bodyPr/>
                    <a:lstStyle/>
                    <a:p>
                      <a:pPr algn="ctr"/>
                      <a:endParaRPr lang="en-US" sz="1600" dirty="0"/>
                    </a:p>
                  </a:txBody>
                  <a:tcPr marL="83185" marR="83185" marT="41590" marB="41590"/>
                </a:tc>
                <a:tc>
                  <a:txBody>
                    <a:bodyPr/>
                    <a:lstStyle/>
                    <a:p>
                      <a:pPr algn="ctr"/>
                      <a:r>
                        <a:rPr lang="en-US" sz="1600" dirty="0" smtClean="0"/>
                        <a:t>1.2</a:t>
                      </a:r>
                      <a:endParaRPr lang="en-US" sz="1600" dirty="0"/>
                    </a:p>
                  </a:txBody>
                  <a:tcPr marL="83185" marR="83185" marT="41590" marB="41590"/>
                </a:tc>
                <a:tc>
                  <a:txBody>
                    <a:bodyPr/>
                    <a:lstStyle/>
                    <a:p>
                      <a:pPr algn="ctr"/>
                      <a:r>
                        <a:rPr lang="en-US" sz="1600" dirty="0" smtClean="0"/>
                        <a:t>0.89</a:t>
                      </a:r>
                      <a:endParaRPr lang="en-US" sz="1600" dirty="0"/>
                    </a:p>
                  </a:txBody>
                  <a:tcPr marL="83185" marR="83185" marT="41590" marB="41590"/>
                </a:tc>
              </a:tr>
              <a:tr h="337344">
                <a:tc>
                  <a:txBody>
                    <a:bodyPr/>
                    <a:lstStyle/>
                    <a:p>
                      <a:pPr algn="ctr"/>
                      <a:r>
                        <a:rPr lang="en-US" sz="1600" dirty="0" smtClean="0">
                          <a:solidFill>
                            <a:srgbClr val="00B0F0"/>
                          </a:solidFill>
                        </a:rPr>
                        <a:t>GBP</a:t>
                      </a:r>
                      <a:endParaRPr lang="en-US" sz="1600" dirty="0">
                        <a:solidFill>
                          <a:srgbClr val="00B0F0"/>
                        </a:solidFill>
                      </a:endParaRPr>
                    </a:p>
                  </a:txBody>
                  <a:tcPr marL="83185" marR="83185" marT="41590" marB="41590"/>
                </a:tc>
                <a:tc>
                  <a:txBody>
                    <a:bodyPr/>
                    <a:lstStyle/>
                    <a:p>
                      <a:pPr algn="ctr"/>
                      <a:r>
                        <a:rPr lang="en-US" sz="1600" dirty="0" smtClean="0"/>
                        <a:t>0.88</a:t>
                      </a:r>
                      <a:endParaRPr lang="en-US" sz="1600" dirty="0"/>
                    </a:p>
                  </a:txBody>
                  <a:tcPr marL="83185" marR="83185" marT="41590" marB="41590"/>
                </a:tc>
                <a:tc>
                  <a:txBody>
                    <a:bodyPr/>
                    <a:lstStyle/>
                    <a:p>
                      <a:pPr algn="ctr"/>
                      <a:endParaRPr lang="en-US" sz="1600" dirty="0"/>
                    </a:p>
                  </a:txBody>
                  <a:tcPr marL="83185" marR="83185" marT="41590" marB="41590"/>
                </a:tc>
                <a:tc>
                  <a:txBody>
                    <a:bodyPr/>
                    <a:lstStyle/>
                    <a:p>
                      <a:pPr algn="ctr"/>
                      <a:r>
                        <a:rPr lang="en-US" sz="1600" dirty="0" smtClean="0"/>
                        <a:t>5.1</a:t>
                      </a:r>
                      <a:endParaRPr lang="en-US" sz="1600" dirty="0"/>
                    </a:p>
                  </a:txBody>
                  <a:tcPr marL="83185" marR="83185" marT="41590" marB="41590"/>
                </a:tc>
              </a:tr>
              <a:tr h="337344">
                <a:tc>
                  <a:txBody>
                    <a:bodyPr/>
                    <a:lstStyle/>
                    <a:p>
                      <a:pPr algn="ctr"/>
                      <a:r>
                        <a:rPr lang="en-US" sz="1600" dirty="0" smtClean="0">
                          <a:solidFill>
                            <a:srgbClr val="00B0F0"/>
                          </a:solidFill>
                        </a:rPr>
                        <a:t>FRF</a:t>
                      </a:r>
                      <a:endParaRPr lang="en-US" sz="1600" dirty="0">
                        <a:solidFill>
                          <a:srgbClr val="00B0F0"/>
                        </a:solidFill>
                      </a:endParaRPr>
                    </a:p>
                  </a:txBody>
                  <a:tcPr marL="83185" marR="83185" marT="41590" marB="41590"/>
                </a:tc>
                <a:tc>
                  <a:txBody>
                    <a:bodyPr/>
                    <a:lstStyle/>
                    <a:p>
                      <a:pPr algn="ctr"/>
                      <a:r>
                        <a:rPr lang="en-US" sz="1600" dirty="0" smtClean="0"/>
                        <a:t>1.1</a:t>
                      </a:r>
                      <a:endParaRPr lang="en-US" sz="1600" dirty="0"/>
                    </a:p>
                  </a:txBody>
                  <a:tcPr marL="83185" marR="83185" marT="41590" marB="41590"/>
                </a:tc>
                <a:tc>
                  <a:txBody>
                    <a:bodyPr/>
                    <a:lstStyle/>
                    <a:p>
                      <a:pPr algn="ctr"/>
                      <a:r>
                        <a:rPr lang="en-US" sz="1600" dirty="0" smtClean="0"/>
                        <a:t>0.15</a:t>
                      </a:r>
                      <a:endParaRPr lang="en-US" sz="1600" dirty="0"/>
                    </a:p>
                  </a:txBody>
                  <a:tcPr marL="83185" marR="83185" marT="41590" marB="41590"/>
                </a:tc>
                <a:tc>
                  <a:txBody>
                    <a:bodyPr/>
                    <a:lstStyle/>
                    <a:p>
                      <a:pPr algn="ctr"/>
                      <a:endParaRPr lang="en-US" sz="1600" dirty="0"/>
                    </a:p>
                  </a:txBody>
                  <a:tcPr marL="83185" marR="83185" marT="41590" marB="41590"/>
                </a:tc>
              </a:tr>
            </a:tbl>
          </a:graphicData>
        </a:graphic>
      </p:graphicFrame>
      <p:grpSp>
        <p:nvGrpSpPr>
          <p:cNvPr id="47134" name="Group 50"/>
          <p:cNvGrpSpPr>
            <a:grpSpLocks/>
          </p:cNvGrpSpPr>
          <p:nvPr/>
        </p:nvGrpSpPr>
        <p:grpSpPr bwMode="auto">
          <a:xfrm>
            <a:off x="5181600" y="1772816"/>
            <a:ext cx="3322638" cy="2689225"/>
            <a:chOff x="2931111" y="3276600"/>
            <a:chExt cx="3323207" cy="2689362"/>
          </a:xfrm>
        </p:grpSpPr>
        <p:sp>
          <p:nvSpPr>
            <p:cNvPr id="5" name="Oval 4"/>
            <p:cNvSpPr/>
            <p:nvPr/>
          </p:nvSpPr>
          <p:spPr>
            <a:xfrm>
              <a:off x="2931111" y="4953085"/>
              <a:ext cx="762130" cy="76203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z="1600" smtClean="0">
                  <a:solidFill>
                    <a:schemeClr val="tx1"/>
                  </a:solidFill>
                </a:rPr>
                <a:t>USD</a:t>
              </a:r>
              <a:endParaRPr lang="en-US" sz="1600" dirty="0">
                <a:solidFill>
                  <a:schemeClr val="tx1"/>
                </a:solidFill>
              </a:endParaRPr>
            </a:p>
          </p:txBody>
        </p:sp>
        <p:sp>
          <p:nvSpPr>
            <p:cNvPr id="6" name="Oval 5"/>
            <p:cNvSpPr/>
            <p:nvPr/>
          </p:nvSpPr>
          <p:spPr>
            <a:xfrm>
              <a:off x="4190215" y="3276600"/>
              <a:ext cx="762130" cy="76203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sz="1600" smtClean="0">
                  <a:solidFill>
                    <a:schemeClr val="tx1"/>
                  </a:solidFill>
                </a:rPr>
                <a:t>GBP</a:t>
              </a:r>
              <a:endParaRPr lang="en-US" sz="1600" dirty="0">
                <a:solidFill>
                  <a:schemeClr val="tx1"/>
                </a:solidFill>
              </a:endParaRPr>
            </a:p>
          </p:txBody>
        </p:sp>
        <p:sp>
          <p:nvSpPr>
            <p:cNvPr id="7" name="Oval 6"/>
            <p:cNvSpPr/>
            <p:nvPr/>
          </p:nvSpPr>
          <p:spPr>
            <a:xfrm>
              <a:off x="5492188" y="4953085"/>
              <a:ext cx="762130" cy="76203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zh-CN" sz="1600" smtClean="0">
                  <a:solidFill>
                    <a:srgbClr val="000000"/>
                  </a:solidFill>
                </a:rPr>
                <a:t>FRF</a:t>
              </a:r>
              <a:endParaRPr lang="en-US" altLang="zh-CN" sz="1600">
                <a:solidFill>
                  <a:schemeClr val="tx1"/>
                </a:solidFill>
              </a:endParaRPr>
            </a:p>
          </p:txBody>
        </p:sp>
        <p:cxnSp>
          <p:nvCxnSpPr>
            <p:cNvPr id="8" name="Straight Arrow Connector 7"/>
            <p:cNvCxnSpPr>
              <a:stCxn id="5" idx="7"/>
              <a:endCxn id="6" idx="3"/>
            </p:cNvCxnSpPr>
            <p:nvPr/>
          </p:nvCxnSpPr>
          <p:spPr>
            <a:xfrm flipV="1">
              <a:off x="3582097" y="3927508"/>
              <a:ext cx="720848" cy="1136708"/>
            </a:xfrm>
            <a:prstGeom prst="straightConnector1">
              <a:avLst/>
            </a:prstGeom>
            <a:ln w="1905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6" idx="5"/>
              <a:endCxn id="7" idx="1"/>
            </p:cNvCxnSpPr>
            <p:nvPr/>
          </p:nvCxnSpPr>
          <p:spPr>
            <a:xfrm>
              <a:off x="4841201" y="3927508"/>
              <a:ext cx="762130" cy="1136708"/>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5" idx="6"/>
              <a:endCxn id="7" idx="2"/>
            </p:cNvCxnSpPr>
            <p:nvPr/>
          </p:nvCxnSpPr>
          <p:spPr>
            <a:xfrm>
              <a:off x="3693241" y="5334105"/>
              <a:ext cx="1798946"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8" name="Freeform 37"/>
            <p:cNvSpPr/>
            <p:nvPr/>
          </p:nvSpPr>
          <p:spPr>
            <a:xfrm>
              <a:off x="4909475" y="3852892"/>
              <a:ext cx="816115" cy="1144645"/>
            </a:xfrm>
            <a:custGeom>
              <a:avLst/>
              <a:gdLst>
                <a:gd name="connsiteX0" fmla="*/ 0 w 816746"/>
                <a:gd name="connsiteY0" fmla="*/ 0 h 1145219"/>
                <a:gd name="connsiteX1" fmla="*/ 559294 w 816746"/>
                <a:gd name="connsiteY1" fmla="*/ 443883 h 1145219"/>
                <a:gd name="connsiteX2" fmla="*/ 816746 w 816746"/>
                <a:gd name="connsiteY2" fmla="*/ 1145219 h 1145219"/>
              </a:gdLst>
              <a:ahLst/>
              <a:cxnLst>
                <a:cxn ang="0">
                  <a:pos x="connsiteX0" y="connsiteY0"/>
                </a:cxn>
                <a:cxn ang="0">
                  <a:pos x="connsiteX1" y="connsiteY1"/>
                </a:cxn>
                <a:cxn ang="0">
                  <a:pos x="connsiteX2" y="connsiteY2"/>
                </a:cxn>
              </a:cxnLst>
              <a:rect l="l" t="t" r="r" b="b"/>
              <a:pathLst>
                <a:path w="816746" h="1145219">
                  <a:moveTo>
                    <a:pt x="0" y="0"/>
                  </a:moveTo>
                  <a:cubicBezTo>
                    <a:pt x="211585" y="126506"/>
                    <a:pt x="423170" y="253013"/>
                    <a:pt x="559294" y="443883"/>
                  </a:cubicBezTo>
                  <a:cubicBezTo>
                    <a:pt x="695418" y="634753"/>
                    <a:pt x="756082" y="889986"/>
                    <a:pt x="816746" y="1145219"/>
                  </a:cubicBezTo>
                </a:path>
              </a:pathLst>
            </a:custGeom>
            <a:noFill/>
            <a:ln w="15875">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Freeform 38"/>
            <p:cNvSpPr/>
            <p:nvPr/>
          </p:nvSpPr>
          <p:spPr>
            <a:xfrm>
              <a:off x="3429671" y="3852892"/>
              <a:ext cx="778008" cy="1127182"/>
            </a:xfrm>
            <a:custGeom>
              <a:avLst/>
              <a:gdLst>
                <a:gd name="connsiteX0" fmla="*/ 790113 w 790113"/>
                <a:gd name="connsiteY0" fmla="*/ 0 h 1207363"/>
                <a:gd name="connsiteX1" fmla="*/ 221942 w 790113"/>
                <a:gd name="connsiteY1" fmla="*/ 514905 h 1207363"/>
                <a:gd name="connsiteX2" fmla="*/ 0 w 790113"/>
                <a:gd name="connsiteY2" fmla="*/ 1207363 h 1207363"/>
              </a:gdLst>
              <a:ahLst/>
              <a:cxnLst>
                <a:cxn ang="0">
                  <a:pos x="connsiteX0" y="connsiteY0"/>
                </a:cxn>
                <a:cxn ang="0">
                  <a:pos x="connsiteX1" y="connsiteY1"/>
                </a:cxn>
                <a:cxn ang="0">
                  <a:pos x="connsiteX2" y="connsiteY2"/>
                </a:cxn>
              </a:cxnLst>
              <a:rect l="l" t="t" r="r" b="b"/>
              <a:pathLst>
                <a:path w="790113" h="1207363">
                  <a:moveTo>
                    <a:pt x="790113" y="0"/>
                  </a:moveTo>
                  <a:cubicBezTo>
                    <a:pt x="571870" y="156839"/>
                    <a:pt x="353627" y="313678"/>
                    <a:pt x="221942" y="514905"/>
                  </a:cubicBezTo>
                  <a:cubicBezTo>
                    <a:pt x="90257" y="716132"/>
                    <a:pt x="45128" y="961747"/>
                    <a:pt x="0" y="1207363"/>
                  </a:cubicBezTo>
                </a:path>
              </a:pathLst>
            </a:custGeom>
            <a:noFill/>
            <a:ln w="15875">
              <a:solidFill>
                <a:srgbClr val="FF0000"/>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Freeform 39"/>
            <p:cNvSpPr/>
            <p:nvPr/>
          </p:nvSpPr>
          <p:spPr>
            <a:xfrm>
              <a:off x="3675777" y="5424597"/>
              <a:ext cx="1816411" cy="290527"/>
            </a:xfrm>
            <a:custGeom>
              <a:avLst/>
              <a:gdLst>
                <a:gd name="connsiteX0" fmla="*/ 1873189 w 1873189"/>
                <a:gd name="connsiteY0" fmla="*/ 44388 h 204643"/>
                <a:gd name="connsiteX1" fmla="*/ 958789 w 1873189"/>
                <a:gd name="connsiteY1" fmla="*/ 204186 h 204643"/>
                <a:gd name="connsiteX2" fmla="*/ 0 w 1873189"/>
                <a:gd name="connsiteY2" fmla="*/ 0 h 204643"/>
              </a:gdLst>
              <a:ahLst/>
              <a:cxnLst>
                <a:cxn ang="0">
                  <a:pos x="connsiteX0" y="connsiteY0"/>
                </a:cxn>
                <a:cxn ang="0">
                  <a:pos x="connsiteX1" y="connsiteY1"/>
                </a:cxn>
                <a:cxn ang="0">
                  <a:pos x="connsiteX2" y="connsiteY2"/>
                </a:cxn>
              </a:cxnLst>
              <a:rect l="l" t="t" r="r" b="b"/>
              <a:pathLst>
                <a:path w="1873189" h="204643">
                  <a:moveTo>
                    <a:pt x="1873189" y="44388"/>
                  </a:moveTo>
                  <a:cubicBezTo>
                    <a:pt x="1572088" y="127986"/>
                    <a:pt x="1270987" y="211584"/>
                    <a:pt x="958789" y="204186"/>
                  </a:cubicBezTo>
                  <a:cubicBezTo>
                    <a:pt x="646591" y="196788"/>
                    <a:pt x="323295" y="98394"/>
                    <a:pt x="0" y="0"/>
                  </a:cubicBezTo>
                </a:path>
              </a:pathLst>
            </a:custGeom>
            <a:noFill/>
            <a:ln w="15875">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146" name="Rectangle 43"/>
            <p:cNvSpPr>
              <a:spLocks noChangeArrowheads="1"/>
            </p:cNvSpPr>
            <p:nvPr/>
          </p:nvSpPr>
          <p:spPr bwMode="auto">
            <a:xfrm>
              <a:off x="3854908" y="4443847"/>
              <a:ext cx="412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a:t>1.2</a:t>
              </a:r>
            </a:p>
          </p:txBody>
        </p:sp>
        <p:sp>
          <p:nvSpPr>
            <p:cNvPr id="47147" name="Rectangle 44"/>
            <p:cNvSpPr>
              <a:spLocks noChangeArrowheads="1"/>
            </p:cNvSpPr>
            <p:nvPr/>
          </p:nvSpPr>
          <p:spPr bwMode="auto">
            <a:xfrm>
              <a:off x="4814061" y="4416641"/>
              <a:ext cx="5036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0.89</a:t>
              </a:r>
            </a:p>
          </p:txBody>
        </p:sp>
        <p:sp>
          <p:nvSpPr>
            <p:cNvPr id="47148" name="Rectangle 45"/>
            <p:cNvSpPr>
              <a:spLocks noChangeArrowheads="1"/>
            </p:cNvSpPr>
            <p:nvPr/>
          </p:nvSpPr>
          <p:spPr bwMode="auto">
            <a:xfrm>
              <a:off x="3189448" y="4038600"/>
              <a:ext cx="5036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0.88</a:t>
              </a:r>
            </a:p>
          </p:txBody>
        </p:sp>
        <p:sp>
          <p:nvSpPr>
            <p:cNvPr id="47149" name="Rectangle 46"/>
            <p:cNvSpPr>
              <a:spLocks noChangeArrowheads="1"/>
            </p:cNvSpPr>
            <p:nvPr/>
          </p:nvSpPr>
          <p:spPr bwMode="auto">
            <a:xfrm>
              <a:off x="5471863" y="4038599"/>
              <a:ext cx="412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5.1</a:t>
              </a:r>
            </a:p>
          </p:txBody>
        </p:sp>
        <p:sp>
          <p:nvSpPr>
            <p:cNvPr id="47150" name="Rectangle 47"/>
            <p:cNvSpPr>
              <a:spLocks noChangeArrowheads="1"/>
            </p:cNvSpPr>
            <p:nvPr/>
          </p:nvSpPr>
          <p:spPr bwMode="auto">
            <a:xfrm>
              <a:off x="4441072" y="5658185"/>
              <a:ext cx="412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1.1</a:t>
              </a:r>
            </a:p>
          </p:txBody>
        </p:sp>
        <p:sp>
          <p:nvSpPr>
            <p:cNvPr id="47151" name="Rectangle 48"/>
            <p:cNvSpPr>
              <a:spLocks noChangeArrowheads="1"/>
            </p:cNvSpPr>
            <p:nvPr/>
          </p:nvSpPr>
          <p:spPr bwMode="auto">
            <a:xfrm>
              <a:off x="4419600" y="5071990"/>
              <a:ext cx="5036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0.15</a:t>
              </a:r>
            </a:p>
          </p:txBody>
        </p:sp>
      </p:grpSp>
      <p:sp>
        <p:nvSpPr>
          <p:cNvPr id="47135" name="Content Placeholder 2"/>
          <p:cNvSpPr txBox="1">
            <a:spLocks/>
          </p:cNvSpPr>
          <p:nvPr/>
        </p:nvSpPr>
        <p:spPr bwMode="auto">
          <a:xfrm>
            <a:off x="274638" y="1074316"/>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itchFamily="34" charset="0"/>
              </a:defRPr>
            </a:lvl1pPr>
            <a:lvl2pPr marL="342900" indent="-34290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lvl="1">
              <a:spcBef>
                <a:spcPct val="20000"/>
              </a:spcBef>
              <a:buFont typeface="Arial" charset="0"/>
              <a:buChar char="•"/>
            </a:pPr>
            <a:r>
              <a:rPr lang="en-US" altLang="zh-CN" sz="2400" dirty="0">
                <a:solidFill>
                  <a:srgbClr val="FF0000"/>
                </a:solidFill>
              </a:rPr>
              <a:t>Does there exist a cycle in the graph such that the products of the </a:t>
            </a:r>
            <a:r>
              <a:rPr lang="en-US" altLang="zh-CN" sz="2400" i="1" dirty="0">
                <a:solidFill>
                  <a:srgbClr val="FF0000"/>
                </a:solidFill>
              </a:rPr>
              <a:t>weight </a:t>
            </a:r>
            <a:r>
              <a:rPr lang="en-US" altLang="zh-CN" sz="2400" dirty="0">
                <a:solidFill>
                  <a:srgbClr val="FF0000"/>
                </a:solidFill>
              </a:rPr>
              <a:t>is greater than 1?</a:t>
            </a:r>
            <a:endParaRPr lang="en-US" altLang="zh-CN" sz="2600" dirty="0"/>
          </a:p>
        </p:txBody>
      </p:sp>
      <p:sp>
        <p:nvSpPr>
          <p:cNvPr id="54" name="Rectangle 53"/>
          <p:cNvSpPr>
            <a:spLocks noChangeArrowheads="1"/>
          </p:cNvSpPr>
          <p:nvPr/>
        </p:nvSpPr>
        <p:spPr bwMode="auto">
          <a:xfrm>
            <a:off x="457200" y="4623457"/>
            <a:ext cx="822960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lvl="1" indent="-342900">
              <a:buFont typeface="Arial" charset="0"/>
              <a:buChar char="•"/>
            </a:pPr>
            <a:r>
              <a:rPr lang="en-US" altLang="zh-CN" sz="2400" i="1" dirty="0"/>
              <a:t>W</a:t>
            </a:r>
            <a:r>
              <a:rPr lang="en-US" altLang="zh-CN" sz="2400" dirty="0"/>
              <a:t> &gt; 1 if and only if log(</a:t>
            </a:r>
            <a:r>
              <a:rPr lang="en-US" altLang="zh-CN" sz="2400" i="1" dirty="0"/>
              <a:t>W</a:t>
            </a:r>
            <a:r>
              <a:rPr lang="en-US" altLang="zh-CN" sz="2400" dirty="0"/>
              <a:t>) &gt; 0 /</a:t>
            </a:r>
            <a:r>
              <a:rPr lang="en-US" altLang="zh-CN" sz="2400" dirty="0" smtClean="0"/>
              <a:t>if </a:t>
            </a:r>
            <a:r>
              <a:rPr lang="en-US" altLang="zh-CN" sz="2400" dirty="0"/>
              <a:t>and only if –log(</a:t>
            </a:r>
            <a:r>
              <a:rPr lang="en-US" altLang="zh-CN" sz="2400" i="1" dirty="0"/>
              <a:t>W</a:t>
            </a:r>
            <a:r>
              <a:rPr lang="en-US" altLang="zh-CN" sz="2400" dirty="0"/>
              <a:t>) &lt; 0</a:t>
            </a:r>
          </a:p>
          <a:p>
            <a:pPr marL="342900" lvl="1" indent="-342900">
              <a:buFont typeface="Arial" charset="0"/>
              <a:buChar char="•"/>
            </a:pPr>
            <a:r>
              <a:rPr lang="en-US" altLang="zh-CN" sz="2400" dirty="0"/>
              <a:t>-log(</a:t>
            </a:r>
            <a:r>
              <a:rPr lang="en-US" altLang="zh-CN" sz="2400" i="1" dirty="0"/>
              <a:t>w</a:t>
            </a:r>
            <a:r>
              <a:rPr lang="en-US" altLang="zh-CN" sz="2400" baseline="-25000" dirty="0"/>
              <a:t>1</a:t>
            </a:r>
            <a:r>
              <a:rPr lang="en-US" altLang="zh-CN" sz="2400" dirty="0"/>
              <a:t> … </a:t>
            </a:r>
            <a:r>
              <a:rPr lang="en-US" altLang="zh-CN" sz="2400" i="1" dirty="0" err="1"/>
              <a:t>w</a:t>
            </a:r>
            <a:r>
              <a:rPr lang="en-US" altLang="zh-CN" sz="2400" baseline="-25000" dirty="0" err="1"/>
              <a:t>k</a:t>
            </a:r>
            <a:r>
              <a:rPr lang="en-US" altLang="zh-CN" sz="2400" dirty="0"/>
              <a:t>) = -log(</a:t>
            </a:r>
            <a:r>
              <a:rPr lang="en-US" altLang="zh-CN" sz="2400" i="1" dirty="0"/>
              <a:t>w</a:t>
            </a:r>
            <a:r>
              <a:rPr lang="en-US" altLang="zh-CN" sz="2400" baseline="-25000" dirty="0"/>
              <a:t>1</a:t>
            </a:r>
            <a:r>
              <a:rPr lang="en-US" altLang="zh-CN" sz="2400" dirty="0"/>
              <a:t>) + … + -log(</a:t>
            </a:r>
            <a:r>
              <a:rPr lang="en-US" altLang="zh-CN" sz="2400" i="1" dirty="0" err="1"/>
              <a:t>w</a:t>
            </a:r>
            <a:r>
              <a:rPr lang="en-US" altLang="zh-CN" sz="2400" baseline="-25000" dirty="0" err="1"/>
              <a:t>k</a:t>
            </a:r>
            <a:r>
              <a:rPr lang="en-US" altLang="zh-CN" sz="2400" dirty="0"/>
              <a:t>)</a:t>
            </a:r>
          </a:p>
          <a:p>
            <a:pPr marL="342900" lvl="1" indent="-342900">
              <a:buFont typeface="Arial" charset="0"/>
              <a:buChar char="•"/>
            </a:pPr>
            <a:r>
              <a:rPr lang="en-US" altLang="zh-CN" sz="2400" dirty="0"/>
              <a:t>Replace the weight </a:t>
            </a:r>
            <a:r>
              <a:rPr lang="en-US" altLang="zh-CN" sz="2400" i="1" dirty="0"/>
              <a:t>w</a:t>
            </a:r>
            <a:r>
              <a:rPr lang="en-US" altLang="zh-CN" sz="2400" dirty="0"/>
              <a:t> of each edge by –log(</a:t>
            </a:r>
            <a:r>
              <a:rPr lang="en-US" altLang="zh-CN" sz="2400" i="1" dirty="0"/>
              <a:t>w</a:t>
            </a:r>
            <a:r>
              <a:rPr lang="en-US" altLang="zh-CN" sz="2400" dirty="0"/>
              <a:t>)</a:t>
            </a:r>
            <a:endParaRPr lang="en-US" altLang="zh-CN" sz="2000" i="1" dirty="0">
              <a:solidFill>
                <a:srgbClr val="FF0000"/>
              </a:solidFill>
            </a:endParaRPr>
          </a:p>
          <a:p>
            <a:pPr marL="342900" lvl="1" indent="-342900">
              <a:buFont typeface="Arial" charset="0"/>
              <a:buChar char="•"/>
            </a:pPr>
            <a:r>
              <a:rPr lang="en-US" altLang="zh-CN" sz="2000" dirty="0">
                <a:solidFill>
                  <a:srgbClr val="FF0000"/>
                </a:solidFill>
              </a:rPr>
              <a:t>Exists negative cycle if and only if one can make profit!</a:t>
            </a:r>
            <a:endParaRPr lang="en-US" altLang="zh-CN" sz="2400" dirty="0">
              <a:solidFill>
                <a:srgbClr val="FF0000"/>
              </a:solidFill>
            </a:endParaRPr>
          </a:p>
        </p:txBody>
      </p:sp>
      <p:sp>
        <p:nvSpPr>
          <p:cNvPr id="3" name="文本框 2"/>
          <p:cNvSpPr txBox="1"/>
          <p:nvPr/>
        </p:nvSpPr>
        <p:spPr>
          <a:xfrm>
            <a:off x="607123" y="4119463"/>
            <a:ext cx="4085685" cy="461665"/>
          </a:xfrm>
          <a:prstGeom prst="rect">
            <a:avLst/>
          </a:prstGeom>
          <a:noFill/>
        </p:spPr>
        <p:txBody>
          <a:bodyPr wrap="square" rtlCol="0">
            <a:spAutoFit/>
          </a:bodyPr>
          <a:lstStyle/>
          <a:p>
            <a:r>
              <a:rPr lang="en-US" altLang="zh-CN" sz="2400" dirty="0" smtClean="0">
                <a:solidFill>
                  <a:srgbClr val="00B050"/>
                </a:solidFill>
              </a:rPr>
              <a:t>Discuss :How to ensure it ? </a:t>
            </a:r>
            <a:endParaRPr lang="zh-CN" altLang="en-US" sz="2400" dirty="0">
              <a:solidFill>
                <a:srgbClr val="00B050"/>
              </a:solidFill>
            </a:endParaRPr>
          </a:p>
        </p:txBody>
      </p:sp>
      <p:sp>
        <p:nvSpPr>
          <p:cNvPr id="24" name="矩形 23"/>
          <p:cNvSpPr/>
          <p:nvPr/>
        </p:nvSpPr>
        <p:spPr>
          <a:xfrm>
            <a:off x="107504" y="3429000"/>
            <a:ext cx="5156144" cy="646331"/>
          </a:xfrm>
          <a:prstGeom prst="rect">
            <a:avLst/>
          </a:prstGeom>
        </p:spPr>
        <p:txBody>
          <a:bodyPr wrap="square">
            <a:spAutoFit/>
          </a:bodyPr>
          <a:lstStyle/>
          <a:p>
            <a:pPr lvl="1">
              <a:lnSpc>
                <a:spcPct val="90000"/>
              </a:lnSpc>
            </a:pPr>
            <a:r>
              <a:rPr lang="en-US" altLang="zh-CN" sz="2000" dirty="0" smtClean="0">
                <a:solidFill>
                  <a:srgbClr val="7030A0"/>
                </a:solidFill>
              </a:rPr>
              <a:t>A trader </a:t>
            </a:r>
            <a:r>
              <a:rPr lang="en-US" altLang="zh-CN" sz="2000" dirty="0">
                <a:solidFill>
                  <a:srgbClr val="7030A0"/>
                </a:solidFill>
              </a:rPr>
              <a:t>could start with 1USD</a:t>
            </a:r>
          </a:p>
          <a:p>
            <a:pPr lvl="1">
              <a:lnSpc>
                <a:spcPct val="90000"/>
              </a:lnSpc>
            </a:pPr>
            <a:r>
              <a:rPr lang="en-US" altLang="zh-CN" sz="2000" dirty="0">
                <a:solidFill>
                  <a:srgbClr val="7030A0"/>
                </a:solidFill>
              </a:rPr>
              <a:t>and end up with 1 x 1.2 x 5.1 x 1.1 USD</a:t>
            </a:r>
          </a:p>
        </p:txBody>
      </p:sp>
      <p:sp>
        <p:nvSpPr>
          <p:cNvPr id="16" name="灯片编号占位符 15"/>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68</a:t>
            </a:fld>
            <a:endParaRPr lang="en-GB" dirty="0"/>
          </a:p>
        </p:txBody>
      </p:sp>
    </p:spTree>
    <p:extLst>
      <p:ext uri="{BB962C8B-B14F-4D97-AF65-F5344CB8AC3E}">
        <p14:creationId xmlns:p14="http://schemas.microsoft.com/office/powerpoint/2010/main" val="368613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 grpId="0"/>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rrowheads="1"/>
          </p:cNvSpPr>
          <p:nvPr>
            <p:ph type="title"/>
          </p:nvPr>
        </p:nvSpPr>
        <p:spPr/>
        <p:txBody>
          <a:bodyPr/>
          <a:lstStyle/>
          <a:p>
            <a:r>
              <a:rPr lang="en-US" altLang="zh-CN" dirty="0" smtClean="0"/>
              <a:t>SPFA（</a:t>
            </a:r>
            <a:r>
              <a:rPr lang="zh-CN" altLang="en-US" dirty="0" smtClean="0"/>
              <a:t>自学）</a:t>
            </a:r>
            <a:endParaRPr lang="en-US" altLang="zh-CN" dirty="0"/>
          </a:p>
        </p:txBody>
      </p:sp>
      <p:sp>
        <p:nvSpPr>
          <p:cNvPr id="221187" name="Rectangle 3"/>
          <p:cNvSpPr>
            <a:spLocks noGrp="1" noRot="1" noChangeArrowheads="1"/>
          </p:cNvSpPr>
          <p:nvPr>
            <p:ph type="body" idx="1"/>
          </p:nvPr>
        </p:nvSpPr>
        <p:spPr>
          <a:xfrm>
            <a:off x="468313" y="1268413"/>
            <a:ext cx="8229600" cy="4530725"/>
          </a:xfrm>
        </p:spPr>
        <p:txBody>
          <a:bodyPr/>
          <a:lstStyle/>
          <a:p>
            <a:r>
              <a:rPr lang="zh-CN" altLang="en-US" sz="2800" b="1" dirty="0" smtClean="0"/>
              <a:t>全称</a:t>
            </a:r>
            <a:r>
              <a:rPr lang="zh-CN" altLang="en-US" sz="2800" b="1" dirty="0"/>
              <a:t>为</a:t>
            </a:r>
            <a:r>
              <a:rPr lang="en-US" altLang="zh-CN" sz="2800" b="1" dirty="0"/>
              <a:t>Shortest Path Faster Algorithm</a:t>
            </a:r>
            <a:r>
              <a:rPr lang="zh-CN" altLang="en-US" sz="2800" b="1" dirty="0"/>
              <a:t>。  </a:t>
            </a:r>
          </a:p>
          <a:p>
            <a:r>
              <a:rPr lang="zh-CN" altLang="en-US" sz="2800" b="1" dirty="0"/>
              <a:t>算法复杂度</a:t>
            </a:r>
            <a:r>
              <a:rPr lang="en-US" altLang="zh-CN" sz="2800" b="1" dirty="0"/>
              <a:t>O(m)   m</a:t>
            </a:r>
            <a:r>
              <a:rPr lang="zh-CN" altLang="en-US" sz="2800" b="1" dirty="0"/>
              <a:t>边的总数</a:t>
            </a:r>
          </a:p>
          <a:p>
            <a:r>
              <a:rPr lang="en-US" altLang="zh-CN" sz="2400" b="1" dirty="0" smtClean="0"/>
              <a:t>SPFA</a:t>
            </a:r>
            <a:r>
              <a:rPr lang="zh-CN" altLang="en-US" sz="2400" b="1" dirty="0" smtClean="0"/>
              <a:t>是</a:t>
            </a:r>
            <a:r>
              <a:rPr lang="en-US" altLang="zh-CN" sz="2400" b="1" dirty="0" smtClean="0"/>
              <a:t>bellman-ford</a:t>
            </a:r>
            <a:r>
              <a:rPr lang="zh-CN" altLang="en-US" sz="2400" b="1" dirty="0"/>
              <a:t>算法的队列优化。设立一个先进先出的队列用来保存待优化的结点，优化时每次取出队首结点</a:t>
            </a:r>
            <a:r>
              <a:rPr lang="en-US" altLang="zh-CN" sz="2400" b="1" dirty="0"/>
              <a:t>u</a:t>
            </a:r>
            <a:r>
              <a:rPr lang="zh-CN" altLang="en-US" sz="2400" b="1" dirty="0"/>
              <a:t>，并且用</a:t>
            </a:r>
            <a:r>
              <a:rPr lang="en-US" altLang="zh-CN" sz="2400" b="1" dirty="0"/>
              <a:t>u</a:t>
            </a:r>
            <a:r>
              <a:rPr lang="zh-CN" altLang="en-US" sz="2400" b="1" dirty="0"/>
              <a:t>点当前的最短路径估计值对离开</a:t>
            </a:r>
            <a:r>
              <a:rPr lang="en-US" altLang="zh-CN" sz="2400" b="1" dirty="0"/>
              <a:t>u</a:t>
            </a:r>
            <a:r>
              <a:rPr lang="zh-CN" altLang="en-US" sz="2400" b="1" dirty="0"/>
              <a:t>点所指向的结点</a:t>
            </a:r>
            <a:r>
              <a:rPr lang="en-US" altLang="zh-CN" sz="2400" b="1" dirty="0"/>
              <a:t>v</a:t>
            </a:r>
            <a:r>
              <a:rPr lang="zh-CN" altLang="en-US" sz="2400" b="1" dirty="0"/>
              <a:t>进行松弛操作，如果</a:t>
            </a:r>
            <a:r>
              <a:rPr lang="en-US" altLang="zh-CN" sz="2400" b="1" dirty="0"/>
              <a:t>v</a:t>
            </a:r>
            <a:r>
              <a:rPr lang="zh-CN" altLang="en-US" sz="2400" b="1" dirty="0"/>
              <a:t>点的最短路径估计值有所调整，且 </a:t>
            </a:r>
            <a:r>
              <a:rPr lang="en-US" altLang="zh-CN" sz="2400" b="1" dirty="0"/>
              <a:t>v</a:t>
            </a:r>
            <a:r>
              <a:rPr lang="zh-CN" altLang="en-US" sz="2400" b="1" dirty="0"/>
              <a:t>点不在当前的队列中，就将</a:t>
            </a:r>
            <a:r>
              <a:rPr lang="en-US" altLang="zh-CN" sz="2400" b="1" dirty="0"/>
              <a:t>v</a:t>
            </a:r>
            <a:r>
              <a:rPr lang="zh-CN" altLang="en-US" sz="2400" b="1" dirty="0"/>
              <a:t>点放入队尾。这样不断从队列中取出结点来进行松弛操作，直至队列空为止</a:t>
            </a:r>
            <a:r>
              <a:rPr lang="zh-CN" altLang="en-US" sz="2400" b="1" dirty="0" smtClean="0"/>
              <a:t>。如果</a:t>
            </a:r>
            <a:r>
              <a:rPr lang="zh-CN" altLang="en-US" sz="2400" b="1" dirty="0"/>
              <a:t>原图不存在负环，则最终每个点到起点的距离会达到最小值而无法再被其他点松弛，所以算法一定会在运行有限次之后结束</a:t>
            </a:r>
            <a:r>
              <a:rPr lang="zh-CN" altLang="en-US" sz="2400" b="1" dirty="0" smtClean="0"/>
              <a:t>。</a:t>
            </a:r>
            <a:r>
              <a:rPr lang="zh-CN" altLang="en-US" sz="2400" b="1" dirty="0">
                <a:solidFill>
                  <a:srgbClr val="7030A0"/>
                </a:solidFill>
              </a:rPr>
              <a:t>如果某个点进入队列的次数超过</a:t>
            </a:r>
            <a:r>
              <a:rPr lang="en-US" altLang="zh-CN" sz="2400" b="1" dirty="0">
                <a:solidFill>
                  <a:srgbClr val="7030A0"/>
                </a:solidFill>
              </a:rPr>
              <a:t>N</a:t>
            </a:r>
            <a:r>
              <a:rPr lang="zh-CN" altLang="en-US" sz="2400" b="1" dirty="0">
                <a:solidFill>
                  <a:srgbClr val="7030A0"/>
                </a:solidFill>
              </a:rPr>
              <a:t>次则存在负环（</a:t>
            </a:r>
            <a:r>
              <a:rPr lang="en-US" altLang="zh-CN" sz="2400" b="1" dirty="0">
                <a:solidFill>
                  <a:srgbClr val="7030A0"/>
                </a:solidFill>
              </a:rPr>
              <a:t>SPFA</a:t>
            </a:r>
            <a:r>
              <a:rPr lang="zh-CN" altLang="en-US" sz="2400" b="1" dirty="0">
                <a:solidFill>
                  <a:srgbClr val="7030A0"/>
                </a:solidFill>
              </a:rPr>
              <a:t>无法处理带负环的图）</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69</a:t>
            </a:fld>
            <a:endParaRPr lang="en-GB" dirty="0"/>
          </a:p>
        </p:txBody>
      </p:sp>
    </p:spTree>
    <p:extLst>
      <p:ext uri="{BB962C8B-B14F-4D97-AF65-F5344CB8AC3E}">
        <p14:creationId xmlns:p14="http://schemas.microsoft.com/office/powerpoint/2010/main" val="1550471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187">
                                            <p:txEl>
                                              <p:pRg st="1" end="1"/>
                                            </p:txEl>
                                          </p:spTgt>
                                        </p:tgtEl>
                                        <p:attrNameLst>
                                          <p:attrName>style.visibility</p:attrName>
                                        </p:attrNameLst>
                                      </p:cBhvr>
                                      <p:to>
                                        <p:strVal val="visible"/>
                                      </p:to>
                                    </p:set>
                                    <p:anim calcmode="lin" valueType="num">
                                      <p:cBhvr additive="base">
                                        <p:cTn id="7" dur="500" fill="hold"/>
                                        <p:tgtEl>
                                          <p:spTgt spid="22118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118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1187">
                                            <p:txEl>
                                              <p:pRg st="2" end="2"/>
                                            </p:txEl>
                                          </p:spTgt>
                                        </p:tgtEl>
                                        <p:attrNameLst>
                                          <p:attrName>style.visibility</p:attrName>
                                        </p:attrNameLst>
                                      </p:cBhvr>
                                      <p:to>
                                        <p:strVal val="visible"/>
                                      </p:to>
                                    </p:set>
                                    <p:anim calcmode="lin" valueType="num">
                                      <p:cBhvr additive="base">
                                        <p:cTn id="11" dur="500" fill="hold"/>
                                        <p:tgtEl>
                                          <p:spTgt spid="22118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118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371600" y="381000"/>
            <a:ext cx="7772400" cy="457200"/>
          </a:xfrm>
        </p:spPr>
        <p:txBody>
          <a:bodyPr/>
          <a:lstStyle/>
          <a:p>
            <a:pPr eaLnBrk="1" hangingPunct="1">
              <a:defRPr/>
            </a:pPr>
            <a:r>
              <a:rPr lang="en-US" altLang="zh-CN" sz="3600" b="1" smtClean="0">
                <a:effectLst>
                  <a:outerShdw blurRad="38100" dist="38100" dir="2700000" algn="tl">
                    <a:srgbClr val="FFFFFF"/>
                  </a:outerShdw>
                </a:effectLst>
                <a:ea typeface="宋体" charset="-122"/>
              </a:rPr>
              <a:t>Example</a:t>
            </a:r>
            <a:endParaRPr lang="en-US" altLang="zh-CN" smtClean="0">
              <a:effectLst>
                <a:outerShdw blurRad="38100" dist="38100" dir="2700000" algn="tl">
                  <a:srgbClr val="FFFFFF"/>
                </a:outerShdw>
              </a:effectLst>
              <a:ea typeface="宋体" charset="-122"/>
            </a:endParaRPr>
          </a:p>
        </p:txBody>
      </p:sp>
      <p:sp>
        <p:nvSpPr>
          <p:cNvPr id="98310" name="Rectangle 3"/>
          <p:cNvSpPr>
            <a:spLocks noGrp="1" noChangeArrowheads="1"/>
          </p:cNvSpPr>
          <p:nvPr>
            <p:ph type="body" idx="1"/>
          </p:nvPr>
        </p:nvSpPr>
        <p:spPr>
          <a:xfrm>
            <a:off x="1143000" y="914400"/>
            <a:ext cx="8001000" cy="5218113"/>
          </a:xfrm>
          <a:solidFill>
            <a:srgbClr val="FFFF99"/>
          </a:solidFill>
        </p:spPr>
        <p:txBody>
          <a:bodyPr/>
          <a:lstStyle/>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z="2000" smtClean="0"/>
          </a:p>
          <a:p>
            <a:pPr eaLnBrk="1" hangingPunct="1"/>
            <a:endParaRPr lang="en-US" altLang="zh-CN" smtClean="0"/>
          </a:p>
          <a:p>
            <a:pPr eaLnBrk="1" hangingPunct="1">
              <a:buFont typeface="Wingdings" pitchFamily="2" charset="2"/>
              <a:buNone/>
            </a:pPr>
            <a:r>
              <a:rPr lang="en-US" altLang="zh-CN" sz="2000" smtClean="0"/>
              <a:t>	</a:t>
            </a:r>
            <a:endParaRPr lang="en-US" altLang="zh-CN" smtClean="0"/>
          </a:p>
          <a:p>
            <a:pPr eaLnBrk="1" hangingPunct="1">
              <a:buFont typeface="Wingdings" pitchFamily="2" charset="2"/>
              <a:buNone/>
            </a:pPr>
            <a:endParaRPr lang="en-US" altLang="zh-CN" smtClean="0"/>
          </a:p>
        </p:txBody>
      </p:sp>
      <p:graphicFrame>
        <p:nvGraphicFramePr>
          <p:cNvPr id="98306" name="Object 4"/>
          <p:cNvGraphicFramePr>
            <a:graphicFrameLocks noChangeAspect="1"/>
          </p:cNvGraphicFramePr>
          <p:nvPr/>
        </p:nvGraphicFramePr>
        <p:xfrm>
          <a:off x="1676400" y="1676400"/>
          <a:ext cx="2674938" cy="2314575"/>
        </p:xfrm>
        <a:graphic>
          <a:graphicData uri="http://schemas.openxmlformats.org/presentationml/2006/ole">
            <mc:AlternateContent xmlns:mc="http://schemas.openxmlformats.org/markup-compatibility/2006">
              <mc:Choice xmlns:v="urn:schemas-microsoft-com:vml" Requires="v">
                <p:oleObj spid="_x0000_s98571" name="Worksheet" r:id="rId5" imgW="1249906" imgH="1349248" progId="Excel.Sheet.8">
                  <p:embed/>
                </p:oleObj>
              </mc:Choice>
              <mc:Fallback>
                <p:oleObj name="Worksheet" r:id="rId5" imgW="1249906" imgH="1349248" progId="Excel.Shee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1676400"/>
                        <a:ext cx="2674938" cy="2314575"/>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1" name="Oval 5"/>
          <p:cNvSpPr>
            <a:spLocks noChangeArrowheads="1"/>
          </p:cNvSpPr>
          <p:nvPr/>
        </p:nvSpPr>
        <p:spPr bwMode="auto">
          <a:xfrm>
            <a:off x="6645275" y="1230313"/>
            <a:ext cx="508000" cy="468312"/>
          </a:xfrm>
          <a:prstGeom prst="ellipse">
            <a:avLst/>
          </a:prstGeom>
          <a:solidFill>
            <a:srgbClr val="66FF33"/>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A</a:t>
            </a:r>
            <a:endParaRPr lang="en-US" altLang="zh-CN" sz="2000" b="1">
              <a:latin typeface="Times New Roman" pitchFamily="18" charset="0"/>
            </a:endParaRPr>
          </a:p>
        </p:txBody>
      </p:sp>
      <p:sp>
        <p:nvSpPr>
          <p:cNvPr id="98312" name="Oval 6"/>
          <p:cNvSpPr>
            <a:spLocks noChangeArrowheads="1"/>
          </p:cNvSpPr>
          <p:nvPr/>
        </p:nvSpPr>
        <p:spPr bwMode="auto">
          <a:xfrm>
            <a:off x="5046663" y="2549525"/>
            <a:ext cx="508000" cy="468313"/>
          </a:xfrm>
          <a:prstGeom prst="ellipse">
            <a:avLst/>
          </a:prstGeom>
          <a:solidFill>
            <a:srgbClr val="66FF33"/>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B</a:t>
            </a:r>
            <a:endParaRPr lang="en-US" altLang="zh-CN" sz="2000" b="1">
              <a:latin typeface="Times New Roman" pitchFamily="18" charset="0"/>
            </a:endParaRPr>
          </a:p>
        </p:txBody>
      </p:sp>
      <p:sp>
        <p:nvSpPr>
          <p:cNvPr id="98313" name="Oval 7"/>
          <p:cNvSpPr>
            <a:spLocks noChangeArrowheads="1"/>
          </p:cNvSpPr>
          <p:nvPr/>
        </p:nvSpPr>
        <p:spPr bwMode="auto">
          <a:xfrm>
            <a:off x="6137275" y="2549525"/>
            <a:ext cx="508000" cy="468313"/>
          </a:xfrm>
          <a:prstGeom prst="ellipse">
            <a:avLst/>
          </a:prstGeom>
          <a:solidFill>
            <a:srgbClr val="66FF33"/>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C</a:t>
            </a:r>
            <a:endParaRPr lang="en-US" altLang="zh-CN" sz="2000" b="1">
              <a:latin typeface="Times New Roman" pitchFamily="18" charset="0"/>
            </a:endParaRPr>
          </a:p>
        </p:txBody>
      </p:sp>
      <p:sp>
        <p:nvSpPr>
          <p:cNvPr id="98314" name="Oval 8"/>
          <p:cNvSpPr>
            <a:spLocks noChangeArrowheads="1"/>
          </p:cNvSpPr>
          <p:nvPr/>
        </p:nvSpPr>
        <p:spPr bwMode="auto">
          <a:xfrm>
            <a:off x="8270875" y="2549525"/>
            <a:ext cx="508000" cy="468313"/>
          </a:xfrm>
          <a:prstGeom prst="ellipse">
            <a:avLst/>
          </a:prstGeom>
          <a:solidFill>
            <a:srgbClr val="00FF00"/>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G</a:t>
            </a:r>
            <a:endParaRPr lang="en-US" altLang="zh-CN" sz="2000" b="1">
              <a:latin typeface="Times New Roman" pitchFamily="18" charset="0"/>
            </a:endParaRPr>
          </a:p>
        </p:txBody>
      </p:sp>
      <p:sp>
        <p:nvSpPr>
          <p:cNvPr id="98315" name="Oval 9"/>
          <p:cNvSpPr>
            <a:spLocks noChangeArrowheads="1"/>
          </p:cNvSpPr>
          <p:nvPr/>
        </p:nvSpPr>
        <p:spPr bwMode="auto">
          <a:xfrm>
            <a:off x="7102475" y="2549525"/>
            <a:ext cx="508000" cy="468313"/>
          </a:xfrm>
          <a:prstGeom prst="ellipse">
            <a:avLst/>
          </a:prstGeom>
          <a:solidFill>
            <a:srgbClr val="00FF00"/>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F</a:t>
            </a:r>
            <a:endParaRPr lang="en-US" altLang="zh-CN" sz="2000" b="1">
              <a:latin typeface="Times New Roman" pitchFamily="18" charset="0"/>
            </a:endParaRPr>
          </a:p>
        </p:txBody>
      </p:sp>
      <p:sp>
        <p:nvSpPr>
          <p:cNvPr id="98316" name="Oval 10"/>
          <p:cNvSpPr>
            <a:spLocks noChangeArrowheads="1"/>
          </p:cNvSpPr>
          <p:nvPr/>
        </p:nvSpPr>
        <p:spPr bwMode="auto">
          <a:xfrm>
            <a:off x="6289675" y="3730625"/>
            <a:ext cx="508000" cy="468313"/>
          </a:xfrm>
          <a:prstGeom prst="ellipse">
            <a:avLst/>
          </a:prstGeom>
          <a:solidFill>
            <a:srgbClr val="00FF00"/>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D</a:t>
            </a:r>
            <a:endParaRPr lang="en-US" altLang="zh-CN" sz="2000" b="1">
              <a:latin typeface="Times New Roman" pitchFamily="18" charset="0"/>
            </a:endParaRPr>
          </a:p>
        </p:txBody>
      </p:sp>
      <p:sp>
        <p:nvSpPr>
          <p:cNvPr id="98317" name="Oval 11"/>
          <p:cNvSpPr>
            <a:spLocks noChangeArrowheads="1"/>
          </p:cNvSpPr>
          <p:nvPr/>
        </p:nvSpPr>
        <p:spPr bwMode="auto">
          <a:xfrm>
            <a:off x="7950200" y="3730625"/>
            <a:ext cx="508000" cy="468313"/>
          </a:xfrm>
          <a:prstGeom prst="ellipse">
            <a:avLst/>
          </a:prstGeom>
          <a:solidFill>
            <a:srgbClr val="00FF00"/>
          </a:solidFill>
          <a:ln w="9525">
            <a:solidFill>
              <a:schemeClr val="tx1"/>
            </a:solidFill>
            <a:round/>
            <a:headEnd/>
            <a:tailEnd/>
          </a:ln>
        </p:spPr>
        <p:txBody>
          <a:bodyPr wrap="none" anchor="ctr"/>
          <a:lstStyle/>
          <a:p>
            <a:pPr algn="ctr" eaLnBrk="0" hangingPunct="0"/>
            <a:r>
              <a:rPr lang="en-US" altLang="zh-CN" sz="2000" b="1" smtClean="0">
                <a:latin typeface="Times New Roman" pitchFamily="18" charset="0"/>
              </a:rPr>
              <a:t>E</a:t>
            </a:r>
            <a:endParaRPr lang="en-US" altLang="zh-CN" sz="2000" b="1">
              <a:latin typeface="Times New Roman" pitchFamily="18" charset="0"/>
            </a:endParaRPr>
          </a:p>
        </p:txBody>
      </p:sp>
      <p:sp>
        <p:nvSpPr>
          <p:cNvPr id="98318" name="Line 12"/>
          <p:cNvSpPr>
            <a:spLocks noChangeShapeType="1"/>
          </p:cNvSpPr>
          <p:nvPr/>
        </p:nvSpPr>
        <p:spPr bwMode="auto">
          <a:xfrm flipH="1">
            <a:off x="5321300" y="1470025"/>
            <a:ext cx="1323975" cy="1079500"/>
          </a:xfrm>
          <a:prstGeom prst="line">
            <a:avLst/>
          </a:prstGeom>
          <a:noFill/>
          <a:ln w="57150">
            <a:solidFill>
              <a:schemeClr val="tx1"/>
            </a:solidFill>
            <a:round/>
            <a:headEnd/>
            <a:tailEnd/>
          </a:ln>
        </p:spPr>
        <p:txBody>
          <a:bodyPr wrap="none" anchor="ctr"/>
          <a:lstStyle/>
          <a:p>
            <a:endParaRPr lang="zh-CN" altLang="en-US"/>
          </a:p>
        </p:txBody>
      </p:sp>
      <p:sp>
        <p:nvSpPr>
          <p:cNvPr id="98319" name="Line 13"/>
          <p:cNvSpPr>
            <a:spLocks noChangeShapeType="1"/>
          </p:cNvSpPr>
          <p:nvPr/>
        </p:nvSpPr>
        <p:spPr bwMode="auto">
          <a:xfrm flipH="1">
            <a:off x="6470650" y="1698625"/>
            <a:ext cx="327025" cy="850900"/>
          </a:xfrm>
          <a:prstGeom prst="line">
            <a:avLst/>
          </a:prstGeom>
          <a:noFill/>
          <a:ln w="57150">
            <a:solidFill>
              <a:schemeClr val="tx1"/>
            </a:solidFill>
            <a:round/>
            <a:headEnd/>
            <a:tailEnd/>
          </a:ln>
        </p:spPr>
        <p:txBody>
          <a:bodyPr wrap="none" anchor="ctr"/>
          <a:lstStyle/>
          <a:p>
            <a:endParaRPr lang="zh-CN" altLang="en-US"/>
          </a:p>
        </p:txBody>
      </p:sp>
      <p:sp>
        <p:nvSpPr>
          <p:cNvPr id="98320" name="Line 14"/>
          <p:cNvSpPr>
            <a:spLocks noChangeShapeType="1"/>
          </p:cNvSpPr>
          <p:nvPr/>
        </p:nvSpPr>
        <p:spPr bwMode="auto">
          <a:xfrm>
            <a:off x="7086600" y="1676400"/>
            <a:ext cx="346075" cy="873125"/>
          </a:xfrm>
          <a:prstGeom prst="line">
            <a:avLst/>
          </a:prstGeom>
          <a:noFill/>
          <a:ln w="57150">
            <a:solidFill>
              <a:schemeClr val="tx1"/>
            </a:solidFill>
            <a:round/>
            <a:headEnd/>
            <a:tailEnd/>
          </a:ln>
        </p:spPr>
        <p:txBody>
          <a:bodyPr wrap="none" anchor="ctr"/>
          <a:lstStyle/>
          <a:p>
            <a:endParaRPr lang="zh-CN" altLang="en-US"/>
          </a:p>
        </p:txBody>
      </p:sp>
      <p:sp>
        <p:nvSpPr>
          <p:cNvPr id="98321" name="Line 15"/>
          <p:cNvSpPr>
            <a:spLocks noChangeShapeType="1"/>
          </p:cNvSpPr>
          <p:nvPr/>
        </p:nvSpPr>
        <p:spPr bwMode="auto">
          <a:xfrm>
            <a:off x="7153275" y="1470025"/>
            <a:ext cx="1304925" cy="1079500"/>
          </a:xfrm>
          <a:prstGeom prst="line">
            <a:avLst/>
          </a:prstGeom>
          <a:noFill/>
          <a:ln w="57150">
            <a:solidFill>
              <a:schemeClr val="tx1"/>
            </a:solidFill>
            <a:round/>
            <a:headEnd/>
            <a:tailEnd/>
          </a:ln>
        </p:spPr>
        <p:txBody>
          <a:bodyPr wrap="none" anchor="ctr"/>
          <a:lstStyle/>
          <a:p>
            <a:endParaRPr lang="zh-CN" altLang="en-US"/>
          </a:p>
        </p:txBody>
      </p:sp>
      <p:sp>
        <p:nvSpPr>
          <p:cNvPr id="98322" name="Line 16"/>
          <p:cNvSpPr>
            <a:spLocks noChangeShapeType="1"/>
          </p:cNvSpPr>
          <p:nvPr/>
        </p:nvSpPr>
        <p:spPr bwMode="auto">
          <a:xfrm flipH="1">
            <a:off x="6645275" y="2971800"/>
            <a:ext cx="517525" cy="758825"/>
          </a:xfrm>
          <a:prstGeom prst="line">
            <a:avLst/>
          </a:prstGeom>
          <a:noFill/>
          <a:ln w="57150">
            <a:solidFill>
              <a:schemeClr val="tx1"/>
            </a:solidFill>
            <a:round/>
            <a:headEnd/>
            <a:tailEnd/>
          </a:ln>
        </p:spPr>
        <p:txBody>
          <a:bodyPr wrap="none" anchor="ctr"/>
          <a:lstStyle/>
          <a:p>
            <a:endParaRPr lang="zh-CN" altLang="en-US"/>
          </a:p>
        </p:txBody>
      </p:sp>
      <p:sp>
        <p:nvSpPr>
          <p:cNvPr id="98323" name="Line 17"/>
          <p:cNvSpPr>
            <a:spLocks noChangeShapeType="1"/>
          </p:cNvSpPr>
          <p:nvPr/>
        </p:nvSpPr>
        <p:spPr bwMode="auto">
          <a:xfrm>
            <a:off x="7432675" y="3017838"/>
            <a:ext cx="838200" cy="712787"/>
          </a:xfrm>
          <a:prstGeom prst="line">
            <a:avLst/>
          </a:prstGeom>
          <a:noFill/>
          <a:ln w="57150">
            <a:solidFill>
              <a:schemeClr val="tx1"/>
            </a:solidFill>
            <a:round/>
            <a:headEnd/>
            <a:tailEnd/>
          </a:ln>
        </p:spPr>
        <p:txBody>
          <a:bodyPr wrap="none" anchor="ctr"/>
          <a:lstStyle/>
          <a:p>
            <a:endParaRPr lang="zh-CN" altLang="en-US"/>
          </a:p>
        </p:txBody>
      </p:sp>
      <p:sp>
        <p:nvSpPr>
          <p:cNvPr id="98324" name="Line 18"/>
          <p:cNvSpPr>
            <a:spLocks noChangeShapeType="1"/>
          </p:cNvSpPr>
          <p:nvPr/>
        </p:nvSpPr>
        <p:spPr bwMode="auto">
          <a:xfrm flipH="1">
            <a:off x="8270875" y="3017838"/>
            <a:ext cx="187325" cy="712787"/>
          </a:xfrm>
          <a:prstGeom prst="line">
            <a:avLst/>
          </a:prstGeom>
          <a:noFill/>
          <a:ln w="57150">
            <a:solidFill>
              <a:schemeClr val="tx1"/>
            </a:solidFill>
            <a:round/>
            <a:headEnd/>
            <a:tailEnd/>
          </a:ln>
        </p:spPr>
        <p:txBody>
          <a:bodyPr wrap="none" anchor="ctr"/>
          <a:lstStyle/>
          <a:p>
            <a:endParaRPr lang="zh-CN" altLang="en-US"/>
          </a:p>
        </p:txBody>
      </p:sp>
      <p:sp>
        <p:nvSpPr>
          <p:cNvPr id="98325" name="Line 19"/>
          <p:cNvSpPr>
            <a:spLocks noChangeShapeType="1"/>
          </p:cNvSpPr>
          <p:nvPr/>
        </p:nvSpPr>
        <p:spPr bwMode="auto">
          <a:xfrm flipH="1" flipV="1">
            <a:off x="6797675" y="3970338"/>
            <a:ext cx="1152525" cy="0"/>
          </a:xfrm>
          <a:prstGeom prst="line">
            <a:avLst/>
          </a:prstGeom>
          <a:noFill/>
          <a:ln w="57150">
            <a:solidFill>
              <a:schemeClr val="tx1"/>
            </a:solidFill>
            <a:round/>
            <a:headEnd/>
            <a:tailEnd/>
          </a:ln>
        </p:spPr>
        <p:txBody>
          <a:bodyPr wrap="none" anchor="ctr"/>
          <a:lstStyle/>
          <a:p>
            <a:endParaRPr lang="zh-CN" altLang="en-US"/>
          </a:p>
        </p:txBody>
      </p:sp>
      <p:sp>
        <p:nvSpPr>
          <p:cNvPr id="98326" name="Text Box 20"/>
          <p:cNvSpPr txBox="1">
            <a:spLocks noChangeArrowheads="1"/>
          </p:cNvSpPr>
          <p:nvPr/>
        </p:nvSpPr>
        <p:spPr bwMode="auto">
          <a:xfrm>
            <a:off x="6791325" y="833438"/>
            <a:ext cx="31115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1</a:t>
            </a:r>
          </a:p>
        </p:txBody>
      </p:sp>
      <p:sp>
        <p:nvSpPr>
          <p:cNvPr id="98327" name="Text Box 21"/>
          <p:cNvSpPr txBox="1">
            <a:spLocks noChangeArrowheads="1"/>
          </p:cNvSpPr>
          <p:nvPr/>
        </p:nvSpPr>
        <p:spPr bwMode="auto">
          <a:xfrm>
            <a:off x="4773613" y="2620963"/>
            <a:ext cx="31115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2</a:t>
            </a:r>
          </a:p>
        </p:txBody>
      </p:sp>
      <p:sp>
        <p:nvSpPr>
          <p:cNvPr id="98328" name="Text Box 22"/>
          <p:cNvSpPr txBox="1">
            <a:spLocks noChangeArrowheads="1"/>
          </p:cNvSpPr>
          <p:nvPr/>
        </p:nvSpPr>
        <p:spPr bwMode="auto">
          <a:xfrm>
            <a:off x="5826125" y="2609850"/>
            <a:ext cx="31115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3</a:t>
            </a:r>
          </a:p>
        </p:txBody>
      </p:sp>
      <p:sp>
        <p:nvSpPr>
          <p:cNvPr id="98329" name="Text Box 23"/>
          <p:cNvSpPr txBox="1">
            <a:spLocks noChangeArrowheads="1"/>
          </p:cNvSpPr>
          <p:nvPr/>
        </p:nvSpPr>
        <p:spPr bwMode="auto">
          <a:xfrm>
            <a:off x="2057400" y="5410200"/>
            <a:ext cx="1046163" cy="396875"/>
          </a:xfrm>
          <a:prstGeom prst="rect">
            <a:avLst/>
          </a:prstGeom>
          <a:noFill/>
          <a:ln w="9525">
            <a:noFill/>
            <a:miter lim="800000"/>
            <a:headEnd/>
            <a:tailEnd/>
          </a:ln>
        </p:spPr>
        <p:txBody>
          <a:bodyPr wrap="none">
            <a:spAutoFit/>
          </a:bodyPr>
          <a:lstStyle/>
          <a:p>
            <a:r>
              <a:rPr lang="en-US" altLang="zh-CN" sz="2000" b="1"/>
              <a:t>VAL[K]</a:t>
            </a:r>
            <a:endParaRPr lang="en-GB" altLang="zh-CN" sz="2000" b="1"/>
          </a:p>
        </p:txBody>
      </p:sp>
      <p:graphicFrame>
        <p:nvGraphicFramePr>
          <p:cNvPr id="79896" name="Group 24"/>
          <p:cNvGraphicFramePr>
            <a:graphicFrameLocks noGrp="1"/>
          </p:cNvGraphicFramePr>
          <p:nvPr/>
        </p:nvGraphicFramePr>
        <p:xfrm>
          <a:off x="3200400" y="4800600"/>
          <a:ext cx="3657600" cy="1036320"/>
        </p:xfrm>
        <a:graphic>
          <a:graphicData uri="http://schemas.openxmlformats.org/drawingml/2006/table">
            <a:tbl>
              <a:tblPr/>
              <a:tblGrid>
                <a:gridCol w="523875"/>
                <a:gridCol w="520700"/>
                <a:gridCol w="522288"/>
                <a:gridCol w="523875"/>
                <a:gridCol w="522287"/>
                <a:gridCol w="520700"/>
                <a:gridCol w="523875"/>
              </a:tblGrid>
              <a:tr h="1524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smtClean="0">
                          <a:ln>
                            <a:noFill/>
                          </a:ln>
                          <a:solidFill>
                            <a:schemeClr val="tx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altLang="zh-CN" sz="2800" b="0" i="0" u="none" strike="noStrike" cap="none" normalizeH="0" baseline="0" dirty="0" smtClean="0">
                          <a:ln>
                            <a:noFill/>
                          </a:ln>
                          <a:solidFill>
                            <a:schemeClr val="tx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66"/>
                    </a:solidFill>
                  </a:tcPr>
                </a:tc>
              </a:tr>
            </a:tbl>
          </a:graphicData>
        </a:graphic>
      </p:graphicFrame>
      <p:sp>
        <p:nvSpPr>
          <p:cNvPr id="98356" name="Text Box 50"/>
          <p:cNvSpPr txBox="1">
            <a:spLocks noChangeArrowheads="1"/>
          </p:cNvSpPr>
          <p:nvPr/>
        </p:nvSpPr>
        <p:spPr bwMode="auto">
          <a:xfrm>
            <a:off x="6858000" y="2590800"/>
            <a:ext cx="31115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4</a:t>
            </a:r>
          </a:p>
        </p:txBody>
      </p:sp>
      <p:sp>
        <p:nvSpPr>
          <p:cNvPr id="98357" name="Text Box 51"/>
          <p:cNvSpPr txBox="1">
            <a:spLocks noChangeArrowheads="1"/>
          </p:cNvSpPr>
          <p:nvPr/>
        </p:nvSpPr>
        <p:spPr bwMode="auto">
          <a:xfrm>
            <a:off x="5943600" y="3810000"/>
            <a:ext cx="31115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5</a:t>
            </a:r>
          </a:p>
        </p:txBody>
      </p:sp>
      <p:sp>
        <p:nvSpPr>
          <p:cNvPr id="98358" name="Oval 52"/>
          <p:cNvSpPr>
            <a:spLocks noChangeArrowheads="1"/>
          </p:cNvSpPr>
          <p:nvPr/>
        </p:nvSpPr>
        <p:spPr bwMode="auto">
          <a:xfrm>
            <a:off x="3962400" y="3048000"/>
            <a:ext cx="381000" cy="381000"/>
          </a:xfrm>
          <a:prstGeom prst="ellipse">
            <a:avLst/>
          </a:prstGeom>
          <a:noFill/>
          <a:ln w="28575">
            <a:solidFill>
              <a:schemeClr val="tx1"/>
            </a:solidFill>
            <a:round/>
            <a:headEnd/>
            <a:tailEnd/>
          </a:ln>
        </p:spPr>
        <p:txBody>
          <a:bodyPr wrap="none" anchor="ctr"/>
          <a:lstStyle/>
          <a:p>
            <a:endParaRPr lang="zh-CN" altLang="zh-CN"/>
          </a:p>
        </p:txBody>
      </p:sp>
      <p:sp>
        <p:nvSpPr>
          <p:cNvPr id="98359" name="Line 53"/>
          <p:cNvSpPr>
            <a:spLocks noChangeShapeType="1"/>
          </p:cNvSpPr>
          <p:nvPr/>
        </p:nvSpPr>
        <p:spPr bwMode="auto">
          <a:xfrm flipV="1">
            <a:off x="8382000" y="3048000"/>
            <a:ext cx="228600" cy="685800"/>
          </a:xfrm>
          <a:prstGeom prst="line">
            <a:avLst/>
          </a:prstGeom>
          <a:noFill/>
          <a:ln w="9525">
            <a:solidFill>
              <a:schemeClr val="tx1"/>
            </a:solidFill>
            <a:round/>
            <a:headEnd/>
            <a:tailEnd type="triangle" w="med" len="med"/>
          </a:ln>
        </p:spPr>
        <p:txBody>
          <a:bodyPr wrap="none"/>
          <a:lstStyle/>
          <a:p>
            <a:endParaRPr lang="zh-CN" altLang="en-US"/>
          </a:p>
        </p:txBody>
      </p:sp>
      <p:sp>
        <p:nvSpPr>
          <p:cNvPr id="98360" name="Text Box 54"/>
          <p:cNvSpPr txBox="1">
            <a:spLocks noChangeArrowheads="1"/>
          </p:cNvSpPr>
          <p:nvPr/>
        </p:nvSpPr>
        <p:spPr bwMode="auto">
          <a:xfrm>
            <a:off x="8458200" y="3810000"/>
            <a:ext cx="31115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6</a:t>
            </a:r>
          </a:p>
        </p:txBody>
      </p:sp>
      <p:sp>
        <p:nvSpPr>
          <p:cNvPr id="98361" name="Freeform 55"/>
          <p:cNvSpPr>
            <a:spLocks/>
          </p:cNvSpPr>
          <p:nvPr/>
        </p:nvSpPr>
        <p:spPr bwMode="auto">
          <a:xfrm>
            <a:off x="977900" y="3276600"/>
            <a:ext cx="4025900" cy="939800"/>
          </a:xfrm>
          <a:custGeom>
            <a:avLst/>
            <a:gdLst>
              <a:gd name="T0" fmla="*/ 2147483647 w 2536"/>
              <a:gd name="T1" fmla="*/ 0 h 592"/>
              <a:gd name="T2" fmla="*/ 2147483647 w 2536"/>
              <a:gd name="T3" fmla="*/ 2147483647 h 592"/>
              <a:gd name="T4" fmla="*/ 2147483647 w 2536"/>
              <a:gd name="T5" fmla="*/ 2147483647 h 592"/>
              <a:gd name="T6" fmla="*/ 2147483647 w 2536"/>
              <a:gd name="T7" fmla="*/ 2147483647 h 592"/>
              <a:gd name="T8" fmla="*/ 2147483647 w 2536"/>
              <a:gd name="T9" fmla="*/ 2147483647 h 592"/>
              <a:gd name="T10" fmla="*/ 0 60000 65536"/>
              <a:gd name="T11" fmla="*/ 0 60000 65536"/>
              <a:gd name="T12" fmla="*/ 0 60000 65536"/>
              <a:gd name="T13" fmla="*/ 0 60000 65536"/>
              <a:gd name="T14" fmla="*/ 0 60000 65536"/>
              <a:gd name="T15" fmla="*/ 0 w 2536"/>
              <a:gd name="T16" fmla="*/ 0 h 592"/>
              <a:gd name="T17" fmla="*/ 2536 w 2536"/>
              <a:gd name="T18" fmla="*/ 592 h 592"/>
            </a:gdLst>
            <a:ahLst/>
            <a:cxnLst>
              <a:cxn ang="T10">
                <a:pos x="T0" y="T1"/>
              </a:cxn>
              <a:cxn ang="T11">
                <a:pos x="T2" y="T3"/>
              </a:cxn>
              <a:cxn ang="T12">
                <a:pos x="T4" y="T5"/>
              </a:cxn>
              <a:cxn ang="T13">
                <a:pos x="T6" y="T7"/>
              </a:cxn>
              <a:cxn ang="T14">
                <a:pos x="T8" y="T9"/>
              </a:cxn>
            </a:cxnLst>
            <a:rect l="T15" t="T16" r="T17" b="T18"/>
            <a:pathLst>
              <a:path w="2536" h="592">
                <a:moveTo>
                  <a:pt x="2120" y="0"/>
                </a:moveTo>
                <a:cubicBezTo>
                  <a:pt x="2160" y="4"/>
                  <a:pt x="2200" y="8"/>
                  <a:pt x="2216" y="96"/>
                </a:cubicBezTo>
                <a:cubicBezTo>
                  <a:pt x="2232" y="184"/>
                  <a:pt x="2536" y="464"/>
                  <a:pt x="2216" y="528"/>
                </a:cubicBezTo>
                <a:cubicBezTo>
                  <a:pt x="1896" y="592"/>
                  <a:pt x="592" y="512"/>
                  <a:pt x="296" y="480"/>
                </a:cubicBezTo>
                <a:cubicBezTo>
                  <a:pt x="0" y="448"/>
                  <a:pt x="416" y="360"/>
                  <a:pt x="440" y="336"/>
                </a:cubicBezTo>
              </a:path>
            </a:pathLst>
          </a:custGeom>
          <a:noFill/>
          <a:ln w="28575">
            <a:solidFill>
              <a:schemeClr val="tx1"/>
            </a:solidFill>
            <a:round/>
            <a:headEnd/>
            <a:tailEnd type="triangle" w="med" len="med"/>
          </a:ln>
        </p:spPr>
        <p:txBody>
          <a:bodyPr wrap="none"/>
          <a:lstStyle/>
          <a:p>
            <a:endParaRPr lang="zh-CN" altLang="en-US"/>
          </a:p>
        </p:txBody>
      </p:sp>
      <p:sp>
        <p:nvSpPr>
          <p:cNvPr id="98362" name="Text Box 56"/>
          <p:cNvSpPr txBox="1">
            <a:spLocks noChangeArrowheads="1"/>
          </p:cNvSpPr>
          <p:nvPr/>
        </p:nvSpPr>
        <p:spPr bwMode="auto">
          <a:xfrm>
            <a:off x="8610600" y="2209800"/>
            <a:ext cx="311150" cy="396875"/>
          </a:xfrm>
          <a:prstGeom prst="rect">
            <a:avLst/>
          </a:prstGeom>
          <a:noFill/>
          <a:ln w="9525">
            <a:noFill/>
            <a:miter lim="800000"/>
            <a:headEnd/>
            <a:tailEnd/>
          </a:ln>
        </p:spPr>
        <p:txBody>
          <a:bodyPr wrap="none">
            <a:spAutoFit/>
          </a:bodyPr>
          <a:lstStyle/>
          <a:p>
            <a:pPr eaLnBrk="0" hangingPunct="0"/>
            <a:r>
              <a:rPr lang="en-US" altLang="zh-CN" sz="2000">
                <a:latin typeface="Times New Roman" pitchFamily="18" charset="0"/>
              </a:rPr>
              <a:t>7</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rrowheads="1"/>
          </p:cNvSpPr>
          <p:nvPr>
            <p:ph type="title"/>
          </p:nvPr>
        </p:nvSpPr>
        <p:spPr/>
        <p:txBody>
          <a:bodyPr/>
          <a:lstStyle/>
          <a:p>
            <a:r>
              <a:rPr lang="zh-CN" altLang="en-US"/>
              <a:t>算法伪代码</a:t>
            </a:r>
          </a:p>
        </p:txBody>
      </p:sp>
      <p:sp>
        <p:nvSpPr>
          <p:cNvPr id="222211" name="Rectangle 3"/>
          <p:cNvSpPr>
            <a:spLocks noGrp="1" noRot="1" noChangeArrowheads="1"/>
          </p:cNvSpPr>
          <p:nvPr>
            <p:ph type="body" idx="1"/>
          </p:nvPr>
        </p:nvSpPr>
        <p:spPr>
          <a:xfrm>
            <a:off x="323850" y="1196975"/>
            <a:ext cx="8229600" cy="4530725"/>
          </a:xfrm>
        </p:spPr>
        <p:txBody>
          <a:bodyPr/>
          <a:lstStyle/>
          <a:p>
            <a:pPr>
              <a:buNone/>
            </a:pPr>
            <a:r>
              <a:rPr lang="en-US" altLang="zh-CN" sz="2000" b="1" dirty="0"/>
              <a:t>	 (1)</a:t>
            </a:r>
            <a:r>
              <a:rPr lang="zh-CN" altLang="en-US" sz="2000" b="1" dirty="0"/>
              <a:t>初始化</a:t>
            </a:r>
            <a:r>
              <a:rPr lang="en-US" altLang="zh-CN" sz="2000" b="1" dirty="0" err="1"/>
              <a:t>dist</a:t>
            </a:r>
            <a:r>
              <a:rPr lang="en-US" altLang="zh-CN" sz="2000" b="1" dirty="0"/>
              <a:t>[]</a:t>
            </a:r>
            <a:r>
              <a:rPr lang="zh-CN" altLang="en-US" sz="2000" b="1" dirty="0"/>
              <a:t>为无穷大，</a:t>
            </a:r>
            <a:r>
              <a:rPr lang="en-US" altLang="zh-CN" sz="2000" b="1" dirty="0"/>
              <a:t>used[]</a:t>
            </a:r>
            <a:r>
              <a:rPr lang="zh-CN" altLang="en-US" sz="2000" b="1" dirty="0"/>
              <a:t>为</a:t>
            </a:r>
            <a:r>
              <a:rPr lang="en-US" altLang="zh-CN" sz="2000" b="1" dirty="0"/>
              <a:t>0</a:t>
            </a:r>
            <a:r>
              <a:rPr lang="en-US" altLang="zh-CN" sz="2000" b="1" dirty="0" smtClean="0"/>
              <a:t>,//</a:t>
            </a:r>
            <a:r>
              <a:rPr lang="zh-CN" altLang="en-US" sz="1200" dirty="0"/>
              <a:t>每个点从队列弹出时要将该点标记为不在队列</a:t>
            </a:r>
            <a:endParaRPr lang="en-US" altLang="zh-CN" sz="1200" b="1" dirty="0"/>
          </a:p>
          <a:p>
            <a:pPr lvl="1">
              <a:buFont typeface="Wingdings" panose="05000000000000000000" pitchFamily="2" charset="2"/>
              <a:buNone/>
            </a:pPr>
            <a:r>
              <a:rPr lang="en-US" altLang="zh-CN" sz="2000" b="1" dirty="0"/>
              <a:t>(2)</a:t>
            </a:r>
            <a:r>
              <a:rPr lang="zh-CN" altLang="en-US" sz="2000" b="1" dirty="0"/>
              <a:t>起点的</a:t>
            </a:r>
            <a:r>
              <a:rPr lang="en-US" altLang="zh-CN" sz="2000" b="1" dirty="0" err="1"/>
              <a:t>dist</a:t>
            </a:r>
            <a:r>
              <a:rPr lang="zh-CN" altLang="en-US" sz="2000" b="1" dirty="0"/>
              <a:t>初化于</a:t>
            </a:r>
            <a:r>
              <a:rPr lang="en-US" altLang="zh-CN" sz="2000" b="1" dirty="0"/>
              <a:t>0</a:t>
            </a:r>
            <a:r>
              <a:rPr lang="zh-CN" altLang="en-US" sz="2000" b="1" dirty="0"/>
              <a:t>，放入空队列 </a:t>
            </a:r>
            <a:r>
              <a:rPr lang="en-US" altLang="zh-CN" sz="2000" b="1" dirty="0" err="1"/>
              <a:t>que</a:t>
            </a:r>
            <a:r>
              <a:rPr lang="zh-CN" altLang="en-US" sz="2000" b="1" dirty="0"/>
              <a:t>中，</a:t>
            </a:r>
          </a:p>
          <a:p>
            <a:pPr lvl="1">
              <a:buFont typeface="Wingdings" panose="05000000000000000000" pitchFamily="2" charset="2"/>
              <a:buNone/>
            </a:pPr>
            <a:r>
              <a:rPr lang="en-US" altLang="zh-CN" sz="2000" b="1" dirty="0"/>
              <a:t>(3) </a:t>
            </a:r>
            <a:r>
              <a:rPr lang="zh-CN" altLang="en-US" sz="2000" b="1" dirty="0"/>
              <a:t>当队列不为空时，进行下列操作</a:t>
            </a:r>
          </a:p>
          <a:p>
            <a:pPr lvl="1">
              <a:buFont typeface="Wingdings" panose="05000000000000000000" pitchFamily="2" charset="2"/>
              <a:buNone/>
            </a:pPr>
            <a:r>
              <a:rPr lang="zh-CN" altLang="en-US" sz="2000" b="1" dirty="0"/>
              <a:t>      </a:t>
            </a:r>
            <a:r>
              <a:rPr lang="en-US" altLang="zh-CN" sz="2000" b="1" dirty="0"/>
              <a:t>a.</a:t>
            </a:r>
            <a:r>
              <a:rPr lang="zh-CN" altLang="en-US" sz="2000" b="1" dirty="0"/>
              <a:t>取出队首元素</a:t>
            </a:r>
            <a:r>
              <a:rPr lang="en-US" altLang="zh-CN" sz="2000" b="1" dirty="0"/>
              <a:t>v,</a:t>
            </a:r>
            <a:r>
              <a:rPr lang="zh-CN" altLang="en-US" sz="2000" b="1" dirty="0"/>
              <a:t>并从队列</a:t>
            </a:r>
            <a:r>
              <a:rPr lang="en-US" altLang="zh-CN" sz="2000" b="1" dirty="0" err="1"/>
              <a:t>que</a:t>
            </a:r>
            <a:r>
              <a:rPr lang="zh-CN" altLang="en-US" sz="2000" b="1" dirty="0"/>
              <a:t>中删掉</a:t>
            </a:r>
          </a:p>
          <a:p>
            <a:pPr lvl="1">
              <a:buFont typeface="Wingdings" panose="05000000000000000000" pitchFamily="2" charset="2"/>
              <a:buNone/>
            </a:pPr>
            <a:r>
              <a:rPr lang="zh-CN" altLang="en-US" sz="2000" b="1" dirty="0"/>
              <a:t>       </a:t>
            </a:r>
            <a:r>
              <a:rPr lang="en-US" altLang="zh-CN" sz="2000" b="1" dirty="0"/>
              <a:t>b.</a:t>
            </a:r>
            <a:r>
              <a:rPr lang="zh-CN" altLang="en-US" sz="2000" b="1" dirty="0"/>
              <a:t>对每一条从</a:t>
            </a:r>
            <a:r>
              <a:rPr lang="en-US" altLang="zh-CN" sz="2000" b="1" dirty="0"/>
              <a:t>v</a:t>
            </a:r>
            <a:r>
              <a:rPr lang="zh-CN" altLang="en-US" sz="2000" b="1" dirty="0"/>
              <a:t>出发的边</a:t>
            </a:r>
            <a:r>
              <a:rPr lang="en-US" altLang="zh-CN" sz="2000" b="1" dirty="0"/>
              <a:t>w(</a:t>
            </a:r>
            <a:r>
              <a:rPr lang="en-US" altLang="zh-CN" sz="2000" b="1" dirty="0" err="1"/>
              <a:t>v,u</a:t>
            </a:r>
            <a:r>
              <a:rPr lang="en-US" altLang="zh-CN" sz="2000" b="1" dirty="0"/>
              <a:t>),</a:t>
            </a:r>
            <a:r>
              <a:rPr lang="zh-CN" altLang="en-US" sz="2000" b="1" dirty="0"/>
              <a:t>如果有</a:t>
            </a:r>
            <a:r>
              <a:rPr lang="en-US" altLang="zh-CN" sz="2000" b="1" dirty="0" err="1"/>
              <a:t>dist</a:t>
            </a:r>
            <a:r>
              <a:rPr lang="en-US" altLang="zh-CN" sz="2000" b="1" dirty="0"/>
              <a:t>[u]&gt;</a:t>
            </a:r>
            <a:r>
              <a:rPr lang="en-US" altLang="zh-CN" sz="2000" b="1" dirty="0" err="1"/>
              <a:t>dist</a:t>
            </a:r>
            <a:r>
              <a:rPr lang="en-US" altLang="zh-CN" sz="2000" b="1" dirty="0"/>
              <a:t>[v]+w(</a:t>
            </a:r>
            <a:r>
              <a:rPr lang="en-US" altLang="zh-CN" sz="2000" b="1" dirty="0" err="1"/>
              <a:t>v,u</a:t>
            </a:r>
            <a:r>
              <a:rPr lang="en-US" altLang="zh-CN" sz="2000" b="1" dirty="0"/>
              <a:t>)</a:t>
            </a:r>
            <a:r>
              <a:rPr lang="zh-CN" altLang="en-US" sz="2000" b="1" dirty="0"/>
              <a:t>，  	则松弛</a:t>
            </a:r>
            <a:r>
              <a:rPr lang="en-US" altLang="zh-CN" sz="2000" b="1" dirty="0"/>
              <a:t>u,</a:t>
            </a:r>
            <a:r>
              <a:rPr lang="zh-CN" altLang="en-US" sz="2000" b="1" dirty="0"/>
              <a:t>即</a:t>
            </a:r>
            <a:r>
              <a:rPr lang="en-US" altLang="zh-CN" sz="2000" b="1" dirty="0" err="1"/>
              <a:t>dist</a:t>
            </a:r>
            <a:r>
              <a:rPr lang="en-US" altLang="zh-CN" sz="2000" b="1" dirty="0"/>
              <a:t>[u]=</a:t>
            </a:r>
            <a:r>
              <a:rPr lang="en-US" altLang="zh-CN" sz="2000" b="1" dirty="0" err="1"/>
              <a:t>dist</a:t>
            </a:r>
            <a:r>
              <a:rPr lang="en-US" altLang="zh-CN" sz="2000" b="1" dirty="0"/>
              <a:t>[v]+w(</a:t>
            </a:r>
            <a:r>
              <a:rPr lang="en-US" altLang="zh-CN" sz="2000" b="1" dirty="0" err="1"/>
              <a:t>v,u</a:t>
            </a:r>
            <a:r>
              <a:rPr lang="en-US" altLang="zh-CN" sz="2000" b="1" dirty="0"/>
              <a:t>)</a:t>
            </a:r>
          </a:p>
          <a:p>
            <a:pPr lvl="1">
              <a:buFont typeface="Wingdings" panose="05000000000000000000" pitchFamily="2" charset="2"/>
              <a:buNone/>
            </a:pPr>
            <a:r>
              <a:rPr lang="en-US" altLang="zh-CN" sz="2000" b="1" dirty="0"/>
              <a:t>       c.</a:t>
            </a:r>
            <a:r>
              <a:rPr lang="zh-CN" altLang="en-US" sz="2000" b="1" dirty="0"/>
              <a:t>如果上一步松弛成功，则检查点</a:t>
            </a:r>
            <a:r>
              <a:rPr lang="en-US" altLang="zh-CN" sz="2000" b="1" dirty="0"/>
              <a:t>u</a:t>
            </a:r>
            <a:r>
              <a:rPr lang="zh-CN" altLang="en-US" sz="2000" b="1" dirty="0"/>
              <a:t>是否在</a:t>
            </a:r>
            <a:r>
              <a:rPr lang="en-US" altLang="zh-CN" sz="2000" b="1" dirty="0" err="1"/>
              <a:t>que</a:t>
            </a:r>
            <a:r>
              <a:rPr lang="zh-CN" altLang="en-US" sz="2000" b="1" dirty="0"/>
              <a:t>中，如果不在，则放入</a:t>
            </a:r>
            <a:r>
              <a:rPr lang="en-US" altLang="zh-CN" sz="2000" b="1" dirty="0" err="1"/>
              <a:t>que</a:t>
            </a:r>
            <a:r>
              <a:rPr lang="zh-CN" altLang="en-US" sz="2000" b="1" dirty="0"/>
              <a:t>中，并</a:t>
            </a:r>
            <a:r>
              <a:rPr lang="zh-CN" altLang="en-US" sz="2000" b="1" dirty="0" smtClean="0"/>
              <a:t>标记 </a:t>
            </a:r>
            <a:r>
              <a:rPr lang="en-US" altLang="zh-CN" sz="2000" b="1" dirty="0" smtClean="0"/>
              <a:t>used[]=1</a:t>
            </a:r>
            <a:r>
              <a:rPr lang="zh-CN" altLang="en-US" sz="2000" b="1" dirty="0" smtClean="0"/>
              <a:t>。</a:t>
            </a:r>
            <a:endParaRPr lang="zh-CN" altLang="en-US" sz="2000" b="1" dirty="0"/>
          </a:p>
          <a:p>
            <a:pPr lvl="1">
              <a:buNone/>
            </a:pPr>
            <a:r>
              <a:rPr lang="zh-CN" altLang="en-US" sz="2000" b="1" dirty="0"/>
              <a:t>       </a:t>
            </a:r>
            <a:r>
              <a:rPr lang="en-US" altLang="zh-CN" sz="2000" b="1" dirty="0"/>
              <a:t>d.</a:t>
            </a:r>
            <a:r>
              <a:rPr lang="zh-CN" altLang="en-US" sz="2000" b="1" dirty="0"/>
              <a:t>把点</a:t>
            </a:r>
            <a:r>
              <a:rPr lang="en-US" altLang="zh-CN" sz="2000" b="1" dirty="0"/>
              <a:t>v</a:t>
            </a:r>
            <a:r>
              <a:rPr lang="zh-CN" altLang="en-US" sz="2000" b="1" dirty="0"/>
              <a:t>标记成不在队列</a:t>
            </a:r>
            <a:r>
              <a:rPr lang="zh-CN" altLang="en-US" sz="2000" b="1" dirty="0" smtClean="0"/>
              <a:t>中</a:t>
            </a:r>
            <a:r>
              <a:rPr lang="en-US" altLang="zh-CN" sz="2000" b="1" dirty="0"/>
              <a:t>used[]</a:t>
            </a:r>
            <a:r>
              <a:rPr lang="zh-CN" altLang="en-US" sz="2000" b="1" dirty="0"/>
              <a:t>为</a:t>
            </a:r>
            <a:r>
              <a:rPr lang="en-US" altLang="zh-CN" sz="2000" b="1" dirty="0"/>
              <a:t>0 </a:t>
            </a:r>
            <a:r>
              <a:rPr lang="zh-CN" altLang="en-US" sz="2000" b="1" dirty="0" smtClean="0"/>
              <a:t>，</a:t>
            </a:r>
            <a:r>
              <a:rPr lang="zh-CN" altLang="en-US" sz="2000" b="1" dirty="0"/>
              <a:t>以便后面它再被其他点松弛，</a:t>
            </a:r>
            <a:r>
              <a:rPr lang="en-US" altLang="zh-CN" sz="2000" b="1" dirty="0"/>
              <a:t>(</a:t>
            </a:r>
            <a:r>
              <a:rPr lang="zh-CN" altLang="en-US" sz="2000" b="1" dirty="0" smtClean="0"/>
              <a:t>这个非常</a:t>
            </a:r>
            <a:r>
              <a:rPr lang="zh-CN" altLang="en-US" sz="2000" b="1" dirty="0"/>
              <a:t>重要！</a:t>
            </a:r>
            <a:r>
              <a:rPr lang="en-US" altLang="zh-CN" sz="2000" b="1" dirty="0"/>
              <a:t>)</a:t>
            </a:r>
          </a:p>
          <a:p>
            <a:pPr lvl="1">
              <a:buFont typeface="Wingdings" panose="05000000000000000000" pitchFamily="2" charset="2"/>
              <a:buNone/>
            </a:pPr>
            <a:r>
              <a:rPr lang="en-US" altLang="zh-CN" sz="2000" b="1" dirty="0"/>
              <a:t> (4)</a:t>
            </a:r>
            <a:r>
              <a:rPr lang="zh-CN" altLang="en-US" sz="2000" b="1" dirty="0"/>
              <a:t>当队列为空时，</a:t>
            </a:r>
            <a:r>
              <a:rPr lang="en-US" altLang="zh-CN" sz="2000" b="1" dirty="0" err="1"/>
              <a:t>dist</a:t>
            </a:r>
            <a:r>
              <a:rPr lang="en-US" altLang="zh-CN" sz="2000" b="1" dirty="0"/>
              <a:t>[]</a:t>
            </a:r>
            <a:r>
              <a:rPr lang="zh-CN" altLang="en-US" sz="2000" b="1" dirty="0"/>
              <a:t>都达到最小值，即求出了起点到每个点的最短距离。</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70</a:t>
            </a:fld>
            <a:endParaRPr lang="en-GB" dirty="0"/>
          </a:p>
        </p:txBody>
      </p:sp>
    </p:spTree>
    <p:extLst>
      <p:ext uri="{BB962C8B-B14F-4D97-AF65-F5344CB8AC3E}">
        <p14:creationId xmlns:p14="http://schemas.microsoft.com/office/powerpoint/2010/main" val="172854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sz="1100" dirty="0"/>
              <a:t>void </a:t>
            </a:r>
            <a:r>
              <a:rPr lang="en-US" altLang="zh-CN" sz="1100" dirty="0" err="1"/>
              <a:t>spfa</a:t>
            </a:r>
            <a:r>
              <a:rPr lang="en-US" altLang="zh-CN" sz="1100" dirty="0"/>
              <a:t>(</a:t>
            </a:r>
            <a:r>
              <a:rPr lang="en-US" altLang="zh-CN" sz="1100" dirty="0" err="1"/>
              <a:t>int</a:t>
            </a:r>
            <a:r>
              <a:rPr lang="en-US" altLang="zh-CN" sz="1100" dirty="0"/>
              <a:t> s)</a:t>
            </a:r>
            <a:endParaRPr lang="zh-CN" altLang="zh-CN" sz="1100" dirty="0"/>
          </a:p>
          <a:p>
            <a:pPr marL="0" indent="0">
              <a:buNone/>
            </a:pPr>
            <a:r>
              <a:rPr lang="en-US" altLang="zh-CN" sz="1100" dirty="0"/>
              <a:t>{</a:t>
            </a:r>
            <a:endParaRPr lang="zh-CN" altLang="zh-CN" sz="1100" dirty="0"/>
          </a:p>
          <a:p>
            <a:pPr marL="0" indent="0">
              <a:buNone/>
            </a:pPr>
            <a:r>
              <a:rPr lang="en-US" altLang="zh-CN" sz="1100" dirty="0"/>
              <a:t>	</a:t>
            </a:r>
            <a:r>
              <a:rPr lang="en-US" altLang="zh-CN" sz="1100" dirty="0" err="1"/>
              <a:t>int</a:t>
            </a:r>
            <a:r>
              <a:rPr lang="en-US" altLang="zh-CN" sz="1100" dirty="0"/>
              <a:t> </a:t>
            </a:r>
            <a:r>
              <a:rPr lang="en-US" altLang="zh-CN" sz="1100" dirty="0" err="1"/>
              <a:t>i</a:t>
            </a:r>
            <a:r>
              <a:rPr lang="en-US" altLang="zh-CN" sz="1100" dirty="0"/>
              <a:t>;</a:t>
            </a:r>
            <a:endParaRPr lang="zh-CN" altLang="zh-CN" sz="1100" dirty="0"/>
          </a:p>
          <a:p>
            <a:pPr marL="0" indent="0">
              <a:buNone/>
            </a:pPr>
            <a:r>
              <a:rPr lang="en-US" altLang="zh-CN" sz="1100" dirty="0"/>
              <a:t>	</a:t>
            </a:r>
            <a:r>
              <a:rPr lang="en-US" altLang="zh-CN" sz="1100" dirty="0" err="1"/>
              <a:t>que.push</a:t>
            </a:r>
            <a:r>
              <a:rPr lang="en-US" altLang="zh-CN" sz="1100" dirty="0"/>
              <a:t>(s);</a:t>
            </a:r>
            <a:endParaRPr lang="zh-CN" altLang="zh-CN" sz="1100" dirty="0"/>
          </a:p>
          <a:p>
            <a:pPr marL="0" indent="0">
              <a:buNone/>
            </a:pPr>
            <a:r>
              <a:rPr lang="en-US" altLang="zh-CN" sz="1100" dirty="0"/>
              <a:t>	used[s]=1;</a:t>
            </a:r>
            <a:endParaRPr lang="zh-CN" altLang="zh-CN" sz="1100" dirty="0"/>
          </a:p>
          <a:p>
            <a:pPr marL="0" indent="0">
              <a:buNone/>
            </a:pPr>
            <a:r>
              <a:rPr lang="en-US" altLang="zh-CN" sz="1100" dirty="0"/>
              <a:t>	dis[s]=0;</a:t>
            </a:r>
            <a:endParaRPr lang="zh-CN" altLang="zh-CN" sz="1100" dirty="0"/>
          </a:p>
          <a:p>
            <a:pPr marL="0" indent="0">
              <a:buNone/>
            </a:pPr>
            <a:r>
              <a:rPr lang="en-US" altLang="zh-CN" sz="1100" dirty="0"/>
              <a:t>	while(!</a:t>
            </a:r>
            <a:r>
              <a:rPr lang="en-US" altLang="zh-CN" sz="1100" dirty="0" err="1"/>
              <a:t>que.empty</a:t>
            </a:r>
            <a:r>
              <a:rPr lang="en-US" altLang="zh-CN" sz="1100" dirty="0"/>
              <a:t>())</a:t>
            </a:r>
            <a:endParaRPr lang="zh-CN" altLang="zh-CN" sz="1100" dirty="0"/>
          </a:p>
          <a:p>
            <a:pPr marL="0" indent="0">
              <a:buNone/>
            </a:pPr>
            <a:r>
              <a:rPr lang="en-US" altLang="zh-CN" sz="1100" dirty="0"/>
              <a:t>	{</a:t>
            </a:r>
            <a:endParaRPr lang="zh-CN" altLang="zh-CN" sz="1100" dirty="0"/>
          </a:p>
          <a:p>
            <a:pPr marL="0" indent="0">
              <a:buNone/>
            </a:pPr>
            <a:r>
              <a:rPr lang="en-US" altLang="zh-CN" sz="1100" dirty="0"/>
              <a:t>		</a:t>
            </a:r>
            <a:r>
              <a:rPr lang="en-US" altLang="zh-CN" sz="1100" dirty="0" err="1"/>
              <a:t>int</a:t>
            </a:r>
            <a:r>
              <a:rPr lang="en-US" altLang="zh-CN" sz="1100" dirty="0"/>
              <a:t> u=</a:t>
            </a:r>
            <a:r>
              <a:rPr lang="en-US" altLang="zh-CN" sz="1100" dirty="0" err="1"/>
              <a:t>que.front</a:t>
            </a:r>
            <a:r>
              <a:rPr lang="en-US" altLang="zh-CN" sz="1100" dirty="0"/>
              <a:t>();</a:t>
            </a:r>
            <a:endParaRPr lang="zh-CN" altLang="zh-CN" sz="1100" dirty="0"/>
          </a:p>
          <a:p>
            <a:pPr marL="0" indent="0">
              <a:buNone/>
            </a:pPr>
            <a:r>
              <a:rPr lang="en-US" altLang="zh-CN" sz="1100" dirty="0"/>
              <a:t>		</a:t>
            </a:r>
            <a:r>
              <a:rPr lang="en-US" altLang="zh-CN" sz="1100" dirty="0" err="1"/>
              <a:t>que.pop</a:t>
            </a:r>
            <a:r>
              <a:rPr lang="en-US" altLang="zh-CN" sz="1100" dirty="0"/>
              <a:t>();</a:t>
            </a:r>
            <a:endParaRPr lang="zh-CN" altLang="zh-CN" sz="1100" dirty="0"/>
          </a:p>
          <a:p>
            <a:pPr marL="0" indent="0">
              <a:buNone/>
            </a:pPr>
            <a:r>
              <a:rPr lang="en-US" altLang="zh-CN" sz="1100" dirty="0"/>
              <a:t>		used[u]=0;</a:t>
            </a:r>
            <a:endParaRPr lang="zh-CN" altLang="zh-CN" sz="1100" dirty="0"/>
          </a:p>
          <a:p>
            <a:pPr marL="0" indent="0">
              <a:buNone/>
            </a:pPr>
            <a:r>
              <a:rPr lang="en-US" altLang="zh-CN" sz="1100" dirty="0"/>
              <a:t>		for(v=1;v&lt;=</a:t>
            </a:r>
            <a:r>
              <a:rPr lang="en-US" altLang="zh-CN" sz="1100" dirty="0" err="1"/>
              <a:t>n;v</a:t>
            </a:r>
            <a:r>
              <a:rPr lang="en-US" altLang="zh-CN" sz="1100" dirty="0"/>
              <a:t>++)</a:t>
            </a:r>
            <a:endParaRPr lang="zh-CN" altLang="zh-CN" sz="1100" dirty="0"/>
          </a:p>
          <a:p>
            <a:pPr marL="0" indent="0">
              <a:buNone/>
            </a:pPr>
            <a:r>
              <a:rPr lang="en-US" altLang="zh-CN" sz="1100" dirty="0"/>
              <a:t>		{</a:t>
            </a:r>
            <a:endParaRPr lang="zh-CN" altLang="zh-CN" sz="1100" dirty="0"/>
          </a:p>
          <a:p>
            <a:pPr marL="0" indent="0">
              <a:buNone/>
            </a:pPr>
            <a:r>
              <a:rPr lang="en-US" altLang="zh-CN" sz="1100" dirty="0"/>
              <a:t>			</a:t>
            </a:r>
            <a:r>
              <a:rPr lang="en-US" altLang="zh-CN" sz="1100" dirty="0" smtClean="0"/>
              <a:t>if(w[u</a:t>
            </a:r>
            <a:r>
              <a:rPr lang="en-US" altLang="zh-CN" sz="1100" dirty="0"/>
              <a:t>][v]&gt;0 &amp;&amp; dis[v]&gt;dis[u</a:t>
            </a:r>
            <a:r>
              <a:rPr lang="en-US" altLang="zh-CN" sz="1100" dirty="0" smtClean="0"/>
              <a:t>]+w[u</a:t>
            </a:r>
            <a:r>
              <a:rPr lang="en-US" altLang="zh-CN" sz="1100" dirty="0"/>
              <a:t>][v])</a:t>
            </a:r>
            <a:endParaRPr lang="zh-CN" altLang="zh-CN" sz="1100" dirty="0"/>
          </a:p>
          <a:p>
            <a:pPr marL="0" indent="0">
              <a:buNone/>
            </a:pPr>
            <a:r>
              <a:rPr lang="en-US" altLang="zh-CN" sz="1100" dirty="0"/>
              <a:t>			{</a:t>
            </a:r>
            <a:endParaRPr lang="zh-CN" altLang="zh-CN" sz="1100" dirty="0"/>
          </a:p>
          <a:p>
            <a:pPr marL="0" indent="0">
              <a:buNone/>
            </a:pPr>
            <a:r>
              <a:rPr lang="en-US" altLang="zh-CN" sz="1100" dirty="0"/>
              <a:t>				dis[v]=dis[u</a:t>
            </a:r>
            <a:r>
              <a:rPr lang="en-US" altLang="zh-CN" sz="1100" dirty="0" smtClean="0"/>
              <a:t>]+w[u</a:t>
            </a:r>
            <a:r>
              <a:rPr lang="en-US" altLang="zh-CN" sz="1100" dirty="0"/>
              <a:t>][v];</a:t>
            </a:r>
            <a:endParaRPr lang="zh-CN" altLang="zh-CN" sz="1100" dirty="0"/>
          </a:p>
          <a:p>
            <a:pPr marL="0" indent="0">
              <a:buNone/>
            </a:pPr>
            <a:r>
              <a:rPr lang="en-US" altLang="zh-CN" sz="1100" dirty="0"/>
              <a:t>				if(used[v]!=1)</a:t>
            </a:r>
            <a:endParaRPr lang="zh-CN" altLang="zh-CN" sz="1100" dirty="0"/>
          </a:p>
          <a:p>
            <a:pPr marL="0" indent="0">
              <a:buNone/>
            </a:pPr>
            <a:r>
              <a:rPr lang="en-US" altLang="zh-CN" sz="1100" dirty="0"/>
              <a:t>				{</a:t>
            </a:r>
            <a:endParaRPr lang="zh-CN" altLang="zh-CN" sz="1100" dirty="0"/>
          </a:p>
          <a:p>
            <a:pPr marL="0" indent="0">
              <a:buNone/>
            </a:pPr>
            <a:r>
              <a:rPr lang="en-US" altLang="zh-CN" sz="1100" dirty="0"/>
              <a:t>					</a:t>
            </a:r>
            <a:r>
              <a:rPr lang="en-US" altLang="zh-CN" sz="1100" dirty="0" err="1"/>
              <a:t>que.push</a:t>
            </a:r>
            <a:r>
              <a:rPr lang="en-US" altLang="zh-CN" sz="1100" dirty="0"/>
              <a:t>(v);</a:t>
            </a:r>
            <a:endParaRPr lang="zh-CN" altLang="zh-CN" sz="1100" dirty="0"/>
          </a:p>
          <a:p>
            <a:pPr marL="0" indent="0">
              <a:buNone/>
            </a:pPr>
            <a:r>
              <a:rPr lang="en-US" altLang="zh-CN" sz="1100" dirty="0"/>
              <a:t>					used[v]=1;</a:t>
            </a:r>
            <a:endParaRPr lang="zh-CN" altLang="zh-CN" sz="1100" dirty="0"/>
          </a:p>
          <a:p>
            <a:pPr marL="0" indent="0">
              <a:buNone/>
            </a:pPr>
            <a:r>
              <a:rPr lang="en-US" altLang="zh-CN" sz="1100" dirty="0"/>
              <a:t>				}</a:t>
            </a:r>
            <a:endParaRPr lang="zh-CN" altLang="zh-CN" sz="1100" dirty="0"/>
          </a:p>
          <a:p>
            <a:pPr marL="0" indent="0">
              <a:buNone/>
            </a:pPr>
            <a:r>
              <a:rPr lang="en-US" altLang="zh-CN" sz="1100" dirty="0"/>
              <a:t>			}</a:t>
            </a:r>
            <a:endParaRPr lang="zh-CN" altLang="zh-CN" sz="1100" dirty="0"/>
          </a:p>
          <a:p>
            <a:pPr marL="0" indent="0">
              <a:buNone/>
            </a:pPr>
            <a:r>
              <a:rPr lang="en-US" altLang="zh-CN" sz="1100" dirty="0"/>
              <a:t>		}</a:t>
            </a:r>
            <a:endParaRPr lang="zh-CN" altLang="zh-CN" sz="1100" dirty="0"/>
          </a:p>
          <a:p>
            <a:pPr marL="0" indent="0">
              <a:buNone/>
            </a:pPr>
            <a:r>
              <a:rPr lang="en-US" altLang="zh-CN" sz="1100" dirty="0"/>
              <a:t>	}</a:t>
            </a:r>
            <a:endParaRPr lang="zh-CN" altLang="zh-CN" sz="1100" dirty="0"/>
          </a:p>
          <a:p>
            <a:pPr marL="0" indent="0">
              <a:buNone/>
            </a:pPr>
            <a:r>
              <a:rPr lang="en-US" altLang="zh-CN" sz="1100" dirty="0"/>
              <a:t>}</a:t>
            </a:r>
            <a:endParaRPr lang="zh-CN" altLang="zh-CN" sz="1100" dirty="0"/>
          </a:p>
          <a:p>
            <a:pPr marL="0" indent="0">
              <a:buNone/>
            </a:pPr>
            <a:endParaRPr lang="zh-CN" altLang="en-US" sz="1100" dirty="0"/>
          </a:p>
        </p:txBody>
      </p:sp>
      <p:sp>
        <p:nvSpPr>
          <p:cNvPr id="11" name="灯片编号占位符 10"/>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71</a:t>
            </a:fld>
            <a:endParaRPr lang="en-GB" dirty="0"/>
          </a:p>
        </p:txBody>
      </p:sp>
    </p:spTree>
    <p:extLst>
      <p:ext uri="{BB962C8B-B14F-4D97-AF65-F5344CB8AC3E}">
        <p14:creationId xmlns:p14="http://schemas.microsoft.com/office/powerpoint/2010/main" val="13430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234" name="Rectangle 2"/>
          <p:cNvSpPr>
            <a:spLocks noGrp="1" noRot="1" noChangeArrowheads="1"/>
          </p:cNvSpPr>
          <p:nvPr>
            <p:ph type="body" idx="1"/>
          </p:nvPr>
        </p:nvSpPr>
        <p:spPr>
          <a:xfrm>
            <a:off x="304800" y="980728"/>
            <a:ext cx="8540750" cy="5267672"/>
          </a:xfrm>
        </p:spPr>
        <p:txBody>
          <a:bodyPr/>
          <a:lstStyle/>
          <a:p>
            <a:r>
              <a:rPr lang="en-US" altLang="zh-CN" sz="2400" dirty="0"/>
              <a:t>1.</a:t>
            </a:r>
            <a:r>
              <a:rPr lang="zh-CN" altLang="en-US" sz="2400" dirty="0"/>
              <a:t>将</a:t>
            </a:r>
            <a:r>
              <a:rPr lang="en-US" altLang="zh-CN" sz="2400" dirty="0"/>
              <a:t>1</a:t>
            </a:r>
            <a:r>
              <a:rPr lang="zh-CN" altLang="en-US" sz="2400" dirty="0"/>
              <a:t>放入</a:t>
            </a:r>
            <a:r>
              <a:rPr lang="en-US" altLang="zh-CN" sz="2400" dirty="0" err="1"/>
              <a:t>que</a:t>
            </a:r>
            <a:r>
              <a:rPr lang="en-US" altLang="zh-CN" sz="2400" dirty="0"/>
              <a:t>, </a:t>
            </a:r>
            <a:r>
              <a:rPr lang="zh-CN" altLang="en-US" sz="2400" dirty="0"/>
              <a:t>此时</a:t>
            </a:r>
            <a:r>
              <a:rPr lang="en-US" altLang="zh-CN" sz="2400" dirty="0" err="1"/>
              <a:t>que</a:t>
            </a:r>
            <a:r>
              <a:rPr lang="en-US" altLang="zh-CN" sz="2400" dirty="0"/>
              <a:t>={1}</a:t>
            </a:r>
          </a:p>
        </p:txBody>
      </p:sp>
      <p:sp>
        <p:nvSpPr>
          <p:cNvPr id="223235" name="Oval 3"/>
          <p:cNvSpPr>
            <a:spLocks noChangeArrowheads="1"/>
          </p:cNvSpPr>
          <p:nvPr/>
        </p:nvSpPr>
        <p:spPr bwMode="auto">
          <a:xfrm>
            <a:off x="3657600" y="24384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2</a:t>
            </a:r>
            <a:endParaRPr lang="en-US" altLang="zh-CN"/>
          </a:p>
        </p:txBody>
      </p:sp>
      <p:sp>
        <p:nvSpPr>
          <p:cNvPr id="223236" name="Oval 4"/>
          <p:cNvSpPr>
            <a:spLocks noChangeArrowheads="1"/>
          </p:cNvSpPr>
          <p:nvPr/>
        </p:nvSpPr>
        <p:spPr bwMode="auto">
          <a:xfrm>
            <a:off x="6477000" y="2971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5</a:t>
            </a:r>
            <a:endParaRPr lang="en-US" altLang="zh-CN"/>
          </a:p>
        </p:txBody>
      </p:sp>
      <p:sp>
        <p:nvSpPr>
          <p:cNvPr id="223237" name="Oval 5"/>
          <p:cNvSpPr>
            <a:spLocks noChangeArrowheads="1"/>
          </p:cNvSpPr>
          <p:nvPr/>
        </p:nvSpPr>
        <p:spPr bwMode="auto">
          <a:xfrm>
            <a:off x="4876800" y="3657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4</a:t>
            </a:r>
            <a:endParaRPr lang="en-US" altLang="zh-CN"/>
          </a:p>
        </p:txBody>
      </p:sp>
      <p:sp>
        <p:nvSpPr>
          <p:cNvPr id="223238" name="Oval 6"/>
          <p:cNvSpPr>
            <a:spLocks noChangeArrowheads="1"/>
          </p:cNvSpPr>
          <p:nvPr/>
        </p:nvSpPr>
        <p:spPr bwMode="auto">
          <a:xfrm>
            <a:off x="2667000" y="4114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3</a:t>
            </a:r>
            <a:endParaRPr lang="en-US" altLang="zh-CN"/>
          </a:p>
        </p:txBody>
      </p:sp>
      <p:sp>
        <p:nvSpPr>
          <p:cNvPr id="223239" name="Oval 7"/>
          <p:cNvSpPr>
            <a:spLocks noChangeArrowheads="1"/>
          </p:cNvSpPr>
          <p:nvPr/>
        </p:nvSpPr>
        <p:spPr bwMode="auto">
          <a:xfrm>
            <a:off x="1676400" y="2895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1</a:t>
            </a:r>
            <a:endParaRPr lang="en-US" altLang="zh-CN"/>
          </a:p>
        </p:txBody>
      </p:sp>
      <p:sp>
        <p:nvSpPr>
          <p:cNvPr id="223240" name="Line 8"/>
          <p:cNvSpPr>
            <a:spLocks noChangeShapeType="1"/>
          </p:cNvSpPr>
          <p:nvPr/>
        </p:nvSpPr>
        <p:spPr bwMode="auto">
          <a:xfrm flipV="1">
            <a:off x="2362200" y="2819400"/>
            <a:ext cx="129540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241" name="Line 9"/>
          <p:cNvSpPr>
            <a:spLocks noChangeShapeType="1"/>
          </p:cNvSpPr>
          <p:nvPr/>
        </p:nvSpPr>
        <p:spPr bwMode="auto">
          <a:xfrm>
            <a:off x="2286000" y="3505200"/>
            <a:ext cx="533400" cy="609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242" name="Line 10"/>
          <p:cNvSpPr>
            <a:spLocks noChangeShapeType="1"/>
          </p:cNvSpPr>
          <p:nvPr/>
        </p:nvSpPr>
        <p:spPr bwMode="auto">
          <a:xfrm flipV="1">
            <a:off x="3276600" y="3048000"/>
            <a:ext cx="609600" cy="1143000"/>
          </a:xfrm>
          <a:prstGeom prst="line">
            <a:avLst/>
          </a:prstGeom>
          <a:noFill/>
          <a:ln w="95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243" name="Line 11"/>
          <p:cNvSpPr>
            <a:spLocks noChangeShapeType="1"/>
          </p:cNvSpPr>
          <p:nvPr/>
        </p:nvSpPr>
        <p:spPr bwMode="auto">
          <a:xfrm>
            <a:off x="4343400" y="2895600"/>
            <a:ext cx="762000" cy="762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244" name="Line 12"/>
          <p:cNvSpPr>
            <a:spLocks noChangeShapeType="1"/>
          </p:cNvSpPr>
          <p:nvPr/>
        </p:nvSpPr>
        <p:spPr bwMode="auto">
          <a:xfrm flipV="1">
            <a:off x="5486400" y="3429000"/>
            <a:ext cx="990600" cy="457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245" name="Line 13"/>
          <p:cNvSpPr>
            <a:spLocks noChangeShapeType="1"/>
          </p:cNvSpPr>
          <p:nvPr/>
        </p:nvSpPr>
        <p:spPr bwMode="auto">
          <a:xfrm flipV="1">
            <a:off x="3352800" y="4191000"/>
            <a:ext cx="1600200" cy="304800"/>
          </a:xfrm>
          <a:prstGeom prst="line">
            <a:avLst/>
          </a:prstGeom>
          <a:noFill/>
          <a:ln w="95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246" name="Rectangle 14"/>
          <p:cNvSpPr>
            <a:spLocks noChangeArrowheads="1"/>
          </p:cNvSpPr>
          <p:nvPr/>
        </p:nvSpPr>
        <p:spPr bwMode="auto">
          <a:xfrm>
            <a:off x="2743200" y="2667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3247" name="Rectangle 15"/>
          <p:cNvSpPr>
            <a:spLocks noChangeArrowheads="1"/>
          </p:cNvSpPr>
          <p:nvPr/>
        </p:nvSpPr>
        <p:spPr bwMode="auto">
          <a:xfrm>
            <a:off x="4724400" y="29718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3248" name="Rectangle 16"/>
          <p:cNvSpPr>
            <a:spLocks noChangeArrowheads="1"/>
          </p:cNvSpPr>
          <p:nvPr/>
        </p:nvSpPr>
        <p:spPr bwMode="auto">
          <a:xfrm>
            <a:off x="3657600" y="3581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3249" name="Rectangle 17"/>
          <p:cNvSpPr>
            <a:spLocks noChangeArrowheads="1"/>
          </p:cNvSpPr>
          <p:nvPr/>
        </p:nvSpPr>
        <p:spPr bwMode="auto">
          <a:xfrm>
            <a:off x="2057400" y="3810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3250" name="Rectangle 18"/>
          <p:cNvSpPr>
            <a:spLocks noChangeArrowheads="1"/>
          </p:cNvSpPr>
          <p:nvPr/>
        </p:nvSpPr>
        <p:spPr bwMode="auto">
          <a:xfrm>
            <a:off x="3962400" y="4419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3251" name="Rectangle 19"/>
          <p:cNvSpPr>
            <a:spLocks noChangeArrowheads="1"/>
          </p:cNvSpPr>
          <p:nvPr/>
        </p:nvSpPr>
        <p:spPr bwMode="auto">
          <a:xfrm>
            <a:off x="5638800" y="3276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3252" name="Rectangle 20"/>
          <p:cNvSpPr>
            <a:spLocks noChangeArrowheads="1"/>
          </p:cNvSpPr>
          <p:nvPr/>
        </p:nvSpPr>
        <p:spPr bwMode="auto">
          <a:xfrm>
            <a:off x="533400" y="53340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53" name="Rectangle 21"/>
          <p:cNvSpPr>
            <a:spLocks noChangeArrowheads="1"/>
          </p:cNvSpPr>
          <p:nvPr/>
        </p:nvSpPr>
        <p:spPr bwMode="auto">
          <a:xfrm>
            <a:off x="1143000" y="5105400"/>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smtClean="0">
                <a:solidFill>
                  <a:schemeClr val="hlink"/>
                </a:solidFill>
              </a:rPr>
              <a:t>dist[1]=</a:t>
            </a:r>
            <a:r>
              <a:rPr lang="en-US" altLang="zh-CN" sz="2400" b="1" dirty="0">
                <a:solidFill>
                  <a:schemeClr val="hlink"/>
                </a:solidFill>
              </a:rPr>
              <a:t>0</a:t>
            </a:r>
            <a:r>
              <a:rPr lang="en-US" altLang="zh-CN" sz="2400" b="1" dirty="0">
                <a:solidFill>
                  <a:schemeClr val="accent2"/>
                </a:solidFill>
              </a:rPr>
              <a:t>  	</a:t>
            </a:r>
            <a:r>
              <a:rPr lang="en-US" altLang="zh-CN" sz="2400" dirty="0" err="1"/>
              <a:t>dist</a:t>
            </a:r>
            <a:r>
              <a:rPr lang="en-US" altLang="zh-CN" sz="2400" dirty="0"/>
              <a:t>[2]=</a:t>
            </a:r>
            <a:r>
              <a:rPr lang="en-US" altLang="zh-CN" sz="2400" dirty="0" err="1"/>
              <a:t>dist</a:t>
            </a:r>
            <a:r>
              <a:rPr lang="en-US" altLang="zh-CN" sz="2400" dirty="0"/>
              <a:t>[3]=</a:t>
            </a:r>
            <a:r>
              <a:rPr lang="en-US" altLang="zh-CN" sz="2400" dirty="0" err="1"/>
              <a:t>dist</a:t>
            </a:r>
            <a:r>
              <a:rPr lang="en-US" altLang="zh-CN" sz="2400" dirty="0"/>
              <a:t>[4]=</a:t>
            </a:r>
            <a:r>
              <a:rPr lang="en-US" altLang="zh-CN" sz="2400" dirty="0" err="1"/>
              <a:t>dist</a:t>
            </a:r>
            <a:r>
              <a:rPr lang="en-US" altLang="zh-CN" sz="2400" dirty="0"/>
              <a:t>[5]=</a:t>
            </a:r>
            <a:r>
              <a:rPr lang="en-US" altLang="zh-CN" sz="2400" dirty="0" err="1"/>
              <a:t>max_int</a:t>
            </a:r>
            <a:endParaRPr lang="en-US" altLang="zh-CN" sz="2400" dirty="0"/>
          </a:p>
          <a:p>
            <a:r>
              <a:rPr lang="en-US" altLang="zh-CN" sz="2400" b="1" dirty="0" err="1">
                <a:solidFill>
                  <a:srgbClr val="9815FB"/>
                </a:solidFill>
              </a:rPr>
              <a:t>que</a:t>
            </a:r>
            <a:r>
              <a:rPr lang="en-US" altLang="zh-CN" sz="2400" b="1" dirty="0">
                <a:solidFill>
                  <a:srgbClr val="9815FB"/>
                </a:solidFill>
              </a:rPr>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72</a:t>
            </a:fld>
            <a:endParaRPr lang="en-GB" dirty="0"/>
          </a:p>
        </p:txBody>
      </p:sp>
    </p:spTree>
    <p:extLst>
      <p:ext uri="{BB962C8B-B14F-4D97-AF65-F5344CB8AC3E}">
        <p14:creationId xmlns:p14="http://schemas.microsoft.com/office/powerpoint/2010/main" val="167475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4258" name="Rectangle 2"/>
          <p:cNvSpPr>
            <a:spLocks noGrp="1" noRot="1" noChangeArrowheads="1"/>
          </p:cNvSpPr>
          <p:nvPr>
            <p:ph type="title"/>
          </p:nvPr>
        </p:nvSpPr>
        <p:spPr/>
        <p:txBody>
          <a:bodyPr/>
          <a:lstStyle/>
          <a:p>
            <a:r>
              <a:rPr lang="en-US" altLang="zh-CN"/>
              <a:t> </a:t>
            </a:r>
          </a:p>
        </p:txBody>
      </p:sp>
      <p:sp>
        <p:nvSpPr>
          <p:cNvPr id="224259" name="Rectangle 3"/>
          <p:cNvSpPr>
            <a:spLocks noGrp="1" noRot="1" noChangeArrowheads="1"/>
          </p:cNvSpPr>
          <p:nvPr>
            <p:ph type="body" idx="1"/>
          </p:nvPr>
        </p:nvSpPr>
        <p:spPr>
          <a:xfrm>
            <a:off x="149225" y="1066800"/>
            <a:ext cx="8540750" cy="5638800"/>
          </a:xfrm>
        </p:spPr>
        <p:txBody>
          <a:bodyPr/>
          <a:lstStyle/>
          <a:p>
            <a:r>
              <a:rPr lang="en-US" altLang="zh-CN" sz="2000" b="1" dirty="0"/>
              <a:t>2.</a:t>
            </a:r>
            <a:r>
              <a:rPr lang="zh-CN" altLang="en-US" sz="2000" b="1" dirty="0"/>
              <a:t>从队首取出元素</a:t>
            </a:r>
            <a:r>
              <a:rPr lang="en-US" altLang="zh-CN" sz="2000" b="1" dirty="0"/>
              <a:t>1,</a:t>
            </a:r>
            <a:r>
              <a:rPr lang="zh-CN" altLang="en-US" sz="2000" b="1"/>
              <a:t>用</a:t>
            </a:r>
            <a:r>
              <a:rPr lang="en-US" altLang="zh-CN" sz="2000" b="1" smtClean="0"/>
              <a:t>dist[1]</a:t>
            </a:r>
            <a:r>
              <a:rPr lang="zh-CN" altLang="en-US" sz="2000" b="1" smtClean="0"/>
              <a:t>去</a:t>
            </a:r>
            <a:r>
              <a:rPr lang="zh-CN" altLang="en-US" sz="2000" b="1" dirty="0"/>
              <a:t>松弛跟</a:t>
            </a:r>
            <a:r>
              <a:rPr lang="en-US" altLang="zh-CN" sz="2000" b="1" dirty="0"/>
              <a:t>1</a:t>
            </a:r>
            <a:r>
              <a:rPr lang="zh-CN" altLang="en-US" sz="2000" b="1" dirty="0"/>
              <a:t>有边相连的</a:t>
            </a:r>
            <a:r>
              <a:rPr lang="en-US" altLang="zh-CN" sz="2000" b="1" dirty="0"/>
              <a:t>2</a:t>
            </a:r>
            <a:r>
              <a:rPr lang="zh-CN" altLang="en-US" sz="2000" b="1" dirty="0"/>
              <a:t>和</a:t>
            </a:r>
            <a:r>
              <a:rPr lang="en-US" altLang="zh-CN" sz="2000" b="1" dirty="0"/>
              <a:t>3,</a:t>
            </a:r>
            <a:r>
              <a:rPr lang="zh-CN" altLang="en-US" sz="2000" b="1" dirty="0"/>
              <a:t>由于</a:t>
            </a:r>
            <a:r>
              <a:rPr lang="en-US" altLang="zh-CN" sz="2000" b="1" dirty="0" err="1"/>
              <a:t>dist</a:t>
            </a:r>
            <a:r>
              <a:rPr lang="en-US" altLang="zh-CN" sz="2000" b="1" dirty="0"/>
              <a:t>[2</a:t>
            </a:r>
            <a:r>
              <a:rPr lang="en-US" altLang="zh-CN" sz="2000" b="1"/>
              <a:t>]=</a:t>
            </a:r>
            <a:r>
              <a:rPr lang="en-US" altLang="zh-CN" sz="2000" b="1" smtClean="0"/>
              <a:t>max_int&gt;dist[1]+</a:t>
            </a:r>
            <a:r>
              <a:rPr lang="en-US" altLang="zh-CN" sz="2000" b="1" dirty="0"/>
              <a:t>5=5 	</a:t>
            </a:r>
            <a:r>
              <a:rPr lang="en-US" altLang="zh-CN" sz="2000" b="1" dirty="0" err="1"/>
              <a:t>dist</a:t>
            </a:r>
            <a:r>
              <a:rPr lang="en-US" altLang="zh-CN" sz="2000" b="1" dirty="0"/>
              <a:t>[3</a:t>
            </a:r>
            <a:r>
              <a:rPr lang="en-US" altLang="zh-CN" sz="2000" b="1"/>
              <a:t>]=</a:t>
            </a:r>
            <a:r>
              <a:rPr lang="en-US" altLang="zh-CN" sz="2000" b="1" smtClean="0"/>
              <a:t>max_int&gt;dist[1]+</a:t>
            </a:r>
            <a:r>
              <a:rPr lang="en-US" altLang="zh-CN" sz="2000" b="1" dirty="0"/>
              <a:t>2=2,</a:t>
            </a:r>
            <a:r>
              <a:rPr lang="zh-CN" altLang="en-US" sz="2000" b="1" dirty="0"/>
              <a:t>所以被成功松弛后，再检查不在队列中放入</a:t>
            </a:r>
            <a:r>
              <a:rPr lang="en-US" altLang="zh-CN" sz="2000" b="1" dirty="0" err="1"/>
              <a:t>que</a:t>
            </a:r>
            <a:r>
              <a:rPr lang="zh-CN" altLang="en-US" sz="2000" b="1" dirty="0"/>
              <a:t>中，再把</a:t>
            </a:r>
            <a:r>
              <a:rPr lang="en-US" altLang="zh-CN" sz="2000" b="1" dirty="0"/>
              <a:t>1</a:t>
            </a:r>
            <a:r>
              <a:rPr lang="zh-CN" altLang="en-US" sz="2000" b="1" dirty="0"/>
              <a:t>标记为不在队列中</a:t>
            </a:r>
            <a:r>
              <a:rPr lang="en-US" altLang="zh-CN" sz="2000" b="1" dirty="0"/>
              <a:t>,</a:t>
            </a:r>
            <a:r>
              <a:rPr lang="zh-CN" altLang="en-US" sz="2000" b="1"/>
              <a:t>即</a:t>
            </a:r>
            <a:r>
              <a:rPr lang="en-US" altLang="zh-CN" sz="2000" b="1" smtClean="0"/>
              <a:t>used[1]=</a:t>
            </a:r>
            <a:r>
              <a:rPr lang="en-US" altLang="zh-CN" sz="2000" b="1" dirty="0"/>
              <a:t>0</a:t>
            </a:r>
          </a:p>
        </p:txBody>
      </p:sp>
      <p:sp>
        <p:nvSpPr>
          <p:cNvPr id="224260" name="Oval 4"/>
          <p:cNvSpPr>
            <a:spLocks noChangeArrowheads="1"/>
          </p:cNvSpPr>
          <p:nvPr/>
        </p:nvSpPr>
        <p:spPr bwMode="auto">
          <a:xfrm>
            <a:off x="3657600" y="24384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2</a:t>
            </a:r>
            <a:endParaRPr lang="en-US" altLang="zh-CN"/>
          </a:p>
        </p:txBody>
      </p:sp>
      <p:sp>
        <p:nvSpPr>
          <p:cNvPr id="224261" name="Oval 5"/>
          <p:cNvSpPr>
            <a:spLocks noChangeArrowheads="1"/>
          </p:cNvSpPr>
          <p:nvPr/>
        </p:nvSpPr>
        <p:spPr bwMode="auto">
          <a:xfrm>
            <a:off x="6477000" y="2971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5</a:t>
            </a:r>
            <a:endParaRPr lang="en-US" altLang="zh-CN"/>
          </a:p>
        </p:txBody>
      </p:sp>
      <p:sp>
        <p:nvSpPr>
          <p:cNvPr id="224262" name="Oval 6"/>
          <p:cNvSpPr>
            <a:spLocks noChangeArrowheads="1"/>
          </p:cNvSpPr>
          <p:nvPr/>
        </p:nvSpPr>
        <p:spPr bwMode="auto">
          <a:xfrm>
            <a:off x="4876800" y="3657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4</a:t>
            </a:r>
            <a:endParaRPr lang="en-US" altLang="zh-CN"/>
          </a:p>
        </p:txBody>
      </p:sp>
      <p:sp>
        <p:nvSpPr>
          <p:cNvPr id="224263" name="Oval 7"/>
          <p:cNvSpPr>
            <a:spLocks noChangeArrowheads="1"/>
          </p:cNvSpPr>
          <p:nvPr/>
        </p:nvSpPr>
        <p:spPr bwMode="auto">
          <a:xfrm>
            <a:off x="2667000" y="4114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3</a:t>
            </a:r>
            <a:endParaRPr lang="en-US" altLang="zh-CN"/>
          </a:p>
        </p:txBody>
      </p:sp>
      <p:sp>
        <p:nvSpPr>
          <p:cNvPr id="224264" name="Oval 8"/>
          <p:cNvSpPr>
            <a:spLocks noChangeArrowheads="1"/>
          </p:cNvSpPr>
          <p:nvPr/>
        </p:nvSpPr>
        <p:spPr bwMode="auto">
          <a:xfrm>
            <a:off x="1676400" y="2895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1</a:t>
            </a:r>
            <a:endParaRPr lang="en-US" altLang="zh-CN"/>
          </a:p>
        </p:txBody>
      </p:sp>
      <p:sp>
        <p:nvSpPr>
          <p:cNvPr id="224265" name="Line 9"/>
          <p:cNvSpPr>
            <a:spLocks noChangeShapeType="1"/>
          </p:cNvSpPr>
          <p:nvPr/>
        </p:nvSpPr>
        <p:spPr bwMode="auto">
          <a:xfrm flipV="1">
            <a:off x="2362200" y="2819400"/>
            <a:ext cx="1295400" cy="381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66" name="Line 10"/>
          <p:cNvSpPr>
            <a:spLocks noChangeShapeType="1"/>
          </p:cNvSpPr>
          <p:nvPr/>
        </p:nvSpPr>
        <p:spPr bwMode="auto">
          <a:xfrm>
            <a:off x="2286000" y="3505200"/>
            <a:ext cx="53340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67" name="Line 11"/>
          <p:cNvSpPr>
            <a:spLocks noChangeShapeType="1"/>
          </p:cNvSpPr>
          <p:nvPr/>
        </p:nvSpPr>
        <p:spPr bwMode="auto">
          <a:xfrm flipV="1">
            <a:off x="3276600" y="3048000"/>
            <a:ext cx="609600" cy="1143000"/>
          </a:xfrm>
          <a:prstGeom prst="line">
            <a:avLst/>
          </a:prstGeom>
          <a:noFill/>
          <a:ln w="95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68" name="Line 12"/>
          <p:cNvSpPr>
            <a:spLocks noChangeShapeType="1"/>
          </p:cNvSpPr>
          <p:nvPr/>
        </p:nvSpPr>
        <p:spPr bwMode="auto">
          <a:xfrm>
            <a:off x="4343400" y="2895600"/>
            <a:ext cx="762000" cy="762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69" name="Line 13"/>
          <p:cNvSpPr>
            <a:spLocks noChangeShapeType="1"/>
          </p:cNvSpPr>
          <p:nvPr/>
        </p:nvSpPr>
        <p:spPr bwMode="auto">
          <a:xfrm flipV="1">
            <a:off x="5486400" y="3429000"/>
            <a:ext cx="990600" cy="457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70" name="Line 14"/>
          <p:cNvSpPr>
            <a:spLocks noChangeShapeType="1"/>
          </p:cNvSpPr>
          <p:nvPr/>
        </p:nvSpPr>
        <p:spPr bwMode="auto">
          <a:xfrm flipV="1">
            <a:off x="3352800" y="4191000"/>
            <a:ext cx="1600200" cy="304800"/>
          </a:xfrm>
          <a:prstGeom prst="line">
            <a:avLst/>
          </a:prstGeom>
          <a:noFill/>
          <a:ln w="95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71" name="Rectangle 15"/>
          <p:cNvSpPr>
            <a:spLocks noChangeArrowheads="1"/>
          </p:cNvSpPr>
          <p:nvPr/>
        </p:nvSpPr>
        <p:spPr bwMode="auto">
          <a:xfrm>
            <a:off x="2743200" y="2667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4272" name="Rectangle 16"/>
          <p:cNvSpPr>
            <a:spLocks noChangeArrowheads="1"/>
          </p:cNvSpPr>
          <p:nvPr/>
        </p:nvSpPr>
        <p:spPr bwMode="auto">
          <a:xfrm>
            <a:off x="4724400" y="29718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4273" name="Rectangle 17"/>
          <p:cNvSpPr>
            <a:spLocks noChangeArrowheads="1"/>
          </p:cNvSpPr>
          <p:nvPr/>
        </p:nvSpPr>
        <p:spPr bwMode="auto">
          <a:xfrm>
            <a:off x="3657600" y="3581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4274" name="Rectangle 18"/>
          <p:cNvSpPr>
            <a:spLocks noChangeArrowheads="1"/>
          </p:cNvSpPr>
          <p:nvPr/>
        </p:nvSpPr>
        <p:spPr bwMode="auto">
          <a:xfrm>
            <a:off x="2057400" y="3810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4275" name="Rectangle 19"/>
          <p:cNvSpPr>
            <a:spLocks noChangeArrowheads="1"/>
          </p:cNvSpPr>
          <p:nvPr/>
        </p:nvSpPr>
        <p:spPr bwMode="auto">
          <a:xfrm>
            <a:off x="3962400" y="4419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4276" name="Rectangle 20"/>
          <p:cNvSpPr>
            <a:spLocks noChangeArrowheads="1"/>
          </p:cNvSpPr>
          <p:nvPr/>
        </p:nvSpPr>
        <p:spPr bwMode="auto">
          <a:xfrm>
            <a:off x="5638800" y="3276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4277" name="Rectangle 21"/>
          <p:cNvSpPr>
            <a:spLocks noChangeArrowheads="1"/>
          </p:cNvSpPr>
          <p:nvPr/>
        </p:nvSpPr>
        <p:spPr bwMode="auto">
          <a:xfrm>
            <a:off x="533400" y="53340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4278" name="Rectangle 22"/>
          <p:cNvSpPr>
            <a:spLocks noChangeArrowheads="1"/>
          </p:cNvSpPr>
          <p:nvPr/>
        </p:nvSpPr>
        <p:spPr bwMode="auto">
          <a:xfrm>
            <a:off x="468313" y="5084763"/>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smtClean="0">
                <a:solidFill>
                  <a:schemeClr val="hlink"/>
                </a:solidFill>
              </a:rPr>
              <a:t>dist[1]=</a:t>
            </a:r>
            <a:r>
              <a:rPr lang="en-US" altLang="zh-CN" sz="2400" b="1" dirty="0">
                <a:solidFill>
                  <a:schemeClr val="hlink"/>
                </a:solidFill>
              </a:rPr>
              <a:t>0 </a:t>
            </a:r>
            <a:r>
              <a:rPr lang="en-US" altLang="zh-CN" sz="2400" b="1" dirty="0" err="1">
                <a:solidFill>
                  <a:schemeClr val="hlink"/>
                </a:solidFill>
              </a:rPr>
              <a:t>dist</a:t>
            </a:r>
            <a:r>
              <a:rPr lang="en-US" altLang="zh-CN" sz="2400" b="1" dirty="0">
                <a:solidFill>
                  <a:schemeClr val="hlink"/>
                </a:solidFill>
              </a:rPr>
              <a:t>[2]=5 </a:t>
            </a:r>
            <a:r>
              <a:rPr lang="en-US" altLang="zh-CN" sz="2400" b="1" dirty="0" err="1">
                <a:solidFill>
                  <a:schemeClr val="hlink"/>
                </a:solidFill>
              </a:rPr>
              <a:t>dist</a:t>
            </a:r>
            <a:r>
              <a:rPr lang="en-US" altLang="zh-CN" sz="2400" b="1" dirty="0">
                <a:solidFill>
                  <a:schemeClr val="hlink"/>
                </a:solidFill>
              </a:rPr>
              <a:t>[3]=2 </a:t>
            </a:r>
            <a:r>
              <a:rPr lang="en-US" altLang="zh-CN" sz="2400" b="1" dirty="0" err="1"/>
              <a:t>dist</a:t>
            </a:r>
            <a:r>
              <a:rPr lang="en-US" altLang="zh-CN" sz="2400" b="1" dirty="0"/>
              <a:t>[4]=</a:t>
            </a:r>
            <a:r>
              <a:rPr lang="en-US" altLang="zh-CN" sz="2400" b="1" dirty="0" err="1"/>
              <a:t>dist</a:t>
            </a:r>
            <a:r>
              <a:rPr lang="en-US" altLang="zh-CN" sz="2400" b="1" dirty="0"/>
              <a:t>[5]=</a:t>
            </a:r>
            <a:r>
              <a:rPr lang="en-US" altLang="zh-CN" sz="2400" b="1" dirty="0" err="1"/>
              <a:t>max_int</a:t>
            </a:r>
            <a:endParaRPr lang="en-US" altLang="zh-CN" sz="2400" b="1" dirty="0"/>
          </a:p>
          <a:p>
            <a:r>
              <a:rPr lang="en-US" altLang="zh-CN" sz="2400" b="1" dirty="0" err="1">
                <a:solidFill>
                  <a:srgbClr val="9815FB"/>
                </a:solidFill>
              </a:rPr>
              <a:t>que</a:t>
            </a:r>
            <a:r>
              <a:rPr lang="en-US" altLang="zh-CN" sz="2400" b="1" dirty="0">
                <a:solidFill>
                  <a:srgbClr val="9815FB"/>
                </a:solidFill>
              </a:rPr>
              <a:t>={2,3}</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73</a:t>
            </a:fld>
            <a:endParaRPr lang="en-GB" dirty="0"/>
          </a:p>
        </p:txBody>
      </p:sp>
    </p:spTree>
    <p:extLst>
      <p:ext uri="{BB962C8B-B14F-4D97-AF65-F5344CB8AC3E}">
        <p14:creationId xmlns:p14="http://schemas.microsoft.com/office/powerpoint/2010/main" val="1608631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82" name="Rectangle 2"/>
          <p:cNvSpPr>
            <a:spLocks noGrp="1" noRot="1" noChangeArrowheads="1"/>
          </p:cNvSpPr>
          <p:nvPr>
            <p:ph type="title"/>
          </p:nvPr>
        </p:nvSpPr>
        <p:spPr/>
        <p:txBody>
          <a:bodyPr/>
          <a:lstStyle/>
          <a:p>
            <a:r>
              <a:rPr lang="en-US" altLang="zh-CN"/>
              <a:t> </a:t>
            </a:r>
          </a:p>
        </p:txBody>
      </p:sp>
      <p:sp>
        <p:nvSpPr>
          <p:cNvPr id="225283" name="Rectangle 3"/>
          <p:cNvSpPr>
            <a:spLocks noGrp="1" noRot="1" noChangeArrowheads="1"/>
          </p:cNvSpPr>
          <p:nvPr>
            <p:ph type="body" idx="1"/>
          </p:nvPr>
        </p:nvSpPr>
        <p:spPr>
          <a:xfrm>
            <a:off x="146050" y="1104900"/>
            <a:ext cx="8540750" cy="5638800"/>
          </a:xfrm>
        </p:spPr>
        <p:txBody>
          <a:bodyPr/>
          <a:lstStyle/>
          <a:p>
            <a:r>
              <a:rPr lang="en-US" altLang="zh-CN" sz="2000" b="1" dirty="0">
                <a:solidFill>
                  <a:schemeClr val="folHlink"/>
                </a:solidFill>
              </a:rPr>
              <a:t>3.</a:t>
            </a:r>
            <a:r>
              <a:rPr lang="zh-CN" altLang="en-US" sz="2000" b="1" dirty="0">
                <a:solidFill>
                  <a:schemeClr val="folHlink"/>
                </a:solidFill>
              </a:rPr>
              <a:t>从队首取出元素</a:t>
            </a:r>
            <a:r>
              <a:rPr lang="en-US" altLang="zh-CN" sz="2000" b="1" dirty="0">
                <a:solidFill>
                  <a:schemeClr val="folHlink"/>
                </a:solidFill>
              </a:rPr>
              <a:t>2,</a:t>
            </a:r>
            <a:r>
              <a:rPr lang="zh-CN" altLang="en-US" sz="2000" b="1">
                <a:solidFill>
                  <a:schemeClr val="folHlink"/>
                </a:solidFill>
              </a:rPr>
              <a:t>用</a:t>
            </a:r>
            <a:r>
              <a:rPr lang="en-US" altLang="zh-CN" sz="2000" b="1" smtClean="0">
                <a:solidFill>
                  <a:schemeClr val="folHlink"/>
                </a:solidFill>
              </a:rPr>
              <a:t>dist[1]</a:t>
            </a:r>
            <a:r>
              <a:rPr lang="zh-CN" altLang="en-US" sz="2000" b="1" smtClean="0">
                <a:solidFill>
                  <a:schemeClr val="folHlink"/>
                </a:solidFill>
              </a:rPr>
              <a:t>去</a:t>
            </a:r>
            <a:r>
              <a:rPr lang="zh-CN" altLang="en-US" sz="2000" b="1" dirty="0">
                <a:solidFill>
                  <a:schemeClr val="folHlink"/>
                </a:solidFill>
              </a:rPr>
              <a:t>松弛跟</a:t>
            </a:r>
            <a:r>
              <a:rPr lang="en-US" altLang="zh-CN" sz="2000" b="1" dirty="0">
                <a:solidFill>
                  <a:schemeClr val="folHlink"/>
                </a:solidFill>
              </a:rPr>
              <a:t>2</a:t>
            </a:r>
            <a:r>
              <a:rPr lang="zh-CN" altLang="en-US" sz="2000" b="1" dirty="0">
                <a:solidFill>
                  <a:schemeClr val="folHlink"/>
                </a:solidFill>
              </a:rPr>
              <a:t>有边相连的</a:t>
            </a:r>
            <a:r>
              <a:rPr lang="en-US" altLang="zh-CN" sz="2000" b="1" dirty="0">
                <a:solidFill>
                  <a:schemeClr val="folHlink"/>
                </a:solidFill>
              </a:rPr>
              <a:t>4,</a:t>
            </a:r>
            <a:r>
              <a:rPr lang="zh-CN" altLang="en-US" sz="2000" b="1" dirty="0">
                <a:solidFill>
                  <a:schemeClr val="folHlink"/>
                </a:solidFill>
              </a:rPr>
              <a:t>由于</a:t>
            </a:r>
            <a:r>
              <a:rPr lang="en-US" altLang="zh-CN" sz="2000" b="1" dirty="0" err="1">
                <a:solidFill>
                  <a:schemeClr val="folHlink"/>
                </a:solidFill>
              </a:rPr>
              <a:t>dist</a:t>
            </a:r>
            <a:r>
              <a:rPr lang="en-US" altLang="zh-CN" sz="2000" b="1" dirty="0">
                <a:solidFill>
                  <a:schemeClr val="folHlink"/>
                </a:solidFill>
              </a:rPr>
              <a:t>[4]=</a:t>
            </a:r>
            <a:r>
              <a:rPr lang="en-US" altLang="zh-CN" sz="2000" b="1" dirty="0" err="1">
                <a:solidFill>
                  <a:schemeClr val="folHlink"/>
                </a:solidFill>
              </a:rPr>
              <a:t>max_int</a:t>
            </a:r>
            <a:r>
              <a:rPr lang="en-US" altLang="zh-CN" sz="2000" b="1" dirty="0">
                <a:solidFill>
                  <a:schemeClr val="folHlink"/>
                </a:solidFill>
              </a:rPr>
              <a:t>&gt;</a:t>
            </a:r>
            <a:r>
              <a:rPr lang="en-US" altLang="zh-CN" sz="2000" b="1" dirty="0" err="1">
                <a:solidFill>
                  <a:schemeClr val="folHlink"/>
                </a:solidFill>
              </a:rPr>
              <a:t>dist</a:t>
            </a:r>
            <a:r>
              <a:rPr lang="en-US" altLang="zh-CN" sz="2000" b="1" dirty="0">
                <a:solidFill>
                  <a:schemeClr val="folHlink"/>
                </a:solidFill>
              </a:rPr>
              <a:t>[2]+3=8  </a:t>
            </a:r>
            <a:r>
              <a:rPr lang="zh-CN" altLang="en-US" sz="2000" b="1" dirty="0">
                <a:solidFill>
                  <a:schemeClr val="folHlink"/>
                </a:solidFill>
              </a:rPr>
              <a:t>所以被松弛成功后放入队列，再把</a:t>
            </a:r>
            <a:r>
              <a:rPr lang="en-US" altLang="zh-CN" sz="2000" b="1" dirty="0">
                <a:solidFill>
                  <a:schemeClr val="folHlink"/>
                </a:solidFill>
              </a:rPr>
              <a:t>2</a:t>
            </a:r>
            <a:r>
              <a:rPr lang="zh-CN" altLang="en-US" sz="2000" b="1" dirty="0">
                <a:solidFill>
                  <a:schemeClr val="folHlink"/>
                </a:solidFill>
              </a:rPr>
              <a:t>标记为不在队列中</a:t>
            </a:r>
            <a:r>
              <a:rPr lang="en-US" altLang="zh-CN" sz="2000" b="1" dirty="0">
                <a:solidFill>
                  <a:schemeClr val="folHlink"/>
                </a:solidFill>
              </a:rPr>
              <a:t>,</a:t>
            </a:r>
            <a:r>
              <a:rPr lang="zh-CN" altLang="en-US" sz="2000" b="1" dirty="0">
                <a:solidFill>
                  <a:schemeClr val="folHlink"/>
                </a:solidFill>
              </a:rPr>
              <a:t>即</a:t>
            </a:r>
            <a:r>
              <a:rPr lang="en-US" altLang="zh-CN" sz="2000" b="1" dirty="0">
                <a:solidFill>
                  <a:schemeClr val="folHlink"/>
                </a:solidFill>
              </a:rPr>
              <a:t>used[2]=0</a:t>
            </a:r>
          </a:p>
        </p:txBody>
      </p:sp>
      <p:sp>
        <p:nvSpPr>
          <p:cNvPr id="225284" name="Oval 4"/>
          <p:cNvSpPr>
            <a:spLocks noChangeArrowheads="1"/>
          </p:cNvSpPr>
          <p:nvPr/>
        </p:nvSpPr>
        <p:spPr bwMode="auto">
          <a:xfrm>
            <a:off x="3657600" y="24384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2</a:t>
            </a:r>
            <a:endParaRPr lang="en-US" altLang="zh-CN"/>
          </a:p>
        </p:txBody>
      </p:sp>
      <p:sp>
        <p:nvSpPr>
          <p:cNvPr id="225285" name="Oval 5"/>
          <p:cNvSpPr>
            <a:spLocks noChangeArrowheads="1"/>
          </p:cNvSpPr>
          <p:nvPr/>
        </p:nvSpPr>
        <p:spPr bwMode="auto">
          <a:xfrm>
            <a:off x="6477000" y="2971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5</a:t>
            </a:r>
            <a:endParaRPr lang="en-US" altLang="zh-CN"/>
          </a:p>
        </p:txBody>
      </p:sp>
      <p:sp>
        <p:nvSpPr>
          <p:cNvPr id="225286" name="Oval 6"/>
          <p:cNvSpPr>
            <a:spLocks noChangeArrowheads="1"/>
          </p:cNvSpPr>
          <p:nvPr/>
        </p:nvSpPr>
        <p:spPr bwMode="auto">
          <a:xfrm>
            <a:off x="4876800" y="3657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4</a:t>
            </a:r>
            <a:endParaRPr lang="en-US" altLang="zh-CN"/>
          </a:p>
        </p:txBody>
      </p:sp>
      <p:sp>
        <p:nvSpPr>
          <p:cNvPr id="225287" name="Oval 7"/>
          <p:cNvSpPr>
            <a:spLocks noChangeArrowheads="1"/>
          </p:cNvSpPr>
          <p:nvPr/>
        </p:nvSpPr>
        <p:spPr bwMode="auto">
          <a:xfrm>
            <a:off x="2667000" y="4114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3</a:t>
            </a:r>
            <a:endParaRPr lang="en-US" altLang="zh-CN"/>
          </a:p>
        </p:txBody>
      </p:sp>
      <p:sp>
        <p:nvSpPr>
          <p:cNvPr id="225288" name="Oval 8"/>
          <p:cNvSpPr>
            <a:spLocks noChangeArrowheads="1"/>
          </p:cNvSpPr>
          <p:nvPr/>
        </p:nvSpPr>
        <p:spPr bwMode="auto">
          <a:xfrm>
            <a:off x="1676400" y="2895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1</a:t>
            </a:r>
            <a:endParaRPr lang="en-US" altLang="zh-CN"/>
          </a:p>
        </p:txBody>
      </p:sp>
      <p:sp>
        <p:nvSpPr>
          <p:cNvPr id="225289" name="Line 9"/>
          <p:cNvSpPr>
            <a:spLocks noChangeShapeType="1"/>
          </p:cNvSpPr>
          <p:nvPr/>
        </p:nvSpPr>
        <p:spPr bwMode="auto">
          <a:xfrm flipV="1">
            <a:off x="2362200" y="2819400"/>
            <a:ext cx="1295400" cy="381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0" name="Line 10"/>
          <p:cNvSpPr>
            <a:spLocks noChangeShapeType="1"/>
          </p:cNvSpPr>
          <p:nvPr/>
        </p:nvSpPr>
        <p:spPr bwMode="auto">
          <a:xfrm>
            <a:off x="2286000" y="3505200"/>
            <a:ext cx="53340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1" name="Line 11"/>
          <p:cNvSpPr>
            <a:spLocks noChangeShapeType="1"/>
          </p:cNvSpPr>
          <p:nvPr/>
        </p:nvSpPr>
        <p:spPr bwMode="auto">
          <a:xfrm flipV="1">
            <a:off x="3276600" y="3048000"/>
            <a:ext cx="609600" cy="1143000"/>
          </a:xfrm>
          <a:prstGeom prst="line">
            <a:avLst/>
          </a:prstGeom>
          <a:noFill/>
          <a:ln w="95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2" name="Line 12"/>
          <p:cNvSpPr>
            <a:spLocks noChangeShapeType="1"/>
          </p:cNvSpPr>
          <p:nvPr/>
        </p:nvSpPr>
        <p:spPr bwMode="auto">
          <a:xfrm>
            <a:off x="4343400" y="28956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3" name="Line 13"/>
          <p:cNvSpPr>
            <a:spLocks noChangeShapeType="1"/>
          </p:cNvSpPr>
          <p:nvPr/>
        </p:nvSpPr>
        <p:spPr bwMode="auto">
          <a:xfrm flipV="1">
            <a:off x="5486400" y="3429000"/>
            <a:ext cx="990600" cy="457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4" name="Line 14"/>
          <p:cNvSpPr>
            <a:spLocks noChangeShapeType="1"/>
          </p:cNvSpPr>
          <p:nvPr/>
        </p:nvSpPr>
        <p:spPr bwMode="auto">
          <a:xfrm flipV="1">
            <a:off x="3352800" y="4191000"/>
            <a:ext cx="1600200" cy="304800"/>
          </a:xfrm>
          <a:prstGeom prst="line">
            <a:avLst/>
          </a:prstGeom>
          <a:noFill/>
          <a:ln w="9525">
            <a:solidFill>
              <a:srgbClr val="3333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295" name="Rectangle 15"/>
          <p:cNvSpPr>
            <a:spLocks noChangeArrowheads="1"/>
          </p:cNvSpPr>
          <p:nvPr/>
        </p:nvSpPr>
        <p:spPr bwMode="auto">
          <a:xfrm>
            <a:off x="2743200" y="2667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5296" name="Rectangle 16"/>
          <p:cNvSpPr>
            <a:spLocks noChangeArrowheads="1"/>
          </p:cNvSpPr>
          <p:nvPr/>
        </p:nvSpPr>
        <p:spPr bwMode="auto">
          <a:xfrm>
            <a:off x="4724400" y="29718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5297" name="Rectangle 17"/>
          <p:cNvSpPr>
            <a:spLocks noChangeArrowheads="1"/>
          </p:cNvSpPr>
          <p:nvPr/>
        </p:nvSpPr>
        <p:spPr bwMode="auto">
          <a:xfrm>
            <a:off x="3657600" y="3581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5298" name="Rectangle 18"/>
          <p:cNvSpPr>
            <a:spLocks noChangeArrowheads="1"/>
          </p:cNvSpPr>
          <p:nvPr/>
        </p:nvSpPr>
        <p:spPr bwMode="auto">
          <a:xfrm>
            <a:off x="2057400" y="3810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5299" name="Rectangle 19"/>
          <p:cNvSpPr>
            <a:spLocks noChangeArrowheads="1"/>
          </p:cNvSpPr>
          <p:nvPr/>
        </p:nvSpPr>
        <p:spPr bwMode="auto">
          <a:xfrm>
            <a:off x="3962400" y="4419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5300" name="Rectangle 20"/>
          <p:cNvSpPr>
            <a:spLocks noChangeArrowheads="1"/>
          </p:cNvSpPr>
          <p:nvPr/>
        </p:nvSpPr>
        <p:spPr bwMode="auto">
          <a:xfrm>
            <a:off x="5638800" y="3276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5301" name="Rectangle 21"/>
          <p:cNvSpPr>
            <a:spLocks noChangeArrowheads="1"/>
          </p:cNvSpPr>
          <p:nvPr/>
        </p:nvSpPr>
        <p:spPr bwMode="auto">
          <a:xfrm>
            <a:off x="533400" y="53340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2" name="Rectangle 22"/>
          <p:cNvSpPr>
            <a:spLocks noChangeArrowheads="1"/>
          </p:cNvSpPr>
          <p:nvPr/>
        </p:nvSpPr>
        <p:spPr bwMode="auto">
          <a:xfrm>
            <a:off x="684213" y="5084763"/>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smtClean="0">
                <a:solidFill>
                  <a:schemeClr val="hlink"/>
                </a:solidFill>
              </a:rPr>
              <a:t>dist[1]=</a:t>
            </a:r>
            <a:r>
              <a:rPr lang="en-US" altLang="zh-CN" sz="2400" b="1" dirty="0">
                <a:solidFill>
                  <a:schemeClr val="hlink"/>
                </a:solidFill>
              </a:rPr>
              <a:t>0 </a:t>
            </a:r>
            <a:r>
              <a:rPr lang="en-US" altLang="zh-CN" sz="2400" b="1" dirty="0" err="1">
                <a:solidFill>
                  <a:schemeClr val="hlink"/>
                </a:solidFill>
              </a:rPr>
              <a:t>dist</a:t>
            </a:r>
            <a:r>
              <a:rPr lang="en-US" altLang="zh-CN" sz="2400" b="1" dirty="0">
                <a:solidFill>
                  <a:schemeClr val="hlink"/>
                </a:solidFill>
              </a:rPr>
              <a:t>[2]=5 </a:t>
            </a:r>
            <a:r>
              <a:rPr lang="en-US" altLang="zh-CN" sz="2400" b="1" dirty="0" err="1">
                <a:solidFill>
                  <a:schemeClr val="hlink"/>
                </a:solidFill>
              </a:rPr>
              <a:t>dist</a:t>
            </a:r>
            <a:r>
              <a:rPr lang="en-US" altLang="zh-CN" sz="2400" b="1" dirty="0">
                <a:solidFill>
                  <a:schemeClr val="hlink"/>
                </a:solidFill>
              </a:rPr>
              <a:t>[3]=2 </a:t>
            </a:r>
            <a:r>
              <a:rPr lang="en-US" altLang="zh-CN" sz="2400" b="1" dirty="0" err="1">
                <a:solidFill>
                  <a:schemeClr val="hlink"/>
                </a:solidFill>
              </a:rPr>
              <a:t>dist</a:t>
            </a:r>
            <a:r>
              <a:rPr lang="en-US" altLang="zh-CN" sz="2400" b="1" dirty="0">
                <a:solidFill>
                  <a:schemeClr val="hlink"/>
                </a:solidFill>
              </a:rPr>
              <a:t>[4]=8</a:t>
            </a:r>
            <a:r>
              <a:rPr lang="en-US" altLang="zh-CN" sz="2400" b="1" dirty="0">
                <a:solidFill>
                  <a:schemeClr val="accent2"/>
                </a:solidFill>
              </a:rPr>
              <a:t>	</a:t>
            </a:r>
            <a:r>
              <a:rPr lang="en-US" altLang="zh-CN" sz="2400" b="1" dirty="0" err="1"/>
              <a:t>dist</a:t>
            </a:r>
            <a:r>
              <a:rPr lang="en-US" altLang="zh-CN" sz="2400" b="1" dirty="0"/>
              <a:t>[5]=</a:t>
            </a:r>
            <a:r>
              <a:rPr lang="en-US" altLang="zh-CN" sz="2400" b="1" dirty="0" err="1"/>
              <a:t>max_int</a:t>
            </a:r>
            <a:endParaRPr lang="en-US" altLang="zh-CN" sz="2400" b="1" dirty="0"/>
          </a:p>
          <a:p>
            <a:r>
              <a:rPr lang="en-US" altLang="zh-CN" sz="2400" b="1" dirty="0" err="1">
                <a:solidFill>
                  <a:srgbClr val="9815FB"/>
                </a:solidFill>
              </a:rPr>
              <a:t>que</a:t>
            </a:r>
            <a:r>
              <a:rPr lang="en-US" altLang="zh-CN" sz="2400" b="1" dirty="0">
                <a:solidFill>
                  <a:srgbClr val="9815FB"/>
                </a:solidFill>
              </a:rPr>
              <a:t>={3,4}</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74</a:t>
            </a:fld>
            <a:endParaRPr lang="en-GB" dirty="0"/>
          </a:p>
        </p:txBody>
      </p:sp>
    </p:spTree>
    <p:extLst>
      <p:ext uri="{BB962C8B-B14F-4D97-AF65-F5344CB8AC3E}">
        <p14:creationId xmlns:p14="http://schemas.microsoft.com/office/powerpoint/2010/main" val="2487968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6" name="Rectangle 2"/>
          <p:cNvSpPr>
            <a:spLocks noGrp="1" noRot="1" noChangeArrowheads="1"/>
          </p:cNvSpPr>
          <p:nvPr>
            <p:ph type="title"/>
          </p:nvPr>
        </p:nvSpPr>
        <p:spPr/>
        <p:txBody>
          <a:bodyPr/>
          <a:lstStyle/>
          <a:p>
            <a:r>
              <a:rPr lang="en-US" altLang="zh-CN"/>
              <a:t> </a:t>
            </a:r>
          </a:p>
        </p:txBody>
      </p:sp>
      <p:sp>
        <p:nvSpPr>
          <p:cNvPr id="226307" name="Rectangle 3"/>
          <p:cNvSpPr>
            <a:spLocks noGrp="1" noRot="1" noChangeArrowheads="1"/>
          </p:cNvSpPr>
          <p:nvPr>
            <p:ph type="body" idx="1"/>
          </p:nvPr>
        </p:nvSpPr>
        <p:spPr>
          <a:xfrm>
            <a:off x="301625" y="1104900"/>
            <a:ext cx="8540750" cy="5638800"/>
          </a:xfrm>
        </p:spPr>
        <p:txBody>
          <a:bodyPr/>
          <a:lstStyle/>
          <a:p>
            <a:r>
              <a:rPr lang="en-US" altLang="zh-CN" sz="2000" dirty="0">
                <a:solidFill>
                  <a:schemeClr val="folHlink"/>
                </a:solidFill>
              </a:rPr>
              <a:t>4.</a:t>
            </a:r>
            <a:r>
              <a:rPr lang="zh-CN" altLang="en-US" sz="2000" dirty="0">
                <a:solidFill>
                  <a:schemeClr val="folHlink"/>
                </a:solidFill>
              </a:rPr>
              <a:t>从队首取出元素</a:t>
            </a:r>
            <a:r>
              <a:rPr lang="en-US" altLang="zh-CN" sz="2000" dirty="0">
                <a:solidFill>
                  <a:schemeClr val="folHlink"/>
                </a:solidFill>
              </a:rPr>
              <a:t>3,</a:t>
            </a:r>
            <a:r>
              <a:rPr lang="zh-CN" altLang="en-US" sz="2000" dirty="0">
                <a:solidFill>
                  <a:schemeClr val="folHlink"/>
                </a:solidFill>
              </a:rPr>
              <a:t>用</a:t>
            </a:r>
            <a:r>
              <a:rPr lang="en-US" altLang="zh-CN" sz="2000" dirty="0" err="1">
                <a:solidFill>
                  <a:schemeClr val="folHlink"/>
                </a:solidFill>
              </a:rPr>
              <a:t>dist</a:t>
            </a:r>
            <a:r>
              <a:rPr lang="en-US" altLang="zh-CN" sz="2000" dirty="0">
                <a:solidFill>
                  <a:schemeClr val="folHlink"/>
                </a:solidFill>
              </a:rPr>
              <a:t>[3]</a:t>
            </a:r>
            <a:r>
              <a:rPr lang="zh-CN" altLang="en-US" sz="2000" dirty="0">
                <a:solidFill>
                  <a:schemeClr val="folHlink"/>
                </a:solidFill>
              </a:rPr>
              <a:t>去松弛跟</a:t>
            </a:r>
            <a:r>
              <a:rPr lang="en-US" altLang="zh-CN" sz="2000" dirty="0">
                <a:solidFill>
                  <a:schemeClr val="folHlink"/>
                </a:solidFill>
              </a:rPr>
              <a:t>3</a:t>
            </a:r>
            <a:r>
              <a:rPr lang="zh-CN" altLang="en-US" sz="2000" dirty="0">
                <a:solidFill>
                  <a:schemeClr val="folHlink"/>
                </a:solidFill>
              </a:rPr>
              <a:t>有边相连的</a:t>
            </a:r>
            <a:r>
              <a:rPr lang="en-US" altLang="zh-CN" sz="2000" dirty="0">
                <a:solidFill>
                  <a:schemeClr val="folHlink"/>
                </a:solidFill>
              </a:rPr>
              <a:t>2</a:t>
            </a:r>
            <a:r>
              <a:rPr lang="zh-CN" altLang="en-US" sz="2000" dirty="0">
                <a:solidFill>
                  <a:schemeClr val="folHlink"/>
                </a:solidFill>
              </a:rPr>
              <a:t>、</a:t>
            </a:r>
            <a:r>
              <a:rPr lang="en-US" altLang="zh-CN" sz="2000" dirty="0">
                <a:solidFill>
                  <a:schemeClr val="folHlink"/>
                </a:solidFill>
              </a:rPr>
              <a:t>4,</a:t>
            </a:r>
            <a:r>
              <a:rPr lang="zh-CN" altLang="en-US" sz="2000" dirty="0">
                <a:solidFill>
                  <a:schemeClr val="folHlink"/>
                </a:solidFill>
              </a:rPr>
              <a:t>由于</a:t>
            </a:r>
            <a:r>
              <a:rPr lang="en-US" altLang="zh-CN" sz="2000" dirty="0" err="1">
                <a:solidFill>
                  <a:schemeClr val="folHlink"/>
                </a:solidFill>
              </a:rPr>
              <a:t>dist</a:t>
            </a:r>
            <a:r>
              <a:rPr lang="en-US" altLang="zh-CN" sz="2000" dirty="0">
                <a:solidFill>
                  <a:schemeClr val="folHlink"/>
                </a:solidFill>
              </a:rPr>
              <a:t>[2]=5&gt;</a:t>
            </a:r>
            <a:r>
              <a:rPr lang="en-US" altLang="zh-CN" sz="2000" dirty="0" err="1">
                <a:solidFill>
                  <a:schemeClr val="folHlink"/>
                </a:solidFill>
              </a:rPr>
              <a:t>dist</a:t>
            </a:r>
            <a:r>
              <a:rPr lang="en-US" altLang="zh-CN" sz="2000" dirty="0">
                <a:solidFill>
                  <a:schemeClr val="folHlink"/>
                </a:solidFill>
              </a:rPr>
              <a:t>[3]+1=3 </a:t>
            </a:r>
            <a:r>
              <a:rPr lang="en-US" altLang="zh-CN" sz="2000" dirty="0" err="1">
                <a:solidFill>
                  <a:schemeClr val="folHlink"/>
                </a:solidFill>
              </a:rPr>
              <a:t>dist</a:t>
            </a:r>
            <a:r>
              <a:rPr lang="en-US" altLang="zh-CN" sz="2000" dirty="0">
                <a:solidFill>
                  <a:schemeClr val="folHlink"/>
                </a:solidFill>
              </a:rPr>
              <a:t>[4]=8&gt;</a:t>
            </a:r>
            <a:r>
              <a:rPr lang="en-US" altLang="zh-CN" sz="2000" dirty="0" err="1">
                <a:solidFill>
                  <a:schemeClr val="folHlink"/>
                </a:solidFill>
              </a:rPr>
              <a:t>dist</a:t>
            </a:r>
            <a:r>
              <a:rPr lang="en-US" altLang="zh-CN" sz="2000" dirty="0">
                <a:solidFill>
                  <a:schemeClr val="folHlink"/>
                </a:solidFill>
              </a:rPr>
              <a:t>[3]+5=7  </a:t>
            </a:r>
            <a:r>
              <a:rPr lang="zh-CN" altLang="en-US" sz="2000" dirty="0">
                <a:solidFill>
                  <a:schemeClr val="folHlink"/>
                </a:solidFill>
              </a:rPr>
              <a:t>所以被松弛成功后放入队列，再把</a:t>
            </a:r>
            <a:r>
              <a:rPr lang="en-US" altLang="zh-CN" sz="2000" dirty="0">
                <a:solidFill>
                  <a:schemeClr val="folHlink"/>
                </a:solidFill>
              </a:rPr>
              <a:t>3</a:t>
            </a:r>
            <a:r>
              <a:rPr lang="zh-CN" altLang="en-US" sz="2000" dirty="0">
                <a:solidFill>
                  <a:schemeClr val="folHlink"/>
                </a:solidFill>
              </a:rPr>
              <a:t>标记为不在队列中</a:t>
            </a:r>
            <a:r>
              <a:rPr lang="en-US" altLang="zh-CN" sz="2000" dirty="0">
                <a:solidFill>
                  <a:schemeClr val="folHlink"/>
                </a:solidFill>
              </a:rPr>
              <a:t>,</a:t>
            </a:r>
            <a:r>
              <a:rPr lang="zh-CN" altLang="en-US" sz="2000" dirty="0">
                <a:solidFill>
                  <a:schemeClr val="folHlink"/>
                </a:solidFill>
              </a:rPr>
              <a:t>即</a:t>
            </a:r>
            <a:r>
              <a:rPr lang="en-US" altLang="zh-CN" sz="2000" dirty="0">
                <a:solidFill>
                  <a:schemeClr val="folHlink"/>
                </a:solidFill>
              </a:rPr>
              <a:t>used[3]=0</a:t>
            </a:r>
          </a:p>
        </p:txBody>
      </p:sp>
      <p:sp>
        <p:nvSpPr>
          <p:cNvPr id="226308" name="Oval 4"/>
          <p:cNvSpPr>
            <a:spLocks noChangeArrowheads="1"/>
          </p:cNvSpPr>
          <p:nvPr/>
        </p:nvSpPr>
        <p:spPr bwMode="auto">
          <a:xfrm>
            <a:off x="3657600" y="24384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2</a:t>
            </a:r>
            <a:endParaRPr lang="en-US" altLang="zh-CN"/>
          </a:p>
        </p:txBody>
      </p:sp>
      <p:sp>
        <p:nvSpPr>
          <p:cNvPr id="226309" name="Oval 5"/>
          <p:cNvSpPr>
            <a:spLocks noChangeArrowheads="1"/>
          </p:cNvSpPr>
          <p:nvPr/>
        </p:nvSpPr>
        <p:spPr bwMode="auto">
          <a:xfrm>
            <a:off x="6477000" y="2971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5</a:t>
            </a:r>
            <a:endParaRPr lang="en-US" altLang="zh-CN"/>
          </a:p>
        </p:txBody>
      </p:sp>
      <p:sp>
        <p:nvSpPr>
          <p:cNvPr id="226310" name="Oval 6"/>
          <p:cNvSpPr>
            <a:spLocks noChangeArrowheads="1"/>
          </p:cNvSpPr>
          <p:nvPr/>
        </p:nvSpPr>
        <p:spPr bwMode="auto">
          <a:xfrm>
            <a:off x="4876800" y="3657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4</a:t>
            </a:r>
            <a:endParaRPr lang="en-US" altLang="zh-CN"/>
          </a:p>
        </p:txBody>
      </p:sp>
      <p:sp>
        <p:nvSpPr>
          <p:cNvPr id="226311" name="Oval 7"/>
          <p:cNvSpPr>
            <a:spLocks noChangeArrowheads="1"/>
          </p:cNvSpPr>
          <p:nvPr/>
        </p:nvSpPr>
        <p:spPr bwMode="auto">
          <a:xfrm>
            <a:off x="2667000" y="4114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3</a:t>
            </a:r>
            <a:endParaRPr lang="en-US" altLang="zh-CN"/>
          </a:p>
        </p:txBody>
      </p:sp>
      <p:sp>
        <p:nvSpPr>
          <p:cNvPr id="226312" name="Oval 8"/>
          <p:cNvSpPr>
            <a:spLocks noChangeArrowheads="1"/>
          </p:cNvSpPr>
          <p:nvPr/>
        </p:nvSpPr>
        <p:spPr bwMode="auto">
          <a:xfrm>
            <a:off x="1676400" y="2895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mtClean="0"/>
              <a:t>1</a:t>
            </a:r>
            <a:endParaRPr lang="en-US" altLang="zh-CN"/>
          </a:p>
        </p:txBody>
      </p:sp>
      <p:sp>
        <p:nvSpPr>
          <p:cNvPr id="226313" name="Line 9"/>
          <p:cNvSpPr>
            <a:spLocks noChangeShapeType="1"/>
          </p:cNvSpPr>
          <p:nvPr/>
        </p:nvSpPr>
        <p:spPr bwMode="auto">
          <a:xfrm flipV="1">
            <a:off x="2362200" y="2819400"/>
            <a:ext cx="1295400" cy="381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14" name="Line 10"/>
          <p:cNvSpPr>
            <a:spLocks noChangeShapeType="1"/>
          </p:cNvSpPr>
          <p:nvPr/>
        </p:nvSpPr>
        <p:spPr bwMode="auto">
          <a:xfrm>
            <a:off x="2286000" y="3505200"/>
            <a:ext cx="53340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15" name="Line 11"/>
          <p:cNvSpPr>
            <a:spLocks noChangeShapeType="1"/>
          </p:cNvSpPr>
          <p:nvPr/>
        </p:nvSpPr>
        <p:spPr bwMode="auto">
          <a:xfrm flipV="1">
            <a:off x="3276600" y="3048000"/>
            <a:ext cx="609600" cy="1143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16" name="Line 12"/>
          <p:cNvSpPr>
            <a:spLocks noChangeShapeType="1"/>
          </p:cNvSpPr>
          <p:nvPr/>
        </p:nvSpPr>
        <p:spPr bwMode="auto">
          <a:xfrm>
            <a:off x="4343400" y="28956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17" name="Line 13"/>
          <p:cNvSpPr>
            <a:spLocks noChangeShapeType="1"/>
          </p:cNvSpPr>
          <p:nvPr/>
        </p:nvSpPr>
        <p:spPr bwMode="auto">
          <a:xfrm flipV="1">
            <a:off x="5486400" y="3429000"/>
            <a:ext cx="990600" cy="457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18" name="Line 14"/>
          <p:cNvSpPr>
            <a:spLocks noChangeShapeType="1"/>
          </p:cNvSpPr>
          <p:nvPr/>
        </p:nvSpPr>
        <p:spPr bwMode="auto">
          <a:xfrm flipV="1">
            <a:off x="3352800" y="4191000"/>
            <a:ext cx="1600200" cy="304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19" name="Rectangle 15"/>
          <p:cNvSpPr>
            <a:spLocks noChangeArrowheads="1"/>
          </p:cNvSpPr>
          <p:nvPr/>
        </p:nvSpPr>
        <p:spPr bwMode="auto">
          <a:xfrm>
            <a:off x="2743200" y="2667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6320" name="Rectangle 16"/>
          <p:cNvSpPr>
            <a:spLocks noChangeArrowheads="1"/>
          </p:cNvSpPr>
          <p:nvPr/>
        </p:nvSpPr>
        <p:spPr bwMode="auto">
          <a:xfrm>
            <a:off x="4724400" y="29718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6321" name="Rectangle 17"/>
          <p:cNvSpPr>
            <a:spLocks noChangeArrowheads="1"/>
          </p:cNvSpPr>
          <p:nvPr/>
        </p:nvSpPr>
        <p:spPr bwMode="auto">
          <a:xfrm>
            <a:off x="3657600" y="3581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6322" name="Rectangle 18"/>
          <p:cNvSpPr>
            <a:spLocks noChangeArrowheads="1"/>
          </p:cNvSpPr>
          <p:nvPr/>
        </p:nvSpPr>
        <p:spPr bwMode="auto">
          <a:xfrm>
            <a:off x="2057400" y="3810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6323" name="Rectangle 19"/>
          <p:cNvSpPr>
            <a:spLocks noChangeArrowheads="1"/>
          </p:cNvSpPr>
          <p:nvPr/>
        </p:nvSpPr>
        <p:spPr bwMode="auto">
          <a:xfrm>
            <a:off x="3962400" y="4419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6324" name="Rectangle 20"/>
          <p:cNvSpPr>
            <a:spLocks noChangeArrowheads="1"/>
          </p:cNvSpPr>
          <p:nvPr/>
        </p:nvSpPr>
        <p:spPr bwMode="auto">
          <a:xfrm>
            <a:off x="5638800" y="3276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6325" name="Rectangle 21"/>
          <p:cNvSpPr>
            <a:spLocks noChangeArrowheads="1"/>
          </p:cNvSpPr>
          <p:nvPr/>
        </p:nvSpPr>
        <p:spPr bwMode="auto">
          <a:xfrm>
            <a:off x="533400" y="53340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6" name="Rectangle 22"/>
          <p:cNvSpPr>
            <a:spLocks noChangeArrowheads="1"/>
          </p:cNvSpPr>
          <p:nvPr/>
        </p:nvSpPr>
        <p:spPr bwMode="auto">
          <a:xfrm>
            <a:off x="1143000" y="5105400"/>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mtClean="0">
                <a:solidFill>
                  <a:schemeClr val="hlink"/>
                </a:solidFill>
              </a:rPr>
              <a:t>dist[1]=</a:t>
            </a:r>
            <a:r>
              <a:rPr lang="en-US" altLang="zh-CN" dirty="0">
                <a:solidFill>
                  <a:schemeClr val="hlink"/>
                </a:solidFill>
              </a:rPr>
              <a:t>0 </a:t>
            </a:r>
            <a:r>
              <a:rPr lang="en-US" altLang="zh-CN" dirty="0" err="1">
                <a:solidFill>
                  <a:schemeClr val="hlink"/>
                </a:solidFill>
              </a:rPr>
              <a:t>dist</a:t>
            </a:r>
            <a:r>
              <a:rPr lang="en-US" altLang="zh-CN" dirty="0">
                <a:solidFill>
                  <a:schemeClr val="hlink"/>
                </a:solidFill>
              </a:rPr>
              <a:t>[2]=</a:t>
            </a:r>
            <a:r>
              <a:rPr lang="en-US" altLang="zh-CN" dirty="0">
                <a:solidFill>
                  <a:srgbClr val="4335FD"/>
                </a:solidFill>
              </a:rPr>
              <a:t>3</a:t>
            </a:r>
            <a:r>
              <a:rPr lang="en-US" altLang="zh-CN" dirty="0">
                <a:solidFill>
                  <a:schemeClr val="hlink"/>
                </a:solidFill>
              </a:rPr>
              <a:t> </a:t>
            </a:r>
            <a:r>
              <a:rPr lang="en-US" altLang="zh-CN" dirty="0" err="1">
                <a:solidFill>
                  <a:schemeClr val="hlink"/>
                </a:solidFill>
              </a:rPr>
              <a:t>dist</a:t>
            </a:r>
            <a:r>
              <a:rPr lang="en-US" altLang="zh-CN" dirty="0">
                <a:solidFill>
                  <a:schemeClr val="hlink"/>
                </a:solidFill>
              </a:rPr>
              <a:t>[3]=2	 </a:t>
            </a:r>
            <a:r>
              <a:rPr lang="en-US" altLang="zh-CN" dirty="0" err="1">
                <a:solidFill>
                  <a:schemeClr val="hlink"/>
                </a:solidFill>
              </a:rPr>
              <a:t>dist</a:t>
            </a:r>
            <a:r>
              <a:rPr lang="en-US" altLang="zh-CN" dirty="0">
                <a:solidFill>
                  <a:schemeClr val="hlink"/>
                </a:solidFill>
              </a:rPr>
              <a:t>[4]=</a:t>
            </a:r>
            <a:r>
              <a:rPr lang="en-US" altLang="zh-CN" dirty="0">
                <a:solidFill>
                  <a:srgbClr val="4335FD"/>
                </a:solidFill>
              </a:rPr>
              <a:t>7</a:t>
            </a:r>
            <a:r>
              <a:rPr lang="en-US" altLang="zh-CN" dirty="0">
                <a:solidFill>
                  <a:schemeClr val="accent2"/>
                </a:solidFill>
              </a:rPr>
              <a:t>	</a:t>
            </a:r>
            <a:r>
              <a:rPr lang="en-US" altLang="zh-CN" dirty="0" err="1"/>
              <a:t>dist</a:t>
            </a:r>
            <a:r>
              <a:rPr lang="en-US" altLang="zh-CN" dirty="0"/>
              <a:t>[5]=</a:t>
            </a:r>
            <a:r>
              <a:rPr lang="en-US" altLang="zh-CN" dirty="0" err="1"/>
              <a:t>max_int</a:t>
            </a:r>
            <a:endParaRPr lang="en-US" altLang="zh-CN" dirty="0"/>
          </a:p>
          <a:p>
            <a:r>
              <a:rPr lang="en-US" altLang="zh-CN" dirty="0" err="1">
                <a:solidFill>
                  <a:srgbClr val="9815FB"/>
                </a:solidFill>
              </a:rPr>
              <a:t>que</a:t>
            </a:r>
            <a:r>
              <a:rPr lang="en-US" altLang="zh-CN" dirty="0">
                <a:solidFill>
                  <a:srgbClr val="9815FB"/>
                </a:solidFill>
              </a:rPr>
              <a:t>={4,2}</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75</a:t>
            </a:fld>
            <a:endParaRPr lang="en-GB" dirty="0"/>
          </a:p>
        </p:txBody>
      </p:sp>
    </p:spTree>
    <p:extLst>
      <p:ext uri="{BB962C8B-B14F-4D97-AF65-F5344CB8AC3E}">
        <p14:creationId xmlns:p14="http://schemas.microsoft.com/office/powerpoint/2010/main" val="3685739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7330" name="Rectangle 2"/>
          <p:cNvSpPr>
            <a:spLocks noGrp="1" noRot="1" noChangeArrowheads="1"/>
          </p:cNvSpPr>
          <p:nvPr>
            <p:ph type="title"/>
          </p:nvPr>
        </p:nvSpPr>
        <p:spPr/>
        <p:txBody>
          <a:bodyPr/>
          <a:lstStyle/>
          <a:p>
            <a:r>
              <a:rPr lang="en-US" altLang="zh-CN"/>
              <a:t> </a:t>
            </a:r>
          </a:p>
        </p:txBody>
      </p:sp>
      <p:sp>
        <p:nvSpPr>
          <p:cNvPr id="227331" name="Rectangle 3"/>
          <p:cNvSpPr>
            <a:spLocks noGrp="1" noRot="1" noChangeArrowheads="1"/>
          </p:cNvSpPr>
          <p:nvPr>
            <p:ph type="body" idx="1"/>
          </p:nvPr>
        </p:nvSpPr>
        <p:spPr>
          <a:xfrm>
            <a:off x="301625" y="1104900"/>
            <a:ext cx="8540750" cy="5638800"/>
          </a:xfrm>
        </p:spPr>
        <p:txBody>
          <a:bodyPr/>
          <a:lstStyle/>
          <a:p>
            <a:r>
              <a:rPr lang="en-US" altLang="zh-CN" sz="2400" b="1" dirty="0">
                <a:solidFill>
                  <a:schemeClr val="folHlink"/>
                </a:solidFill>
              </a:rPr>
              <a:t>5.</a:t>
            </a:r>
            <a:r>
              <a:rPr lang="zh-CN" altLang="en-US" sz="2400" b="1" dirty="0">
                <a:solidFill>
                  <a:schemeClr val="folHlink"/>
                </a:solidFill>
              </a:rPr>
              <a:t>从队首取出元素</a:t>
            </a:r>
            <a:r>
              <a:rPr lang="en-US" altLang="zh-CN" sz="2400" b="1" dirty="0">
                <a:solidFill>
                  <a:schemeClr val="folHlink"/>
                </a:solidFill>
              </a:rPr>
              <a:t>4,</a:t>
            </a:r>
            <a:r>
              <a:rPr lang="zh-CN" altLang="en-US" sz="2400" b="1" dirty="0">
                <a:solidFill>
                  <a:schemeClr val="folHlink"/>
                </a:solidFill>
              </a:rPr>
              <a:t>用</a:t>
            </a:r>
            <a:r>
              <a:rPr lang="en-US" altLang="zh-CN" sz="2400" b="1" dirty="0" err="1">
                <a:solidFill>
                  <a:schemeClr val="folHlink"/>
                </a:solidFill>
              </a:rPr>
              <a:t>dist</a:t>
            </a:r>
            <a:r>
              <a:rPr lang="en-US" altLang="zh-CN" sz="2400" b="1" dirty="0">
                <a:solidFill>
                  <a:schemeClr val="folHlink"/>
                </a:solidFill>
              </a:rPr>
              <a:t>[4]</a:t>
            </a:r>
            <a:r>
              <a:rPr lang="zh-CN" altLang="en-US" sz="2400" b="1" dirty="0">
                <a:solidFill>
                  <a:schemeClr val="folHlink"/>
                </a:solidFill>
              </a:rPr>
              <a:t>去松弛跟</a:t>
            </a:r>
            <a:r>
              <a:rPr lang="en-US" altLang="zh-CN" sz="2400" b="1" dirty="0">
                <a:solidFill>
                  <a:schemeClr val="folHlink"/>
                </a:solidFill>
              </a:rPr>
              <a:t>4</a:t>
            </a:r>
            <a:r>
              <a:rPr lang="zh-CN" altLang="en-US" sz="2400" b="1" dirty="0">
                <a:solidFill>
                  <a:schemeClr val="folHlink"/>
                </a:solidFill>
              </a:rPr>
              <a:t>有边相连的</a:t>
            </a:r>
            <a:r>
              <a:rPr lang="en-US" altLang="zh-CN" sz="2400" b="1" dirty="0">
                <a:solidFill>
                  <a:schemeClr val="folHlink"/>
                </a:solidFill>
              </a:rPr>
              <a:t>5,</a:t>
            </a:r>
            <a:r>
              <a:rPr lang="zh-CN" altLang="en-US" sz="2400" b="1" dirty="0">
                <a:solidFill>
                  <a:schemeClr val="folHlink"/>
                </a:solidFill>
              </a:rPr>
              <a:t>由于</a:t>
            </a:r>
            <a:r>
              <a:rPr lang="en-US" altLang="zh-CN" sz="2400" b="1" dirty="0" err="1">
                <a:solidFill>
                  <a:schemeClr val="folHlink"/>
                </a:solidFill>
              </a:rPr>
              <a:t>dist</a:t>
            </a:r>
            <a:r>
              <a:rPr lang="en-US" altLang="zh-CN" sz="2400" b="1" dirty="0">
                <a:solidFill>
                  <a:schemeClr val="folHlink"/>
                </a:solidFill>
              </a:rPr>
              <a:t>[5]=</a:t>
            </a:r>
            <a:r>
              <a:rPr lang="en-US" altLang="zh-CN" sz="2400" b="1" dirty="0" err="1">
                <a:solidFill>
                  <a:schemeClr val="folHlink"/>
                </a:solidFill>
              </a:rPr>
              <a:t>max_int</a:t>
            </a:r>
            <a:r>
              <a:rPr lang="en-US" altLang="zh-CN" sz="2400" b="1" dirty="0">
                <a:solidFill>
                  <a:schemeClr val="folHlink"/>
                </a:solidFill>
              </a:rPr>
              <a:t>&gt;</a:t>
            </a:r>
            <a:r>
              <a:rPr lang="en-US" altLang="zh-CN" sz="2400" b="1" dirty="0" err="1">
                <a:solidFill>
                  <a:schemeClr val="folHlink"/>
                </a:solidFill>
              </a:rPr>
              <a:t>dist</a:t>
            </a:r>
            <a:r>
              <a:rPr lang="en-US" altLang="zh-CN" sz="2400" b="1" dirty="0">
                <a:solidFill>
                  <a:schemeClr val="folHlink"/>
                </a:solidFill>
              </a:rPr>
              <a:t>[4]+2=9    </a:t>
            </a:r>
            <a:r>
              <a:rPr lang="zh-CN" altLang="en-US" sz="2400" b="1" dirty="0">
                <a:solidFill>
                  <a:schemeClr val="folHlink"/>
                </a:solidFill>
              </a:rPr>
              <a:t>所以被松弛成功后放入队列，再把</a:t>
            </a:r>
            <a:r>
              <a:rPr lang="en-US" altLang="zh-CN" sz="2400" b="1" dirty="0">
                <a:solidFill>
                  <a:schemeClr val="folHlink"/>
                </a:solidFill>
              </a:rPr>
              <a:t>4</a:t>
            </a:r>
            <a:r>
              <a:rPr lang="zh-CN" altLang="en-US" sz="2400" b="1" dirty="0">
                <a:solidFill>
                  <a:schemeClr val="folHlink"/>
                </a:solidFill>
              </a:rPr>
              <a:t>标记为不在队列中</a:t>
            </a:r>
            <a:r>
              <a:rPr lang="en-US" altLang="zh-CN" sz="2400" b="1" dirty="0">
                <a:solidFill>
                  <a:schemeClr val="folHlink"/>
                </a:solidFill>
              </a:rPr>
              <a:t>,</a:t>
            </a:r>
            <a:r>
              <a:rPr lang="zh-CN" altLang="en-US" sz="2400" b="1" dirty="0">
                <a:solidFill>
                  <a:schemeClr val="folHlink"/>
                </a:solidFill>
              </a:rPr>
              <a:t>即</a:t>
            </a:r>
            <a:r>
              <a:rPr lang="en-US" altLang="zh-CN" sz="2400" b="1" dirty="0">
                <a:solidFill>
                  <a:schemeClr val="folHlink"/>
                </a:solidFill>
              </a:rPr>
              <a:t>used[4]=0</a:t>
            </a:r>
          </a:p>
        </p:txBody>
      </p:sp>
      <p:sp>
        <p:nvSpPr>
          <p:cNvPr id="227332" name="Oval 4"/>
          <p:cNvSpPr>
            <a:spLocks noChangeArrowheads="1"/>
          </p:cNvSpPr>
          <p:nvPr/>
        </p:nvSpPr>
        <p:spPr bwMode="auto">
          <a:xfrm>
            <a:off x="3657600" y="24384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7333" name="Oval 5"/>
          <p:cNvSpPr>
            <a:spLocks noChangeArrowheads="1"/>
          </p:cNvSpPr>
          <p:nvPr/>
        </p:nvSpPr>
        <p:spPr bwMode="auto">
          <a:xfrm>
            <a:off x="6477000" y="2971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7334" name="Oval 6"/>
          <p:cNvSpPr>
            <a:spLocks noChangeArrowheads="1"/>
          </p:cNvSpPr>
          <p:nvPr/>
        </p:nvSpPr>
        <p:spPr bwMode="auto">
          <a:xfrm>
            <a:off x="4876800" y="3657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227335" name="Oval 7"/>
          <p:cNvSpPr>
            <a:spLocks noChangeArrowheads="1"/>
          </p:cNvSpPr>
          <p:nvPr/>
        </p:nvSpPr>
        <p:spPr bwMode="auto">
          <a:xfrm>
            <a:off x="2667000" y="4114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7336" name="Oval 8"/>
          <p:cNvSpPr>
            <a:spLocks noChangeArrowheads="1"/>
          </p:cNvSpPr>
          <p:nvPr/>
        </p:nvSpPr>
        <p:spPr bwMode="auto">
          <a:xfrm>
            <a:off x="1676400" y="2895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7337" name="Line 9"/>
          <p:cNvSpPr>
            <a:spLocks noChangeShapeType="1"/>
          </p:cNvSpPr>
          <p:nvPr/>
        </p:nvSpPr>
        <p:spPr bwMode="auto">
          <a:xfrm flipV="1">
            <a:off x="2362200" y="2819400"/>
            <a:ext cx="1295400" cy="381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338" name="Line 10"/>
          <p:cNvSpPr>
            <a:spLocks noChangeShapeType="1"/>
          </p:cNvSpPr>
          <p:nvPr/>
        </p:nvSpPr>
        <p:spPr bwMode="auto">
          <a:xfrm>
            <a:off x="2286000" y="3505200"/>
            <a:ext cx="53340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339" name="Line 11"/>
          <p:cNvSpPr>
            <a:spLocks noChangeShapeType="1"/>
          </p:cNvSpPr>
          <p:nvPr/>
        </p:nvSpPr>
        <p:spPr bwMode="auto">
          <a:xfrm flipV="1">
            <a:off x="3276600" y="3048000"/>
            <a:ext cx="609600" cy="1143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340" name="Line 12"/>
          <p:cNvSpPr>
            <a:spLocks noChangeShapeType="1"/>
          </p:cNvSpPr>
          <p:nvPr/>
        </p:nvSpPr>
        <p:spPr bwMode="auto">
          <a:xfrm>
            <a:off x="4343400" y="28956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341" name="Line 13"/>
          <p:cNvSpPr>
            <a:spLocks noChangeShapeType="1"/>
          </p:cNvSpPr>
          <p:nvPr/>
        </p:nvSpPr>
        <p:spPr bwMode="auto">
          <a:xfrm flipV="1">
            <a:off x="5486400" y="3429000"/>
            <a:ext cx="990600" cy="457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342" name="Line 14"/>
          <p:cNvSpPr>
            <a:spLocks noChangeShapeType="1"/>
          </p:cNvSpPr>
          <p:nvPr/>
        </p:nvSpPr>
        <p:spPr bwMode="auto">
          <a:xfrm flipV="1">
            <a:off x="3352800" y="4191000"/>
            <a:ext cx="1600200" cy="304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343" name="Rectangle 15"/>
          <p:cNvSpPr>
            <a:spLocks noChangeArrowheads="1"/>
          </p:cNvSpPr>
          <p:nvPr/>
        </p:nvSpPr>
        <p:spPr bwMode="auto">
          <a:xfrm>
            <a:off x="2743200" y="2667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7344" name="Rectangle 16"/>
          <p:cNvSpPr>
            <a:spLocks noChangeArrowheads="1"/>
          </p:cNvSpPr>
          <p:nvPr/>
        </p:nvSpPr>
        <p:spPr bwMode="auto">
          <a:xfrm>
            <a:off x="4724400" y="29718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7345" name="Rectangle 17"/>
          <p:cNvSpPr>
            <a:spLocks noChangeArrowheads="1"/>
          </p:cNvSpPr>
          <p:nvPr/>
        </p:nvSpPr>
        <p:spPr bwMode="auto">
          <a:xfrm>
            <a:off x="3657600" y="3581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7346" name="Rectangle 18"/>
          <p:cNvSpPr>
            <a:spLocks noChangeArrowheads="1"/>
          </p:cNvSpPr>
          <p:nvPr/>
        </p:nvSpPr>
        <p:spPr bwMode="auto">
          <a:xfrm>
            <a:off x="2057400" y="3810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7347" name="Rectangle 19"/>
          <p:cNvSpPr>
            <a:spLocks noChangeArrowheads="1"/>
          </p:cNvSpPr>
          <p:nvPr/>
        </p:nvSpPr>
        <p:spPr bwMode="auto">
          <a:xfrm>
            <a:off x="3962400" y="4419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7348" name="Rectangle 20"/>
          <p:cNvSpPr>
            <a:spLocks noChangeArrowheads="1"/>
          </p:cNvSpPr>
          <p:nvPr/>
        </p:nvSpPr>
        <p:spPr bwMode="auto">
          <a:xfrm>
            <a:off x="5638800" y="3276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7349" name="Rectangle 21"/>
          <p:cNvSpPr>
            <a:spLocks noChangeArrowheads="1"/>
          </p:cNvSpPr>
          <p:nvPr/>
        </p:nvSpPr>
        <p:spPr bwMode="auto">
          <a:xfrm>
            <a:off x="533400" y="53340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p>
        </p:txBody>
      </p:sp>
      <p:sp>
        <p:nvSpPr>
          <p:cNvPr id="227350" name="Rectangle 22"/>
          <p:cNvSpPr>
            <a:spLocks noChangeArrowheads="1"/>
          </p:cNvSpPr>
          <p:nvPr/>
        </p:nvSpPr>
        <p:spPr bwMode="auto">
          <a:xfrm>
            <a:off x="1143000" y="5105400"/>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smtClean="0">
                <a:solidFill>
                  <a:schemeClr val="hlink"/>
                </a:solidFill>
              </a:rPr>
              <a:t>dist[1]=</a:t>
            </a:r>
            <a:r>
              <a:rPr lang="en-US" altLang="zh-CN" sz="2400" b="1" dirty="0">
                <a:solidFill>
                  <a:schemeClr val="hlink"/>
                </a:solidFill>
              </a:rPr>
              <a:t>0 </a:t>
            </a:r>
            <a:r>
              <a:rPr lang="en-US" altLang="zh-CN" sz="2400" b="1" dirty="0" err="1">
                <a:solidFill>
                  <a:schemeClr val="hlink"/>
                </a:solidFill>
              </a:rPr>
              <a:t>dist</a:t>
            </a:r>
            <a:r>
              <a:rPr lang="en-US" altLang="zh-CN" sz="2400" b="1" dirty="0">
                <a:solidFill>
                  <a:schemeClr val="hlink"/>
                </a:solidFill>
              </a:rPr>
              <a:t>[2]=</a:t>
            </a:r>
            <a:r>
              <a:rPr lang="en-US" altLang="zh-CN" sz="2400" b="1" dirty="0">
                <a:solidFill>
                  <a:srgbClr val="4335FD"/>
                </a:solidFill>
              </a:rPr>
              <a:t>3</a:t>
            </a:r>
            <a:r>
              <a:rPr lang="en-US" altLang="zh-CN" sz="2400" b="1" dirty="0">
                <a:solidFill>
                  <a:schemeClr val="hlink"/>
                </a:solidFill>
              </a:rPr>
              <a:t> </a:t>
            </a:r>
            <a:r>
              <a:rPr lang="en-US" altLang="zh-CN" sz="2400" b="1" dirty="0" err="1">
                <a:solidFill>
                  <a:schemeClr val="hlink"/>
                </a:solidFill>
              </a:rPr>
              <a:t>dist</a:t>
            </a:r>
            <a:r>
              <a:rPr lang="en-US" altLang="zh-CN" sz="2400" b="1" dirty="0">
                <a:solidFill>
                  <a:schemeClr val="hlink"/>
                </a:solidFill>
              </a:rPr>
              <a:t>[3]=2	 </a:t>
            </a:r>
            <a:r>
              <a:rPr lang="en-US" altLang="zh-CN" sz="2400" b="1" dirty="0" err="1">
                <a:solidFill>
                  <a:schemeClr val="hlink"/>
                </a:solidFill>
              </a:rPr>
              <a:t>dist</a:t>
            </a:r>
            <a:r>
              <a:rPr lang="en-US" altLang="zh-CN" sz="2400" b="1" dirty="0">
                <a:solidFill>
                  <a:schemeClr val="hlink"/>
                </a:solidFill>
              </a:rPr>
              <a:t>[4]=</a:t>
            </a:r>
            <a:r>
              <a:rPr lang="en-US" altLang="zh-CN" sz="2400" b="1" dirty="0">
                <a:solidFill>
                  <a:srgbClr val="4335FD"/>
                </a:solidFill>
              </a:rPr>
              <a:t>7</a:t>
            </a:r>
            <a:r>
              <a:rPr lang="en-US" altLang="zh-CN" sz="2400" b="1" dirty="0">
                <a:solidFill>
                  <a:schemeClr val="accent2"/>
                </a:solidFill>
              </a:rPr>
              <a:t> </a:t>
            </a:r>
            <a:r>
              <a:rPr lang="en-US" altLang="zh-CN" sz="2400" b="1" dirty="0" err="1">
                <a:solidFill>
                  <a:schemeClr val="hlink"/>
                </a:solidFill>
              </a:rPr>
              <a:t>dist</a:t>
            </a:r>
            <a:r>
              <a:rPr lang="en-US" altLang="zh-CN" sz="2400" b="1" dirty="0">
                <a:solidFill>
                  <a:schemeClr val="hlink"/>
                </a:solidFill>
              </a:rPr>
              <a:t>[5]=9</a:t>
            </a:r>
          </a:p>
          <a:p>
            <a:r>
              <a:rPr lang="en-US" altLang="zh-CN" sz="2400" b="1" dirty="0" err="1">
                <a:solidFill>
                  <a:srgbClr val="9815FB"/>
                </a:solidFill>
              </a:rPr>
              <a:t>que</a:t>
            </a:r>
            <a:r>
              <a:rPr lang="en-US" altLang="zh-CN" sz="2400" b="1" dirty="0">
                <a:solidFill>
                  <a:srgbClr val="9815FB"/>
                </a:solidFill>
              </a:rPr>
              <a:t>={2,5}</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76</a:t>
            </a:fld>
            <a:endParaRPr lang="en-GB" dirty="0"/>
          </a:p>
        </p:txBody>
      </p:sp>
    </p:spTree>
    <p:extLst>
      <p:ext uri="{BB962C8B-B14F-4D97-AF65-F5344CB8AC3E}">
        <p14:creationId xmlns:p14="http://schemas.microsoft.com/office/powerpoint/2010/main" val="725351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8354" name="Rectangle 2"/>
          <p:cNvSpPr>
            <a:spLocks noGrp="1" noRot="1" noChangeArrowheads="1"/>
          </p:cNvSpPr>
          <p:nvPr>
            <p:ph type="title"/>
          </p:nvPr>
        </p:nvSpPr>
        <p:spPr/>
        <p:txBody>
          <a:bodyPr/>
          <a:lstStyle/>
          <a:p>
            <a:r>
              <a:rPr lang="en-US" altLang="zh-CN"/>
              <a:t> </a:t>
            </a:r>
          </a:p>
        </p:txBody>
      </p:sp>
      <p:sp>
        <p:nvSpPr>
          <p:cNvPr id="228355" name="Rectangle 3"/>
          <p:cNvSpPr>
            <a:spLocks noGrp="1" noRot="1" noChangeArrowheads="1"/>
          </p:cNvSpPr>
          <p:nvPr>
            <p:ph type="body" idx="1"/>
          </p:nvPr>
        </p:nvSpPr>
        <p:spPr>
          <a:xfrm>
            <a:off x="149225" y="1104900"/>
            <a:ext cx="8540750" cy="5638800"/>
          </a:xfrm>
        </p:spPr>
        <p:txBody>
          <a:bodyPr/>
          <a:lstStyle/>
          <a:p>
            <a:r>
              <a:rPr lang="en-US" altLang="zh-CN" sz="2400" b="1" dirty="0">
                <a:solidFill>
                  <a:schemeClr val="folHlink"/>
                </a:solidFill>
              </a:rPr>
              <a:t>6.</a:t>
            </a:r>
            <a:r>
              <a:rPr lang="zh-CN" altLang="en-US" sz="2400" b="1" dirty="0">
                <a:solidFill>
                  <a:schemeClr val="folHlink"/>
                </a:solidFill>
              </a:rPr>
              <a:t>从队首取出元素</a:t>
            </a:r>
            <a:r>
              <a:rPr lang="en-US" altLang="zh-CN" sz="2400" b="1" dirty="0">
                <a:solidFill>
                  <a:schemeClr val="folHlink"/>
                </a:solidFill>
              </a:rPr>
              <a:t>2,</a:t>
            </a:r>
            <a:r>
              <a:rPr lang="zh-CN" altLang="en-US" sz="2400" b="1" dirty="0">
                <a:solidFill>
                  <a:schemeClr val="folHlink"/>
                </a:solidFill>
              </a:rPr>
              <a:t>用</a:t>
            </a:r>
            <a:r>
              <a:rPr lang="en-US" altLang="zh-CN" sz="2400" b="1" dirty="0" err="1">
                <a:solidFill>
                  <a:schemeClr val="folHlink"/>
                </a:solidFill>
              </a:rPr>
              <a:t>dist</a:t>
            </a:r>
            <a:r>
              <a:rPr lang="en-US" altLang="zh-CN" sz="2400" b="1" dirty="0">
                <a:solidFill>
                  <a:schemeClr val="folHlink"/>
                </a:solidFill>
              </a:rPr>
              <a:t>[2]</a:t>
            </a:r>
            <a:r>
              <a:rPr lang="zh-CN" altLang="en-US" sz="2400" b="1" dirty="0">
                <a:solidFill>
                  <a:schemeClr val="folHlink"/>
                </a:solidFill>
              </a:rPr>
              <a:t>去松弛跟</a:t>
            </a:r>
            <a:r>
              <a:rPr lang="en-US" altLang="zh-CN" sz="2400" b="1" dirty="0">
                <a:solidFill>
                  <a:schemeClr val="folHlink"/>
                </a:solidFill>
              </a:rPr>
              <a:t>2</a:t>
            </a:r>
            <a:r>
              <a:rPr lang="zh-CN" altLang="en-US" sz="2400" b="1" dirty="0">
                <a:solidFill>
                  <a:schemeClr val="folHlink"/>
                </a:solidFill>
              </a:rPr>
              <a:t>有边相连的</a:t>
            </a:r>
            <a:r>
              <a:rPr lang="en-US" altLang="zh-CN" sz="2400" b="1" dirty="0">
                <a:solidFill>
                  <a:schemeClr val="folHlink"/>
                </a:solidFill>
              </a:rPr>
              <a:t>4,</a:t>
            </a:r>
            <a:r>
              <a:rPr lang="zh-CN" altLang="en-US" sz="2400" b="1" dirty="0">
                <a:solidFill>
                  <a:schemeClr val="folHlink"/>
                </a:solidFill>
              </a:rPr>
              <a:t>由于</a:t>
            </a:r>
            <a:r>
              <a:rPr lang="en-US" altLang="zh-CN" sz="2400" b="1" dirty="0" err="1">
                <a:solidFill>
                  <a:schemeClr val="folHlink"/>
                </a:solidFill>
              </a:rPr>
              <a:t>dist</a:t>
            </a:r>
            <a:r>
              <a:rPr lang="en-US" altLang="zh-CN" sz="2400" b="1" dirty="0">
                <a:solidFill>
                  <a:schemeClr val="folHlink"/>
                </a:solidFill>
              </a:rPr>
              <a:t>[4]=7&gt;</a:t>
            </a:r>
            <a:r>
              <a:rPr lang="en-US" altLang="zh-CN" sz="2400" b="1" dirty="0" err="1">
                <a:solidFill>
                  <a:schemeClr val="folHlink"/>
                </a:solidFill>
              </a:rPr>
              <a:t>dist</a:t>
            </a:r>
            <a:r>
              <a:rPr lang="en-US" altLang="zh-CN" sz="2400" b="1" dirty="0">
                <a:solidFill>
                  <a:schemeClr val="folHlink"/>
                </a:solidFill>
              </a:rPr>
              <a:t>[2]+3=6    </a:t>
            </a:r>
            <a:r>
              <a:rPr lang="zh-CN" altLang="en-US" sz="2400" b="1" dirty="0">
                <a:solidFill>
                  <a:schemeClr val="folHlink"/>
                </a:solidFill>
              </a:rPr>
              <a:t>所以被松弛成功后放入队列，再把</a:t>
            </a:r>
            <a:r>
              <a:rPr lang="en-US" altLang="zh-CN" sz="2400" b="1" dirty="0">
                <a:solidFill>
                  <a:schemeClr val="folHlink"/>
                </a:solidFill>
              </a:rPr>
              <a:t>2</a:t>
            </a:r>
            <a:r>
              <a:rPr lang="zh-CN" altLang="en-US" sz="2400" b="1" dirty="0">
                <a:solidFill>
                  <a:schemeClr val="folHlink"/>
                </a:solidFill>
              </a:rPr>
              <a:t>标记为不在队列中</a:t>
            </a:r>
            <a:r>
              <a:rPr lang="en-US" altLang="zh-CN" sz="2400" b="1" dirty="0">
                <a:solidFill>
                  <a:schemeClr val="folHlink"/>
                </a:solidFill>
              </a:rPr>
              <a:t>,</a:t>
            </a:r>
            <a:r>
              <a:rPr lang="zh-CN" altLang="en-US" sz="2400" b="1" dirty="0">
                <a:solidFill>
                  <a:schemeClr val="folHlink"/>
                </a:solidFill>
              </a:rPr>
              <a:t>即</a:t>
            </a:r>
            <a:r>
              <a:rPr lang="en-US" altLang="zh-CN" sz="2400" b="1" dirty="0">
                <a:solidFill>
                  <a:schemeClr val="folHlink"/>
                </a:solidFill>
              </a:rPr>
              <a:t>used[2]=0</a:t>
            </a:r>
          </a:p>
        </p:txBody>
      </p:sp>
      <p:sp>
        <p:nvSpPr>
          <p:cNvPr id="228356" name="Oval 4"/>
          <p:cNvSpPr>
            <a:spLocks noChangeArrowheads="1"/>
          </p:cNvSpPr>
          <p:nvPr/>
        </p:nvSpPr>
        <p:spPr bwMode="auto">
          <a:xfrm>
            <a:off x="3657600" y="24384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8357" name="Oval 5"/>
          <p:cNvSpPr>
            <a:spLocks noChangeArrowheads="1"/>
          </p:cNvSpPr>
          <p:nvPr/>
        </p:nvSpPr>
        <p:spPr bwMode="auto">
          <a:xfrm>
            <a:off x="6477000" y="2971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8358" name="Oval 6"/>
          <p:cNvSpPr>
            <a:spLocks noChangeArrowheads="1"/>
          </p:cNvSpPr>
          <p:nvPr/>
        </p:nvSpPr>
        <p:spPr bwMode="auto">
          <a:xfrm>
            <a:off x="4876800" y="3657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228359" name="Oval 7"/>
          <p:cNvSpPr>
            <a:spLocks noChangeArrowheads="1"/>
          </p:cNvSpPr>
          <p:nvPr/>
        </p:nvSpPr>
        <p:spPr bwMode="auto">
          <a:xfrm>
            <a:off x="2667000" y="4114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8360" name="Oval 8"/>
          <p:cNvSpPr>
            <a:spLocks noChangeArrowheads="1"/>
          </p:cNvSpPr>
          <p:nvPr/>
        </p:nvSpPr>
        <p:spPr bwMode="auto">
          <a:xfrm>
            <a:off x="1676400" y="2895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8361" name="Line 9"/>
          <p:cNvSpPr>
            <a:spLocks noChangeShapeType="1"/>
          </p:cNvSpPr>
          <p:nvPr/>
        </p:nvSpPr>
        <p:spPr bwMode="auto">
          <a:xfrm flipV="1">
            <a:off x="2362200" y="2819400"/>
            <a:ext cx="1295400" cy="381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362" name="Line 10"/>
          <p:cNvSpPr>
            <a:spLocks noChangeShapeType="1"/>
          </p:cNvSpPr>
          <p:nvPr/>
        </p:nvSpPr>
        <p:spPr bwMode="auto">
          <a:xfrm>
            <a:off x="2286000" y="3505200"/>
            <a:ext cx="53340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363" name="Line 11"/>
          <p:cNvSpPr>
            <a:spLocks noChangeShapeType="1"/>
          </p:cNvSpPr>
          <p:nvPr/>
        </p:nvSpPr>
        <p:spPr bwMode="auto">
          <a:xfrm flipV="1">
            <a:off x="3276600" y="3048000"/>
            <a:ext cx="609600" cy="1143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364" name="Line 12"/>
          <p:cNvSpPr>
            <a:spLocks noChangeShapeType="1"/>
          </p:cNvSpPr>
          <p:nvPr/>
        </p:nvSpPr>
        <p:spPr bwMode="auto">
          <a:xfrm>
            <a:off x="4343400" y="28956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365" name="Line 13"/>
          <p:cNvSpPr>
            <a:spLocks noChangeShapeType="1"/>
          </p:cNvSpPr>
          <p:nvPr/>
        </p:nvSpPr>
        <p:spPr bwMode="auto">
          <a:xfrm flipV="1">
            <a:off x="5486400" y="3429000"/>
            <a:ext cx="990600" cy="457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366" name="Line 14"/>
          <p:cNvSpPr>
            <a:spLocks noChangeShapeType="1"/>
          </p:cNvSpPr>
          <p:nvPr/>
        </p:nvSpPr>
        <p:spPr bwMode="auto">
          <a:xfrm flipV="1">
            <a:off x="3352800" y="4191000"/>
            <a:ext cx="1600200" cy="304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367" name="Rectangle 15"/>
          <p:cNvSpPr>
            <a:spLocks noChangeArrowheads="1"/>
          </p:cNvSpPr>
          <p:nvPr/>
        </p:nvSpPr>
        <p:spPr bwMode="auto">
          <a:xfrm>
            <a:off x="2743200" y="2667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8368" name="Rectangle 16"/>
          <p:cNvSpPr>
            <a:spLocks noChangeArrowheads="1"/>
          </p:cNvSpPr>
          <p:nvPr/>
        </p:nvSpPr>
        <p:spPr bwMode="auto">
          <a:xfrm>
            <a:off x="4724400" y="29718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8369" name="Rectangle 17"/>
          <p:cNvSpPr>
            <a:spLocks noChangeArrowheads="1"/>
          </p:cNvSpPr>
          <p:nvPr/>
        </p:nvSpPr>
        <p:spPr bwMode="auto">
          <a:xfrm>
            <a:off x="3657600" y="3581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8370" name="Rectangle 18"/>
          <p:cNvSpPr>
            <a:spLocks noChangeArrowheads="1"/>
          </p:cNvSpPr>
          <p:nvPr/>
        </p:nvSpPr>
        <p:spPr bwMode="auto">
          <a:xfrm>
            <a:off x="2057400" y="3810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8371" name="Rectangle 19"/>
          <p:cNvSpPr>
            <a:spLocks noChangeArrowheads="1"/>
          </p:cNvSpPr>
          <p:nvPr/>
        </p:nvSpPr>
        <p:spPr bwMode="auto">
          <a:xfrm>
            <a:off x="3962400" y="4419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8372" name="Rectangle 20"/>
          <p:cNvSpPr>
            <a:spLocks noChangeArrowheads="1"/>
          </p:cNvSpPr>
          <p:nvPr/>
        </p:nvSpPr>
        <p:spPr bwMode="auto">
          <a:xfrm>
            <a:off x="5638800" y="3276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8373" name="Rectangle 21"/>
          <p:cNvSpPr>
            <a:spLocks noChangeArrowheads="1"/>
          </p:cNvSpPr>
          <p:nvPr/>
        </p:nvSpPr>
        <p:spPr bwMode="auto">
          <a:xfrm>
            <a:off x="533400" y="53340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374" name="Rectangle 22"/>
          <p:cNvSpPr>
            <a:spLocks noChangeArrowheads="1"/>
          </p:cNvSpPr>
          <p:nvPr/>
        </p:nvSpPr>
        <p:spPr bwMode="auto">
          <a:xfrm>
            <a:off x="1143000" y="5105400"/>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smtClean="0">
                <a:solidFill>
                  <a:schemeClr val="hlink"/>
                </a:solidFill>
              </a:rPr>
              <a:t>dist[1]=</a:t>
            </a:r>
            <a:r>
              <a:rPr lang="en-US" altLang="zh-CN" sz="2400" b="1" dirty="0">
                <a:solidFill>
                  <a:schemeClr val="hlink"/>
                </a:solidFill>
              </a:rPr>
              <a:t>0 </a:t>
            </a:r>
            <a:r>
              <a:rPr lang="en-US" altLang="zh-CN" sz="2400" b="1" dirty="0" err="1">
                <a:solidFill>
                  <a:schemeClr val="hlink"/>
                </a:solidFill>
              </a:rPr>
              <a:t>dist</a:t>
            </a:r>
            <a:r>
              <a:rPr lang="en-US" altLang="zh-CN" sz="2400" b="1" dirty="0">
                <a:solidFill>
                  <a:schemeClr val="hlink"/>
                </a:solidFill>
              </a:rPr>
              <a:t>[2]=</a:t>
            </a:r>
            <a:r>
              <a:rPr lang="en-US" altLang="zh-CN" sz="2400" b="1" dirty="0">
                <a:solidFill>
                  <a:srgbClr val="4335FD"/>
                </a:solidFill>
              </a:rPr>
              <a:t>3</a:t>
            </a:r>
            <a:r>
              <a:rPr lang="en-US" altLang="zh-CN" sz="2400" b="1" dirty="0">
                <a:solidFill>
                  <a:schemeClr val="hlink"/>
                </a:solidFill>
              </a:rPr>
              <a:t> </a:t>
            </a:r>
            <a:r>
              <a:rPr lang="en-US" altLang="zh-CN" sz="2400" b="1" dirty="0" err="1">
                <a:solidFill>
                  <a:schemeClr val="hlink"/>
                </a:solidFill>
              </a:rPr>
              <a:t>dist</a:t>
            </a:r>
            <a:r>
              <a:rPr lang="en-US" altLang="zh-CN" sz="2400" b="1" dirty="0">
                <a:solidFill>
                  <a:schemeClr val="hlink"/>
                </a:solidFill>
              </a:rPr>
              <a:t>[3]=2	 </a:t>
            </a:r>
            <a:r>
              <a:rPr lang="en-US" altLang="zh-CN" sz="2400" b="1" dirty="0" err="1">
                <a:solidFill>
                  <a:schemeClr val="hlink"/>
                </a:solidFill>
              </a:rPr>
              <a:t>dist</a:t>
            </a:r>
            <a:r>
              <a:rPr lang="en-US" altLang="zh-CN" sz="2400" b="1" dirty="0">
                <a:solidFill>
                  <a:schemeClr val="hlink"/>
                </a:solidFill>
              </a:rPr>
              <a:t>[4]=</a:t>
            </a:r>
            <a:r>
              <a:rPr lang="en-US" altLang="zh-CN" sz="2400" b="1" dirty="0">
                <a:solidFill>
                  <a:srgbClr val="4335FD"/>
                </a:solidFill>
              </a:rPr>
              <a:t>6</a:t>
            </a:r>
            <a:r>
              <a:rPr lang="en-US" altLang="zh-CN" sz="2400" b="1" dirty="0">
                <a:solidFill>
                  <a:schemeClr val="accent2"/>
                </a:solidFill>
              </a:rPr>
              <a:t> </a:t>
            </a:r>
            <a:r>
              <a:rPr lang="en-US" altLang="zh-CN" sz="2400" b="1" dirty="0" err="1">
                <a:solidFill>
                  <a:schemeClr val="hlink"/>
                </a:solidFill>
              </a:rPr>
              <a:t>dist</a:t>
            </a:r>
            <a:r>
              <a:rPr lang="en-US" altLang="zh-CN" sz="2400" b="1" dirty="0">
                <a:solidFill>
                  <a:schemeClr val="hlink"/>
                </a:solidFill>
              </a:rPr>
              <a:t>[5]=9</a:t>
            </a:r>
          </a:p>
          <a:p>
            <a:r>
              <a:rPr lang="en-US" altLang="zh-CN" sz="2400" b="1" dirty="0" err="1">
                <a:solidFill>
                  <a:srgbClr val="9815FB"/>
                </a:solidFill>
              </a:rPr>
              <a:t>que</a:t>
            </a:r>
            <a:r>
              <a:rPr lang="en-US" altLang="zh-CN" sz="2400" b="1" dirty="0">
                <a:solidFill>
                  <a:srgbClr val="9815FB"/>
                </a:solidFill>
              </a:rPr>
              <a:t>={5,4}</a:t>
            </a:r>
          </a:p>
        </p:txBody>
      </p:sp>
      <p:sp>
        <p:nvSpPr>
          <p:cNvPr id="228375" name="Line 23"/>
          <p:cNvSpPr>
            <a:spLocks noChangeShapeType="1"/>
          </p:cNvSpPr>
          <p:nvPr/>
        </p:nvSpPr>
        <p:spPr bwMode="auto">
          <a:xfrm>
            <a:off x="4267200" y="3048000"/>
            <a:ext cx="685800" cy="685800"/>
          </a:xfrm>
          <a:prstGeom prst="line">
            <a:avLst/>
          </a:prstGeom>
          <a:noFill/>
          <a:ln w="762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77</a:t>
            </a:fld>
            <a:endParaRPr lang="en-GB" dirty="0"/>
          </a:p>
        </p:txBody>
      </p:sp>
    </p:spTree>
    <p:extLst>
      <p:ext uri="{BB962C8B-B14F-4D97-AF65-F5344CB8AC3E}">
        <p14:creationId xmlns:p14="http://schemas.microsoft.com/office/powerpoint/2010/main" val="3726297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378" name="Rectangle 2"/>
          <p:cNvSpPr>
            <a:spLocks noGrp="1" noRot="1" noChangeArrowheads="1"/>
          </p:cNvSpPr>
          <p:nvPr>
            <p:ph type="title"/>
          </p:nvPr>
        </p:nvSpPr>
        <p:spPr/>
        <p:txBody>
          <a:bodyPr/>
          <a:lstStyle/>
          <a:p>
            <a:r>
              <a:rPr lang="en-US" altLang="zh-CN"/>
              <a:t> </a:t>
            </a:r>
          </a:p>
        </p:txBody>
      </p:sp>
      <p:sp>
        <p:nvSpPr>
          <p:cNvPr id="229379" name="Rectangle 3"/>
          <p:cNvSpPr>
            <a:spLocks noGrp="1" noRot="1" noChangeArrowheads="1"/>
          </p:cNvSpPr>
          <p:nvPr>
            <p:ph type="body" idx="1"/>
          </p:nvPr>
        </p:nvSpPr>
        <p:spPr>
          <a:xfrm>
            <a:off x="301625" y="1104900"/>
            <a:ext cx="8540750" cy="5638800"/>
          </a:xfrm>
        </p:spPr>
        <p:txBody>
          <a:bodyPr/>
          <a:lstStyle/>
          <a:p>
            <a:r>
              <a:rPr lang="en-US" altLang="zh-CN" sz="2400" b="1" dirty="0">
                <a:solidFill>
                  <a:schemeClr val="folHlink"/>
                </a:solidFill>
              </a:rPr>
              <a:t>7.</a:t>
            </a:r>
            <a:r>
              <a:rPr lang="zh-CN" altLang="en-US" sz="2400" b="1" dirty="0">
                <a:solidFill>
                  <a:schemeClr val="folHlink"/>
                </a:solidFill>
              </a:rPr>
              <a:t>从队首取出元素</a:t>
            </a:r>
            <a:r>
              <a:rPr lang="en-US" altLang="zh-CN" sz="2400" b="1" dirty="0">
                <a:solidFill>
                  <a:schemeClr val="folHlink"/>
                </a:solidFill>
              </a:rPr>
              <a:t>5, </a:t>
            </a:r>
            <a:r>
              <a:rPr lang="zh-CN" altLang="en-US" sz="2400" b="1" dirty="0">
                <a:solidFill>
                  <a:schemeClr val="folHlink"/>
                </a:solidFill>
              </a:rPr>
              <a:t>发现没有点可以被它松弛</a:t>
            </a:r>
          </a:p>
        </p:txBody>
      </p:sp>
      <p:sp>
        <p:nvSpPr>
          <p:cNvPr id="229380" name="Oval 4"/>
          <p:cNvSpPr>
            <a:spLocks noChangeArrowheads="1"/>
          </p:cNvSpPr>
          <p:nvPr/>
        </p:nvSpPr>
        <p:spPr bwMode="auto">
          <a:xfrm>
            <a:off x="3657600" y="24384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9381" name="Oval 5"/>
          <p:cNvSpPr>
            <a:spLocks noChangeArrowheads="1"/>
          </p:cNvSpPr>
          <p:nvPr/>
        </p:nvSpPr>
        <p:spPr bwMode="auto">
          <a:xfrm>
            <a:off x="6477000" y="2971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9382" name="Oval 6"/>
          <p:cNvSpPr>
            <a:spLocks noChangeArrowheads="1"/>
          </p:cNvSpPr>
          <p:nvPr/>
        </p:nvSpPr>
        <p:spPr bwMode="auto">
          <a:xfrm>
            <a:off x="4876800" y="3657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229383" name="Oval 7"/>
          <p:cNvSpPr>
            <a:spLocks noChangeArrowheads="1"/>
          </p:cNvSpPr>
          <p:nvPr/>
        </p:nvSpPr>
        <p:spPr bwMode="auto">
          <a:xfrm>
            <a:off x="2667000" y="4114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9384" name="Oval 8"/>
          <p:cNvSpPr>
            <a:spLocks noChangeArrowheads="1"/>
          </p:cNvSpPr>
          <p:nvPr/>
        </p:nvSpPr>
        <p:spPr bwMode="auto">
          <a:xfrm>
            <a:off x="1676400" y="2895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9385" name="Line 9"/>
          <p:cNvSpPr>
            <a:spLocks noChangeShapeType="1"/>
          </p:cNvSpPr>
          <p:nvPr/>
        </p:nvSpPr>
        <p:spPr bwMode="auto">
          <a:xfrm flipV="1">
            <a:off x="2362200" y="2819400"/>
            <a:ext cx="1295400" cy="381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9386" name="Line 10"/>
          <p:cNvSpPr>
            <a:spLocks noChangeShapeType="1"/>
          </p:cNvSpPr>
          <p:nvPr/>
        </p:nvSpPr>
        <p:spPr bwMode="auto">
          <a:xfrm>
            <a:off x="2286000" y="3505200"/>
            <a:ext cx="53340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9387" name="Line 11"/>
          <p:cNvSpPr>
            <a:spLocks noChangeShapeType="1"/>
          </p:cNvSpPr>
          <p:nvPr/>
        </p:nvSpPr>
        <p:spPr bwMode="auto">
          <a:xfrm flipV="1">
            <a:off x="3276600" y="3048000"/>
            <a:ext cx="609600" cy="1143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9388" name="Line 12"/>
          <p:cNvSpPr>
            <a:spLocks noChangeShapeType="1"/>
          </p:cNvSpPr>
          <p:nvPr/>
        </p:nvSpPr>
        <p:spPr bwMode="auto">
          <a:xfrm>
            <a:off x="4343400" y="28956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9389" name="Line 13"/>
          <p:cNvSpPr>
            <a:spLocks noChangeShapeType="1"/>
          </p:cNvSpPr>
          <p:nvPr/>
        </p:nvSpPr>
        <p:spPr bwMode="auto">
          <a:xfrm flipV="1">
            <a:off x="5486400" y="3429000"/>
            <a:ext cx="990600" cy="457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9390" name="Line 14"/>
          <p:cNvSpPr>
            <a:spLocks noChangeShapeType="1"/>
          </p:cNvSpPr>
          <p:nvPr/>
        </p:nvSpPr>
        <p:spPr bwMode="auto">
          <a:xfrm flipV="1">
            <a:off x="3352800" y="4191000"/>
            <a:ext cx="1600200" cy="304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9391" name="Rectangle 15"/>
          <p:cNvSpPr>
            <a:spLocks noChangeArrowheads="1"/>
          </p:cNvSpPr>
          <p:nvPr/>
        </p:nvSpPr>
        <p:spPr bwMode="auto">
          <a:xfrm>
            <a:off x="2743200" y="2667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9392" name="Rectangle 16"/>
          <p:cNvSpPr>
            <a:spLocks noChangeArrowheads="1"/>
          </p:cNvSpPr>
          <p:nvPr/>
        </p:nvSpPr>
        <p:spPr bwMode="auto">
          <a:xfrm>
            <a:off x="4724400" y="29718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29393" name="Rectangle 17"/>
          <p:cNvSpPr>
            <a:spLocks noChangeArrowheads="1"/>
          </p:cNvSpPr>
          <p:nvPr/>
        </p:nvSpPr>
        <p:spPr bwMode="auto">
          <a:xfrm>
            <a:off x="3657600" y="3581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29394" name="Rectangle 18"/>
          <p:cNvSpPr>
            <a:spLocks noChangeArrowheads="1"/>
          </p:cNvSpPr>
          <p:nvPr/>
        </p:nvSpPr>
        <p:spPr bwMode="auto">
          <a:xfrm>
            <a:off x="2057400" y="3810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9395" name="Rectangle 19"/>
          <p:cNvSpPr>
            <a:spLocks noChangeArrowheads="1"/>
          </p:cNvSpPr>
          <p:nvPr/>
        </p:nvSpPr>
        <p:spPr bwMode="auto">
          <a:xfrm>
            <a:off x="3962400" y="4419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29396" name="Rectangle 20"/>
          <p:cNvSpPr>
            <a:spLocks noChangeArrowheads="1"/>
          </p:cNvSpPr>
          <p:nvPr/>
        </p:nvSpPr>
        <p:spPr bwMode="auto">
          <a:xfrm>
            <a:off x="5638800" y="3276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29397" name="Rectangle 21"/>
          <p:cNvSpPr>
            <a:spLocks noChangeArrowheads="1"/>
          </p:cNvSpPr>
          <p:nvPr/>
        </p:nvSpPr>
        <p:spPr bwMode="auto">
          <a:xfrm>
            <a:off x="533400" y="53340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98" name="Rectangle 22"/>
          <p:cNvSpPr>
            <a:spLocks noChangeArrowheads="1"/>
          </p:cNvSpPr>
          <p:nvPr/>
        </p:nvSpPr>
        <p:spPr bwMode="auto">
          <a:xfrm>
            <a:off x="1143000" y="5105400"/>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smtClean="0">
                <a:solidFill>
                  <a:schemeClr val="hlink"/>
                </a:solidFill>
              </a:rPr>
              <a:t>dist[1]=</a:t>
            </a:r>
            <a:r>
              <a:rPr lang="en-US" altLang="zh-CN" sz="2400" b="1" dirty="0">
                <a:solidFill>
                  <a:schemeClr val="hlink"/>
                </a:solidFill>
              </a:rPr>
              <a:t>0 </a:t>
            </a:r>
            <a:r>
              <a:rPr lang="en-US" altLang="zh-CN" sz="2400" b="1" dirty="0" err="1">
                <a:solidFill>
                  <a:schemeClr val="hlink"/>
                </a:solidFill>
              </a:rPr>
              <a:t>dist</a:t>
            </a:r>
            <a:r>
              <a:rPr lang="en-US" altLang="zh-CN" sz="2400" b="1" dirty="0">
                <a:solidFill>
                  <a:schemeClr val="hlink"/>
                </a:solidFill>
              </a:rPr>
              <a:t>[2]=</a:t>
            </a:r>
            <a:r>
              <a:rPr lang="en-US" altLang="zh-CN" sz="2400" b="1" dirty="0">
                <a:solidFill>
                  <a:srgbClr val="4335FD"/>
                </a:solidFill>
              </a:rPr>
              <a:t>3</a:t>
            </a:r>
            <a:r>
              <a:rPr lang="en-US" altLang="zh-CN" sz="2400" b="1" dirty="0">
                <a:solidFill>
                  <a:schemeClr val="hlink"/>
                </a:solidFill>
              </a:rPr>
              <a:t> </a:t>
            </a:r>
            <a:r>
              <a:rPr lang="en-US" altLang="zh-CN" sz="2400" b="1" dirty="0" err="1">
                <a:solidFill>
                  <a:schemeClr val="hlink"/>
                </a:solidFill>
              </a:rPr>
              <a:t>dist</a:t>
            </a:r>
            <a:r>
              <a:rPr lang="en-US" altLang="zh-CN" sz="2400" b="1" dirty="0">
                <a:solidFill>
                  <a:schemeClr val="hlink"/>
                </a:solidFill>
              </a:rPr>
              <a:t>[3]=2	 </a:t>
            </a:r>
            <a:r>
              <a:rPr lang="en-US" altLang="zh-CN" sz="2400" b="1" dirty="0" err="1">
                <a:solidFill>
                  <a:schemeClr val="hlink"/>
                </a:solidFill>
              </a:rPr>
              <a:t>dist</a:t>
            </a:r>
            <a:r>
              <a:rPr lang="en-US" altLang="zh-CN" sz="2400" b="1" dirty="0">
                <a:solidFill>
                  <a:schemeClr val="hlink"/>
                </a:solidFill>
              </a:rPr>
              <a:t>[4]=</a:t>
            </a:r>
            <a:r>
              <a:rPr lang="en-US" altLang="zh-CN" sz="2400" b="1" dirty="0">
                <a:solidFill>
                  <a:srgbClr val="4335FD"/>
                </a:solidFill>
              </a:rPr>
              <a:t>6</a:t>
            </a:r>
            <a:r>
              <a:rPr lang="en-US" altLang="zh-CN" sz="2400" b="1" dirty="0">
                <a:solidFill>
                  <a:schemeClr val="accent2"/>
                </a:solidFill>
              </a:rPr>
              <a:t> </a:t>
            </a:r>
            <a:r>
              <a:rPr lang="en-US" altLang="zh-CN" sz="2400" b="1" dirty="0" err="1">
                <a:solidFill>
                  <a:schemeClr val="hlink"/>
                </a:solidFill>
              </a:rPr>
              <a:t>dist</a:t>
            </a:r>
            <a:r>
              <a:rPr lang="en-US" altLang="zh-CN" sz="2400" b="1" dirty="0">
                <a:solidFill>
                  <a:schemeClr val="hlink"/>
                </a:solidFill>
              </a:rPr>
              <a:t>[5]=9</a:t>
            </a:r>
          </a:p>
          <a:p>
            <a:r>
              <a:rPr lang="en-US" altLang="zh-CN" sz="2400" b="1" dirty="0" err="1">
                <a:solidFill>
                  <a:srgbClr val="9815FB"/>
                </a:solidFill>
              </a:rPr>
              <a:t>que</a:t>
            </a:r>
            <a:r>
              <a:rPr lang="en-US" altLang="zh-CN" sz="2400" b="1" dirty="0">
                <a:solidFill>
                  <a:srgbClr val="9815FB"/>
                </a:solidFill>
              </a:rPr>
              <a:t>={4}</a:t>
            </a:r>
          </a:p>
        </p:txBody>
      </p:sp>
      <p:sp>
        <p:nvSpPr>
          <p:cNvPr id="229399" name="Line 23"/>
          <p:cNvSpPr>
            <a:spLocks noChangeShapeType="1"/>
          </p:cNvSpPr>
          <p:nvPr/>
        </p:nvSpPr>
        <p:spPr bwMode="auto">
          <a:xfrm>
            <a:off x="4267200" y="3048000"/>
            <a:ext cx="685800" cy="685800"/>
          </a:xfrm>
          <a:prstGeom prst="line">
            <a:avLst/>
          </a:prstGeom>
          <a:noFill/>
          <a:ln w="762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78</a:t>
            </a:fld>
            <a:endParaRPr lang="en-GB" dirty="0"/>
          </a:p>
        </p:txBody>
      </p:sp>
    </p:spTree>
    <p:extLst>
      <p:ext uri="{BB962C8B-B14F-4D97-AF65-F5344CB8AC3E}">
        <p14:creationId xmlns:p14="http://schemas.microsoft.com/office/powerpoint/2010/main" val="2878624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402" name="Rectangle 2"/>
          <p:cNvSpPr>
            <a:spLocks noGrp="1" noRot="1" noChangeArrowheads="1"/>
          </p:cNvSpPr>
          <p:nvPr>
            <p:ph type="title"/>
          </p:nvPr>
        </p:nvSpPr>
        <p:spPr/>
        <p:txBody>
          <a:bodyPr/>
          <a:lstStyle/>
          <a:p>
            <a:r>
              <a:rPr lang="en-US" altLang="zh-CN"/>
              <a:t> </a:t>
            </a:r>
          </a:p>
        </p:txBody>
      </p:sp>
      <p:sp>
        <p:nvSpPr>
          <p:cNvPr id="230403" name="Rectangle 3"/>
          <p:cNvSpPr>
            <a:spLocks noGrp="1" noRot="1" noChangeArrowheads="1"/>
          </p:cNvSpPr>
          <p:nvPr>
            <p:ph type="body" idx="1"/>
          </p:nvPr>
        </p:nvSpPr>
        <p:spPr>
          <a:xfrm>
            <a:off x="339725" y="1104900"/>
            <a:ext cx="8540750" cy="5638800"/>
          </a:xfrm>
        </p:spPr>
        <p:txBody>
          <a:bodyPr/>
          <a:lstStyle/>
          <a:p>
            <a:r>
              <a:rPr lang="en-US" altLang="zh-CN" sz="2400" b="1" dirty="0">
                <a:solidFill>
                  <a:schemeClr val="folHlink"/>
                </a:solidFill>
              </a:rPr>
              <a:t>8.</a:t>
            </a:r>
            <a:r>
              <a:rPr lang="zh-CN" altLang="en-US" sz="2400" b="1" dirty="0">
                <a:solidFill>
                  <a:schemeClr val="folHlink"/>
                </a:solidFill>
              </a:rPr>
              <a:t>从队首取出元素</a:t>
            </a:r>
            <a:r>
              <a:rPr lang="en-US" altLang="zh-CN" sz="2400" b="1" dirty="0">
                <a:solidFill>
                  <a:schemeClr val="folHlink"/>
                </a:solidFill>
              </a:rPr>
              <a:t>4, </a:t>
            </a:r>
            <a:r>
              <a:rPr lang="zh-CN" altLang="en-US" sz="2400" b="1" dirty="0">
                <a:solidFill>
                  <a:schemeClr val="folHlink"/>
                </a:solidFill>
              </a:rPr>
              <a:t>发现</a:t>
            </a:r>
            <a:r>
              <a:rPr lang="en-US" altLang="zh-CN" sz="2400" b="1" dirty="0" err="1">
                <a:solidFill>
                  <a:schemeClr val="folHlink"/>
                </a:solidFill>
              </a:rPr>
              <a:t>dist</a:t>
            </a:r>
            <a:r>
              <a:rPr lang="en-US" altLang="zh-CN" sz="2400" b="1" dirty="0">
                <a:solidFill>
                  <a:schemeClr val="folHlink"/>
                </a:solidFill>
              </a:rPr>
              <a:t>[5]=9&gt;</a:t>
            </a:r>
            <a:r>
              <a:rPr lang="en-US" altLang="zh-CN" sz="2400" b="1" dirty="0" err="1">
                <a:solidFill>
                  <a:schemeClr val="folHlink"/>
                </a:solidFill>
              </a:rPr>
              <a:t>dist</a:t>
            </a:r>
            <a:r>
              <a:rPr lang="en-US" altLang="zh-CN" sz="2400" b="1" dirty="0">
                <a:solidFill>
                  <a:schemeClr val="folHlink"/>
                </a:solidFill>
              </a:rPr>
              <a:t>[4]+2=8,</a:t>
            </a:r>
            <a:r>
              <a:rPr lang="zh-CN" altLang="en-US" sz="2400" b="1" dirty="0">
                <a:solidFill>
                  <a:schemeClr val="folHlink"/>
                </a:solidFill>
              </a:rPr>
              <a:t>于是更新</a:t>
            </a:r>
            <a:r>
              <a:rPr lang="en-US" altLang="zh-CN" sz="2400" b="1" dirty="0" err="1">
                <a:solidFill>
                  <a:schemeClr val="folHlink"/>
                </a:solidFill>
              </a:rPr>
              <a:t>dist</a:t>
            </a:r>
            <a:r>
              <a:rPr lang="en-US" altLang="zh-CN" sz="2400" b="1" dirty="0">
                <a:solidFill>
                  <a:schemeClr val="folHlink"/>
                </a:solidFill>
              </a:rPr>
              <a:t>[5]</a:t>
            </a:r>
            <a:r>
              <a:rPr lang="zh-CN" altLang="en-US" sz="2400" b="1" dirty="0">
                <a:solidFill>
                  <a:schemeClr val="folHlink"/>
                </a:solidFill>
              </a:rPr>
              <a:t>后又把</a:t>
            </a:r>
            <a:r>
              <a:rPr lang="en-US" altLang="zh-CN" sz="2400" b="1" dirty="0">
                <a:solidFill>
                  <a:schemeClr val="folHlink"/>
                </a:solidFill>
              </a:rPr>
              <a:t>5</a:t>
            </a:r>
            <a:r>
              <a:rPr lang="zh-CN" altLang="en-US" sz="2400" b="1" dirty="0">
                <a:solidFill>
                  <a:schemeClr val="folHlink"/>
                </a:solidFill>
              </a:rPr>
              <a:t>放入队列</a:t>
            </a:r>
          </a:p>
        </p:txBody>
      </p:sp>
      <p:sp>
        <p:nvSpPr>
          <p:cNvPr id="230404" name="Oval 4"/>
          <p:cNvSpPr>
            <a:spLocks noChangeArrowheads="1"/>
          </p:cNvSpPr>
          <p:nvPr/>
        </p:nvSpPr>
        <p:spPr bwMode="auto">
          <a:xfrm>
            <a:off x="3657600" y="24384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30405" name="Oval 5"/>
          <p:cNvSpPr>
            <a:spLocks noChangeArrowheads="1"/>
          </p:cNvSpPr>
          <p:nvPr/>
        </p:nvSpPr>
        <p:spPr bwMode="auto">
          <a:xfrm>
            <a:off x="6477000" y="2971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30406" name="Oval 6"/>
          <p:cNvSpPr>
            <a:spLocks noChangeArrowheads="1"/>
          </p:cNvSpPr>
          <p:nvPr/>
        </p:nvSpPr>
        <p:spPr bwMode="auto">
          <a:xfrm>
            <a:off x="4876800" y="3657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230407" name="Oval 7"/>
          <p:cNvSpPr>
            <a:spLocks noChangeArrowheads="1"/>
          </p:cNvSpPr>
          <p:nvPr/>
        </p:nvSpPr>
        <p:spPr bwMode="auto">
          <a:xfrm>
            <a:off x="2667000" y="4114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30408" name="Oval 8"/>
          <p:cNvSpPr>
            <a:spLocks noChangeArrowheads="1"/>
          </p:cNvSpPr>
          <p:nvPr/>
        </p:nvSpPr>
        <p:spPr bwMode="auto">
          <a:xfrm>
            <a:off x="1676400" y="2895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30409" name="Line 9"/>
          <p:cNvSpPr>
            <a:spLocks noChangeShapeType="1"/>
          </p:cNvSpPr>
          <p:nvPr/>
        </p:nvSpPr>
        <p:spPr bwMode="auto">
          <a:xfrm flipV="1">
            <a:off x="2362200" y="2819400"/>
            <a:ext cx="1295400" cy="381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10" name="Line 10"/>
          <p:cNvSpPr>
            <a:spLocks noChangeShapeType="1"/>
          </p:cNvSpPr>
          <p:nvPr/>
        </p:nvSpPr>
        <p:spPr bwMode="auto">
          <a:xfrm>
            <a:off x="2286000" y="3505200"/>
            <a:ext cx="53340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11" name="Line 11"/>
          <p:cNvSpPr>
            <a:spLocks noChangeShapeType="1"/>
          </p:cNvSpPr>
          <p:nvPr/>
        </p:nvSpPr>
        <p:spPr bwMode="auto">
          <a:xfrm flipV="1">
            <a:off x="3276600" y="3048000"/>
            <a:ext cx="609600" cy="1143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12" name="Line 12"/>
          <p:cNvSpPr>
            <a:spLocks noChangeShapeType="1"/>
          </p:cNvSpPr>
          <p:nvPr/>
        </p:nvSpPr>
        <p:spPr bwMode="auto">
          <a:xfrm>
            <a:off x="4343400" y="28956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13" name="Line 13"/>
          <p:cNvSpPr>
            <a:spLocks noChangeShapeType="1"/>
          </p:cNvSpPr>
          <p:nvPr/>
        </p:nvSpPr>
        <p:spPr bwMode="auto">
          <a:xfrm flipV="1">
            <a:off x="5486400" y="3429000"/>
            <a:ext cx="990600" cy="457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14" name="Line 14"/>
          <p:cNvSpPr>
            <a:spLocks noChangeShapeType="1"/>
          </p:cNvSpPr>
          <p:nvPr/>
        </p:nvSpPr>
        <p:spPr bwMode="auto">
          <a:xfrm flipV="1">
            <a:off x="3352800" y="4191000"/>
            <a:ext cx="1600200" cy="304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15" name="Rectangle 15"/>
          <p:cNvSpPr>
            <a:spLocks noChangeArrowheads="1"/>
          </p:cNvSpPr>
          <p:nvPr/>
        </p:nvSpPr>
        <p:spPr bwMode="auto">
          <a:xfrm>
            <a:off x="2743200" y="2667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30416" name="Rectangle 16"/>
          <p:cNvSpPr>
            <a:spLocks noChangeArrowheads="1"/>
          </p:cNvSpPr>
          <p:nvPr/>
        </p:nvSpPr>
        <p:spPr bwMode="auto">
          <a:xfrm>
            <a:off x="4724400" y="29718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30417" name="Rectangle 17"/>
          <p:cNvSpPr>
            <a:spLocks noChangeArrowheads="1"/>
          </p:cNvSpPr>
          <p:nvPr/>
        </p:nvSpPr>
        <p:spPr bwMode="auto">
          <a:xfrm>
            <a:off x="3657600" y="3581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30418" name="Rectangle 18"/>
          <p:cNvSpPr>
            <a:spLocks noChangeArrowheads="1"/>
          </p:cNvSpPr>
          <p:nvPr/>
        </p:nvSpPr>
        <p:spPr bwMode="auto">
          <a:xfrm>
            <a:off x="2057400" y="3810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30419" name="Rectangle 19"/>
          <p:cNvSpPr>
            <a:spLocks noChangeArrowheads="1"/>
          </p:cNvSpPr>
          <p:nvPr/>
        </p:nvSpPr>
        <p:spPr bwMode="auto">
          <a:xfrm>
            <a:off x="3962400" y="4419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30420" name="Rectangle 20"/>
          <p:cNvSpPr>
            <a:spLocks noChangeArrowheads="1"/>
          </p:cNvSpPr>
          <p:nvPr/>
        </p:nvSpPr>
        <p:spPr bwMode="auto">
          <a:xfrm>
            <a:off x="5638800" y="3276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30421" name="Rectangle 21"/>
          <p:cNvSpPr>
            <a:spLocks noChangeArrowheads="1"/>
          </p:cNvSpPr>
          <p:nvPr/>
        </p:nvSpPr>
        <p:spPr bwMode="auto">
          <a:xfrm>
            <a:off x="533400" y="53340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0422" name="Rectangle 22"/>
          <p:cNvSpPr>
            <a:spLocks noChangeArrowheads="1"/>
          </p:cNvSpPr>
          <p:nvPr/>
        </p:nvSpPr>
        <p:spPr bwMode="auto">
          <a:xfrm>
            <a:off x="1143000" y="5105400"/>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smtClean="0">
                <a:solidFill>
                  <a:schemeClr val="hlink"/>
                </a:solidFill>
              </a:rPr>
              <a:t>dist[1]=</a:t>
            </a:r>
            <a:r>
              <a:rPr lang="en-US" altLang="zh-CN" sz="2400" b="1" dirty="0">
                <a:solidFill>
                  <a:schemeClr val="hlink"/>
                </a:solidFill>
              </a:rPr>
              <a:t>0 </a:t>
            </a:r>
            <a:r>
              <a:rPr lang="en-US" altLang="zh-CN" sz="2400" b="1" dirty="0" err="1">
                <a:solidFill>
                  <a:schemeClr val="hlink"/>
                </a:solidFill>
              </a:rPr>
              <a:t>dist</a:t>
            </a:r>
            <a:r>
              <a:rPr lang="en-US" altLang="zh-CN" sz="2400" b="1" dirty="0">
                <a:solidFill>
                  <a:schemeClr val="hlink"/>
                </a:solidFill>
              </a:rPr>
              <a:t>[2]=</a:t>
            </a:r>
            <a:r>
              <a:rPr lang="en-US" altLang="zh-CN" sz="2400" b="1" dirty="0">
                <a:solidFill>
                  <a:srgbClr val="4335FD"/>
                </a:solidFill>
              </a:rPr>
              <a:t>3</a:t>
            </a:r>
            <a:r>
              <a:rPr lang="en-US" altLang="zh-CN" sz="2400" b="1" dirty="0">
                <a:solidFill>
                  <a:schemeClr val="hlink"/>
                </a:solidFill>
              </a:rPr>
              <a:t> </a:t>
            </a:r>
            <a:r>
              <a:rPr lang="en-US" altLang="zh-CN" sz="2400" b="1" dirty="0" err="1">
                <a:solidFill>
                  <a:schemeClr val="hlink"/>
                </a:solidFill>
              </a:rPr>
              <a:t>dist</a:t>
            </a:r>
            <a:r>
              <a:rPr lang="en-US" altLang="zh-CN" sz="2400" b="1" dirty="0">
                <a:solidFill>
                  <a:schemeClr val="hlink"/>
                </a:solidFill>
              </a:rPr>
              <a:t>[3]=2	 </a:t>
            </a:r>
            <a:r>
              <a:rPr lang="en-US" altLang="zh-CN" sz="2400" b="1" dirty="0" err="1">
                <a:solidFill>
                  <a:schemeClr val="hlink"/>
                </a:solidFill>
              </a:rPr>
              <a:t>dist</a:t>
            </a:r>
            <a:r>
              <a:rPr lang="en-US" altLang="zh-CN" sz="2400" b="1" dirty="0">
                <a:solidFill>
                  <a:schemeClr val="hlink"/>
                </a:solidFill>
              </a:rPr>
              <a:t>[4]=</a:t>
            </a:r>
            <a:r>
              <a:rPr lang="en-US" altLang="zh-CN" sz="2400" b="1" dirty="0">
                <a:solidFill>
                  <a:srgbClr val="4335FD"/>
                </a:solidFill>
              </a:rPr>
              <a:t>6</a:t>
            </a:r>
            <a:r>
              <a:rPr lang="en-US" altLang="zh-CN" sz="2400" b="1" dirty="0">
                <a:solidFill>
                  <a:schemeClr val="accent2"/>
                </a:solidFill>
              </a:rPr>
              <a:t> </a:t>
            </a:r>
            <a:r>
              <a:rPr lang="en-US" altLang="zh-CN" sz="2400" b="1" dirty="0" err="1">
                <a:solidFill>
                  <a:schemeClr val="hlink"/>
                </a:solidFill>
              </a:rPr>
              <a:t>dist</a:t>
            </a:r>
            <a:r>
              <a:rPr lang="en-US" altLang="zh-CN" sz="2400" b="1" dirty="0">
                <a:solidFill>
                  <a:schemeClr val="hlink"/>
                </a:solidFill>
              </a:rPr>
              <a:t>[5]=8</a:t>
            </a:r>
          </a:p>
          <a:p>
            <a:r>
              <a:rPr lang="en-US" altLang="zh-CN" sz="2400" b="1" dirty="0" err="1">
                <a:solidFill>
                  <a:srgbClr val="9815FB"/>
                </a:solidFill>
              </a:rPr>
              <a:t>que</a:t>
            </a:r>
            <a:r>
              <a:rPr lang="en-US" altLang="zh-CN" sz="2400" b="1" dirty="0">
                <a:solidFill>
                  <a:srgbClr val="9815FB"/>
                </a:solidFill>
              </a:rPr>
              <a:t>={5}</a:t>
            </a:r>
          </a:p>
        </p:txBody>
      </p:sp>
      <p:sp>
        <p:nvSpPr>
          <p:cNvPr id="230423" name="Line 23"/>
          <p:cNvSpPr>
            <a:spLocks noChangeShapeType="1"/>
          </p:cNvSpPr>
          <p:nvPr/>
        </p:nvSpPr>
        <p:spPr bwMode="auto">
          <a:xfrm>
            <a:off x="4267200" y="3048000"/>
            <a:ext cx="685800" cy="685800"/>
          </a:xfrm>
          <a:prstGeom prst="line">
            <a:avLst/>
          </a:prstGeom>
          <a:noFill/>
          <a:ln w="762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24" name="Line 24"/>
          <p:cNvSpPr>
            <a:spLocks noChangeShapeType="1"/>
          </p:cNvSpPr>
          <p:nvPr/>
        </p:nvSpPr>
        <p:spPr bwMode="auto">
          <a:xfrm flipV="1">
            <a:off x="5562600" y="3581400"/>
            <a:ext cx="1066800" cy="4572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79</a:t>
            </a:fld>
            <a:endParaRPr lang="en-GB" dirty="0"/>
          </a:p>
        </p:txBody>
      </p:sp>
    </p:spTree>
    <p:extLst>
      <p:ext uri="{BB962C8B-B14F-4D97-AF65-F5344CB8AC3E}">
        <p14:creationId xmlns:p14="http://schemas.microsoft.com/office/powerpoint/2010/main" val="337604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250825" y="221457"/>
            <a:ext cx="7772400" cy="838200"/>
          </a:xfrm>
        </p:spPr>
        <p:txBody>
          <a:bodyPr/>
          <a:lstStyle/>
          <a:p>
            <a:pPr eaLnBrk="1" hangingPunct="1">
              <a:defRPr/>
            </a:pPr>
            <a:r>
              <a:rPr lang="zh-CN" altLang="en-US" sz="4000" b="1" dirty="0" smtClean="0">
                <a:effectLst>
                  <a:outerShdw blurRad="38100" dist="38100" dir="2700000" algn="tl">
                    <a:srgbClr val="FFFFFF"/>
                  </a:outerShdw>
                </a:effectLst>
                <a:ea typeface="宋体" charset="-122"/>
              </a:rPr>
              <a:t>课堂讨论</a:t>
            </a:r>
            <a:endParaRPr lang="en-GB" sz="4000" b="1" dirty="0" smtClean="0">
              <a:effectLst>
                <a:outerShdw blurRad="38100" dist="38100" dir="2700000" algn="tl">
                  <a:srgbClr val="FFFFFF"/>
                </a:outerShdw>
              </a:effectLst>
            </a:endParaRPr>
          </a:p>
        </p:txBody>
      </p:sp>
      <p:sp>
        <p:nvSpPr>
          <p:cNvPr id="110595" name="Rectangle 3"/>
          <p:cNvSpPr>
            <a:spLocks noGrp="1" noChangeArrowheads="1"/>
          </p:cNvSpPr>
          <p:nvPr>
            <p:ph type="body" idx="1"/>
          </p:nvPr>
        </p:nvSpPr>
        <p:spPr>
          <a:xfrm>
            <a:off x="827088" y="1341438"/>
            <a:ext cx="7772400" cy="4495800"/>
          </a:xfrm>
          <a:solidFill>
            <a:srgbClr val="FFFF99"/>
          </a:solidFill>
        </p:spPr>
        <p:txBody>
          <a:bodyPr/>
          <a:lstStyle/>
          <a:p>
            <a:pPr eaLnBrk="1" hangingPunct="1">
              <a:lnSpc>
                <a:spcPct val="80000"/>
              </a:lnSpc>
            </a:pPr>
            <a:r>
              <a:rPr lang="en-US" altLang="zh-CN" sz="2400" dirty="0" smtClean="0"/>
              <a:t>Show how DFS can be used to:</a:t>
            </a:r>
          </a:p>
          <a:p>
            <a:pPr eaLnBrk="1" hangingPunct="1">
              <a:lnSpc>
                <a:spcPct val="80000"/>
              </a:lnSpc>
              <a:buFont typeface="Wingdings" pitchFamily="2" charset="2"/>
              <a:buNone/>
            </a:pPr>
            <a:r>
              <a:rPr lang="en-US" altLang="zh-CN" sz="2400" dirty="0" smtClean="0"/>
              <a:t>	1. Determine number of connected components in            a graph.</a:t>
            </a:r>
          </a:p>
          <a:p>
            <a:pPr eaLnBrk="1" hangingPunct="1">
              <a:lnSpc>
                <a:spcPct val="80000"/>
              </a:lnSpc>
              <a:buFont typeface="Wingdings" pitchFamily="2" charset="2"/>
              <a:buNone/>
            </a:pPr>
            <a:r>
              <a:rPr lang="en-US" altLang="zh-CN" sz="2400" dirty="0" smtClean="0"/>
              <a:t>	2. Test if a graph has a cycle.</a:t>
            </a:r>
          </a:p>
          <a:p>
            <a:pPr eaLnBrk="1" hangingPunct="1">
              <a:lnSpc>
                <a:spcPct val="80000"/>
              </a:lnSpc>
              <a:buFont typeface="Wingdings" pitchFamily="2" charset="2"/>
              <a:buNone/>
            </a:pPr>
            <a:r>
              <a:rPr lang="en-US" altLang="zh-CN" sz="2400" dirty="0" smtClean="0"/>
              <a:t>	3. Test whether a path existed between two vertices</a:t>
            </a:r>
          </a:p>
          <a:p>
            <a:pPr eaLnBrk="1" hangingPunct="1">
              <a:lnSpc>
                <a:spcPct val="80000"/>
              </a:lnSpc>
            </a:pPr>
            <a:endParaRPr lang="en-GB" altLang="zh-CN" sz="2400" dirty="0" smtClean="0"/>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8</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0595">
                                            <p:txEl>
                                              <p:pRg st="2" end="2"/>
                                            </p:txEl>
                                          </p:spTgt>
                                        </p:tgtEl>
                                        <p:attrNameLst>
                                          <p:attrName>style.visibility</p:attrName>
                                        </p:attrNameLst>
                                      </p:cBhvr>
                                      <p:to>
                                        <p:strVal val="visible"/>
                                      </p:to>
                                    </p:set>
                                    <p:anim calcmode="lin" valueType="num">
                                      <p:cBhvr additive="base">
                                        <p:cTn id="13"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05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0595">
                                            <p:txEl>
                                              <p:pRg st="3" end="3"/>
                                            </p:txEl>
                                          </p:spTgt>
                                        </p:tgtEl>
                                        <p:attrNameLst>
                                          <p:attrName>style.visibility</p:attrName>
                                        </p:attrNameLst>
                                      </p:cBhvr>
                                      <p:to>
                                        <p:strVal val="visible"/>
                                      </p:to>
                                    </p:set>
                                    <p:anim calcmode="lin" valueType="num">
                                      <p:cBhvr additive="base">
                                        <p:cTn id="19"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05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1426" name="Rectangle 2"/>
          <p:cNvSpPr>
            <a:spLocks noGrp="1" noRot="1" noChangeArrowheads="1"/>
          </p:cNvSpPr>
          <p:nvPr>
            <p:ph type="title"/>
          </p:nvPr>
        </p:nvSpPr>
        <p:spPr/>
        <p:txBody>
          <a:bodyPr/>
          <a:lstStyle/>
          <a:p>
            <a:r>
              <a:rPr lang="en-US" altLang="zh-CN"/>
              <a:t> </a:t>
            </a:r>
          </a:p>
        </p:txBody>
      </p:sp>
      <p:sp>
        <p:nvSpPr>
          <p:cNvPr id="231427" name="Rectangle 3"/>
          <p:cNvSpPr>
            <a:spLocks noGrp="1" noRot="1" noChangeArrowheads="1"/>
          </p:cNvSpPr>
          <p:nvPr>
            <p:ph type="body" idx="1"/>
          </p:nvPr>
        </p:nvSpPr>
        <p:spPr>
          <a:xfrm>
            <a:off x="339725" y="992163"/>
            <a:ext cx="8540750" cy="5638800"/>
          </a:xfrm>
        </p:spPr>
        <p:txBody>
          <a:bodyPr/>
          <a:lstStyle/>
          <a:p>
            <a:r>
              <a:rPr lang="en-US" altLang="zh-CN" sz="2400" b="1" dirty="0">
                <a:solidFill>
                  <a:schemeClr val="folHlink"/>
                </a:solidFill>
              </a:rPr>
              <a:t>9.</a:t>
            </a:r>
            <a:r>
              <a:rPr lang="zh-CN" altLang="en-US" sz="2400" b="1" dirty="0">
                <a:solidFill>
                  <a:schemeClr val="folHlink"/>
                </a:solidFill>
              </a:rPr>
              <a:t>从队首取出元素</a:t>
            </a:r>
            <a:r>
              <a:rPr lang="en-US" altLang="zh-CN" sz="2400" b="1" dirty="0">
                <a:solidFill>
                  <a:schemeClr val="folHlink"/>
                </a:solidFill>
              </a:rPr>
              <a:t>5, </a:t>
            </a:r>
            <a:r>
              <a:rPr lang="zh-CN" altLang="en-US" sz="2400" b="1" dirty="0">
                <a:solidFill>
                  <a:schemeClr val="folHlink"/>
                </a:solidFill>
              </a:rPr>
              <a:t>发现发现没有点可以被它松弛</a:t>
            </a:r>
            <a:r>
              <a:rPr lang="en-US" altLang="zh-CN" sz="2400" b="1" dirty="0">
                <a:solidFill>
                  <a:schemeClr val="folHlink"/>
                </a:solidFill>
              </a:rPr>
              <a:t>,</a:t>
            </a:r>
            <a:r>
              <a:rPr lang="zh-CN" altLang="en-US" sz="2400" b="1" dirty="0">
                <a:solidFill>
                  <a:schemeClr val="folHlink"/>
                </a:solidFill>
              </a:rPr>
              <a:t>此时队列为空，算法结束！返回</a:t>
            </a:r>
            <a:r>
              <a:rPr lang="zh-CN" altLang="en-US" sz="2400" b="1">
                <a:solidFill>
                  <a:schemeClr val="folHlink"/>
                </a:solidFill>
              </a:rPr>
              <a:t>结果 </a:t>
            </a:r>
            <a:r>
              <a:rPr lang="en-US" altLang="zh-CN" sz="2400" b="1" smtClean="0">
                <a:solidFill>
                  <a:schemeClr val="folHlink"/>
                </a:solidFill>
              </a:rPr>
              <a:t>dist[1]=</a:t>
            </a:r>
            <a:r>
              <a:rPr lang="en-US" altLang="zh-CN" sz="2400" b="1" dirty="0">
                <a:solidFill>
                  <a:schemeClr val="folHlink"/>
                </a:solidFill>
              </a:rPr>
              <a:t>0 </a:t>
            </a:r>
            <a:r>
              <a:rPr lang="en-US" altLang="zh-CN" sz="2400" b="1" dirty="0" err="1">
                <a:solidFill>
                  <a:schemeClr val="folHlink"/>
                </a:solidFill>
              </a:rPr>
              <a:t>dist</a:t>
            </a:r>
            <a:r>
              <a:rPr lang="en-US" altLang="zh-CN" sz="2400" b="1" dirty="0">
                <a:solidFill>
                  <a:schemeClr val="folHlink"/>
                </a:solidFill>
              </a:rPr>
              <a:t>[2]=3 </a:t>
            </a:r>
            <a:r>
              <a:rPr lang="en-US" altLang="zh-CN" sz="2400" b="1" dirty="0" err="1">
                <a:solidFill>
                  <a:schemeClr val="folHlink"/>
                </a:solidFill>
              </a:rPr>
              <a:t>dist</a:t>
            </a:r>
            <a:r>
              <a:rPr lang="en-US" altLang="zh-CN" sz="2400" b="1" dirty="0">
                <a:solidFill>
                  <a:schemeClr val="folHlink"/>
                </a:solidFill>
              </a:rPr>
              <a:t>[3]=2 </a:t>
            </a:r>
            <a:r>
              <a:rPr lang="en-US" altLang="zh-CN" sz="2400" b="1" dirty="0" err="1">
                <a:solidFill>
                  <a:schemeClr val="folHlink"/>
                </a:solidFill>
              </a:rPr>
              <a:t>dist</a:t>
            </a:r>
            <a:r>
              <a:rPr lang="en-US" altLang="zh-CN" sz="2400" b="1" dirty="0">
                <a:solidFill>
                  <a:schemeClr val="folHlink"/>
                </a:solidFill>
              </a:rPr>
              <a:t>[4]=6 </a:t>
            </a:r>
            <a:r>
              <a:rPr lang="en-US" altLang="zh-CN" sz="2400" b="1" dirty="0" err="1">
                <a:solidFill>
                  <a:schemeClr val="folHlink"/>
                </a:solidFill>
              </a:rPr>
              <a:t>dist</a:t>
            </a:r>
            <a:r>
              <a:rPr lang="en-US" altLang="zh-CN" sz="2400" b="1" dirty="0">
                <a:solidFill>
                  <a:schemeClr val="folHlink"/>
                </a:solidFill>
              </a:rPr>
              <a:t>[5]=8</a:t>
            </a:r>
          </a:p>
        </p:txBody>
      </p:sp>
      <p:sp>
        <p:nvSpPr>
          <p:cNvPr id="231428" name="Oval 4"/>
          <p:cNvSpPr>
            <a:spLocks noChangeArrowheads="1"/>
          </p:cNvSpPr>
          <p:nvPr/>
        </p:nvSpPr>
        <p:spPr bwMode="auto">
          <a:xfrm>
            <a:off x="3657600" y="24384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31429" name="Oval 5"/>
          <p:cNvSpPr>
            <a:spLocks noChangeArrowheads="1"/>
          </p:cNvSpPr>
          <p:nvPr/>
        </p:nvSpPr>
        <p:spPr bwMode="auto">
          <a:xfrm>
            <a:off x="6477000" y="2971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31430" name="Oval 6"/>
          <p:cNvSpPr>
            <a:spLocks noChangeArrowheads="1"/>
          </p:cNvSpPr>
          <p:nvPr/>
        </p:nvSpPr>
        <p:spPr bwMode="auto">
          <a:xfrm>
            <a:off x="4876800" y="3657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231431" name="Oval 7"/>
          <p:cNvSpPr>
            <a:spLocks noChangeArrowheads="1"/>
          </p:cNvSpPr>
          <p:nvPr/>
        </p:nvSpPr>
        <p:spPr bwMode="auto">
          <a:xfrm>
            <a:off x="2667000" y="41148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31432" name="Oval 8"/>
          <p:cNvSpPr>
            <a:spLocks noChangeArrowheads="1"/>
          </p:cNvSpPr>
          <p:nvPr/>
        </p:nvSpPr>
        <p:spPr bwMode="auto">
          <a:xfrm>
            <a:off x="1676400" y="2895600"/>
            <a:ext cx="685800" cy="685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31433" name="Line 9"/>
          <p:cNvSpPr>
            <a:spLocks noChangeShapeType="1"/>
          </p:cNvSpPr>
          <p:nvPr/>
        </p:nvSpPr>
        <p:spPr bwMode="auto">
          <a:xfrm flipV="1">
            <a:off x="2362200" y="2819400"/>
            <a:ext cx="1295400" cy="381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34" name="Line 10"/>
          <p:cNvSpPr>
            <a:spLocks noChangeShapeType="1"/>
          </p:cNvSpPr>
          <p:nvPr/>
        </p:nvSpPr>
        <p:spPr bwMode="auto">
          <a:xfrm>
            <a:off x="2286000" y="3505200"/>
            <a:ext cx="53340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35" name="Line 11"/>
          <p:cNvSpPr>
            <a:spLocks noChangeShapeType="1"/>
          </p:cNvSpPr>
          <p:nvPr/>
        </p:nvSpPr>
        <p:spPr bwMode="auto">
          <a:xfrm flipV="1">
            <a:off x="3276600" y="3048000"/>
            <a:ext cx="609600" cy="1143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36" name="Line 12"/>
          <p:cNvSpPr>
            <a:spLocks noChangeShapeType="1"/>
          </p:cNvSpPr>
          <p:nvPr/>
        </p:nvSpPr>
        <p:spPr bwMode="auto">
          <a:xfrm>
            <a:off x="4343400" y="28956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37" name="Line 13"/>
          <p:cNvSpPr>
            <a:spLocks noChangeShapeType="1"/>
          </p:cNvSpPr>
          <p:nvPr/>
        </p:nvSpPr>
        <p:spPr bwMode="auto">
          <a:xfrm flipV="1">
            <a:off x="5486400" y="3429000"/>
            <a:ext cx="990600" cy="457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38" name="Line 14"/>
          <p:cNvSpPr>
            <a:spLocks noChangeShapeType="1"/>
          </p:cNvSpPr>
          <p:nvPr/>
        </p:nvSpPr>
        <p:spPr bwMode="auto">
          <a:xfrm flipV="1">
            <a:off x="3352800" y="4191000"/>
            <a:ext cx="1600200" cy="304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39" name="Rectangle 15"/>
          <p:cNvSpPr>
            <a:spLocks noChangeArrowheads="1"/>
          </p:cNvSpPr>
          <p:nvPr/>
        </p:nvSpPr>
        <p:spPr bwMode="auto">
          <a:xfrm>
            <a:off x="2743200" y="2667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31440" name="Rectangle 16"/>
          <p:cNvSpPr>
            <a:spLocks noChangeArrowheads="1"/>
          </p:cNvSpPr>
          <p:nvPr/>
        </p:nvSpPr>
        <p:spPr bwMode="auto">
          <a:xfrm>
            <a:off x="4724400" y="29718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231441" name="Rectangle 17"/>
          <p:cNvSpPr>
            <a:spLocks noChangeArrowheads="1"/>
          </p:cNvSpPr>
          <p:nvPr/>
        </p:nvSpPr>
        <p:spPr bwMode="auto">
          <a:xfrm>
            <a:off x="3657600" y="3581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231442" name="Rectangle 18"/>
          <p:cNvSpPr>
            <a:spLocks noChangeArrowheads="1"/>
          </p:cNvSpPr>
          <p:nvPr/>
        </p:nvSpPr>
        <p:spPr bwMode="auto">
          <a:xfrm>
            <a:off x="2057400" y="38100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31443" name="Rectangle 19"/>
          <p:cNvSpPr>
            <a:spLocks noChangeArrowheads="1"/>
          </p:cNvSpPr>
          <p:nvPr/>
        </p:nvSpPr>
        <p:spPr bwMode="auto">
          <a:xfrm>
            <a:off x="3962400" y="4419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231444" name="Rectangle 20"/>
          <p:cNvSpPr>
            <a:spLocks noChangeArrowheads="1"/>
          </p:cNvSpPr>
          <p:nvPr/>
        </p:nvSpPr>
        <p:spPr bwMode="auto">
          <a:xfrm>
            <a:off x="5638800" y="32766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231446" name="Rectangle 22"/>
          <p:cNvSpPr>
            <a:spLocks noChangeArrowheads="1"/>
          </p:cNvSpPr>
          <p:nvPr/>
        </p:nvSpPr>
        <p:spPr bwMode="auto">
          <a:xfrm>
            <a:off x="1143000" y="5105400"/>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smtClean="0">
                <a:solidFill>
                  <a:schemeClr val="hlink"/>
                </a:solidFill>
              </a:rPr>
              <a:t>dist[1]=</a:t>
            </a:r>
            <a:r>
              <a:rPr lang="en-US" altLang="zh-CN" sz="2400" b="1" dirty="0">
                <a:solidFill>
                  <a:schemeClr val="hlink"/>
                </a:solidFill>
              </a:rPr>
              <a:t>0 </a:t>
            </a:r>
            <a:r>
              <a:rPr lang="en-US" altLang="zh-CN" sz="2400" b="1" dirty="0" err="1">
                <a:solidFill>
                  <a:schemeClr val="hlink"/>
                </a:solidFill>
              </a:rPr>
              <a:t>dist</a:t>
            </a:r>
            <a:r>
              <a:rPr lang="en-US" altLang="zh-CN" sz="2400" b="1" dirty="0">
                <a:solidFill>
                  <a:schemeClr val="hlink"/>
                </a:solidFill>
              </a:rPr>
              <a:t>[2]=</a:t>
            </a:r>
            <a:r>
              <a:rPr lang="en-US" altLang="zh-CN" sz="2400" b="1" dirty="0">
                <a:solidFill>
                  <a:srgbClr val="4335FD"/>
                </a:solidFill>
              </a:rPr>
              <a:t>3</a:t>
            </a:r>
            <a:r>
              <a:rPr lang="en-US" altLang="zh-CN" sz="2400" b="1" dirty="0">
                <a:solidFill>
                  <a:schemeClr val="hlink"/>
                </a:solidFill>
              </a:rPr>
              <a:t> </a:t>
            </a:r>
            <a:r>
              <a:rPr lang="en-US" altLang="zh-CN" sz="2400" b="1" dirty="0" err="1">
                <a:solidFill>
                  <a:schemeClr val="hlink"/>
                </a:solidFill>
              </a:rPr>
              <a:t>dist</a:t>
            </a:r>
            <a:r>
              <a:rPr lang="en-US" altLang="zh-CN" sz="2400" b="1" dirty="0">
                <a:solidFill>
                  <a:schemeClr val="hlink"/>
                </a:solidFill>
              </a:rPr>
              <a:t>[3]=2	 </a:t>
            </a:r>
            <a:r>
              <a:rPr lang="en-US" altLang="zh-CN" sz="2400" b="1" dirty="0" err="1">
                <a:solidFill>
                  <a:schemeClr val="hlink"/>
                </a:solidFill>
              </a:rPr>
              <a:t>dist</a:t>
            </a:r>
            <a:r>
              <a:rPr lang="en-US" altLang="zh-CN" sz="2400" b="1" dirty="0">
                <a:solidFill>
                  <a:schemeClr val="hlink"/>
                </a:solidFill>
              </a:rPr>
              <a:t>[4]=</a:t>
            </a:r>
            <a:r>
              <a:rPr lang="en-US" altLang="zh-CN" sz="2400" b="1" dirty="0">
                <a:solidFill>
                  <a:srgbClr val="4335FD"/>
                </a:solidFill>
              </a:rPr>
              <a:t>6</a:t>
            </a:r>
            <a:r>
              <a:rPr lang="en-US" altLang="zh-CN" sz="2400" b="1" dirty="0">
                <a:solidFill>
                  <a:schemeClr val="accent2"/>
                </a:solidFill>
              </a:rPr>
              <a:t> </a:t>
            </a:r>
            <a:r>
              <a:rPr lang="en-US" altLang="zh-CN" sz="2400" b="1" dirty="0" err="1">
                <a:solidFill>
                  <a:schemeClr val="hlink"/>
                </a:solidFill>
              </a:rPr>
              <a:t>dist</a:t>
            </a:r>
            <a:r>
              <a:rPr lang="en-US" altLang="zh-CN" sz="2400" b="1" dirty="0">
                <a:solidFill>
                  <a:schemeClr val="hlink"/>
                </a:solidFill>
              </a:rPr>
              <a:t>[5]=8</a:t>
            </a:r>
          </a:p>
          <a:p>
            <a:r>
              <a:rPr lang="en-US" altLang="zh-CN" sz="2400" b="1" dirty="0" err="1">
                <a:solidFill>
                  <a:srgbClr val="9815FB"/>
                </a:solidFill>
              </a:rPr>
              <a:t>que</a:t>
            </a:r>
            <a:r>
              <a:rPr lang="en-US" altLang="zh-CN" sz="2400" b="1" dirty="0">
                <a:solidFill>
                  <a:srgbClr val="9815FB"/>
                </a:solidFill>
              </a:rPr>
              <a:t>={}</a:t>
            </a:r>
          </a:p>
        </p:txBody>
      </p:sp>
      <p:sp>
        <p:nvSpPr>
          <p:cNvPr id="231447" name="Line 23"/>
          <p:cNvSpPr>
            <a:spLocks noChangeShapeType="1"/>
          </p:cNvSpPr>
          <p:nvPr/>
        </p:nvSpPr>
        <p:spPr bwMode="auto">
          <a:xfrm>
            <a:off x="4267200" y="3048000"/>
            <a:ext cx="685800" cy="685800"/>
          </a:xfrm>
          <a:prstGeom prst="line">
            <a:avLst/>
          </a:prstGeom>
          <a:noFill/>
          <a:ln w="762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48" name="Line 24"/>
          <p:cNvSpPr>
            <a:spLocks noChangeShapeType="1"/>
          </p:cNvSpPr>
          <p:nvPr/>
        </p:nvSpPr>
        <p:spPr bwMode="auto">
          <a:xfrm flipV="1">
            <a:off x="5562600" y="3581400"/>
            <a:ext cx="1066800" cy="4572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80</a:t>
            </a:fld>
            <a:endParaRPr lang="en-GB" dirty="0"/>
          </a:p>
        </p:txBody>
      </p:sp>
    </p:spTree>
    <p:extLst>
      <p:ext uri="{BB962C8B-B14F-4D97-AF65-F5344CB8AC3E}">
        <p14:creationId xmlns:p14="http://schemas.microsoft.com/office/powerpoint/2010/main" val="329769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2450" name="Rectangle 2"/>
          <p:cNvSpPr>
            <a:spLocks noGrp="1" noRot="1" noChangeArrowheads="1"/>
          </p:cNvSpPr>
          <p:nvPr>
            <p:ph type="title"/>
          </p:nvPr>
        </p:nvSpPr>
        <p:spPr>
          <a:xfrm>
            <a:off x="323850" y="0"/>
            <a:ext cx="8229600" cy="1143000"/>
          </a:xfrm>
        </p:spPr>
        <p:txBody>
          <a:bodyPr/>
          <a:lstStyle/>
          <a:p>
            <a:pPr algn="ctr"/>
            <a:r>
              <a:rPr lang="en-US" altLang="zh-CN" dirty="0"/>
              <a:t>SPFA</a:t>
            </a:r>
            <a:r>
              <a:rPr lang="zh-CN" altLang="en-US" dirty="0"/>
              <a:t>源码</a:t>
            </a:r>
          </a:p>
        </p:txBody>
      </p:sp>
      <p:sp>
        <p:nvSpPr>
          <p:cNvPr id="232451" name="Rectangle 3"/>
          <p:cNvSpPr>
            <a:spLocks noGrp="1" noRot="1" noChangeArrowheads="1"/>
          </p:cNvSpPr>
          <p:nvPr>
            <p:ph type="body" idx="1"/>
          </p:nvPr>
        </p:nvSpPr>
        <p:spPr>
          <a:xfrm>
            <a:off x="26842" y="980728"/>
            <a:ext cx="8229600" cy="4530725"/>
          </a:xfrm>
        </p:spPr>
        <p:txBody>
          <a:bodyPr/>
          <a:lstStyle/>
          <a:p>
            <a:pPr>
              <a:lnSpc>
                <a:spcPct val="80000"/>
              </a:lnSpc>
              <a:buFont typeface="Wingdings" panose="05000000000000000000" pitchFamily="2" charset="2"/>
              <a:buNone/>
            </a:pPr>
            <a:r>
              <a:rPr lang="zh-CN" altLang="en-US" sz="1800" dirty="0"/>
              <a:t>Int SPFA(</a:t>
            </a:r>
            <a:r>
              <a:rPr lang="en-US" altLang="zh-CN" sz="1800" dirty="0" err="1"/>
              <a:t>int</a:t>
            </a:r>
            <a:r>
              <a:rPr lang="en-US" altLang="zh-CN" sz="1800" dirty="0"/>
              <a:t> </a:t>
            </a:r>
            <a:r>
              <a:rPr lang="en-US" altLang="zh-CN" sz="1800" dirty="0" err="1"/>
              <a:t>st,int</a:t>
            </a:r>
            <a:r>
              <a:rPr lang="en-US" altLang="zh-CN" sz="1800" dirty="0"/>
              <a:t> </a:t>
            </a:r>
            <a:r>
              <a:rPr lang="en-US" altLang="zh-CN" sz="1800" dirty="0" err="1"/>
              <a:t>ed</a:t>
            </a:r>
            <a:r>
              <a:rPr lang="zh-CN" altLang="en-US" sz="1800" dirty="0"/>
              <a:t>){</a:t>
            </a:r>
          </a:p>
          <a:p>
            <a:pPr>
              <a:lnSpc>
                <a:spcPct val="80000"/>
              </a:lnSpc>
              <a:buFont typeface="Wingdings" panose="05000000000000000000" pitchFamily="2" charset="2"/>
              <a:buNone/>
            </a:pPr>
            <a:r>
              <a:rPr lang="en-US" altLang="zh-CN" sz="1800" dirty="0"/>
              <a:t>for(</a:t>
            </a:r>
            <a:r>
              <a:rPr lang="en-US" altLang="zh-CN" sz="1800" dirty="0" err="1"/>
              <a:t>int</a:t>
            </a:r>
            <a:r>
              <a:rPr lang="en-US" altLang="zh-CN" sz="1800" dirty="0"/>
              <a:t> </a:t>
            </a:r>
            <a:r>
              <a:rPr lang="en-US" altLang="zh-CN" sz="1800" dirty="0" err="1"/>
              <a:t>i</a:t>
            </a:r>
            <a:r>
              <a:rPr lang="en-US" altLang="zh-CN" sz="1800" dirty="0"/>
              <a:t>=1;i&lt;=n;++</a:t>
            </a:r>
            <a:r>
              <a:rPr lang="en-US" altLang="zh-CN" sz="1800" dirty="0" err="1"/>
              <a:t>i</a:t>
            </a:r>
            <a:r>
              <a:rPr lang="en-US" altLang="zh-CN" sz="1800" dirty="0"/>
              <a:t>)</a:t>
            </a:r>
            <a:r>
              <a:rPr lang="en-US" altLang="zh-CN" sz="1800" dirty="0" err="1"/>
              <a:t>dist</a:t>
            </a:r>
            <a:r>
              <a:rPr lang="en-US" altLang="zh-CN" sz="1800" dirty="0"/>
              <a:t>[</a:t>
            </a:r>
            <a:r>
              <a:rPr lang="en-US" altLang="zh-CN" sz="1800" dirty="0" err="1"/>
              <a:t>i</a:t>
            </a:r>
            <a:r>
              <a:rPr lang="en-US" altLang="zh-CN" sz="1800" dirty="0"/>
              <a:t>]=</a:t>
            </a:r>
            <a:r>
              <a:rPr lang="en-US" altLang="zh-CN" sz="1800" dirty="0" err="1"/>
              <a:t>max_int,used</a:t>
            </a:r>
            <a:r>
              <a:rPr lang="en-US" altLang="zh-CN" sz="1800" dirty="0"/>
              <a:t>[</a:t>
            </a:r>
            <a:r>
              <a:rPr lang="en-US" altLang="zh-CN" sz="1800" dirty="0" err="1"/>
              <a:t>i</a:t>
            </a:r>
            <a:r>
              <a:rPr lang="en-US" altLang="zh-CN" sz="1800" dirty="0"/>
              <a:t>]=0</a:t>
            </a:r>
          </a:p>
          <a:p>
            <a:pPr>
              <a:lnSpc>
                <a:spcPct val="80000"/>
              </a:lnSpc>
              <a:buFont typeface="Wingdings" panose="05000000000000000000" pitchFamily="2" charset="2"/>
              <a:buNone/>
            </a:pPr>
            <a:r>
              <a:rPr lang="en-US" altLang="zh-CN" sz="1800" dirty="0"/>
              <a:t>queue&lt;</a:t>
            </a:r>
            <a:r>
              <a:rPr lang="en-US" altLang="zh-CN" sz="1800" dirty="0" err="1"/>
              <a:t>int</a:t>
            </a:r>
            <a:r>
              <a:rPr lang="en-US" altLang="zh-CN" sz="1800" dirty="0"/>
              <a:t>&gt;</a:t>
            </a:r>
            <a:r>
              <a:rPr lang="en-US" altLang="zh-CN" sz="1800" dirty="0" err="1"/>
              <a:t>que</a:t>
            </a:r>
            <a:r>
              <a:rPr lang="en-US" altLang="zh-CN" sz="1800" dirty="0"/>
              <a:t>;</a:t>
            </a:r>
          </a:p>
          <a:p>
            <a:pPr>
              <a:lnSpc>
                <a:spcPct val="80000"/>
              </a:lnSpc>
              <a:buFont typeface="Wingdings" panose="05000000000000000000" pitchFamily="2" charset="2"/>
              <a:buNone/>
            </a:pPr>
            <a:r>
              <a:rPr lang="en-US" altLang="zh-CN" sz="1800" dirty="0"/>
              <a:t>while(!</a:t>
            </a:r>
            <a:r>
              <a:rPr lang="en-US" altLang="zh-CN" sz="1800" dirty="0" err="1"/>
              <a:t>que.empty</a:t>
            </a:r>
            <a:r>
              <a:rPr lang="en-US" altLang="zh-CN" sz="1800" dirty="0"/>
              <a:t>())</a:t>
            </a:r>
            <a:r>
              <a:rPr lang="en-US" altLang="zh-CN" sz="1800" dirty="0" err="1"/>
              <a:t>que.pop</a:t>
            </a:r>
            <a:r>
              <a:rPr lang="en-US" altLang="zh-CN" sz="1800" dirty="0"/>
              <a:t>();</a:t>
            </a:r>
          </a:p>
          <a:p>
            <a:pPr>
              <a:lnSpc>
                <a:spcPct val="80000"/>
              </a:lnSpc>
              <a:buFont typeface="Wingdings" panose="05000000000000000000" pitchFamily="2" charset="2"/>
              <a:buNone/>
            </a:pPr>
            <a:r>
              <a:rPr lang="en-US" altLang="zh-CN" sz="1800" dirty="0" err="1"/>
              <a:t>que.push</a:t>
            </a:r>
            <a:r>
              <a:rPr lang="en-US" altLang="zh-CN" sz="1800" dirty="0"/>
              <a:t>(</a:t>
            </a:r>
            <a:r>
              <a:rPr lang="en-US" altLang="zh-CN" sz="1800" dirty="0" err="1"/>
              <a:t>st</a:t>
            </a:r>
            <a:r>
              <a:rPr lang="en-US" altLang="zh-CN" sz="1800" dirty="0"/>
              <a:t>);</a:t>
            </a:r>
          </a:p>
          <a:p>
            <a:pPr>
              <a:lnSpc>
                <a:spcPct val="80000"/>
              </a:lnSpc>
              <a:buFont typeface="Wingdings" panose="05000000000000000000" pitchFamily="2" charset="2"/>
              <a:buNone/>
            </a:pPr>
            <a:r>
              <a:rPr lang="en-US" altLang="zh-CN" sz="1800" dirty="0"/>
              <a:t>while(!</a:t>
            </a:r>
            <a:r>
              <a:rPr lang="en-US" altLang="zh-CN" sz="1800" dirty="0" err="1"/>
              <a:t>que.empy</a:t>
            </a:r>
            <a:r>
              <a:rPr lang="en-US" altLang="zh-CN" sz="1800" dirty="0"/>
              <a:t>()){</a:t>
            </a:r>
          </a:p>
          <a:p>
            <a:pPr lvl="1">
              <a:lnSpc>
                <a:spcPct val="80000"/>
              </a:lnSpc>
              <a:buFont typeface="Wingdings" panose="05000000000000000000" pitchFamily="2" charset="2"/>
              <a:buNone/>
            </a:pPr>
            <a:r>
              <a:rPr lang="en-US" altLang="zh-CN" sz="1800" dirty="0" err="1"/>
              <a:t>int</a:t>
            </a:r>
            <a:r>
              <a:rPr lang="en-US" altLang="zh-CN" sz="1800" dirty="0"/>
              <a:t> v=</a:t>
            </a:r>
            <a:r>
              <a:rPr lang="en-US" altLang="zh-CN" sz="1800" dirty="0" err="1"/>
              <a:t>que.front</a:t>
            </a:r>
            <a:r>
              <a:rPr lang="en-US" altLang="zh-CN" sz="1800" dirty="0"/>
              <a:t>();</a:t>
            </a:r>
            <a:r>
              <a:rPr lang="en-US" altLang="zh-CN" sz="1800" dirty="0" err="1"/>
              <a:t>que.pop</a:t>
            </a:r>
            <a:r>
              <a:rPr lang="en-US" altLang="zh-CN" sz="1800" dirty="0"/>
              <a:t>();</a:t>
            </a:r>
          </a:p>
          <a:p>
            <a:pPr lvl="1">
              <a:lnSpc>
                <a:spcPct val="80000"/>
              </a:lnSpc>
              <a:buFont typeface="Wingdings" panose="05000000000000000000" pitchFamily="2" charset="2"/>
              <a:buNone/>
            </a:pPr>
            <a:r>
              <a:rPr lang="en-US" altLang="zh-CN" sz="1800" dirty="0"/>
              <a:t>for(</a:t>
            </a:r>
            <a:r>
              <a:rPr lang="en-US" altLang="zh-CN" sz="1800" dirty="0" err="1"/>
              <a:t>int</a:t>
            </a:r>
            <a:r>
              <a:rPr lang="en-US" altLang="zh-CN" sz="1800" dirty="0"/>
              <a:t> </a:t>
            </a:r>
            <a:r>
              <a:rPr lang="en-US" altLang="zh-CN" sz="1800" dirty="0" err="1"/>
              <a:t>i</a:t>
            </a:r>
            <a:r>
              <a:rPr lang="en-US" altLang="zh-CN" sz="1800" dirty="0"/>
              <a:t>=p[v];</a:t>
            </a:r>
            <a:r>
              <a:rPr lang="en-US" altLang="zh-CN" sz="1800" dirty="0" err="1"/>
              <a:t>i</a:t>
            </a:r>
            <a:r>
              <a:rPr lang="en-US" altLang="zh-CN" sz="1800" dirty="0"/>
              <a:t>!=-1;i=edge[</a:t>
            </a:r>
            <a:r>
              <a:rPr lang="en-US" altLang="zh-CN" sz="1800" dirty="0" err="1"/>
              <a:t>i</a:t>
            </a:r>
            <a:r>
              <a:rPr lang="en-US" altLang="zh-CN" sz="1800" dirty="0"/>
              <a:t>].pre){</a:t>
            </a:r>
          </a:p>
          <a:p>
            <a:pPr lvl="1">
              <a:lnSpc>
                <a:spcPct val="80000"/>
              </a:lnSpc>
              <a:buFont typeface="Wingdings" panose="05000000000000000000" pitchFamily="2" charset="2"/>
              <a:buNone/>
            </a:pPr>
            <a:r>
              <a:rPr lang="en-US" altLang="zh-CN" sz="1800" dirty="0" err="1"/>
              <a:t>int</a:t>
            </a:r>
            <a:r>
              <a:rPr lang="en-US" altLang="zh-CN" sz="1800" dirty="0"/>
              <a:t> u=edge[</a:t>
            </a:r>
            <a:r>
              <a:rPr lang="en-US" altLang="zh-CN" sz="1800" dirty="0" err="1"/>
              <a:t>i</a:t>
            </a:r>
            <a:r>
              <a:rPr lang="en-US" altLang="zh-CN" sz="1800" dirty="0"/>
              <a:t>].</a:t>
            </a:r>
            <a:r>
              <a:rPr lang="en-US" altLang="zh-CN" sz="1800" dirty="0" err="1"/>
              <a:t>d,w</a:t>
            </a:r>
            <a:r>
              <a:rPr lang="en-US" altLang="zh-CN" sz="1800" dirty="0"/>
              <a:t>(edge[</a:t>
            </a:r>
            <a:r>
              <a:rPr lang="en-US" altLang="zh-CN" sz="1800" dirty="0" err="1"/>
              <a:t>i</a:t>
            </a:r>
            <a:r>
              <a:rPr lang="en-US" altLang="zh-CN" sz="1800" dirty="0"/>
              <a:t>].w);</a:t>
            </a:r>
          </a:p>
          <a:p>
            <a:pPr lvl="1">
              <a:lnSpc>
                <a:spcPct val="80000"/>
              </a:lnSpc>
              <a:buFont typeface="Wingdings" panose="05000000000000000000" pitchFamily="2" charset="2"/>
              <a:buNone/>
            </a:pPr>
            <a:r>
              <a:rPr lang="en-US" altLang="zh-CN" sz="1800" dirty="0"/>
              <a:t>if(</a:t>
            </a:r>
            <a:r>
              <a:rPr lang="en-US" altLang="zh-CN" sz="1800" dirty="0" err="1"/>
              <a:t>dist</a:t>
            </a:r>
            <a:r>
              <a:rPr lang="en-US" altLang="zh-CN" sz="1800" dirty="0"/>
              <a:t>[u]&gt;</a:t>
            </a:r>
            <a:r>
              <a:rPr lang="en-US" altLang="zh-CN" sz="1800" dirty="0" err="1"/>
              <a:t>dist</a:t>
            </a:r>
            <a:r>
              <a:rPr lang="en-US" altLang="zh-CN" sz="1800" dirty="0"/>
              <a:t>[v]+w){</a:t>
            </a:r>
          </a:p>
          <a:p>
            <a:pPr lvl="1">
              <a:lnSpc>
                <a:spcPct val="80000"/>
              </a:lnSpc>
              <a:buFont typeface="Wingdings" panose="05000000000000000000" pitchFamily="2" charset="2"/>
              <a:buNone/>
            </a:pPr>
            <a:r>
              <a:rPr lang="en-US" altLang="zh-CN" sz="1800" dirty="0" err="1"/>
              <a:t>dist</a:t>
            </a:r>
            <a:r>
              <a:rPr lang="en-US" altLang="zh-CN" sz="1800" dirty="0"/>
              <a:t>[u]=</a:t>
            </a:r>
            <a:r>
              <a:rPr lang="en-US" altLang="zh-CN" sz="1800" dirty="0" err="1"/>
              <a:t>dist</a:t>
            </a:r>
            <a:r>
              <a:rPr lang="en-US" altLang="zh-CN" sz="1800" dirty="0"/>
              <a:t>[v]+w;</a:t>
            </a:r>
          </a:p>
          <a:p>
            <a:pPr lvl="1">
              <a:lnSpc>
                <a:spcPct val="80000"/>
              </a:lnSpc>
              <a:buFont typeface="Wingdings" panose="05000000000000000000" pitchFamily="2" charset="2"/>
              <a:buNone/>
            </a:pPr>
            <a:r>
              <a:rPr lang="en-US" altLang="zh-CN" sz="1800" dirty="0"/>
              <a:t>if(!used[u])</a:t>
            </a:r>
            <a:r>
              <a:rPr lang="en-US" altLang="zh-CN" sz="1800" dirty="0" err="1"/>
              <a:t>que.push</a:t>
            </a:r>
            <a:r>
              <a:rPr lang="en-US" altLang="zh-CN" sz="1800" dirty="0"/>
              <a:t>(u),used[u]=1;</a:t>
            </a:r>
          </a:p>
          <a:p>
            <a:pPr lvl="1">
              <a:lnSpc>
                <a:spcPct val="80000"/>
              </a:lnSpc>
              <a:buFont typeface="Wingdings" panose="05000000000000000000" pitchFamily="2" charset="2"/>
              <a:buNone/>
            </a:pPr>
            <a:r>
              <a:rPr lang="en-US" altLang="zh-CN" sz="1800" dirty="0"/>
              <a:t>}</a:t>
            </a:r>
          </a:p>
          <a:p>
            <a:pPr lvl="1">
              <a:lnSpc>
                <a:spcPct val="80000"/>
              </a:lnSpc>
              <a:buFont typeface="Wingdings" panose="05000000000000000000" pitchFamily="2" charset="2"/>
              <a:buNone/>
            </a:pPr>
            <a:r>
              <a:rPr lang="en-US" altLang="zh-CN" sz="1800" dirty="0"/>
              <a:t>}</a:t>
            </a:r>
          </a:p>
          <a:p>
            <a:pPr lvl="1">
              <a:lnSpc>
                <a:spcPct val="80000"/>
              </a:lnSpc>
              <a:buFont typeface="Wingdings" panose="05000000000000000000" pitchFamily="2" charset="2"/>
              <a:buNone/>
            </a:pPr>
            <a:r>
              <a:rPr lang="en-US" altLang="zh-CN" sz="1800" dirty="0"/>
              <a:t>used[v]=0;</a:t>
            </a:r>
          </a:p>
          <a:p>
            <a:pPr>
              <a:lnSpc>
                <a:spcPct val="80000"/>
              </a:lnSpc>
              <a:buFont typeface="Wingdings" panose="05000000000000000000" pitchFamily="2" charset="2"/>
              <a:buNone/>
            </a:pPr>
            <a:r>
              <a:rPr lang="en-US" altLang="zh-CN" sz="1800" dirty="0"/>
              <a:t>}</a:t>
            </a:r>
          </a:p>
          <a:p>
            <a:pPr>
              <a:lnSpc>
                <a:spcPct val="80000"/>
              </a:lnSpc>
              <a:buFont typeface="Wingdings" panose="05000000000000000000" pitchFamily="2" charset="2"/>
              <a:buNone/>
            </a:pPr>
            <a:r>
              <a:rPr lang="en-US" altLang="zh-CN" sz="1800" dirty="0"/>
              <a:t>return </a:t>
            </a:r>
            <a:r>
              <a:rPr lang="en-US" altLang="zh-CN" sz="1800" dirty="0" err="1"/>
              <a:t>dist</a:t>
            </a:r>
            <a:r>
              <a:rPr lang="en-US" altLang="zh-CN" sz="1800" dirty="0"/>
              <a:t>[</a:t>
            </a:r>
            <a:r>
              <a:rPr lang="en-US" altLang="zh-CN" sz="1800" dirty="0" err="1"/>
              <a:t>ed</a:t>
            </a:r>
            <a:r>
              <a:rPr lang="en-US" altLang="zh-CN" sz="1800" dirty="0"/>
              <a:t>];</a:t>
            </a:r>
          </a:p>
          <a:p>
            <a:pPr>
              <a:lnSpc>
                <a:spcPct val="80000"/>
              </a:lnSpc>
              <a:buFont typeface="Wingdings" panose="05000000000000000000" pitchFamily="2" charset="2"/>
              <a:buNone/>
            </a:pPr>
            <a:r>
              <a:rPr lang="zh-CN" altLang="en-US" sz="1800" dirty="0"/>
              <a:t>}</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81</a:t>
            </a:fld>
            <a:endParaRPr lang="en-GB" dirty="0"/>
          </a:p>
        </p:txBody>
      </p:sp>
    </p:spTree>
    <p:extLst>
      <p:ext uri="{BB962C8B-B14F-4D97-AF65-F5344CB8AC3E}">
        <p14:creationId xmlns:p14="http://schemas.microsoft.com/office/powerpoint/2010/main" val="1727981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anim calcmode="lin" valueType="num">
                                      <p:cBhvr additive="base">
                                        <p:cTn id="7" dur="500" fill="hold"/>
                                        <p:tgtEl>
                                          <p:spTgt spid="2324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24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1" name="Rectangle 2"/>
          <p:cNvSpPr>
            <a:spLocks noGrp="1" noChangeArrowheads="1"/>
          </p:cNvSpPr>
          <p:nvPr>
            <p:ph type="title"/>
          </p:nvPr>
        </p:nvSpPr>
        <p:spPr>
          <a:xfrm>
            <a:off x="0" y="357188"/>
            <a:ext cx="7572375" cy="623887"/>
          </a:xfrm>
        </p:spPr>
        <p:txBody>
          <a:bodyPr/>
          <a:lstStyle/>
          <a:p>
            <a:r>
              <a:rPr lang="en-US" altLang="zh-CN" sz="2400" smtClean="0">
                <a:ea typeface="宋体" charset="-122"/>
              </a:rPr>
              <a:t>Single-source shortest paths in directed acyclic graphs</a:t>
            </a:r>
          </a:p>
        </p:txBody>
      </p:sp>
      <p:sp>
        <p:nvSpPr>
          <p:cNvPr id="901122" name="Rectangle 3"/>
          <p:cNvSpPr>
            <a:spLocks noGrp="1" noChangeArrowheads="1"/>
          </p:cNvSpPr>
          <p:nvPr>
            <p:ph type="body" idx="1"/>
          </p:nvPr>
        </p:nvSpPr>
        <p:spPr/>
        <p:txBody>
          <a:bodyPr/>
          <a:lstStyle/>
          <a:p>
            <a:r>
              <a:rPr lang="en-US" altLang="zh-CN" dirty="0" smtClean="0">
                <a:solidFill>
                  <a:srgbClr val="FF0000"/>
                </a:solidFill>
              </a:rPr>
              <a:t>Topological sorting </a:t>
            </a:r>
            <a:r>
              <a:rPr lang="en-US" altLang="zh-CN" dirty="0" smtClean="0"/>
              <a:t>is the key to efficient algorithms for many DAG applications.</a:t>
            </a:r>
          </a:p>
          <a:p>
            <a:r>
              <a:rPr lang="en-US" altLang="zh-CN" dirty="0" smtClean="0"/>
              <a:t>A topological sort of a DAG is a linear ordering of all of its vertices such that if G contains an edge (</a:t>
            </a:r>
            <a:r>
              <a:rPr lang="en-US" altLang="zh-CN" dirty="0" err="1" smtClean="0"/>
              <a:t>u,v</a:t>
            </a:r>
            <a:r>
              <a:rPr lang="en-US" altLang="zh-CN" dirty="0" smtClean="0"/>
              <a:t>), then u appears before v in the ordering.</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82</a:t>
            </a:fld>
            <a:endParaRPr lang="en-GB" dirty="0"/>
          </a:p>
        </p:txBody>
      </p:sp>
    </p:spTree>
    <p:extLst>
      <p:ext uri="{BB962C8B-B14F-4D97-AF65-F5344CB8AC3E}">
        <p14:creationId xmlns:p14="http://schemas.microsoft.com/office/powerpoint/2010/main" val="42099886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22">
                                            <p:txEl>
                                              <p:pRg st="0" end="0"/>
                                            </p:txEl>
                                          </p:spTgt>
                                        </p:tgtEl>
                                        <p:attrNameLst>
                                          <p:attrName>style.visibility</p:attrName>
                                        </p:attrNameLst>
                                      </p:cBhvr>
                                      <p:to>
                                        <p:strVal val="visible"/>
                                      </p:to>
                                    </p:set>
                                    <p:anim calcmode="lin" valueType="num">
                                      <p:cBhvr additive="base">
                                        <p:cTn id="7" dur="500" fill="hold"/>
                                        <p:tgtEl>
                                          <p:spTgt spid="9011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1122">
                                            <p:txEl>
                                              <p:pRg st="1" end="1"/>
                                            </p:txEl>
                                          </p:spTgt>
                                        </p:tgtEl>
                                        <p:attrNameLst>
                                          <p:attrName>style.visibility</p:attrName>
                                        </p:attrNameLst>
                                      </p:cBhvr>
                                      <p:to>
                                        <p:strVal val="visible"/>
                                      </p:to>
                                    </p:set>
                                    <p:anim calcmode="lin" valueType="num">
                                      <p:cBhvr additive="base">
                                        <p:cTn id="13" dur="500" fill="hold"/>
                                        <p:tgtEl>
                                          <p:spTgt spid="9011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12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5" name="Oval 2"/>
          <p:cNvSpPr>
            <a:spLocks noChangeArrowheads="1"/>
          </p:cNvSpPr>
          <p:nvPr/>
        </p:nvSpPr>
        <p:spPr bwMode="auto">
          <a:xfrm>
            <a:off x="2673350" y="10461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46" name="Oval 3"/>
          <p:cNvSpPr>
            <a:spLocks noChangeArrowheads="1"/>
          </p:cNvSpPr>
          <p:nvPr/>
        </p:nvSpPr>
        <p:spPr bwMode="auto">
          <a:xfrm>
            <a:off x="1225550" y="29511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47" name="Line 4"/>
          <p:cNvSpPr>
            <a:spLocks noChangeShapeType="1"/>
          </p:cNvSpPr>
          <p:nvPr/>
        </p:nvSpPr>
        <p:spPr bwMode="auto">
          <a:xfrm flipV="1">
            <a:off x="1530350" y="1566863"/>
            <a:ext cx="1130300" cy="138430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02148" name="Line 5"/>
          <p:cNvSpPr>
            <a:spLocks noChangeShapeType="1"/>
          </p:cNvSpPr>
          <p:nvPr/>
        </p:nvSpPr>
        <p:spPr bwMode="auto">
          <a:xfrm flipV="1">
            <a:off x="2971800" y="1643063"/>
            <a:ext cx="0" cy="123190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02149" name="Line 6"/>
          <p:cNvSpPr>
            <a:spLocks noChangeShapeType="1"/>
          </p:cNvSpPr>
          <p:nvPr/>
        </p:nvSpPr>
        <p:spPr bwMode="auto">
          <a:xfrm>
            <a:off x="3282950" y="1420813"/>
            <a:ext cx="2959100" cy="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02150" name="Rectangle 7"/>
          <p:cNvSpPr>
            <a:spLocks noChangeArrowheads="1"/>
          </p:cNvSpPr>
          <p:nvPr/>
        </p:nvSpPr>
        <p:spPr bwMode="auto">
          <a:xfrm>
            <a:off x="2814638" y="11112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b</a:t>
            </a:r>
          </a:p>
        </p:txBody>
      </p:sp>
      <p:sp>
        <p:nvSpPr>
          <p:cNvPr id="902151" name="Rectangle 8"/>
          <p:cNvSpPr>
            <a:spLocks noChangeArrowheads="1"/>
          </p:cNvSpPr>
          <p:nvPr/>
        </p:nvSpPr>
        <p:spPr bwMode="auto">
          <a:xfrm>
            <a:off x="1290638" y="30162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a</a:t>
            </a:r>
          </a:p>
        </p:txBody>
      </p:sp>
      <p:grpSp>
        <p:nvGrpSpPr>
          <p:cNvPr id="902152" name="Group 9"/>
          <p:cNvGrpSpPr>
            <a:grpSpLocks/>
          </p:cNvGrpSpPr>
          <p:nvPr/>
        </p:nvGrpSpPr>
        <p:grpSpPr bwMode="auto">
          <a:xfrm>
            <a:off x="2673350" y="4017963"/>
            <a:ext cx="596900" cy="596900"/>
            <a:chOff x="1684" y="2260"/>
            <a:chExt cx="376" cy="376"/>
          </a:xfrm>
        </p:grpSpPr>
        <p:sp>
          <p:nvSpPr>
            <p:cNvPr id="902225" name="Oval 10"/>
            <p:cNvSpPr>
              <a:spLocks noChangeArrowheads="1"/>
            </p:cNvSpPr>
            <p:nvPr/>
          </p:nvSpPr>
          <p:spPr bwMode="auto">
            <a:xfrm>
              <a:off x="1684" y="2260"/>
              <a:ext cx="376" cy="376"/>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226" name="Rectangle 11"/>
            <p:cNvSpPr>
              <a:spLocks noChangeArrowheads="1"/>
            </p:cNvSpPr>
            <p:nvPr/>
          </p:nvSpPr>
          <p:spPr bwMode="auto">
            <a:xfrm>
              <a:off x="1725" y="2301"/>
              <a:ext cx="246" cy="294"/>
            </a:xfrm>
            <a:prstGeom prst="rect">
              <a:avLst/>
            </a:prstGeom>
            <a:noFill/>
            <a:ln w="12700">
              <a:noFill/>
              <a:miter lim="800000"/>
              <a:headEnd/>
              <a:tailEnd/>
            </a:ln>
          </p:spPr>
          <p:txBody>
            <a:bodyPr lIns="90488" tIns="44450" rIns="90488" bIns="44450">
              <a:spAutoFit/>
            </a:bodyPr>
            <a:lstStyle/>
            <a:p>
              <a:pPr>
                <a:spcBef>
                  <a:spcPct val="50000"/>
                </a:spcBef>
              </a:pPr>
              <a:r>
                <a:rPr lang="en-US" altLang="zh-CN"/>
                <a:t>d</a:t>
              </a:r>
            </a:p>
          </p:txBody>
        </p:sp>
      </p:grpSp>
      <p:sp>
        <p:nvSpPr>
          <p:cNvPr id="902153" name="Line 12"/>
          <p:cNvSpPr>
            <a:spLocks noChangeShapeType="1"/>
          </p:cNvSpPr>
          <p:nvPr/>
        </p:nvSpPr>
        <p:spPr bwMode="auto">
          <a:xfrm>
            <a:off x="1758950" y="3560763"/>
            <a:ext cx="825500" cy="74930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02154" name="Oval 13"/>
          <p:cNvSpPr>
            <a:spLocks noChangeArrowheads="1"/>
          </p:cNvSpPr>
          <p:nvPr/>
        </p:nvSpPr>
        <p:spPr bwMode="auto">
          <a:xfrm>
            <a:off x="2673350" y="28749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55" name="Line 14"/>
          <p:cNvSpPr>
            <a:spLocks noChangeShapeType="1"/>
          </p:cNvSpPr>
          <p:nvPr/>
        </p:nvSpPr>
        <p:spPr bwMode="auto">
          <a:xfrm>
            <a:off x="1835150" y="3173413"/>
            <a:ext cx="749300" cy="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02156" name="Line 15"/>
          <p:cNvSpPr>
            <a:spLocks noChangeShapeType="1"/>
          </p:cNvSpPr>
          <p:nvPr/>
        </p:nvSpPr>
        <p:spPr bwMode="auto">
          <a:xfrm flipV="1">
            <a:off x="2971800" y="3471863"/>
            <a:ext cx="0" cy="546100"/>
          </a:xfrm>
          <a:prstGeom prst="line">
            <a:avLst/>
          </a:prstGeom>
          <a:noFill/>
          <a:ln w="12700">
            <a:solidFill>
              <a:schemeClr val="tx1"/>
            </a:solidFill>
            <a:round/>
            <a:headEnd/>
            <a:tailEnd type="triangle" w="med" len="med"/>
          </a:ln>
        </p:spPr>
        <p:txBody>
          <a:bodyPr wrap="none" anchor="ctr"/>
          <a:lstStyle/>
          <a:p>
            <a:endParaRPr lang="zh-CN" altLang="en-US"/>
          </a:p>
        </p:txBody>
      </p:sp>
      <p:grpSp>
        <p:nvGrpSpPr>
          <p:cNvPr id="902157" name="Group 16"/>
          <p:cNvGrpSpPr>
            <a:grpSpLocks/>
          </p:cNvGrpSpPr>
          <p:nvPr/>
        </p:nvGrpSpPr>
        <p:grpSpPr bwMode="auto">
          <a:xfrm>
            <a:off x="6254750" y="1122363"/>
            <a:ext cx="596900" cy="596900"/>
            <a:chOff x="3940" y="436"/>
            <a:chExt cx="376" cy="376"/>
          </a:xfrm>
        </p:grpSpPr>
        <p:sp>
          <p:nvSpPr>
            <p:cNvPr id="902223" name="Oval 17"/>
            <p:cNvSpPr>
              <a:spLocks noChangeArrowheads="1"/>
            </p:cNvSpPr>
            <p:nvPr/>
          </p:nvSpPr>
          <p:spPr bwMode="auto">
            <a:xfrm>
              <a:off x="3940" y="436"/>
              <a:ext cx="376" cy="376"/>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224" name="Rectangle 18"/>
            <p:cNvSpPr>
              <a:spLocks noChangeArrowheads="1"/>
            </p:cNvSpPr>
            <p:nvPr/>
          </p:nvSpPr>
          <p:spPr bwMode="auto">
            <a:xfrm>
              <a:off x="3981" y="477"/>
              <a:ext cx="246" cy="294"/>
            </a:xfrm>
            <a:prstGeom prst="rect">
              <a:avLst/>
            </a:prstGeom>
            <a:noFill/>
            <a:ln w="12700">
              <a:noFill/>
              <a:miter lim="800000"/>
              <a:headEnd/>
              <a:tailEnd/>
            </a:ln>
          </p:spPr>
          <p:txBody>
            <a:bodyPr lIns="90488" tIns="44450" rIns="90488" bIns="44450">
              <a:spAutoFit/>
            </a:bodyPr>
            <a:lstStyle/>
            <a:p>
              <a:pPr>
                <a:spcBef>
                  <a:spcPct val="50000"/>
                </a:spcBef>
              </a:pPr>
              <a:r>
                <a:rPr lang="en-US" altLang="zh-CN"/>
                <a:t>e</a:t>
              </a:r>
            </a:p>
          </p:txBody>
        </p:sp>
      </p:grpSp>
      <p:grpSp>
        <p:nvGrpSpPr>
          <p:cNvPr id="902158" name="Group 19"/>
          <p:cNvGrpSpPr>
            <a:grpSpLocks/>
          </p:cNvGrpSpPr>
          <p:nvPr/>
        </p:nvGrpSpPr>
        <p:grpSpPr bwMode="auto">
          <a:xfrm>
            <a:off x="7169150" y="2951163"/>
            <a:ext cx="596900" cy="596900"/>
            <a:chOff x="4516" y="1588"/>
            <a:chExt cx="376" cy="376"/>
          </a:xfrm>
        </p:grpSpPr>
        <p:sp>
          <p:nvSpPr>
            <p:cNvPr id="902221" name="Oval 20"/>
            <p:cNvSpPr>
              <a:spLocks noChangeArrowheads="1"/>
            </p:cNvSpPr>
            <p:nvPr/>
          </p:nvSpPr>
          <p:spPr bwMode="auto">
            <a:xfrm>
              <a:off x="4516" y="1588"/>
              <a:ext cx="376" cy="376"/>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222" name="Rectangle 21"/>
            <p:cNvSpPr>
              <a:spLocks noChangeArrowheads="1"/>
            </p:cNvSpPr>
            <p:nvPr/>
          </p:nvSpPr>
          <p:spPr bwMode="auto">
            <a:xfrm>
              <a:off x="4557" y="1629"/>
              <a:ext cx="246" cy="294"/>
            </a:xfrm>
            <a:prstGeom prst="rect">
              <a:avLst/>
            </a:prstGeom>
            <a:noFill/>
            <a:ln w="12700">
              <a:noFill/>
              <a:miter lim="800000"/>
              <a:headEnd/>
              <a:tailEnd/>
            </a:ln>
          </p:spPr>
          <p:txBody>
            <a:bodyPr lIns="90488" tIns="44450" rIns="90488" bIns="44450">
              <a:spAutoFit/>
            </a:bodyPr>
            <a:lstStyle/>
            <a:p>
              <a:pPr>
                <a:spcBef>
                  <a:spcPct val="50000"/>
                </a:spcBef>
              </a:pPr>
              <a:r>
                <a:rPr lang="en-US" altLang="zh-CN"/>
                <a:t>g</a:t>
              </a:r>
            </a:p>
          </p:txBody>
        </p:sp>
      </p:grpSp>
      <p:grpSp>
        <p:nvGrpSpPr>
          <p:cNvPr id="902159" name="Group 22"/>
          <p:cNvGrpSpPr>
            <a:grpSpLocks/>
          </p:cNvGrpSpPr>
          <p:nvPr/>
        </p:nvGrpSpPr>
        <p:grpSpPr bwMode="auto">
          <a:xfrm>
            <a:off x="6178550" y="4094163"/>
            <a:ext cx="596900" cy="596900"/>
            <a:chOff x="3892" y="2308"/>
            <a:chExt cx="376" cy="376"/>
          </a:xfrm>
        </p:grpSpPr>
        <p:sp>
          <p:nvSpPr>
            <p:cNvPr id="902219" name="Oval 23"/>
            <p:cNvSpPr>
              <a:spLocks noChangeArrowheads="1"/>
            </p:cNvSpPr>
            <p:nvPr/>
          </p:nvSpPr>
          <p:spPr bwMode="auto">
            <a:xfrm>
              <a:off x="3892" y="2308"/>
              <a:ext cx="376" cy="376"/>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220" name="Rectangle 24"/>
            <p:cNvSpPr>
              <a:spLocks noChangeArrowheads="1"/>
            </p:cNvSpPr>
            <p:nvPr/>
          </p:nvSpPr>
          <p:spPr bwMode="auto">
            <a:xfrm>
              <a:off x="3933" y="2349"/>
              <a:ext cx="246" cy="294"/>
            </a:xfrm>
            <a:prstGeom prst="rect">
              <a:avLst/>
            </a:prstGeom>
            <a:noFill/>
            <a:ln w="12700">
              <a:noFill/>
              <a:miter lim="800000"/>
              <a:headEnd/>
              <a:tailEnd/>
            </a:ln>
          </p:spPr>
          <p:txBody>
            <a:bodyPr lIns="90488" tIns="44450" rIns="90488" bIns="44450">
              <a:spAutoFit/>
            </a:bodyPr>
            <a:lstStyle/>
            <a:p>
              <a:pPr>
                <a:spcBef>
                  <a:spcPct val="50000"/>
                </a:spcBef>
              </a:pPr>
              <a:r>
                <a:rPr lang="en-US" altLang="zh-CN"/>
                <a:t>f</a:t>
              </a:r>
            </a:p>
          </p:txBody>
        </p:sp>
      </p:grpSp>
      <p:sp>
        <p:nvSpPr>
          <p:cNvPr id="902160" name="Line 25"/>
          <p:cNvSpPr>
            <a:spLocks noChangeShapeType="1"/>
          </p:cNvSpPr>
          <p:nvPr/>
        </p:nvSpPr>
        <p:spPr bwMode="auto">
          <a:xfrm>
            <a:off x="3282950" y="4392613"/>
            <a:ext cx="2882900" cy="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02161" name="Line 26"/>
          <p:cNvSpPr>
            <a:spLocks noChangeShapeType="1"/>
          </p:cNvSpPr>
          <p:nvPr/>
        </p:nvSpPr>
        <p:spPr bwMode="auto">
          <a:xfrm flipV="1">
            <a:off x="6559550" y="3471863"/>
            <a:ext cx="673100" cy="69850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02162" name="Line 27"/>
          <p:cNvSpPr>
            <a:spLocks noChangeShapeType="1"/>
          </p:cNvSpPr>
          <p:nvPr/>
        </p:nvSpPr>
        <p:spPr bwMode="auto">
          <a:xfrm>
            <a:off x="6864350" y="1503363"/>
            <a:ext cx="596900" cy="143510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02163" name="Line 28"/>
          <p:cNvSpPr>
            <a:spLocks noChangeShapeType="1"/>
          </p:cNvSpPr>
          <p:nvPr/>
        </p:nvSpPr>
        <p:spPr bwMode="auto">
          <a:xfrm flipV="1">
            <a:off x="3282950" y="1566863"/>
            <a:ext cx="3035300" cy="146050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02164" name="Oval 29"/>
          <p:cNvSpPr>
            <a:spLocks noChangeArrowheads="1"/>
          </p:cNvSpPr>
          <p:nvPr/>
        </p:nvSpPr>
        <p:spPr bwMode="auto">
          <a:xfrm>
            <a:off x="1149350" y="56181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65" name="Rectangle 30"/>
          <p:cNvSpPr>
            <a:spLocks noChangeArrowheads="1"/>
          </p:cNvSpPr>
          <p:nvPr/>
        </p:nvSpPr>
        <p:spPr bwMode="auto">
          <a:xfrm>
            <a:off x="1214438" y="56832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a</a:t>
            </a:r>
          </a:p>
        </p:txBody>
      </p:sp>
      <p:sp>
        <p:nvSpPr>
          <p:cNvPr id="902166" name="Oval 31"/>
          <p:cNvSpPr>
            <a:spLocks noChangeArrowheads="1"/>
          </p:cNvSpPr>
          <p:nvPr/>
        </p:nvSpPr>
        <p:spPr bwMode="auto">
          <a:xfrm>
            <a:off x="2063750" y="56181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67" name="Rectangle 32"/>
          <p:cNvSpPr>
            <a:spLocks noChangeArrowheads="1"/>
          </p:cNvSpPr>
          <p:nvPr/>
        </p:nvSpPr>
        <p:spPr bwMode="auto">
          <a:xfrm>
            <a:off x="2128838" y="56832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d</a:t>
            </a:r>
          </a:p>
        </p:txBody>
      </p:sp>
      <p:sp>
        <p:nvSpPr>
          <p:cNvPr id="902168" name="Rectangle 33"/>
          <p:cNvSpPr>
            <a:spLocks noChangeArrowheads="1"/>
          </p:cNvSpPr>
          <p:nvPr/>
        </p:nvSpPr>
        <p:spPr bwMode="auto">
          <a:xfrm>
            <a:off x="2814638" y="29400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c</a:t>
            </a:r>
          </a:p>
        </p:txBody>
      </p:sp>
      <p:sp>
        <p:nvSpPr>
          <p:cNvPr id="902169" name="Oval 34"/>
          <p:cNvSpPr>
            <a:spLocks noChangeArrowheads="1"/>
          </p:cNvSpPr>
          <p:nvPr/>
        </p:nvSpPr>
        <p:spPr bwMode="auto">
          <a:xfrm>
            <a:off x="2978150" y="56181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70" name="Rectangle 35"/>
          <p:cNvSpPr>
            <a:spLocks noChangeArrowheads="1"/>
          </p:cNvSpPr>
          <p:nvPr/>
        </p:nvSpPr>
        <p:spPr bwMode="auto">
          <a:xfrm>
            <a:off x="3043238" y="56832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c</a:t>
            </a:r>
          </a:p>
        </p:txBody>
      </p:sp>
      <p:sp>
        <p:nvSpPr>
          <p:cNvPr id="902171" name="Oval 36"/>
          <p:cNvSpPr>
            <a:spLocks noChangeArrowheads="1"/>
          </p:cNvSpPr>
          <p:nvPr/>
        </p:nvSpPr>
        <p:spPr bwMode="auto">
          <a:xfrm>
            <a:off x="3892550" y="56181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72" name="Rectangle 37"/>
          <p:cNvSpPr>
            <a:spLocks noChangeArrowheads="1"/>
          </p:cNvSpPr>
          <p:nvPr/>
        </p:nvSpPr>
        <p:spPr bwMode="auto">
          <a:xfrm>
            <a:off x="3957638" y="56832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b</a:t>
            </a:r>
          </a:p>
        </p:txBody>
      </p:sp>
      <p:sp>
        <p:nvSpPr>
          <p:cNvPr id="902173" name="Oval 38"/>
          <p:cNvSpPr>
            <a:spLocks noChangeArrowheads="1"/>
          </p:cNvSpPr>
          <p:nvPr/>
        </p:nvSpPr>
        <p:spPr bwMode="auto">
          <a:xfrm>
            <a:off x="4806950" y="56181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74" name="Rectangle 39"/>
          <p:cNvSpPr>
            <a:spLocks noChangeArrowheads="1"/>
          </p:cNvSpPr>
          <p:nvPr/>
        </p:nvSpPr>
        <p:spPr bwMode="auto">
          <a:xfrm>
            <a:off x="4872038" y="56832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e</a:t>
            </a:r>
          </a:p>
        </p:txBody>
      </p:sp>
      <p:sp>
        <p:nvSpPr>
          <p:cNvPr id="902175" name="Oval 40"/>
          <p:cNvSpPr>
            <a:spLocks noChangeArrowheads="1"/>
          </p:cNvSpPr>
          <p:nvPr/>
        </p:nvSpPr>
        <p:spPr bwMode="auto">
          <a:xfrm>
            <a:off x="5797550" y="56181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76" name="Rectangle 41"/>
          <p:cNvSpPr>
            <a:spLocks noChangeArrowheads="1"/>
          </p:cNvSpPr>
          <p:nvPr/>
        </p:nvSpPr>
        <p:spPr bwMode="auto">
          <a:xfrm>
            <a:off x="5862638" y="56832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f</a:t>
            </a:r>
          </a:p>
        </p:txBody>
      </p:sp>
      <p:sp>
        <p:nvSpPr>
          <p:cNvPr id="902177" name="Oval 42"/>
          <p:cNvSpPr>
            <a:spLocks noChangeArrowheads="1"/>
          </p:cNvSpPr>
          <p:nvPr/>
        </p:nvSpPr>
        <p:spPr bwMode="auto">
          <a:xfrm>
            <a:off x="6788150" y="5618163"/>
            <a:ext cx="596900" cy="596900"/>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902178" name="Rectangle 43"/>
          <p:cNvSpPr>
            <a:spLocks noChangeArrowheads="1"/>
          </p:cNvSpPr>
          <p:nvPr/>
        </p:nvSpPr>
        <p:spPr bwMode="auto">
          <a:xfrm>
            <a:off x="6853238" y="5683250"/>
            <a:ext cx="390525" cy="466725"/>
          </a:xfrm>
          <a:prstGeom prst="rect">
            <a:avLst/>
          </a:prstGeom>
          <a:noFill/>
          <a:ln w="12700">
            <a:noFill/>
            <a:miter lim="800000"/>
            <a:headEnd/>
            <a:tailEnd/>
          </a:ln>
        </p:spPr>
        <p:txBody>
          <a:bodyPr lIns="90488" tIns="44450" rIns="90488" bIns="44450">
            <a:spAutoFit/>
          </a:bodyPr>
          <a:lstStyle/>
          <a:p>
            <a:pPr>
              <a:spcBef>
                <a:spcPct val="50000"/>
              </a:spcBef>
            </a:pPr>
            <a:r>
              <a:rPr lang="en-US" altLang="zh-CN"/>
              <a:t>g</a:t>
            </a:r>
          </a:p>
        </p:txBody>
      </p:sp>
      <p:grpSp>
        <p:nvGrpSpPr>
          <p:cNvPr id="902179" name="Group 44"/>
          <p:cNvGrpSpPr>
            <a:grpSpLocks/>
          </p:cNvGrpSpPr>
          <p:nvPr/>
        </p:nvGrpSpPr>
        <p:grpSpPr bwMode="auto">
          <a:xfrm>
            <a:off x="1447800" y="5307013"/>
            <a:ext cx="914400" cy="298450"/>
            <a:chOff x="912" y="3072"/>
            <a:chExt cx="576" cy="188"/>
          </a:xfrm>
        </p:grpSpPr>
        <p:sp>
          <p:nvSpPr>
            <p:cNvPr id="902216" name="Line 45"/>
            <p:cNvSpPr>
              <a:spLocks noChangeShapeType="1"/>
            </p:cNvSpPr>
            <p:nvPr/>
          </p:nvSpPr>
          <p:spPr bwMode="auto">
            <a:xfrm>
              <a:off x="912" y="3076"/>
              <a:ext cx="0" cy="184"/>
            </a:xfrm>
            <a:prstGeom prst="line">
              <a:avLst/>
            </a:prstGeom>
            <a:noFill/>
            <a:ln w="12700">
              <a:solidFill>
                <a:schemeClr val="tx1"/>
              </a:solidFill>
              <a:round/>
              <a:headEnd/>
              <a:tailEnd/>
            </a:ln>
          </p:spPr>
          <p:txBody>
            <a:bodyPr wrap="none" anchor="ctr"/>
            <a:lstStyle/>
            <a:p>
              <a:endParaRPr lang="zh-CN" altLang="en-US"/>
            </a:p>
          </p:txBody>
        </p:sp>
        <p:sp>
          <p:nvSpPr>
            <p:cNvPr id="902217" name="Line 46"/>
            <p:cNvSpPr>
              <a:spLocks noChangeShapeType="1"/>
            </p:cNvSpPr>
            <p:nvPr/>
          </p:nvSpPr>
          <p:spPr bwMode="auto">
            <a:xfrm>
              <a:off x="916" y="3072"/>
              <a:ext cx="568" cy="0"/>
            </a:xfrm>
            <a:prstGeom prst="line">
              <a:avLst/>
            </a:prstGeom>
            <a:noFill/>
            <a:ln w="12700">
              <a:solidFill>
                <a:schemeClr val="tx1"/>
              </a:solidFill>
              <a:round/>
              <a:headEnd/>
              <a:tailEnd/>
            </a:ln>
          </p:spPr>
          <p:txBody>
            <a:bodyPr wrap="none" anchor="ctr"/>
            <a:lstStyle/>
            <a:p>
              <a:endParaRPr lang="zh-CN" altLang="en-US"/>
            </a:p>
          </p:txBody>
        </p:sp>
        <p:sp>
          <p:nvSpPr>
            <p:cNvPr id="902218" name="Line 47"/>
            <p:cNvSpPr>
              <a:spLocks noChangeShapeType="1"/>
            </p:cNvSpPr>
            <p:nvPr/>
          </p:nvSpPr>
          <p:spPr bwMode="auto">
            <a:xfrm>
              <a:off x="1488" y="3076"/>
              <a:ext cx="0" cy="184"/>
            </a:xfrm>
            <a:prstGeom prst="line">
              <a:avLst/>
            </a:prstGeom>
            <a:noFill/>
            <a:ln w="12700">
              <a:solidFill>
                <a:schemeClr val="tx1"/>
              </a:solidFill>
              <a:round/>
              <a:headEnd/>
              <a:tailEnd type="triangle" w="med" len="med"/>
            </a:ln>
          </p:spPr>
          <p:txBody>
            <a:bodyPr wrap="none" anchor="ctr"/>
            <a:lstStyle/>
            <a:p>
              <a:endParaRPr lang="zh-CN" altLang="en-US"/>
            </a:p>
          </p:txBody>
        </p:sp>
      </p:grpSp>
      <p:grpSp>
        <p:nvGrpSpPr>
          <p:cNvPr id="902180" name="Group 48"/>
          <p:cNvGrpSpPr>
            <a:grpSpLocks/>
          </p:cNvGrpSpPr>
          <p:nvPr/>
        </p:nvGrpSpPr>
        <p:grpSpPr bwMode="auto">
          <a:xfrm>
            <a:off x="1371600" y="5078413"/>
            <a:ext cx="1905000" cy="603250"/>
            <a:chOff x="864" y="2928"/>
            <a:chExt cx="1200" cy="380"/>
          </a:xfrm>
        </p:grpSpPr>
        <p:sp>
          <p:nvSpPr>
            <p:cNvPr id="902213" name="Line 49"/>
            <p:cNvSpPr>
              <a:spLocks noChangeShapeType="1"/>
            </p:cNvSpPr>
            <p:nvPr/>
          </p:nvSpPr>
          <p:spPr bwMode="auto">
            <a:xfrm>
              <a:off x="864" y="2932"/>
              <a:ext cx="0" cy="376"/>
            </a:xfrm>
            <a:prstGeom prst="line">
              <a:avLst/>
            </a:prstGeom>
            <a:noFill/>
            <a:ln w="12700">
              <a:solidFill>
                <a:schemeClr val="tx1"/>
              </a:solidFill>
              <a:round/>
              <a:headEnd/>
              <a:tailEnd/>
            </a:ln>
          </p:spPr>
          <p:txBody>
            <a:bodyPr wrap="none" anchor="ctr"/>
            <a:lstStyle/>
            <a:p>
              <a:endParaRPr lang="zh-CN" altLang="en-US"/>
            </a:p>
          </p:txBody>
        </p:sp>
        <p:sp>
          <p:nvSpPr>
            <p:cNvPr id="902214" name="Line 50"/>
            <p:cNvSpPr>
              <a:spLocks noChangeShapeType="1"/>
            </p:cNvSpPr>
            <p:nvPr/>
          </p:nvSpPr>
          <p:spPr bwMode="auto">
            <a:xfrm>
              <a:off x="868" y="2928"/>
              <a:ext cx="1192" cy="0"/>
            </a:xfrm>
            <a:prstGeom prst="line">
              <a:avLst/>
            </a:prstGeom>
            <a:noFill/>
            <a:ln w="12700">
              <a:solidFill>
                <a:schemeClr val="tx1"/>
              </a:solidFill>
              <a:round/>
              <a:headEnd/>
              <a:tailEnd/>
            </a:ln>
          </p:spPr>
          <p:txBody>
            <a:bodyPr wrap="none" anchor="ctr"/>
            <a:lstStyle/>
            <a:p>
              <a:endParaRPr lang="zh-CN" altLang="en-US"/>
            </a:p>
          </p:txBody>
        </p:sp>
        <p:sp>
          <p:nvSpPr>
            <p:cNvPr id="902215" name="Line 51"/>
            <p:cNvSpPr>
              <a:spLocks noChangeShapeType="1"/>
            </p:cNvSpPr>
            <p:nvPr/>
          </p:nvSpPr>
          <p:spPr bwMode="auto">
            <a:xfrm>
              <a:off x="2064" y="2932"/>
              <a:ext cx="0" cy="376"/>
            </a:xfrm>
            <a:prstGeom prst="line">
              <a:avLst/>
            </a:prstGeom>
            <a:noFill/>
            <a:ln w="12700">
              <a:solidFill>
                <a:schemeClr val="tx1"/>
              </a:solidFill>
              <a:round/>
              <a:headEnd/>
              <a:tailEnd type="triangle" w="med" len="med"/>
            </a:ln>
          </p:spPr>
          <p:txBody>
            <a:bodyPr wrap="none" anchor="ctr"/>
            <a:lstStyle/>
            <a:p>
              <a:endParaRPr lang="zh-CN" altLang="en-US"/>
            </a:p>
          </p:txBody>
        </p:sp>
      </p:grpSp>
      <p:grpSp>
        <p:nvGrpSpPr>
          <p:cNvPr id="902181" name="Group 52"/>
          <p:cNvGrpSpPr>
            <a:grpSpLocks/>
          </p:cNvGrpSpPr>
          <p:nvPr/>
        </p:nvGrpSpPr>
        <p:grpSpPr bwMode="auto">
          <a:xfrm>
            <a:off x="1219200" y="5002213"/>
            <a:ext cx="2895600" cy="679450"/>
            <a:chOff x="768" y="2880"/>
            <a:chExt cx="1824" cy="428"/>
          </a:xfrm>
        </p:grpSpPr>
        <p:sp>
          <p:nvSpPr>
            <p:cNvPr id="902210" name="Line 53"/>
            <p:cNvSpPr>
              <a:spLocks noChangeShapeType="1"/>
            </p:cNvSpPr>
            <p:nvPr/>
          </p:nvSpPr>
          <p:spPr bwMode="auto">
            <a:xfrm>
              <a:off x="768" y="2884"/>
              <a:ext cx="0" cy="424"/>
            </a:xfrm>
            <a:prstGeom prst="line">
              <a:avLst/>
            </a:prstGeom>
            <a:noFill/>
            <a:ln w="12700">
              <a:solidFill>
                <a:schemeClr val="tx1"/>
              </a:solidFill>
              <a:round/>
              <a:headEnd/>
              <a:tailEnd/>
            </a:ln>
          </p:spPr>
          <p:txBody>
            <a:bodyPr wrap="none" anchor="ctr"/>
            <a:lstStyle/>
            <a:p>
              <a:endParaRPr lang="zh-CN" altLang="en-US"/>
            </a:p>
          </p:txBody>
        </p:sp>
        <p:sp>
          <p:nvSpPr>
            <p:cNvPr id="902211" name="Line 54"/>
            <p:cNvSpPr>
              <a:spLocks noChangeShapeType="1"/>
            </p:cNvSpPr>
            <p:nvPr/>
          </p:nvSpPr>
          <p:spPr bwMode="auto">
            <a:xfrm>
              <a:off x="772" y="2880"/>
              <a:ext cx="1816" cy="0"/>
            </a:xfrm>
            <a:prstGeom prst="line">
              <a:avLst/>
            </a:prstGeom>
            <a:noFill/>
            <a:ln w="12700">
              <a:solidFill>
                <a:schemeClr val="tx1"/>
              </a:solidFill>
              <a:round/>
              <a:headEnd/>
              <a:tailEnd/>
            </a:ln>
          </p:spPr>
          <p:txBody>
            <a:bodyPr wrap="none" anchor="ctr"/>
            <a:lstStyle/>
            <a:p>
              <a:endParaRPr lang="zh-CN" altLang="en-US"/>
            </a:p>
          </p:txBody>
        </p:sp>
        <p:sp>
          <p:nvSpPr>
            <p:cNvPr id="902212" name="Line 55"/>
            <p:cNvSpPr>
              <a:spLocks noChangeShapeType="1"/>
            </p:cNvSpPr>
            <p:nvPr/>
          </p:nvSpPr>
          <p:spPr bwMode="auto">
            <a:xfrm>
              <a:off x="2592" y="2884"/>
              <a:ext cx="0" cy="424"/>
            </a:xfrm>
            <a:prstGeom prst="line">
              <a:avLst/>
            </a:prstGeom>
            <a:noFill/>
            <a:ln w="12700">
              <a:solidFill>
                <a:schemeClr val="tx1"/>
              </a:solidFill>
              <a:round/>
              <a:headEnd/>
              <a:tailEnd type="triangle" w="med" len="med"/>
            </a:ln>
          </p:spPr>
          <p:txBody>
            <a:bodyPr wrap="none" anchor="ctr"/>
            <a:lstStyle/>
            <a:p>
              <a:endParaRPr lang="zh-CN" altLang="en-US"/>
            </a:p>
          </p:txBody>
        </p:sp>
      </p:grpSp>
      <p:grpSp>
        <p:nvGrpSpPr>
          <p:cNvPr id="902182" name="Group 56"/>
          <p:cNvGrpSpPr>
            <a:grpSpLocks/>
          </p:cNvGrpSpPr>
          <p:nvPr/>
        </p:nvGrpSpPr>
        <p:grpSpPr bwMode="auto">
          <a:xfrm>
            <a:off x="2590800" y="5307013"/>
            <a:ext cx="457200" cy="374650"/>
            <a:chOff x="1632" y="3072"/>
            <a:chExt cx="288" cy="236"/>
          </a:xfrm>
        </p:grpSpPr>
        <p:sp>
          <p:nvSpPr>
            <p:cNvPr id="902207" name="Line 57"/>
            <p:cNvSpPr>
              <a:spLocks noChangeShapeType="1"/>
            </p:cNvSpPr>
            <p:nvPr/>
          </p:nvSpPr>
          <p:spPr bwMode="auto">
            <a:xfrm>
              <a:off x="1632" y="3076"/>
              <a:ext cx="0" cy="232"/>
            </a:xfrm>
            <a:prstGeom prst="line">
              <a:avLst/>
            </a:prstGeom>
            <a:noFill/>
            <a:ln w="12700">
              <a:solidFill>
                <a:schemeClr val="tx1"/>
              </a:solidFill>
              <a:round/>
              <a:headEnd/>
              <a:tailEnd/>
            </a:ln>
          </p:spPr>
          <p:txBody>
            <a:bodyPr wrap="none" anchor="ctr"/>
            <a:lstStyle/>
            <a:p>
              <a:endParaRPr lang="zh-CN" altLang="en-US"/>
            </a:p>
          </p:txBody>
        </p:sp>
        <p:sp>
          <p:nvSpPr>
            <p:cNvPr id="902208" name="Line 58"/>
            <p:cNvSpPr>
              <a:spLocks noChangeShapeType="1"/>
            </p:cNvSpPr>
            <p:nvPr/>
          </p:nvSpPr>
          <p:spPr bwMode="auto">
            <a:xfrm>
              <a:off x="1636" y="3072"/>
              <a:ext cx="280" cy="0"/>
            </a:xfrm>
            <a:prstGeom prst="line">
              <a:avLst/>
            </a:prstGeom>
            <a:noFill/>
            <a:ln w="12700">
              <a:solidFill>
                <a:schemeClr val="tx1"/>
              </a:solidFill>
              <a:round/>
              <a:headEnd/>
              <a:tailEnd/>
            </a:ln>
          </p:spPr>
          <p:txBody>
            <a:bodyPr wrap="none" anchor="ctr"/>
            <a:lstStyle/>
            <a:p>
              <a:endParaRPr lang="zh-CN" altLang="en-US"/>
            </a:p>
          </p:txBody>
        </p:sp>
        <p:sp>
          <p:nvSpPr>
            <p:cNvPr id="902209" name="Line 59"/>
            <p:cNvSpPr>
              <a:spLocks noChangeShapeType="1"/>
            </p:cNvSpPr>
            <p:nvPr/>
          </p:nvSpPr>
          <p:spPr bwMode="auto">
            <a:xfrm>
              <a:off x="1920" y="3076"/>
              <a:ext cx="0" cy="232"/>
            </a:xfrm>
            <a:prstGeom prst="line">
              <a:avLst/>
            </a:prstGeom>
            <a:noFill/>
            <a:ln w="12700">
              <a:solidFill>
                <a:schemeClr val="tx1"/>
              </a:solidFill>
              <a:round/>
              <a:headEnd/>
              <a:tailEnd type="triangle" w="med" len="med"/>
            </a:ln>
          </p:spPr>
          <p:txBody>
            <a:bodyPr wrap="none" anchor="ctr"/>
            <a:lstStyle/>
            <a:p>
              <a:endParaRPr lang="zh-CN" altLang="en-US"/>
            </a:p>
          </p:txBody>
        </p:sp>
      </p:grpSp>
      <p:grpSp>
        <p:nvGrpSpPr>
          <p:cNvPr id="902183" name="Group 60"/>
          <p:cNvGrpSpPr>
            <a:grpSpLocks/>
          </p:cNvGrpSpPr>
          <p:nvPr/>
        </p:nvGrpSpPr>
        <p:grpSpPr bwMode="auto">
          <a:xfrm>
            <a:off x="2514600" y="5154613"/>
            <a:ext cx="3505200" cy="450850"/>
            <a:chOff x="1584" y="2976"/>
            <a:chExt cx="2208" cy="284"/>
          </a:xfrm>
        </p:grpSpPr>
        <p:sp>
          <p:nvSpPr>
            <p:cNvPr id="902204" name="Line 61"/>
            <p:cNvSpPr>
              <a:spLocks noChangeShapeType="1"/>
            </p:cNvSpPr>
            <p:nvPr/>
          </p:nvSpPr>
          <p:spPr bwMode="auto">
            <a:xfrm>
              <a:off x="1584" y="2980"/>
              <a:ext cx="0" cy="280"/>
            </a:xfrm>
            <a:prstGeom prst="line">
              <a:avLst/>
            </a:prstGeom>
            <a:noFill/>
            <a:ln w="12700">
              <a:solidFill>
                <a:schemeClr val="tx1"/>
              </a:solidFill>
              <a:round/>
              <a:headEnd/>
              <a:tailEnd/>
            </a:ln>
          </p:spPr>
          <p:txBody>
            <a:bodyPr wrap="none" anchor="ctr"/>
            <a:lstStyle/>
            <a:p>
              <a:endParaRPr lang="zh-CN" altLang="en-US"/>
            </a:p>
          </p:txBody>
        </p:sp>
        <p:sp>
          <p:nvSpPr>
            <p:cNvPr id="902205" name="Line 62"/>
            <p:cNvSpPr>
              <a:spLocks noChangeShapeType="1"/>
            </p:cNvSpPr>
            <p:nvPr/>
          </p:nvSpPr>
          <p:spPr bwMode="auto">
            <a:xfrm>
              <a:off x="1588" y="2976"/>
              <a:ext cx="2200" cy="0"/>
            </a:xfrm>
            <a:prstGeom prst="line">
              <a:avLst/>
            </a:prstGeom>
            <a:noFill/>
            <a:ln w="12700">
              <a:solidFill>
                <a:schemeClr val="tx1"/>
              </a:solidFill>
              <a:round/>
              <a:headEnd/>
              <a:tailEnd/>
            </a:ln>
          </p:spPr>
          <p:txBody>
            <a:bodyPr wrap="none" anchor="ctr"/>
            <a:lstStyle/>
            <a:p>
              <a:endParaRPr lang="zh-CN" altLang="en-US"/>
            </a:p>
          </p:txBody>
        </p:sp>
        <p:sp>
          <p:nvSpPr>
            <p:cNvPr id="902206" name="Line 63"/>
            <p:cNvSpPr>
              <a:spLocks noChangeShapeType="1"/>
            </p:cNvSpPr>
            <p:nvPr/>
          </p:nvSpPr>
          <p:spPr bwMode="auto">
            <a:xfrm>
              <a:off x="3792" y="2980"/>
              <a:ext cx="0" cy="280"/>
            </a:xfrm>
            <a:prstGeom prst="line">
              <a:avLst/>
            </a:prstGeom>
            <a:noFill/>
            <a:ln w="12700">
              <a:solidFill>
                <a:schemeClr val="tx1"/>
              </a:solidFill>
              <a:round/>
              <a:headEnd/>
              <a:tailEnd type="triangle" w="med" len="med"/>
            </a:ln>
          </p:spPr>
          <p:txBody>
            <a:bodyPr wrap="none" anchor="ctr"/>
            <a:lstStyle/>
            <a:p>
              <a:endParaRPr lang="zh-CN" altLang="en-US"/>
            </a:p>
          </p:txBody>
        </p:sp>
      </p:grpSp>
      <p:grpSp>
        <p:nvGrpSpPr>
          <p:cNvPr id="902184" name="Group 64"/>
          <p:cNvGrpSpPr>
            <a:grpSpLocks/>
          </p:cNvGrpSpPr>
          <p:nvPr/>
        </p:nvGrpSpPr>
        <p:grpSpPr bwMode="auto">
          <a:xfrm>
            <a:off x="3429000" y="5230813"/>
            <a:ext cx="533400" cy="374650"/>
            <a:chOff x="2160" y="3024"/>
            <a:chExt cx="336" cy="236"/>
          </a:xfrm>
        </p:grpSpPr>
        <p:sp>
          <p:nvSpPr>
            <p:cNvPr id="902201" name="Line 65"/>
            <p:cNvSpPr>
              <a:spLocks noChangeShapeType="1"/>
            </p:cNvSpPr>
            <p:nvPr/>
          </p:nvSpPr>
          <p:spPr bwMode="auto">
            <a:xfrm>
              <a:off x="2160" y="3028"/>
              <a:ext cx="0" cy="232"/>
            </a:xfrm>
            <a:prstGeom prst="line">
              <a:avLst/>
            </a:prstGeom>
            <a:noFill/>
            <a:ln w="12700">
              <a:solidFill>
                <a:schemeClr val="tx1"/>
              </a:solidFill>
              <a:round/>
              <a:headEnd/>
              <a:tailEnd/>
            </a:ln>
          </p:spPr>
          <p:txBody>
            <a:bodyPr wrap="none" anchor="ctr"/>
            <a:lstStyle/>
            <a:p>
              <a:endParaRPr lang="zh-CN" altLang="en-US"/>
            </a:p>
          </p:txBody>
        </p:sp>
        <p:sp>
          <p:nvSpPr>
            <p:cNvPr id="902202" name="Line 66"/>
            <p:cNvSpPr>
              <a:spLocks noChangeShapeType="1"/>
            </p:cNvSpPr>
            <p:nvPr/>
          </p:nvSpPr>
          <p:spPr bwMode="auto">
            <a:xfrm>
              <a:off x="2164" y="3024"/>
              <a:ext cx="328" cy="0"/>
            </a:xfrm>
            <a:prstGeom prst="line">
              <a:avLst/>
            </a:prstGeom>
            <a:noFill/>
            <a:ln w="12700">
              <a:solidFill>
                <a:schemeClr val="tx1"/>
              </a:solidFill>
              <a:round/>
              <a:headEnd/>
              <a:tailEnd/>
            </a:ln>
          </p:spPr>
          <p:txBody>
            <a:bodyPr wrap="none" anchor="ctr"/>
            <a:lstStyle/>
            <a:p>
              <a:endParaRPr lang="zh-CN" altLang="en-US"/>
            </a:p>
          </p:txBody>
        </p:sp>
        <p:sp>
          <p:nvSpPr>
            <p:cNvPr id="902203" name="Line 67"/>
            <p:cNvSpPr>
              <a:spLocks noChangeShapeType="1"/>
            </p:cNvSpPr>
            <p:nvPr/>
          </p:nvSpPr>
          <p:spPr bwMode="auto">
            <a:xfrm>
              <a:off x="2496" y="3028"/>
              <a:ext cx="0" cy="232"/>
            </a:xfrm>
            <a:prstGeom prst="line">
              <a:avLst/>
            </a:prstGeom>
            <a:noFill/>
            <a:ln w="12700">
              <a:solidFill>
                <a:schemeClr val="tx1"/>
              </a:solidFill>
              <a:round/>
              <a:headEnd/>
              <a:tailEnd type="triangle" w="med" len="med"/>
            </a:ln>
          </p:spPr>
          <p:txBody>
            <a:bodyPr wrap="none" anchor="ctr"/>
            <a:lstStyle/>
            <a:p>
              <a:endParaRPr lang="zh-CN" altLang="en-US"/>
            </a:p>
          </p:txBody>
        </p:sp>
      </p:grpSp>
      <p:grpSp>
        <p:nvGrpSpPr>
          <p:cNvPr id="902185" name="Group 68"/>
          <p:cNvGrpSpPr>
            <a:grpSpLocks/>
          </p:cNvGrpSpPr>
          <p:nvPr/>
        </p:nvGrpSpPr>
        <p:grpSpPr bwMode="auto">
          <a:xfrm>
            <a:off x="3505200" y="5078413"/>
            <a:ext cx="1676400" cy="527050"/>
            <a:chOff x="2208" y="2928"/>
            <a:chExt cx="1056" cy="332"/>
          </a:xfrm>
        </p:grpSpPr>
        <p:sp>
          <p:nvSpPr>
            <p:cNvPr id="902198" name="Line 69"/>
            <p:cNvSpPr>
              <a:spLocks noChangeShapeType="1"/>
            </p:cNvSpPr>
            <p:nvPr/>
          </p:nvSpPr>
          <p:spPr bwMode="auto">
            <a:xfrm>
              <a:off x="2208" y="2932"/>
              <a:ext cx="0" cy="328"/>
            </a:xfrm>
            <a:prstGeom prst="line">
              <a:avLst/>
            </a:prstGeom>
            <a:noFill/>
            <a:ln w="12700">
              <a:solidFill>
                <a:schemeClr val="tx1"/>
              </a:solidFill>
              <a:round/>
              <a:headEnd/>
              <a:tailEnd/>
            </a:ln>
          </p:spPr>
          <p:txBody>
            <a:bodyPr wrap="none" anchor="ctr"/>
            <a:lstStyle/>
            <a:p>
              <a:endParaRPr lang="zh-CN" altLang="en-US"/>
            </a:p>
          </p:txBody>
        </p:sp>
        <p:sp>
          <p:nvSpPr>
            <p:cNvPr id="902199" name="Line 70"/>
            <p:cNvSpPr>
              <a:spLocks noChangeShapeType="1"/>
            </p:cNvSpPr>
            <p:nvPr/>
          </p:nvSpPr>
          <p:spPr bwMode="auto">
            <a:xfrm>
              <a:off x="2212" y="2928"/>
              <a:ext cx="1048" cy="0"/>
            </a:xfrm>
            <a:prstGeom prst="line">
              <a:avLst/>
            </a:prstGeom>
            <a:noFill/>
            <a:ln w="12700">
              <a:solidFill>
                <a:schemeClr val="tx1"/>
              </a:solidFill>
              <a:round/>
              <a:headEnd/>
              <a:tailEnd/>
            </a:ln>
          </p:spPr>
          <p:txBody>
            <a:bodyPr wrap="none" anchor="ctr"/>
            <a:lstStyle/>
            <a:p>
              <a:endParaRPr lang="zh-CN" altLang="en-US"/>
            </a:p>
          </p:txBody>
        </p:sp>
        <p:sp>
          <p:nvSpPr>
            <p:cNvPr id="902200" name="Line 71"/>
            <p:cNvSpPr>
              <a:spLocks noChangeShapeType="1"/>
            </p:cNvSpPr>
            <p:nvPr/>
          </p:nvSpPr>
          <p:spPr bwMode="auto">
            <a:xfrm>
              <a:off x="3264" y="2932"/>
              <a:ext cx="0" cy="328"/>
            </a:xfrm>
            <a:prstGeom prst="line">
              <a:avLst/>
            </a:prstGeom>
            <a:noFill/>
            <a:ln w="12700">
              <a:solidFill>
                <a:schemeClr val="tx1"/>
              </a:solidFill>
              <a:round/>
              <a:headEnd/>
              <a:tailEnd type="triangle" w="med" len="med"/>
            </a:ln>
          </p:spPr>
          <p:txBody>
            <a:bodyPr wrap="none" anchor="ctr"/>
            <a:lstStyle/>
            <a:p>
              <a:endParaRPr lang="zh-CN" altLang="en-US"/>
            </a:p>
          </p:txBody>
        </p:sp>
      </p:grpSp>
      <p:grpSp>
        <p:nvGrpSpPr>
          <p:cNvPr id="902186" name="Group 72"/>
          <p:cNvGrpSpPr>
            <a:grpSpLocks/>
          </p:cNvGrpSpPr>
          <p:nvPr/>
        </p:nvGrpSpPr>
        <p:grpSpPr bwMode="auto">
          <a:xfrm>
            <a:off x="4419600" y="5230813"/>
            <a:ext cx="533400" cy="374650"/>
            <a:chOff x="2784" y="3024"/>
            <a:chExt cx="336" cy="236"/>
          </a:xfrm>
        </p:grpSpPr>
        <p:sp>
          <p:nvSpPr>
            <p:cNvPr id="902195" name="Line 73"/>
            <p:cNvSpPr>
              <a:spLocks noChangeShapeType="1"/>
            </p:cNvSpPr>
            <p:nvPr/>
          </p:nvSpPr>
          <p:spPr bwMode="auto">
            <a:xfrm>
              <a:off x="2784" y="3028"/>
              <a:ext cx="0" cy="232"/>
            </a:xfrm>
            <a:prstGeom prst="line">
              <a:avLst/>
            </a:prstGeom>
            <a:noFill/>
            <a:ln w="12700">
              <a:solidFill>
                <a:schemeClr val="tx1"/>
              </a:solidFill>
              <a:round/>
              <a:headEnd/>
              <a:tailEnd/>
            </a:ln>
          </p:spPr>
          <p:txBody>
            <a:bodyPr wrap="none" anchor="ctr"/>
            <a:lstStyle/>
            <a:p>
              <a:endParaRPr lang="zh-CN" altLang="en-US"/>
            </a:p>
          </p:txBody>
        </p:sp>
        <p:sp>
          <p:nvSpPr>
            <p:cNvPr id="902196" name="Line 74"/>
            <p:cNvSpPr>
              <a:spLocks noChangeShapeType="1"/>
            </p:cNvSpPr>
            <p:nvPr/>
          </p:nvSpPr>
          <p:spPr bwMode="auto">
            <a:xfrm>
              <a:off x="2788" y="3024"/>
              <a:ext cx="328" cy="0"/>
            </a:xfrm>
            <a:prstGeom prst="line">
              <a:avLst/>
            </a:prstGeom>
            <a:noFill/>
            <a:ln w="12700">
              <a:solidFill>
                <a:schemeClr val="tx1"/>
              </a:solidFill>
              <a:round/>
              <a:headEnd/>
              <a:tailEnd/>
            </a:ln>
          </p:spPr>
          <p:txBody>
            <a:bodyPr wrap="none" anchor="ctr"/>
            <a:lstStyle/>
            <a:p>
              <a:endParaRPr lang="zh-CN" altLang="en-US"/>
            </a:p>
          </p:txBody>
        </p:sp>
        <p:sp>
          <p:nvSpPr>
            <p:cNvPr id="902197" name="Line 75"/>
            <p:cNvSpPr>
              <a:spLocks noChangeShapeType="1"/>
            </p:cNvSpPr>
            <p:nvPr/>
          </p:nvSpPr>
          <p:spPr bwMode="auto">
            <a:xfrm>
              <a:off x="3120" y="3028"/>
              <a:ext cx="0" cy="232"/>
            </a:xfrm>
            <a:prstGeom prst="line">
              <a:avLst/>
            </a:prstGeom>
            <a:noFill/>
            <a:ln w="12700">
              <a:solidFill>
                <a:schemeClr val="tx1"/>
              </a:solidFill>
              <a:round/>
              <a:headEnd/>
              <a:tailEnd type="triangle" w="med" len="med"/>
            </a:ln>
          </p:spPr>
          <p:txBody>
            <a:bodyPr wrap="none" anchor="ctr"/>
            <a:lstStyle/>
            <a:p>
              <a:endParaRPr lang="zh-CN" altLang="en-US"/>
            </a:p>
          </p:txBody>
        </p:sp>
      </p:grpSp>
      <p:grpSp>
        <p:nvGrpSpPr>
          <p:cNvPr id="902187" name="Group 76"/>
          <p:cNvGrpSpPr>
            <a:grpSpLocks/>
          </p:cNvGrpSpPr>
          <p:nvPr/>
        </p:nvGrpSpPr>
        <p:grpSpPr bwMode="auto">
          <a:xfrm>
            <a:off x="6324600" y="5230813"/>
            <a:ext cx="533400" cy="374650"/>
            <a:chOff x="3984" y="3024"/>
            <a:chExt cx="336" cy="236"/>
          </a:xfrm>
        </p:grpSpPr>
        <p:sp>
          <p:nvSpPr>
            <p:cNvPr id="902192" name="Line 77"/>
            <p:cNvSpPr>
              <a:spLocks noChangeShapeType="1"/>
            </p:cNvSpPr>
            <p:nvPr/>
          </p:nvSpPr>
          <p:spPr bwMode="auto">
            <a:xfrm>
              <a:off x="3984" y="3028"/>
              <a:ext cx="0" cy="232"/>
            </a:xfrm>
            <a:prstGeom prst="line">
              <a:avLst/>
            </a:prstGeom>
            <a:noFill/>
            <a:ln w="12700">
              <a:solidFill>
                <a:schemeClr val="tx1"/>
              </a:solidFill>
              <a:round/>
              <a:headEnd/>
              <a:tailEnd/>
            </a:ln>
          </p:spPr>
          <p:txBody>
            <a:bodyPr wrap="none" anchor="ctr"/>
            <a:lstStyle/>
            <a:p>
              <a:endParaRPr lang="zh-CN" altLang="en-US"/>
            </a:p>
          </p:txBody>
        </p:sp>
        <p:sp>
          <p:nvSpPr>
            <p:cNvPr id="902193" name="Line 78"/>
            <p:cNvSpPr>
              <a:spLocks noChangeShapeType="1"/>
            </p:cNvSpPr>
            <p:nvPr/>
          </p:nvSpPr>
          <p:spPr bwMode="auto">
            <a:xfrm>
              <a:off x="3988" y="3024"/>
              <a:ext cx="328" cy="0"/>
            </a:xfrm>
            <a:prstGeom prst="line">
              <a:avLst/>
            </a:prstGeom>
            <a:noFill/>
            <a:ln w="12700">
              <a:solidFill>
                <a:schemeClr val="tx1"/>
              </a:solidFill>
              <a:round/>
              <a:headEnd/>
              <a:tailEnd/>
            </a:ln>
          </p:spPr>
          <p:txBody>
            <a:bodyPr wrap="none" anchor="ctr"/>
            <a:lstStyle/>
            <a:p>
              <a:endParaRPr lang="zh-CN" altLang="en-US"/>
            </a:p>
          </p:txBody>
        </p:sp>
        <p:sp>
          <p:nvSpPr>
            <p:cNvPr id="902194" name="Line 79"/>
            <p:cNvSpPr>
              <a:spLocks noChangeShapeType="1"/>
            </p:cNvSpPr>
            <p:nvPr/>
          </p:nvSpPr>
          <p:spPr bwMode="auto">
            <a:xfrm>
              <a:off x="4320" y="3028"/>
              <a:ext cx="0" cy="232"/>
            </a:xfrm>
            <a:prstGeom prst="line">
              <a:avLst/>
            </a:prstGeom>
            <a:noFill/>
            <a:ln w="12700">
              <a:solidFill>
                <a:schemeClr val="tx1"/>
              </a:solidFill>
              <a:round/>
              <a:headEnd/>
              <a:tailEnd type="triangle" w="med" len="med"/>
            </a:ln>
          </p:spPr>
          <p:txBody>
            <a:bodyPr wrap="none" anchor="ctr"/>
            <a:lstStyle/>
            <a:p>
              <a:endParaRPr lang="zh-CN" altLang="en-US"/>
            </a:p>
          </p:txBody>
        </p:sp>
      </p:grpSp>
      <p:grpSp>
        <p:nvGrpSpPr>
          <p:cNvPr id="902188" name="Group 80"/>
          <p:cNvGrpSpPr>
            <a:grpSpLocks/>
          </p:cNvGrpSpPr>
          <p:nvPr/>
        </p:nvGrpSpPr>
        <p:grpSpPr bwMode="auto">
          <a:xfrm>
            <a:off x="5410200" y="5230813"/>
            <a:ext cx="1676400" cy="527050"/>
            <a:chOff x="3408" y="3024"/>
            <a:chExt cx="1056" cy="332"/>
          </a:xfrm>
        </p:grpSpPr>
        <p:sp>
          <p:nvSpPr>
            <p:cNvPr id="902189" name="Line 81"/>
            <p:cNvSpPr>
              <a:spLocks noChangeShapeType="1"/>
            </p:cNvSpPr>
            <p:nvPr/>
          </p:nvSpPr>
          <p:spPr bwMode="auto">
            <a:xfrm>
              <a:off x="3408" y="3028"/>
              <a:ext cx="0" cy="328"/>
            </a:xfrm>
            <a:prstGeom prst="line">
              <a:avLst/>
            </a:prstGeom>
            <a:noFill/>
            <a:ln w="12700">
              <a:solidFill>
                <a:schemeClr val="tx1"/>
              </a:solidFill>
              <a:round/>
              <a:headEnd/>
              <a:tailEnd/>
            </a:ln>
          </p:spPr>
          <p:txBody>
            <a:bodyPr wrap="none" anchor="ctr"/>
            <a:lstStyle/>
            <a:p>
              <a:endParaRPr lang="zh-CN" altLang="en-US"/>
            </a:p>
          </p:txBody>
        </p:sp>
        <p:sp>
          <p:nvSpPr>
            <p:cNvPr id="902190" name="Line 82"/>
            <p:cNvSpPr>
              <a:spLocks noChangeShapeType="1"/>
            </p:cNvSpPr>
            <p:nvPr/>
          </p:nvSpPr>
          <p:spPr bwMode="auto">
            <a:xfrm>
              <a:off x="3412" y="3024"/>
              <a:ext cx="1048" cy="0"/>
            </a:xfrm>
            <a:prstGeom prst="line">
              <a:avLst/>
            </a:prstGeom>
            <a:noFill/>
            <a:ln w="12700">
              <a:solidFill>
                <a:schemeClr val="tx1"/>
              </a:solidFill>
              <a:round/>
              <a:headEnd/>
              <a:tailEnd/>
            </a:ln>
          </p:spPr>
          <p:txBody>
            <a:bodyPr wrap="none" anchor="ctr"/>
            <a:lstStyle/>
            <a:p>
              <a:endParaRPr lang="zh-CN" altLang="en-US"/>
            </a:p>
          </p:txBody>
        </p:sp>
        <p:sp>
          <p:nvSpPr>
            <p:cNvPr id="902191" name="Line 83"/>
            <p:cNvSpPr>
              <a:spLocks noChangeShapeType="1"/>
            </p:cNvSpPr>
            <p:nvPr/>
          </p:nvSpPr>
          <p:spPr bwMode="auto">
            <a:xfrm>
              <a:off x="4464" y="3028"/>
              <a:ext cx="0" cy="328"/>
            </a:xfrm>
            <a:prstGeom prst="line">
              <a:avLst/>
            </a:prstGeom>
            <a:noFill/>
            <a:ln w="12700">
              <a:solidFill>
                <a:schemeClr val="tx1"/>
              </a:solidFill>
              <a:round/>
              <a:headEnd/>
              <a:tailEnd type="triangle" w="med" len="med"/>
            </a:ln>
          </p:spPr>
          <p:txBody>
            <a:bodyPr wrap="none" anchor="ctr"/>
            <a:lstStyle/>
            <a:p>
              <a:endParaRPr lang="zh-CN" altLang="en-US"/>
            </a:p>
          </p:txBody>
        </p:sp>
      </p:gr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83</a:t>
            </a:fld>
            <a:endParaRPr lang="en-US" altLang="zh-CN" dirty="0"/>
          </a:p>
        </p:txBody>
      </p:sp>
    </p:spTree>
    <p:extLst>
      <p:ext uri="{BB962C8B-B14F-4D97-AF65-F5344CB8AC3E}">
        <p14:creationId xmlns:p14="http://schemas.microsoft.com/office/powerpoint/2010/main" val="515716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2164"/>
                                        </p:tgtEl>
                                        <p:attrNameLst>
                                          <p:attrName>style.visibility</p:attrName>
                                        </p:attrNameLst>
                                      </p:cBhvr>
                                      <p:to>
                                        <p:strVal val="visible"/>
                                      </p:to>
                                    </p:set>
                                    <p:anim calcmode="lin" valueType="num">
                                      <p:cBhvr additive="base">
                                        <p:cTn id="7" dur="500" fill="hold"/>
                                        <p:tgtEl>
                                          <p:spTgt spid="902164"/>
                                        </p:tgtEl>
                                        <p:attrNameLst>
                                          <p:attrName>ppt_x</p:attrName>
                                        </p:attrNameLst>
                                      </p:cBhvr>
                                      <p:tavLst>
                                        <p:tav tm="0">
                                          <p:val>
                                            <p:strVal val="#ppt_x"/>
                                          </p:val>
                                        </p:tav>
                                        <p:tav tm="100000">
                                          <p:val>
                                            <p:strVal val="#ppt_x"/>
                                          </p:val>
                                        </p:tav>
                                      </p:tavLst>
                                    </p:anim>
                                    <p:anim calcmode="lin" valueType="num">
                                      <p:cBhvr additive="base">
                                        <p:cTn id="8" dur="500" fill="hold"/>
                                        <p:tgtEl>
                                          <p:spTgt spid="90216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02165"/>
                                        </p:tgtEl>
                                        <p:attrNameLst>
                                          <p:attrName>style.visibility</p:attrName>
                                        </p:attrNameLst>
                                      </p:cBhvr>
                                      <p:to>
                                        <p:strVal val="visible"/>
                                      </p:to>
                                    </p:set>
                                    <p:anim calcmode="lin" valueType="num">
                                      <p:cBhvr additive="base">
                                        <p:cTn id="11" dur="500" fill="hold"/>
                                        <p:tgtEl>
                                          <p:spTgt spid="902165"/>
                                        </p:tgtEl>
                                        <p:attrNameLst>
                                          <p:attrName>ppt_x</p:attrName>
                                        </p:attrNameLst>
                                      </p:cBhvr>
                                      <p:tavLst>
                                        <p:tav tm="0">
                                          <p:val>
                                            <p:strVal val="#ppt_x"/>
                                          </p:val>
                                        </p:tav>
                                        <p:tav tm="100000">
                                          <p:val>
                                            <p:strVal val="#ppt_x"/>
                                          </p:val>
                                        </p:tav>
                                      </p:tavLst>
                                    </p:anim>
                                    <p:anim calcmode="lin" valueType="num">
                                      <p:cBhvr additive="base">
                                        <p:cTn id="12" dur="500" fill="hold"/>
                                        <p:tgtEl>
                                          <p:spTgt spid="9021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02166"/>
                                        </p:tgtEl>
                                        <p:attrNameLst>
                                          <p:attrName>style.visibility</p:attrName>
                                        </p:attrNameLst>
                                      </p:cBhvr>
                                      <p:to>
                                        <p:strVal val="visible"/>
                                      </p:to>
                                    </p:set>
                                    <p:anim calcmode="lin" valueType="num">
                                      <p:cBhvr additive="base">
                                        <p:cTn id="15" dur="500" fill="hold"/>
                                        <p:tgtEl>
                                          <p:spTgt spid="902166"/>
                                        </p:tgtEl>
                                        <p:attrNameLst>
                                          <p:attrName>ppt_x</p:attrName>
                                        </p:attrNameLst>
                                      </p:cBhvr>
                                      <p:tavLst>
                                        <p:tav tm="0">
                                          <p:val>
                                            <p:strVal val="#ppt_x"/>
                                          </p:val>
                                        </p:tav>
                                        <p:tav tm="100000">
                                          <p:val>
                                            <p:strVal val="#ppt_x"/>
                                          </p:val>
                                        </p:tav>
                                      </p:tavLst>
                                    </p:anim>
                                    <p:anim calcmode="lin" valueType="num">
                                      <p:cBhvr additive="base">
                                        <p:cTn id="16" dur="500" fill="hold"/>
                                        <p:tgtEl>
                                          <p:spTgt spid="90216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167"/>
                                        </p:tgtEl>
                                        <p:attrNameLst>
                                          <p:attrName>style.visibility</p:attrName>
                                        </p:attrNameLst>
                                      </p:cBhvr>
                                      <p:to>
                                        <p:strVal val="visible"/>
                                      </p:to>
                                    </p:set>
                                    <p:anim calcmode="lin" valueType="num">
                                      <p:cBhvr additive="base">
                                        <p:cTn id="19" dur="500" fill="hold"/>
                                        <p:tgtEl>
                                          <p:spTgt spid="902167"/>
                                        </p:tgtEl>
                                        <p:attrNameLst>
                                          <p:attrName>ppt_x</p:attrName>
                                        </p:attrNameLst>
                                      </p:cBhvr>
                                      <p:tavLst>
                                        <p:tav tm="0">
                                          <p:val>
                                            <p:strVal val="#ppt_x"/>
                                          </p:val>
                                        </p:tav>
                                        <p:tav tm="100000">
                                          <p:val>
                                            <p:strVal val="#ppt_x"/>
                                          </p:val>
                                        </p:tav>
                                      </p:tavLst>
                                    </p:anim>
                                    <p:anim calcmode="lin" valueType="num">
                                      <p:cBhvr additive="base">
                                        <p:cTn id="20" dur="500" fill="hold"/>
                                        <p:tgtEl>
                                          <p:spTgt spid="90216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2169"/>
                                        </p:tgtEl>
                                        <p:attrNameLst>
                                          <p:attrName>style.visibility</p:attrName>
                                        </p:attrNameLst>
                                      </p:cBhvr>
                                      <p:to>
                                        <p:strVal val="visible"/>
                                      </p:to>
                                    </p:set>
                                    <p:anim calcmode="lin" valueType="num">
                                      <p:cBhvr additive="base">
                                        <p:cTn id="23" dur="500" fill="hold"/>
                                        <p:tgtEl>
                                          <p:spTgt spid="902169"/>
                                        </p:tgtEl>
                                        <p:attrNameLst>
                                          <p:attrName>ppt_x</p:attrName>
                                        </p:attrNameLst>
                                      </p:cBhvr>
                                      <p:tavLst>
                                        <p:tav tm="0">
                                          <p:val>
                                            <p:strVal val="#ppt_x"/>
                                          </p:val>
                                        </p:tav>
                                        <p:tav tm="100000">
                                          <p:val>
                                            <p:strVal val="#ppt_x"/>
                                          </p:val>
                                        </p:tav>
                                      </p:tavLst>
                                    </p:anim>
                                    <p:anim calcmode="lin" valueType="num">
                                      <p:cBhvr additive="base">
                                        <p:cTn id="24" dur="500" fill="hold"/>
                                        <p:tgtEl>
                                          <p:spTgt spid="90216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02170"/>
                                        </p:tgtEl>
                                        <p:attrNameLst>
                                          <p:attrName>style.visibility</p:attrName>
                                        </p:attrNameLst>
                                      </p:cBhvr>
                                      <p:to>
                                        <p:strVal val="visible"/>
                                      </p:to>
                                    </p:set>
                                    <p:anim calcmode="lin" valueType="num">
                                      <p:cBhvr additive="base">
                                        <p:cTn id="27" dur="500" fill="hold"/>
                                        <p:tgtEl>
                                          <p:spTgt spid="902170"/>
                                        </p:tgtEl>
                                        <p:attrNameLst>
                                          <p:attrName>ppt_x</p:attrName>
                                        </p:attrNameLst>
                                      </p:cBhvr>
                                      <p:tavLst>
                                        <p:tav tm="0">
                                          <p:val>
                                            <p:strVal val="#ppt_x"/>
                                          </p:val>
                                        </p:tav>
                                        <p:tav tm="100000">
                                          <p:val>
                                            <p:strVal val="#ppt_x"/>
                                          </p:val>
                                        </p:tav>
                                      </p:tavLst>
                                    </p:anim>
                                    <p:anim calcmode="lin" valueType="num">
                                      <p:cBhvr additive="base">
                                        <p:cTn id="28" dur="500" fill="hold"/>
                                        <p:tgtEl>
                                          <p:spTgt spid="90217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02171"/>
                                        </p:tgtEl>
                                        <p:attrNameLst>
                                          <p:attrName>style.visibility</p:attrName>
                                        </p:attrNameLst>
                                      </p:cBhvr>
                                      <p:to>
                                        <p:strVal val="visible"/>
                                      </p:to>
                                    </p:set>
                                    <p:anim calcmode="lin" valueType="num">
                                      <p:cBhvr additive="base">
                                        <p:cTn id="31" dur="500" fill="hold"/>
                                        <p:tgtEl>
                                          <p:spTgt spid="902171"/>
                                        </p:tgtEl>
                                        <p:attrNameLst>
                                          <p:attrName>ppt_x</p:attrName>
                                        </p:attrNameLst>
                                      </p:cBhvr>
                                      <p:tavLst>
                                        <p:tav tm="0">
                                          <p:val>
                                            <p:strVal val="#ppt_x"/>
                                          </p:val>
                                        </p:tav>
                                        <p:tav tm="100000">
                                          <p:val>
                                            <p:strVal val="#ppt_x"/>
                                          </p:val>
                                        </p:tav>
                                      </p:tavLst>
                                    </p:anim>
                                    <p:anim calcmode="lin" valueType="num">
                                      <p:cBhvr additive="base">
                                        <p:cTn id="32" dur="500" fill="hold"/>
                                        <p:tgtEl>
                                          <p:spTgt spid="90217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02172"/>
                                        </p:tgtEl>
                                        <p:attrNameLst>
                                          <p:attrName>style.visibility</p:attrName>
                                        </p:attrNameLst>
                                      </p:cBhvr>
                                      <p:to>
                                        <p:strVal val="visible"/>
                                      </p:to>
                                    </p:set>
                                    <p:anim calcmode="lin" valueType="num">
                                      <p:cBhvr additive="base">
                                        <p:cTn id="35" dur="500" fill="hold"/>
                                        <p:tgtEl>
                                          <p:spTgt spid="902172"/>
                                        </p:tgtEl>
                                        <p:attrNameLst>
                                          <p:attrName>ppt_x</p:attrName>
                                        </p:attrNameLst>
                                      </p:cBhvr>
                                      <p:tavLst>
                                        <p:tav tm="0">
                                          <p:val>
                                            <p:strVal val="#ppt_x"/>
                                          </p:val>
                                        </p:tav>
                                        <p:tav tm="100000">
                                          <p:val>
                                            <p:strVal val="#ppt_x"/>
                                          </p:val>
                                        </p:tav>
                                      </p:tavLst>
                                    </p:anim>
                                    <p:anim calcmode="lin" valueType="num">
                                      <p:cBhvr additive="base">
                                        <p:cTn id="36" dur="500" fill="hold"/>
                                        <p:tgtEl>
                                          <p:spTgt spid="90217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02173"/>
                                        </p:tgtEl>
                                        <p:attrNameLst>
                                          <p:attrName>style.visibility</p:attrName>
                                        </p:attrNameLst>
                                      </p:cBhvr>
                                      <p:to>
                                        <p:strVal val="visible"/>
                                      </p:to>
                                    </p:set>
                                    <p:anim calcmode="lin" valueType="num">
                                      <p:cBhvr additive="base">
                                        <p:cTn id="39" dur="500" fill="hold"/>
                                        <p:tgtEl>
                                          <p:spTgt spid="902173"/>
                                        </p:tgtEl>
                                        <p:attrNameLst>
                                          <p:attrName>ppt_x</p:attrName>
                                        </p:attrNameLst>
                                      </p:cBhvr>
                                      <p:tavLst>
                                        <p:tav tm="0">
                                          <p:val>
                                            <p:strVal val="#ppt_x"/>
                                          </p:val>
                                        </p:tav>
                                        <p:tav tm="100000">
                                          <p:val>
                                            <p:strVal val="#ppt_x"/>
                                          </p:val>
                                        </p:tav>
                                      </p:tavLst>
                                    </p:anim>
                                    <p:anim calcmode="lin" valueType="num">
                                      <p:cBhvr additive="base">
                                        <p:cTn id="40" dur="500" fill="hold"/>
                                        <p:tgtEl>
                                          <p:spTgt spid="90217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02174"/>
                                        </p:tgtEl>
                                        <p:attrNameLst>
                                          <p:attrName>style.visibility</p:attrName>
                                        </p:attrNameLst>
                                      </p:cBhvr>
                                      <p:to>
                                        <p:strVal val="visible"/>
                                      </p:to>
                                    </p:set>
                                    <p:anim calcmode="lin" valueType="num">
                                      <p:cBhvr additive="base">
                                        <p:cTn id="43" dur="500" fill="hold"/>
                                        <p:tgtEl>
                                          <p:spTgt spid="902174"/>
                                        </p:tgtEl>
                                        <p:attrNameLst>
                                          <p:attrName>ppt_x</p:attrName>
                                        </p:attrNameLst>
                                      </p:cBhvr>
                                      <p:tavLst>
                                        <p:tav tm="0">
                                          <p:val>
                                            <p:strVal val="#ppt_x"/>
                                          </p:val>
                                        </p:tav>
                                        <p:tav tm="100000">
                                          <p:val>
                                            <p:strVal val="#ppt_x"/>
                                          </p:val>
                                        </p:tav>
                                      </p:tavLst>
                                    </p:anim>
                                    <p:anim calcmode="lin" valueType="num">
                                      <p:cBhvr additive="base">
                                        <p:cTn id="44" dur="500" fill="hold"/>
                                        <p:tgtEl>
                                          <p:spTgt spid="90217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02175"/>
                                        </p:tgtEl>
                                        <p:attrNameLst>
                                          <p:attrName>style.visibility</p:attrName>
                                        </p:attrNameLst>
                                      </p:cBhvr>
                                      <p:to>
                                        <p:strVal val="visible"/>
                                      </p:to>
                                    </p:set>
                                    <p:anim calcmode="lin" valueType="num">
                                      <p:cBhvr additive="base">
                                        <p:cTn id="47" dur="500" fill="hold"/>
                                        <p:tgtEl>
                                          <p:spTgt spid="902175"/>
                                        </p:tgtEl>
                                        <p:attrNameLst>
                                          <p:attrName>ppt_x</p:attrName>
                                        </p:attrNameLst>
                                      </p:cBhvr>
                                      <p:tavLst>
                                        <p:tav tm="0">
                                          <p:val>
                                            <p:strVal val="#ppt_x"/>
                                          </p:val>
                                        </p:tav>
                                        <p:tav tm="100000">
                                          <p:val>
                                            <p:strVal val="#ppt_x"/>
                                          </p:val>
                                        </p:tav>
                                      </p:tavLst>
                                    </p:anim>
                                    <p:anim calcmode="lin" valueType="num">
                                      <p:cBhvr additive="base">
                                        <p:cTn id="48" dur="500" fill="hold"/>
                                        <p:tgtEl>
                                          <p:spTgt spid="90217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02176"/>
                                        </p:tgtEl>
                                        <p:attrNameLst>
                                          <p:attrName>style.visibility</p:attrName>
                                        </p:attrNameLst>
                                      </p:cBhvr>
                                      <p:to>
                                        <p:strVal val="visible"/>
                                      </p:to>
                                    </p:set>
                                    <p:anim calcmode="lin" valueType="num">
                                      <p:cBhvr additive="base">
                                        <p:cTn id="51" dur="500" fill="hold"/>
                                        <p:tgtEl>
                                          <p:spTgt spid="902176"/>
                                        </p:tgtEl>
                                        <p:attrNameLst>
                                          <p:attrName>ppt_x</p:attrName>
                                        </p:attrNameLst>
                                      </p:cBhvr>
                                      <p:tavLst>
                                        <p:tav tm="0">
                                          <p:val>
                                            <p:strVal val="#ppt_x"/>
                                          </p:val>
                                        </p:tav>
                                        <p:tav tm="100000">
                                          <p:val>
                                            <p:strVal val="#ppt_x"/>
                                          </p:val>
                                        </p:tav>
                                      </p:tavLst>
                                    </p:anim>
                                    <p:anim calcmode="lin" valueType="num">
                                      <p:cBhvr additive="base">
                                        <p:cTn id="52" dur="500" fill="hold"/>
                                        <p:tgtEl>
                                          <p:spTgt spid="90217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02177"/>
                                        </p:tgtEl>
                                        <p:attrNameLst>
                                          <p:attrName>style.visibility</p:attrName>
                                        </p:attrNameLst>
                                      </p:cBhvr>
                                      <p:to>
                                        <p:strVal val="visible"/>
                                      </p:to>
                                    </p:set>
                                    <p:anim calcmode="lin" valueType="num">
                                      <p:cBhvr additive="base">
                                        <p:cTn id="55" dur="500" fill="hold"/>
                                        <p:tgtEl>
                                          <p:spTgt spid="902177"/>
                                        </p:tgtEl>
                                        <p:attrNameLst>
                                          <p:attrName>ppt_x</p:attrName>
                                        </p:attrNameLst>
                                      </p:cBhvr>
                                      <p:tavLst>
                                        <p:tav tm="0">
                                          <p:val>
                                            <p:strVal val="#ppt_x"/>
                                          </p:val>
                                        </p:tav>
                                        <p:tav tm="100000">
                                          <p:val>
                                            <p:strVal val="#ppt_x"/>
                                          </p:val>
                                        </p:tav>
                                      </p:tavLst>
                                    </p:anim>
                                    <p:anim calcmode="lin" valueType="num">
                                      <p:cBhvr additive="base">
                                        <p:cTn id="56" dur="500" fill="hold"/>
                                        <p:tgtEl>
                                          <p:spTgt spid="90217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02178"/>
                                        </p:tgtEl>
                                        <p:attrNameLst>
                                          <p:attrName>style.visibility</p:attrName>
                                        </p:attrNameLst>
                                      </p:cBhvr>
                                      <p:to>
                                        <p:strVal val="visible"/>
                                      </p:to>
                                    </p:set>
                                    <p:anim calcmode="lin" valueType="num">
                                      <p:cBhvr additive="base">
                                        <p:cTn id="59" dur="500" fill="hold"/>
                                        <p:tgtEl>
                                          <p:spTgt spid="902178"/>
                                        </p:tgtEl>
                                        <p:attrNameLst>
                                          <p:attrName>ppt_x</p:attrName>
                                        </p:attrNameLst>
                                      </p:cBhvr>
                                      <p:tavLst>
                                        <p:tav tm="0">
                                          <p:val>
                                            <p:strVal val="#ppt_x"/>
                                          </p:val>
                                        </p:tav>
                                        <p:tav tm="100000">
                                          <p:val>
                                            <p:strVal val="#ppt_x"/>
                                          </p:val>
                                        </p:tav>
                                      </p:tavLst>
                                    </p:anim>
                                    <p:anim calcmode="lin" valueType="num">
                                      <p:cBhvr additive="base">
                                        <p:cTn id="60" dur="500" fill="hold"/>
                                        <p:tgtEl>
                                          <p:spTgt spid="90217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902179"/>
                                        </p:tgtEl>
                                        <p:attrNameLst>
                                          <p:attrName>style.visibility</p:attrName>
                                        </p:attrNameLst>
                                      </p:cBhvr>
                                      <p:to>
                                        <p:strVal val="visible"/>
                                      </p:to>
                                    </p:set>
                                    <p:anim calcmode="lin" valueType="num">
                                      <p:cBhvr additive="base">
                                        <p:cTn id="63" dur="500" fill="hold"/>
                                        <p:tgtEl>
                                          <p:spTgt spid="902179"/>
                                        </p:tgtEl>
                                        <p:attrNameLst>
                                          <p:attrName>ppt_x</p:attrName>
                                        </p:attrNameLst>
                                      </p:cBhvr>
                                      <p:tavLst>
                                        <p:tav tm="0">
                                          <p:val>
                                            <p:strVal val="#ppt_x"/>
                                          </p:val>
                                        </p:tav>
                                        <p:tav tm="100000">
                                          <p:val>
                                            <p:strVal val="#ppt_x"/>
                                          </p:val>
                                        </p:tav>
                                      </p:tavLst>
                                    </p:anim>
                                    <p:anim calcmode="lin" valueType="num">
                                      <p:cBhvr additive="base">
                                        <p:cTn id="64" dur="500" fill="hold"/>
                                        <p:tgtEl>
                                          <p:spTgt spid="90217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902180"/>
                                        </p:tgtEl>
                                        <p:attrNameLst>
                                          <p:attrName>style.visibility</p:attrName>
                                        </p:attrNameLst>
                                      </p:cBhvr>
                                      <p:to>
                                        <p:strVal val="visible"/>
                                      </p:to>
                                    </p:set>
                                    <p:anim calcmode="lin" valueType="num">
                                      <p:cBhvr additive="base">
                                        <p:cTn id="67" dur="500" fill="hold"/>
                                        <p:tgtEl>
                                          <p:spTgt spid="902180"/>
                                        </p:tgtEl>
                                        <p:attrNameLst>
                                          <p:attrName>ppt_x</p:attrName>
                                        </p:attrNameLst>
                                      </p:cBhvr>
                                      <p:tavLst>
                                        <p:tav tm="0">
                                          <p:val>
                                            <p:strVal val="#ppt_x"/>
                                          </p:val>
                                        </p:tav>
                                        <p:tav tm="100000">
                                          <p:val>
                                            <p:strVal val="#ppt_x"/>
                                          </p:val>
                                        </p:tav>
                                      </p:tavLst>
                                    </p:anim>
                                    <p:anim calcmode="lin" valueType="num">
                                      <p:cBhvr additive="base">
                                        <p:cTn id="68" dur="500" fill="hold"/>
                                        <p:tgtEl>
                                          <p:spTgt spid="90218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902181"/>
                                        </p:tgtEl>
                                        <p:attrNameLst>
                                          <p:attrName>style.visibility</p:attrName>
                                        </p:attrNameLst>
                                      </p:cBhvr>
                                      <p:to>
                                        <p:strVal val="visible"/>
                                      </p:to>
                                    </p:set>
                                    <p:anim calcmode="lin" valueType="num">
                                      <p:cBhvr additive="base">
                                        <p:cTn id="71" dur="500" fill="hold"/>
                                        <p:tgtEl>
                                          <p:spTgt spid="902181"/>
                                        </p:tgtEl>
                                        <p:attrNameLst>
                                          <p:attrName>ppt_x</p:attrName>
                                        </p:attrNameLst>
                                      </p:cBhvr>
                                      <p:tavLst>
                                        <p:tav tm="0">
                                          <p:val>
                                            <p:strVal val="#ppt_x"/>
                                          </p:val>
                                        </p:tav>
                                        <p:tav tm="100000">
                                          <p:val>
                                            <p:strVal val="#ppt_x"/>
                                          </p:val>
                                        </p:tav>
                                      </p:tavLst>
                                    </p:anim>
                                    <p:anim calcmode="lin" valueType="num">
                                      <p:cBhvr additive="base">
                                        <p:cTn id="72" dur="500" fill="hold"/>
                                        <p:tgtEl>
                                          <p:spTgt spid="90218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902182"/>
                                        </p:tgtEl>
                                        <p:attrNameLst>
                                          <p:attrName>style.visibility</p:attrName>
                                        </p:attrNameLst>
                                      </p:cBhvr>
                                      <p:to>
                                        <p:strVal val="visible"/>
                                      </p:to>
                                    </p:set>
                                    <p:anim calcmode="lin" valueType="num">
                                      <p:cBhvr additive="base">
                                        <p:cTn id="75" dur="500" fill="hold"/>
                                        <p:tgtEl>
                                          <p:spTgt spid="902182"/>
                                        </p:tgtEl>
                                        <p:attrNameLst>
                                          <p:attrName>ppt_x</p:attrName>
                                        </p:attrNameLst>
                                      </p:cBhvr>
                                      <p:tavLst>
                                        <p:tav tm="0">
                                          <p:val>
                                            <p:strVal val="#ppt_x"/>
                                          </p:val>
                                        </p:tav>
                                        <p:tav tm="100000">
                                          <p:val>
                                            <p:strVal val="#ppt_x"/>
                                          </p:val>
                                        </p:tav>
                                      </p:tavLst>
                                    </p:anim>
                                    <p:anim calcmode="lin" valueType="num">
                                      <p:cBhvr additive="base">
                                        <p:cTn id="76" dur="500" fill="hold"/>
                                        <p:tgtEl>
                                          <p:spTgt spid="90218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902183"/>
                                        </p:tgtEl>
                                        <p:attrNameLst>
                                          <p:attrName>style.visibility</p:attrName>
                                        </p:attrNameLst>
                                      </p:cBhvr>
                                      <p:to>
                                        <p:strVal val="visible"/>
                                      </p:to>
                                    </p:set>
                                    <p:anim calcmode="lin" valueType="num">
                                      <p:cBhvr additive="base">
                                        <p:cTn id="79" dur="500" fill="hold"/>
                                        <p:tgtEl>
                                          <p:spTgt spid="902183"/>
                                        </p:tgtEl>
                                        <p:attrNameLst>
                                          <p:attrName>ppt_x</p:attrName>
                                        </p:attrNameLst>
                                      </p:cBhvr>
                                      <p:tavLst>
                                        <p:tav tm="0">
                                          <p:val>
                                            <p:strVal val="#ppt_x"/>
                                          </p:val>
                                        </p:tav>
                                        <p:tav tm="100000">
                                          <p:val>
                                            <p:strVal val="#ppt_x"/>
                                          </p:val>
                                        </p:tav>
                                      </p:tavLst>
                                    </p:anim>
                                    <p:anim calcmode="lin" valueType="num">
                                      <p:cBhvr additive="base">
                                        <p:cTn id="80" dur="500" fill="hold"/>
                                        <p:tgtEl>
                                          <p:spTgt spid="90218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902184"/>
                                        </p:tgtEl>
                                        <p:attrNameLst>
                                          <p:attrName>style.visibility</p:attrName>
                                        </p:attrNameLst>
                                      </p:cBhvr>
                                      <p:to>
                                        <p:strVal val="visible"/>
                                      </p:to>
                                    </p:set>
                                    <p:anim calcmode="lin" valueType="num">
                                      <p:cBhvr additive="base">
                                        <p:cTn id="83" dur="500" fill="hold"/>
                                        <p:tgtEl>
                                          <p:spTgt spid="902184"/>
                                        </p:tgtEl>
                                        <p:attrNameLst>
                                          <p:attrName>ppt_x</p:attrName>
                                        </p:attrNameLst>
                                      </p:cBhvr>
                                      <p:tavLst>
                                        <p:tav tm="0">
                                          <p:val>
                                            <p:strVal val="#ppt_x"/>
                                          </p:val>
                                        </p:tav>
                                        <p:tav tm="100000">
                                          <p:val>
                                            <p:strVal val="#ppt_x"/>
                                          </p:val>
                                        </p:tav>
                                      </p:tavLst>
                                    </p:anim>
                                    <p:anim calcmode="lin" valueType="num">
                                      <p:cBhvr additive="base">
                                        <p:cTn id="84" dur="500" fill="hold"/>
                                        <p:tgtEl>
                                          <p:spTgt spid="90218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902185"/>
                                        </p:tgtEl>
                                        <p:attrNameLst>
                                          <p:attrName>style.visibility</p:attrName>
                                        </p:attrNameLst>
                                      </p:cBhvr>
                                      <p:to>
                                        <p:strVal val="visible"/>
                                      </p:to>
                                    </p:set>
                                    <p:anim calcmode="lin" valueType="num">
                                      <p:cBhvr additive="base">
                                        <p:cTn id="87" dur="500" fill="hold"/>
                                        <p:tgtEl>
                                          <p:spTgt spid="902185"/>
                                        </p:tgtEl>
                                        <p:attrNameLst>
                                          <p:attrName>ppt_x</p:attrName>
                                        </p:attrNameLst>
                                      </p:cBhvr>
                                      <p:tavLst>
                                        <p:tav tm="0">
                                          <p:val>
                                            <p:strVal val="#ppt_x"/>
                                          </p:val>
                                        </p:tav>
                                        <p:tav tm="100000">
                                          <p:val>
                                            <p:strVal val="#ppt_x"/>
                                          </p:val>
                                        </p:tav>
                                      </p:tavLst>
                                    </p:anim>
                                    <p:anim calcmode="lin" valueType="num">
                                      <p:cBhvr additive="base">
                                        <p:cTn id="88" dur="500" fill="hold"/>
                                        <p:tgtEl>
                                          <p:spTgt spid="90218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902186"/>
                                        </p:tgtEl>
                                        <p:attrNameLst>
                                          <p:attrName>style.visibility</p:attrName>
                                        </p:attrNameLst>
                                      </p:cBhvr>
                                      <p:to>
                                        <p:strVal val="visible"/>
                                      </p:to>
                                    </p:set>
                                    <p:anim calcmode="lin" valueType="num">
                                      <p:cBhvr additive="base">
                                        <p:cTn id="91" dur="500" fill="hold"/>
                                        <p:tgtEl>
                                          <p:spTgt spid="902186"/>
                                        </p:tgtEl>
                                        <p:attrNameLst>
                                          <p:attrName>ppt_x</p:attrName>
                                        </p:attrNameLst>
                                      </p:cBhvr>
                                      <p:tavLst>
                                        <p:tav tm="0">
                                          <p:val>
                                            <p:strVal val="#ppt_x"/>
                                          </p:val>
                                        </p:tav>
                                        <p:tav tm="100000">
                                          <p:val>
                                            <p:strVal val="#ppt_x"/>
                                          </p:val>
                                        </p:tav>
                                      </p:tavLst>
                                    </p:anim>
                                    <p:anim calcmode="lin" valueType="num">
                                      <p:cBhvr additive="base">
                                        <p:cTn id="92" dur="500" fill="hold"/>
                                        <p:tgtEl>
                                          <p:spTgt spid="90218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902187"/>
                                        </p:tgtEl>
                                        <p:attrNameLst>
                                          <p:attrName>style.visibility</p:attrName>
                                        </p:attrNameLst>
                                      </p:cBhvr>
                                      <p:to>
                                        <p:strVal val="visible"/>
                                      </p:to>
                                    </p:set>
                                    <p:anim calcmode="lin" valueType="num">
                                      <p:cBhvr additive="base">
                                        <p:cTn id="95" dur="500" fill="hold"/>
                                        <p:tgtEl>
                                          <p:spTgt spid="902187"/>
                                        </p:tgtEl>
                                        <p:attrNameLst>
                                          <p:attrName>ppt_x</p:attrName>
                                        </p:attrNameLst>
                                      </p:cBhvr>
                                      <p:tavLst>
                                        <p:tav tm="0">
                                          <p:val>
                                            <p:strVal val="#ppt_x"/>
                                          </p:val>
                                        </p:tav>
                                        <p:tav tm="100000">
                                          <p:val>
                                            <p:strVal val="#ppt_x"/>
                                          </p:val>
                                        </p:tav>
                                      </p:tavLst>
                                    </p:anim>
                                    <p:anim calcmode="lin" valueType="num">
                                      <p:cBhvr additive="base">
                                        <p:cTn id="96" dur="500" fill="hold"/>
                                        <p:tgtEl>
                                          <p:spTgt spid="90218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902188"/>
                                        </p:tgtEl>
                                        <p:attrNameLst>
                                          <p:attrName>style.visibility</p:attrName>
                                        </p:attrNameLst>
                                      </p:cBhvr>
                                      <p:to>
                                        <p:strVal val="visible"/>
                                      </p:to>
                                    </p:set>
                                    <p:anim calcmode="lin" valueType="num">
                                      <p:cBhvr additive="base">
                                        <p:cTn id="99" dur="500" fill="hold"/>
                                        <p:tgtEl>
                                          <p:spTgt spid="902188"/>
                                        </p:tgtEl>
                                        <p:attrNameLst>
                                          <p:attrName>ppt_x</p:attrName>
                                        </p:attrNameLst>
                                      </p:cBhvr>
                                      <p:tavLst>
                                        <p:tav tm="0">
                                          <p:val>
                                            <p:strVal val="#ppt_x"/>
                                          </p:val>
                                        </p:tav>
                                        <p:tav tm="100000">
                                          <p:val>
                                            <p:strVal val="#ppt_x"/>
                                          </p:val>
                                        </p:tav>
                                      </p:tavLst>
                                    </p:anim>
                                    <p:anim calcmode="lin" valueType="num">
                                      <p:cBhvr additive="base">
                                        <p:cTn id="100" dur="500" fill="hold"/>
                                        <p:tgtEl>
                                          <p:spTgt spid="902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64" grpId="0" animBg="1"/>
      <p:bldP spid="902165" grpId="0"/>
      <p:bldP spid="902166" grpId="0" animBg="1"/>
      <p:bldP spid="902167" grpId="0"/>
      <p:bldP spid="902169" grpId="0" animBg="1"/>
      <p:bldP spid="902170" grpId="0"/>
      <p:bldP spid="902171" grpId="0" animBg="1"/>
      <p:bldP spid="902172" grpId="0"/>
      <p:bldP spid="902173" grpId="0" animBg="1"/>
      <p:bldP spid="902174" grpId="0"/>
      <p:bldP spid="902175" grpId="0" animBg="1"/>
      <p:bldP spid="902176" grpId="0"/>
      <p:bldP spid="902177" grpId="0" animBg="1"/>
      <p:bldP spid="90217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69" name="Rectangle 2"/>
          <p:cNvSpPr>
            <a:spLocks noChangeArrowheads="1"/>
          </p:cNvSpPr>
          <p:nvPr/>
        </p:nvSpPr>
        <p:spPr bwMode="auto">
          <a:xfrm>
            <a:off x="611560" y="1052736"/>
            <a:ext cx="7553325" cy="2859757"/>
          </a:xfrm>
          <a:prstGeom prst="rect">
            <a:avLst/>
          </a:prstGeom>
          <a:noFill/>
          <a:ln w="12700">
            <a:noFill/>
            <a:miter lim="800000"/>
            <a:headEnd/>
            <a:tailEnd/>
          </a:ln>
        </p:spPr>
        <p:txBody>
          <a:bodyPr lIns="90488" tIns="44450" rIns="90488" bIns="44450">
            <a:spAutoFit/>
          </a:bodyPr>
          <a:lstStyle/>
          <a:p>
            <a:pPr>
              <a:spcBef>
                <a:spcPct val="50000"/>
              </a:spcBef>
            </a:pPr>
            <a:r>
              <a:rPr lang="en-US" altLang="zh-CN" dirty="0">
                <a:solidFill>
                  <a:srgbClr val="000000"/>
                </a:solidFill>
              </a:rPr>
              <a:t>DAG-SHORTEST-PATHS(</a:t>
            </a:r>
            <a:r>
              <a:rPr lang="en-US" altLang="zh-CN" dirty="0" err="1">
                <a:solidFill>
                  <a:srgbClr val="000000"/>
                </a:solidFill>
              </a:rPr>
              <a:t>G,w,s</a:t>
            </a:r>
            <a:r>
              <a:rPr lang="en-US" altLang="zh-CN" dirty="0">
                <a:solidFill>
                  <a:srgbClr val="000000"/>
                </a:solidFill>
              </a:rPr>
              <a:t>)</a:t>
            </a:r>
          </a:p>
          <a:p>
            <a:pPr>
              <a:spcBef>
                <a:spcPct val="50000"/>
              </a:spcBef>
            </a:pPr>
            <a:r>
              <a:rPr lang="en-US" altLang="zh-CN" dirty="0">
                <a:solidFill>
                  <a:srgbClr val="000000"/>
                </a:solidFill>
              </a:rPr>
              <a:t>1  topologically sort the vertices of G</a:t>
            </a:r>
          </a:p>
          <a:p>
            <a:pPr>
              <a:spcBef>
                <a:spcPct val="50000"/>
              </a:spcBef>
            </a:pPr>
            <a:r>
              <a:rPr lang="en-US" altLang="zh-CN" dirty="0">
                <a:solidFill>
                  <a:srgbClr val="000000"/>
                </a:solidFill>
              </a:rPr>
              <a:t>2  INITIALIZE-SINGLE-SOURCE(G,s)</a:t>
            </a:r>
          </a:p>
          <a:p>
            <a:pPr>
              <a:spcBef>
                <a:spcPct val="50000"/>
              </a:spcBef>
            </a:pPr>
            <a:r>
              <a:rPr lang="en-US" altLang="zh-CN" dirty="0">
                <a:solidFill>
                  <a:srgbClr val="000000"/>
                </a:solidFill>
              </a:rPr>
              <a:t>3  for each vertex u taken in topological order</a:t>
            </a:r>
          </a:p>
          <a:p>
            <a:pPr>
              <a:spcBef>
                <a:spcPct val="50000"/>
              </a:spcBef>
            </a:pPr>
            <a:r>
              <a:rPr lang="en-US" altLang="zh-CN" dirty="0">
                <a:solidFill>
                  <a:srgbClr val="000000"/>
                </a:solidFill>
              </a:rPr>
              <a:t>4       do for each vertex v </a:t>
            </a:r>
            <a:r>
              <a:rPr lang="en-US" altLang="zh-CN" dirty="0" smtClean="0">
                <a:solidFill>
                  <a:srgbClr val="000000"/>
                </a:solidFill>
                <a:sym typeface="Symbol" panose="05050102010706020507" pitchFamily="18" charset="2"/>
              </a:rPr>
              <a:t></a:t>
            </a:r>
            <a:r>
              <a:rPr lang="en-US" altLang="zh-CN" dirty="0" smtClean="0">
                <a:solidFill>
                  <a:srgbClr val="000000"/>
                </a:solidFill>
              </a:rPr>
              <a:t> </a:t>
            </a:r>
            <a:r>
              <a:rPr lang="en-US" altLang="zh-CN" dirty="0" err="1">
                <a:solidFill>
                  <a:srgbClr val="000000"/>
                </a:solidFill>
              </a:rPr>
              <a:t>Adj</a:t>
            </a:r>
            <a:r>
              <a:rPr lang="en-US" altLang="zh-CN" dirty="0">
                <a:solidFill>
                  <a:srgbClr val="000000"/>
                </a:solidFill>
              </a:rPr>
              <a:t>[u]</a:t>
            </a:r>
          </a:p>
          <a:p>
            <a:pPr>
              <a:spcBef>
                <a:spcPct val="50000"/>
              </a:spcBef>
            </a:pPr>
            <a:r>
              <a:rPr lang="en-US" altLang="zh-CN" dirty="0">
                <a:solidFill>
                  <a:srgbClr val="000000"/>
                </a:solidFill>
              </a:rPr>
              <a:t>5               do RELAX(</a:t>
            </a:r>
            <a:r>
              <a:rPr lang="en-US" altLang="zh-CN" dirty="0" err="1">
                <a:solidFill>
                  <a:srgbClr val="000000"/>
                </a:solidFill>
              </a:rPr>
              <a:t>u,v,w</a:t>
            </a:r>
            <a:r>
              <a:rPr lang="en-US" altLang="zh-CN" dirty="0">
                <a:solidFill>
                  <a:srgbClr val="000000"/>
                </a:solidFill>
              </a:rPr>
              <a:t>)</a:t>
            </a:r>
          </a:p>
          <a:p>
            <a:pPr>
              <a:spcBef>
                <a:spcPct val="50000"/>
              </a:spcBef>
            </a:pPr>
            <a:endParaRPr lang="en-US" altLang="zh-CN" dirty="0">
              <a:solidFill>
                <a:srgbClr val="000000"/>
              </a:solidFill>
            </a:endParaRPr>
          </a:p>
        </p:txBody>
      </p:sp>
      <p:pic>
        <p:nvPicPr>
          <p:cNvPr id="903170" name="Picture 2"/>
          <p:cNvPicPr>
            <a:picLocks noChangeAspect="1" noChangeArrowheads="1"/>
          </p:cNvPicPr>
          <p:nvPr/>
        </p:nvPicPr>
        <p:blipFill>
          <a:blip r:embed="rId2" cstate="print"/>
          <a:srcRect/>
          <a:stretch>
            <a:fillRect/>
          </a:stretch>
        </p:blipFill>
        <p:spPr bwMode="auto">
          <a:xfrm>
            <a:off x="5766145" y="1630126"/>
            <a:ext cx="3162300" cy="1704975"/>
          </a:xfrm>
          <a:prstGeom prst="rect">
            <a:avLst/>
          </a:prstGeom>
          <a:noFill/>
          <a:ln w="9525">
            <a:noFill/>
            <a:miter lim="800000"/>
            <a:headEnd/>
            <a:tailEnd/>
          </a:ln>
        </p:spPr>
      </p:pic>
      <p:sp>
        <p:nvSpPr>
          <p:cNvPr id="2" name="矩形 1"/>
          <p:cNvSpPr/>
          <p:nvPr/>
        </p:nvSpPr>
        <p:spPr>
          <a:xfrm>
            <a:off x="2051720" y="476672"/>
            <a:ext cx="3730380" cy="461665"/>
          </a:xfrm>
          <a:prstGeom prst="rect">
            <a:avLst/>
          </a:prstGeom>
        </p:spPr>
        <p:txBody>
          <a:bodyPr wrap="none">
            <a:spAutoFit/>
          </a:bodyPr>
          <a:lstStyle/>
          <a:p>
            <a:r>
              <a:rPr lang="en-US" altLang="zh-CN" sz="2400" b="1" dirty="0">
                <a:solidFill>
                  <a:schemeClr val="bg1"/>
                </a:solidFill>
              </a:rPr>
              <a:t>DAG-SHORTEST-PATHS</a:t>
            </a:r>
            <a:endParaRPr lang="zh-CN" altLang="en-US" sz="2400" b="1" dirty="0">
              <a:solidFill>
                <a:schemeClr val="bg1"/>
              </a:solidFill>
            </a:endParaRPr>
          </a:p>
        </p:txBody>
      </p:sp>
      <p:sp>
        <p:nvSpPr>
          <p:cNvPr id="5" name="Rectangle 3"/>
          <p:cNvSpPr>
            <a:spLocks noChangeArrowheads="1"/>
          </p:cNvSpPr>
          <p:nvPr/>
        </p:nvSpPr>
        <p:spPr bwMode="auto">
          <a:xfrm>
            <a:off x="509341" y="3912491"/>
            <a:ext cx="6815137" cy="2028761"/>
          </a:xfrm>
          <a:prstGeom prst="rect">
            <a:avLst/>
          </a:prstGeom>
          <a:noFill/>
          <a:ln w="12700">
            <a:noFill/>
            <a:miter lim="800000"/>
            <a:headEnd/>
            <a:tailEnd/>
          </a:ln>
        </p:spPr>
        <p:txBody>
          <a:bodyPr wrap="square" lIns="90488" tIns="44450" rIns="90488" bIns="44450">
            <a:spAutoFit/>
          </a:bodyPr>
          <a:lstStyle/>
          <a:p>
            <a:pPr>
              <a:spcBef>
                <a:spcPct val="50000"/>
              </a:spcBef>
            </a:pPr>
            <a:r>
              <a:rPr lang="en-US" altLang="zh-CN" dirty="0">
                <a:solidFill>
                  <a:srgbClr val="000000"/>
                </a:solidFill>
              </a:rPr>
              <a:t>TOPOLOGICAL-SORT(G)</a:t>
            </a:r>
          </a:p>
          <a:p>
            <a:pPr>
              <a:spcBef>
                <a:spcPct val="50000"/>
              </a:spcBef>
            </a:pPr>
            <a:r>
              <a:rPr lang="en-US" altLang="zh-CN" dirty="0">
                <a:solidFill>
                  <a:srgbClr val="000000"/>
                </a:solidFill>
              </a:rPr>
              <a:t>1  call DFS(G) to compute finishing times f[v] for each  vertex v</a:t>
            </a:r>
          </a:p>
          <a:p>
            <a:pPr>
              <a:spcBef>
                <a:spcPct val="50000"/>
              </a:spcBef>
            </a:pPr>
            <a:r>
              <a:rPr lang="en-US" altLang="zh-CN" dirty="0">
                <a:solidFill>
                  <a:srgbClr val="000000"/>
                </a:solidFill>
              </a:rPr>
              <a:t>2  as each vertex is finished, insert it onto the front of a linked list</a:t>
            </a:r>
          </a:p>
          <a:p>
            <a:pPr>
              <a:spcBef>
                <a:spcPct val="50000"/>
              </a:spcBef>
            </a:pPr>
            <a:r>
              <a:rPr lang="en-US" altLang="zh-CN" dirty="0">
                <a:solidFill>
                  <a:srgbClr val="000000"/>
                </a:solidFill>
              </a:rPr>
              <a:t>3  return the linked list of vertices</a:t>
            </a:r>
          </a:p>
          <a:p>
            <a:pPr latinLnBrk="1">
              <a:spcBef>
                <a:spcPct val="50000"/>
              </a:spcBef>
            </a:pPr>
            <a:endParaRPr lang="en-US" altLang="zh-CN" dirty="0">
              <a:solidFill>
                <a:srgbClr val="000000"/>
              </a:solidFill>
            </a:endParaRPr>
          </a:p>
        </p:txBody>
      </p:sp>
      <p:sp>
        <p:nvSpPr>
          <p:cNvPr id="9" name="灯片编号占位符 8"/>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84</a:t>
            </a:fld>
            <a:endParaRPr lang="en-US" altLang="zh-CN" dirty="0"/>
          </a:p>
        </p:txBody>
      </p:sp>
    </p:spTree>
    <p:extLst>
      <p:ext uri="{BB962C8B-B14F-4D97-AF65-F5344CB8AC3E}">
        <p14:creationId xmlns:p14="http://schemas.microsoft.com/office/powerpoint/2010/main" val="6999313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3170"/>
                                        </p:tgtEl>
                                        <p:attrNameLst>
                                          <p:attrName>style.visibility</p:attrName>
                                        </p:attrNameLst>
                                      </p:cBhvr>
                                      <p:to>
                                        <p:strVal val="visible"/>
                                      </p:to>
                                    </p:set>
                                    <p:anim calcmode="lin" valueType="num">
                                      <p:cBhvr additive="base">
                                        <p:cTn id="13" dur="500" fill="hold"/>
                                        <p:tgtEl>
                                          <p:spTgt spid="903170"/>
                                        </p:tgtEl>
                                        <p:attrNameLst>
                                          <p:attrName>ppt_x</p:attrName>
                                        </p:attrNameLst>
                                      </p:cBhvr>
                                      <p:tavLst>
                                        <p:tav tm="0">
                                          <p:val>
                                            <p:strVal val="#ppt_x"/>
                                          </p:val>
                                        </p:tav>
                                        <p:tav tm="100000">
                                          <p:val>
                                            <p:strVal val="#ppt_x"/>
                                          </p:val>
                                        </p:tav>
                                      </p:tavLst>
                                    </p:anim>
                                    <p:anim calcmode="lin" valueType="num">
                                      <p:cBhvr additive="base">
                                        <p:cTn id="14" dur="500" fill="hold"/>
                                        <p:tgtEl>
                                          <p:spTgt spid="903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2689" name="Rectangle 2"/>
          <p:cNvSpPr>
            <a:spLocks noGrp="1" noChangeArrowheads="1"/>
          </p:cNvSpPr>
          <p:nvPr>
            <p:ph type="ctrTitle"/>
          </p:nvPr>
        </p:nvSpPr>
        <p:spPr/>
        <p:txBody>
          <a:bodyPr/>
          <a:lstStyle/>
          <a:p>
            <a:r>
              <a:rPr lang="en-US" altLang="zh-CN" dirty="0" smtClean="0">
                <a:solidFill>
                  <a:srgbClr val="FF0000"/>
                </a:solidFill>
                <a:ea typeface="ＭＳ Ｐゴシック" pitchFamily="34" charset="-128"/>
              </a:rPr>
              <a:t>Router Protocol</a:t>
            </a:r>
          </a:p>
        </p:txBody>
      </p:sp>
      <p:sp>
        <p:nvSpPr>
          <p:cNvPr id="9" name="灯片编号占位符 8"/>
          <p:cNvSpPr>
            <a:spLocks noGrp="1"/>
          </p:cNvSpPr>
          <p:nvPr>
            <p:ph type="sldNum" sz="quarter" idx="10"/>
          </p:nvPr>
        </p:nvSpPr>
        <p:spPr/>
        <p:txBody>
          <a:bodyPr/>
          <a:lstStyle/>
          <a:p>
            <a:pPr>
              <a:defRPr/>
            </a:pPr>
            <a:r>
              <a:rPr lang="en-US" altLang="zh-CN" smtClean="0"/>
              <a:t>Chapter 9- </a:t>
            </a:r>
            <a:fld id="{9709EBB4-24BC-47C6-9D83-286A75CAFA71}" type="slidenum">
              <a:rPr lang="en-GB" smtClean="0"/>
              <a:pPr>
                <a:defRPr/>
              </a:pPr>
              <a:t>85</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p:txBody>
          <a:bodyPr/>
          <a:lstStyle/>
          <a:p>
            <a:r>
              <a:rPr lang="en-US" altLang="zh-CN" smtClean="0">
                <a:ea typeface="ＭＳ Ｐゴシック" pitchFamily="34" charset="-128"/>
              </a:rPr>
              <a:t>Distance Vector Protocol</a:t>
            </a:r>
          </a:p>
        </p:txBody>
      </p:sp>
      <p:sp>
        <p:nvSpPr>
          <p:cNvPr id="884739" name="Rectangle 3"/>
          <p:cNvSpPr>
            <a:spLocks noGrp="1" noChangeArrowheads="1"/>
          </p:cNvSpPr>
          <p:nvPr>
            <p:ph type="body" idx="1"/>
          </p:nvPr>
        </p:nvSpPr>
        <p:spPr/>
        <p:txBody>
          <a:bodyPr/>
          <a:lstStyle/>
          <a:p>
            <a:pPr marL="0" indent="0"/>
            <a:r>
              <a:rPr lang="en-US" altLang="zh-CN" sz="2000" dirty="0" smtClean="0">
                <a:ea typeface="ＭＳ Ｐゴシック" pitchFamily="34" charset="-128"/>
              </a:rPr>
              <a:t>Communication network.</a:t>
            </a:r>
          </a:p>
          <a:p>
            <a:pPr lvl="1"/>
            <a:r>
              <a:rPr lang="en-US" altLang="zh-CN" sz="1800" dirty="0" smtClean="0">
                <a:ea typeface="ＭＳ Ｐゴシック" pitchFamily="34" charset="-128"/>
              </a:rPr>
              <a:t>Nodes </a:t>
            </a:r>
            <a:r>
              <a:rPr lang="en-US" altLang="zh-CN" sz="1800" dirty="0" smtClean="0">
                <a:ea typeface="ＭＳ Ｐゴシック" pitchFamily="34" charset="-128"/>
                <a:sym typeface="Symbol" pitchFamily="18" charset="2"/>
              </a:rPr>
              <a:t></a:t>
            </a:r>
            <a:r>
              <a:rPr lang="en-US" altLang="zh-CN" sz="1800" dirty="0" smtClean="0">
                <a:ea typeface="ＭＳ Ｐゴシック" pitchFamily="34" charset="-128"/>
              </a:rPr>
              <a:t> routers.</a:t>
            </a:r>
          </a:p>
          <a:p>
            <a:pPr lvl="1"/>
            <a:r>
              <a:rPr lang="en-US" altLang="zh-CN" sz="1800" dirty="0" smtClean="0">
                <a:ea typeface="ＭＳ Ｐゴシック" pitchFamily="34" charset="-128"/>
              </a:rPr>
              <a:t>Edges </a:t>
            </a:r>
            <a:r>
              <a:rPr lang="en-US" altLang="zh-CN" sz="1800" dirty="0" smtClean="0">
                <a:ea typeface="ＭＳ Ｐゴシック" pitchFamily="34" charset="-128"/>
                <a:sym typeface="Symbol" pitchFamily="18" charset="2"/>
              </a:rPr>
              <a:t></a:t>
            </a:r>
            <a:r>
              <a:rPr lang="en-US" altLang="zh-CN" sz="1800" dirty="0" smtClean="0">
                <a:ea typeface="ＭＳ Ｐゴシック" pitchFamily="34" charset="-128"/>
              </a:rPr>
              <a:t> direct communication link.</a:t>
            </a:r>
          </a:p>
          <a:p>
            <a:pPr lvl="1"/>
            <a:r>
              <a:rPr lang="en-US" altLang="zh-CN" sz="1800" dirty="0" smtClean="0">
                <a:ea typeface="ＭＳ Ｐゴシック" pitchFamily="34" charset="-128"/>
              </a:rPr>
              <a:t>Cost of edge </a:t>
            </a:r>
            <a:r>
              <a:rPr lang="en-US" altLang="zh-CN" sz="1800" dirty="0" smtClean="0">
                <a:ea typeface="ＭＳ Ｐゴシック" pitchFamily="34" charset="-128"/>
                <a:sym typeface="Symbol" pitchFamily="18" charset="2"/>
              </a:rPr>
              <a:t></a:t>
            </a:r>
            <a:r>
              <a:rPr lang="en-US" altLang="zh-CN" sz="1800" dirty="0" smtClean="0">
                <a:ea typeface="ＭＳ Ｐゴシック" pitchFamily="34" charset="-128"/>
              </a:rPr>
              <a:t> delay on link.</a:t>
            </a:r>
          </a:p>
          <a:p>
            <a:pPr lvl="1"/>
            <a:endParaRPr lang="en-US" altLang="zh-CN" sz="1800" dirty="0" smtClean="0">
              <a:ea typeface="ＭＳ Ｐゴシック" pitchFamily="34" charset="-128"/>
            </a:endParaRPr>
          </a:p>
          <a:p>
            <a:pPr marL="0" indent="0"/>
            <a:r>
              <a:rPr lang="en-US" altLang="zh-CN" sz="2000" dirty="0" err="1" smtClean="0">
                <a:ea typeface="ＭＳ Ｐゴシック" pitchFamily="34" charset="-128"/>
              </a:rPr>
              <a:t>Dijkstra's</a:t>
            </a:r>
            <a:r>
              <a:rPr lang="en-US" altLang="zh-CN" sz="2000" dirty="0" smtClean="0">
                <a:ea typeface="ＭＳ Ｐゴシック" pitchFamily="34" charset="-128"/>
              </a:rPr>
              <a:t> algorithm.  Requires global information of network.</a:t>
            </a:r>
          </a:p>
          <a:p>
            <a:pPr marL="0" indent="0"/>
            <a:endParaRPr lang="en-US" altLang="zh-CN" sz="2000" dirty="0" smtClean="0">
              <a:ea typeface="ＭＳ Ｐゴシック" pitchFamily="34" charset="-128"/>
            </a:endParaRPr>
          </a:p>
          <a:p>
            <a:pPr marL="0" indent="0"/>
            <a:r>
              <a:rPr lang="en-US" altLang="zh-CN" sz="2000" dirty="0" smtClean="0">
                <a:ea typeface="ＭＳ Ｐゴシック" pitchFamily="34" charset="-128"/>
              </a:rPr>
              <a:t>Bellman-Ford.  Uses only local knowledge of neighboring nodes.</a:t>
            </a:r>
          </a:p>
          <a:p>
            <a:pPr marL="0" indent="0"/>
            <a:endParaRPr lang="en-US" altLang="zh-CN" sz="2000" dirty="0" smtClean="0">
              <a:ea typeface="ＭＳ Ｐゴシック" pitchFamily="34" charset="-128"/>
            </a:endParaRPr>
          </a:p>
          <a:p>
            <a:pPr marL="0" indent="0"/>
            <a:r>
              <a:rPr lang="en-US" altLang="zh-CN" sz="2000" dirty="0" smtClean="0">
                <a:ea typeface="ＭＳ Ｐゴシック" pitchFamily="34" charset="-128"/>
              </a:rPr>
              <a:t>Synchronization.  We don't expect routers to run in lockstep. The order in which each </a:t>
            </a:r>
            <a:r>
              <a:rPr lang="en-US" altLang="zh-CN" sz="1400" dirty="0" err="1" smtClean="0">
                <a:latin typeface="Courier New" pitchFamily="49" charset="0"/>
                <a:ea typeface="ＭＳ Ｐゴシック" pitchFamily="34" charset="-128"/>
              </a:rPr>
              <a:t>foreach</a:t>
            </a:r>
            <a:r>
              <a:rPr lang="en-US" altLang="zh-CN" sz="2000" dirty="0" smtClean="0">
                <a:ea typeface="ＭＳ Ｐゴシック" pitchFamily="34" charset="-128"/>
              </a:rPr>
              <a:t> loop executes is not important. Moreover, algorithm still converges even if updates are asynchronous.</a:t>
            </a:r>
          </a:p>
        </p:txBody>
      </p:sp>
      <p:sp>
        <p:nvSpPr>
          <p:cNvPr id="884740" name="Line 4"/>
          <p:cNvSpPr>
            <a:spLocks noChangeShapeType="1"/>
          </p:cNvSpPr>
          <p:nvPr/>
        </p:nvSpPr>
        <p:spPr bwMode="auto">
          <a:xfrm flipH="1">
            <a:off x="4213225" y="2211388"/>
            <a:ext cx="228600" cy="0"/>
          </a:xfrm>
          <a:prstGeom prst="line">
            <a:avLst/>
          </a:prstGeom>
          <a:noFill/>
          <a:ln w="9525">
            <a:solidFill>
              <a:schemeClr val="tx1"/>
            </a:solidFill>
            <a:round/>
            <a:headEnd/>
            <a:tailEnd type="triangle" w="sm" len="sm"/>
          </a:ln>
        </p:spPr>
        <p:txBody>
          <a:bodyPr wrap="none" lIns="92075" tIns="46038" rIns="92075" bIns="46038" anchor="ctr"/>
          <a:lstStyle/>
          <a:p>
            <a:endParaRPr lang="zh-CN" altLang="en-US"/>
          </a:p>
        </p:txBody>
      </p:sp>
      <p:sp>
        <p:nvSpPr>
          <p:cNvPr id="884741" name="Rectangle 5"/>
          <p:cNvSpPr>
            <a:spLocks noChangeArrowheads="1"/>
          </p:cNvSpPr>
          <p:nvPr/>
        </p:nvSpPr>
        <p:spPr bwMode="auto">
          <a:xfrm>
            <a:off x="4518025" y="2051050"/>
            <a:ext cx="3892550" cy="306388"/>
          </a:xfrm>
          <a:prstGeom prst="rect">
            <a:avLst/>
          </a:prstGeom>
          <a:noFill/>
          <a:ln w="9525">
            <a:noFill/>
            <a:miter lim="800000"/>
            <a:headEnd/>
            <a:tailEnd type="none" w="sm" len="sm"/>
          </a:ln>
        </p:spPr>
        <p:txBody>
          <a:bodyPr wrap="none" lIns="92075" tIns="46038" rIns="92075" bIns="46038">
            <a:spAutoFit/>
          </a:bodyPr>
          <a:lstStyle/>
          <a:p>
            <a:r>
              <a:rPr lang="en-US" altLang="zh-CN" sz="1200"/>
              <a:t>naturally nonnegative, but Bellman-Ford used anyway!</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86</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4739">
                                            <p:txEl>
                                              <p:pRg st="0" end="0"/>
                                            </p:txEl>
                                          </p:spTgt>
                                        </p:tgtEl>
                                        <p:attrNameLst>
                                          <p:attrName>style.visibility</p:attrName>
                                        </p:attrNameLst>
                                      </p:cBhvr>
                                      <p:to>
                                        <p:strVal val="visible"/>
                                      </p:to>
                                    </p:set>
                                    <p:anim calcmode="lin" valueType="num">
                                      <p:cBhvr additive="base">
                                        <p:cTn id="7" dur="500" fill="hold"/>
                                        <p:tgtEl>
                                          <p:spTgt spid="8847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847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84739">
                                            <p:txEl>
                                              <p:pRg st="1" end="1"/>
                                            </p:txEl>
                                          </p:spTgt>
                                        </p:tgtEl>
                                        <p:attrNameLst>
                                          <p:attrName>style.visibility</p:attrName>
                                        </p:attrNameLst>
                                      </p:cBhvr>
                                      <p:to>
                                        <p:strVal val="visible"/>
                                      </p:to>
                                    </p:set>
                                    <p:anim calcmode="lin" valueType="num">
                                      <p:cBhvr additive="base">
                                        <p:cTn id="11" dur="500" fill="hold"/>
                                        <p:tgtEl>
                                          <p:spTgt spid="88473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8473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84739">
                                            <p:txEl>
                                              <p:pRg st="2" end="2"/>
                                            </p:txEl>
                                          </p:spTgt>
                                        </p:tgtEl>
                                        <p:attrNameLst>
                                          <p:attrName>style.visibility</p:attrName>
                                        </p:attrNameLst>
                                      </p:cBhvr>
                                      <p:to>
                                        <p:strVal val="visible"/>
                                      </p:to>
                                    </p:set>
                                    <p:anim calcmode="lin" valueType="num">
                                      <p:cBhvr additive="base">
                                        <p:cTn id="15" dur="500" fill="hold"/>
                                        <p:tgtEl>
                                          <p:spTgt spid="88473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8473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84739">
                                            <p:txEl>
                                              <p:pRg st="3" end="3"/>
                                            </p:txEl>
                                          </p:spTgt>
                                        </p:tgtEl>
                                        <p:attrNameLst>
                                          <p:attrName>style.visibility</p:attrName>
                                        </p:attrNameLst>
                                      </p:cBhvr>
                                      <p:to>
                                        <p:strVal val="visible"/>
                                      </p:to>
                                    </p:set>
                                    <p:anim calcmode="lin" valueType="num">
                                      <p:cBhvr additive="base">
                                        <p:cTn id="19" dur="500" fill="hold"/>
                                        <p:tgtEl>
                                          <p:spTgt spid="88473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847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84740"/>
                                        </p:tgtEl>
                                        <p:attrNameLst>
                                          <p:attrName>style.visibility</p:attrName>
                                        </p:attrNameLst>
                                      </p:cBhvr>
                                      <p:to>
                                        <p:strVal val="visible"/>
                                      </p:to>
                                    </p:set>
                                    <p:anim calcmode="lin" valueType="num">
                                      <p:cBhvr additive="base">
                                        <p:cTn id="25" dur="500" fill="hold"/>
                                        <p:tgtEl>
                                          <p:spTgt spid="884740"/>
                                        </p:tgtEl>
                                        <p:attrNameLst>
                                          <p:attrName>ppt_x</p:attrName>
                                        </p:attrNameLst>
                                      </p:cBhvr>
                                      <p:tavLst>
                                        <p:tav tm="0">
                                          <p:val>
                                            <p:strVal val="#ppt_x"/>
                                          </p:val>
                                        </p:tav>
                                        <p:tav tm="100000">
                                          <p:val>
                                            <p:strVal val="#ppt_x"/>
                                          </p:val>
                                        </p:tav>
                                      </p:tavLst>
                                    </p:anim>
                                    <p:anim calcmode="lin" valueType="num">
                                      <p:cBhvr additive="base">
                                        <p:cTn id="26" dur="500" fill="hold"/>
                                        <p:tgtEl>
                                          <p:spTgt spid="8847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84741"/>
                                        </p:tgtEl>
                                        <p:attrNameLst>
                                          <p:attrName>style.visibility</p:attrName>
                                        </p:attrNameLst>
                                      </p:cBhvr>
                                      <p:to>
                                        <p:strVal val="visible"/>
                                      </p:to>
                                    </p:set>
                                    <p:anim calcmode="lin" valueType="num">
                                      <p:cBhvr additive="base">
                                        <p:cTn id="29" dur="500" fill="hold"/>
                                        <p:tgtEl>
                                          <p:spTgt spid="884741"/>
                                        </p:tgtEl>
                                        <p:attrNameLst>
                                          <p:attrName>ppt_x</p:attrName>
                                        </p:attrNameLst>
                                      </p:cBhvr>
                                      <p:tavLst>
                                        <p:tav tm="0">
                                          <p:val>
                                            <p:strVal val="#ppt_x"/>
                                          </p:val>
                                        </p:tav>
                                        <p:tav tm="100000">
                                          <p:val>
                                            <p:strVal val="#ppt_x"/>
                                          </p:val>
                                        </p:tav>
                                      </p:tavLst>
                                    </p:anim>
                                    <p:anim calcmode="lin" valueType="num">
                                      <p:cBhvr additive="base">
                                        <p:cTn id="30" dur="500" fill="hold"/>
                                        <p:tgtEl>
                                          <p:spTgt spid="88474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84739">
                                            <p:txEl>
                                              <p:pRg st="5" end="5"/>
                                            </p:txEl>
                                          </p:spTgt>
                                        </p:tgtEl>
                                        <p:attrNameLst>
                                          <p:attrName>style.visibility</p:attrName>
                                        </p:attrNameLst>
                                      </p:cBhvr>
                                      <p:to>
                                        <p:strVal val="visible"/>
                                      </p:to>
                                    </p:set>
                                    <p:anim calcmode="lin" valueType="num">
                                      <p:cBhvr additive="base">
                                        <p:cTn id="35" dur="500" fill="hold"/>
                                        <p:tgtEl>
                                          <p:spTgt spid="884739">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847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84739">
                                            <p:txEl>
                                              <p:pRg st="7" end="7"/>
                                            </p:txEl>
                                          </p:spTgt>
                                        </p:tgtEl>
                                        <p:attrNameLst>
                                          <p:attrName>style.visibility</p:attrName>
                                        </p:attrNameLst>
                                      </p:cBhvr>
                                      <p:to>
                                        <p:strVal val="visible"/>
                                      </p:to>
                                    </p:set>
                                    <p:anim calcmode="lin" valueType="num">
                                      <p:cBhvr additive="base">
                                        <p:cTn id="41" dur="500" fill="hold"/>
                                        <p:tgtEl>
                                          <p:spTgt spid="88473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84739">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84739">
                                            <p:txEl>
                                              <p:pRg st="9" end="9"/>
                                            </p:txEl>
                                          </p:spTgt>
                                        </p:tgtEl>
                                        <p:attrNameLst>
                                          <p:attrName>style.visibility</p:attrName>
                                        </p:attrNameLst>
                                      </p:cBhvr>
                                      <p:to>
                                        <p:strVal val="visible"/>
                                      </p:to>
                                    </p:set>
                                    <p:anim calcmode="lin" valueType="num">
                                      <p:cBhvr additive="base">
                                        <p:cTn id="45" dur="500" fill="hold"/>
                                        <p:tgtEl>
                                          <p:spTgt spid="884739">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8473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40" grpId="0" animBg="1"/>
      <p:bldP spid="884741"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p:txBody>
          <a:bodyPr/>
          <a:lstStyle/>
          <a:p>
            <a:r>
              <a:rPr lang="en-US" altLang="zh-CN" dirty="0" smtClean="0">
                <a:ea typeface="ＭＳ Ｐゴシック" pitchFamily="34" charset="-128"/>
              </a:rPr>
              <a:t>Distance Vector Protocol</a:t>
            </a:r>
          </a:p>
        </p:txBody>
      </p:sp>
      <p:sp>
        <p:nvSpPr>
          <p:cNvPr id="886787" name="Rectangle 3"/>
          <p:cNvSpPr>
            <a:spLocks noGrp="1" noChangeArrowheads="1"/>
          </p:cNvSpPr>
          <p:nvPr>
            <p:ph type="body" idx="1"/>
          </p:nvPr>
        </p:nvSpPr>
        <p:spPr/>
        <p:txBody>
          <a:bodyPr/>
          <a:lstStyle/>
          <a:p>
            <a:pPr marL="0" indent="0"/>
            <a:r>
              <a:rPr lang="en-US" altLang="zh-CN" sz="2000" dirty="0" smtClean="0">
                <a:ea typeface="ＭＳ Ｐゴシック" pitchFamily="34" charset="-128"/>
              </a:rPr>
              <a:t>Distance vector protocol.</a:t>
            </a:r>
          </a:p>
          <a:p>
            <a:pPr lvl="1"/>
            <a:r>
              <a:rPr lang="en-US" altLang="zh-CN" sz="1800" dirty="0" smtClean="0">
                <a:solidFill>
                  <a:srgbClr val="0070C0"/>
                </a:solidFill>
                <a:ea typeface="ＭＳ Ｐゴシック" pitchFamily="34" charset="-128"/>
              </a:rPr>
              <a:t>Each router maintains a vector of shortest path lengths to every other node (distances) and the first hop on each path (directions).</a:t>
            </a:r>
          </a:p>
          <a:p>
            <a:pPr lvl="1"/>
            <a:r>
              <a:rPr lang="en-US" altLang="zh-CN" sz="1800" dirty="0" smtClean="0">
                <a:solidFill>
                  <a:srgbClr val="0070C0"/>
                </a:solidFill>
                <a:ea typeface="ＭＳ Ｐゴシック" pitchFamily="34" charset="-128"/>
              </a:rPr>
              <a:t>Algorithm:  each router performs n separate computations, one for each potential destination node.</a:t>
            </a:r>
          </a:p>
          <a:p>
            <a:pPr lvl="1"/>
            <a:endParaRPr lang="en-US" altLang="zh-CN" sz="1800" dirty="0" smtClean="0">
              <a:ea typeface="ＭＳ Ｐゴシック" pitchFamily="34" charset="-128"/>
            </a:endParaRPr>
          </a:p>
          <a:p>
            <a:pPr marL="0" indent="0"/>
            <a:r>
              <a:rPr lang="en-US" altLang="zh-CN" sz="2000" dirty="0" smtClean="0">
                <a:ea typeface="ＭＳ Ｐゴシック" pitchFamily="34" charset="-128"/>
              </a:rPr>
              <a:t>Ex.  RIP, Xerox XNS RIP</a:t>
            </a:r>
            <a:r>
              <a:rPr lang="en-US" altLang="zh-CN" sz="2000" dirty="0" smtClean="0">
                <a:ea typeface="ヒラギノ角ゴ Pro W3"/>
                <a:cs typeface="ヒラギノ角ゴ Pro W3"/>
              </a:rPr>
              <a:t>, </a:t>
            </a:r>
            <a:r>
              <a:rPr lang="en-US" altLang="zh-CN" sz="2000" dirty="0" smtClean="0">
                <a:ea typeface="ＭＳ Ｐゴシック" pitchFamily="34" charset="-128"/>
              </a:rPr>
              <a:t>Novell's IPX RIP</a:t>
            </a:r>
            <a:r>
              <a:rPr lang="en-US" altLang="zh-CN" sz="2000" dirty="0" smtClean="0">
                <a:ea typeface="ヒラギノ角ゴ Pro W3"/>
                <a:cs typeface="ヒラギノ角ゴ Pro W3"/>
              </a:rPr>
              <a:t>, </a:t>
            </a:r>
            <a:r>
              <a:rPr lang="en-US" altLang="zh-CN" sz="2000" dirty="0" smtClean="0">
                <a:ea typeface="ＭＳ Ｐゴシック" pitchFamily="34" charset="-128"/>
              </a:rPr>
              <a:t> Cisco's IGRP, DEC's DNA Phase IV</a:t>
            </a:r>
            <a:r>
              <a:rPr lang="en-US" altLang="zh-CN" sz="2000" dirty="0" smtClean="0">
                <a:ea typeface="ヒラギノ角ゴ Pro W3"/>
                <a:cs typeface="ヒラギノ角ゴ Pro W3"/>
              </a:rPr>
              <a:t>, </a:t>
            </a:r>
            <a:r>
              <a:rPr lang="en-US" altLang="zh-CN" sz="2000" dirty="0" smtClean="0">
                <a:ea typeface="ＭＳ Ｐゴシック" pitchFamily="34" charset="-128"/>
              </a:rPr>
              <a:t>AppleTalk's RTMP.</a:t>
            </a:r>
          </a:p>
          <a:p>
            <a:pPr lvl="1"/>
            <a:endParaRPr lang="en-US" altLang="zh-CN" sz="1800" dirty="0" smtClean="0">
              <a:ea typeface="ＭＳ Ｐゴシック" pitchFamily="34" charset="-128"/>
            </a:endParaRPr>
          </a:p>
          <a:p>
            <a:pPr marL="0" indent="0"/>
            <a:r>
              <a:rPr lang="en-US" altLang="zh-CN" sz="2000" dirty="0" smtClean="0">
                <a:solidFill>
                  <a:srgbClr val="00B050"/>
                </a:solidFill>
                <a:ea typeface="ＭＳ Ｐゴシック" pitchFamily="34" charset="-128"/>
              </a:rPr>
              <a:t>Caveat.</a:t>
            </a:r>
            <a:r>
              <a:rPr lang="en-US" altLang="zh-CN" sz="2000" dirty="0" smtClean="0">
                <a:ea typeface="ＭＳ Ｐゴシック" pitchFamily="34" charset="-128"/>
              </a:rPr>
              <a:t>  Edge costs may </a:t>
            </a:r>
            <a:r>
              <a:rPr lang="en-US" altLang="zh-CN" sz="2000" dirty="0" smtClean="0">
                <a:solidFill>
                  <a:srgbClr val="FF0000"/>
                </a:solidFill>
                <a:ea typeface="ＭＳ Ｐゴシック" pitchFamily="34" charset="-128"/>
              </a:rPr>
              <a:t>change</a:t>
            </a:r>
            <a:r>
              <a:rPr lang="en-US" altLang="zh-CN" sz="2000" dirty="0" smtClean="0">
                <a:ea typeface="ＭＳ Ｐゴシック" pitchFamily="34" charset="-128"/>
              </a:rPr>
              <a:t> during algorithm (or fail completely).</a:t>
            </a:r>
          </a:p>
          <a:p>
            <a:pPr marL="0" indent="0"/>
            <a:endParaRPr lang="en-US" altLang="zh-CN" sz="2000" dirty="0" smtClean="0">
              <a:ea typeface="ＭＳ Ｐゴシック" pitchFamily="34" charset="-128"/>
            </a:endParaRPr>
          </a:p>
        </p:txBody>
      </p:sp>
      <p:sp>
        <p:nvSpPr>
          <p:cNvPr id="886788" name="Oval 6"/>
          <p:cNvSpPr>
            <a:spLocks noChangeAspect="1" noChangeArrowheads="1"/>
          </p:cNvSpPr>
          <p:nvPr/>
        </p:nvSpPr>
        <p:spPr bwMode="auto">
          <a:xfrm>
            <a:off x="5159375" y="5330825"/>
            <a:ext cx="228600" cy="230188"/>
          </a:xfrm>
          <a:prstGeom prst="ellipse">
            <a:avLst/>
          </a:prstGeom>
          <a:solidFill>
            <a:schemeClr val="tx2"/>
          </a:solidFill>
          <a:ln w="9525">
            <a:solidFill>
              <a:schemeClr val="tx1"/>
            </a:solidFill>
            <a:round/>
            <a:headEnd/>
            <a:tailEnd/>
          </a:ln>
        </p:spPr>
        <p:txBody>
          <a:bodyPr wrap="none" lIns="92075" tIns="46038" rIns="92075" bIns="46038" anchor="ctr"/>
          <a:lstStyle/>
          <a:p>
            <a:pPr algn="ctr"/>
            <a:r>
              <a:rPr lang="en-US" altLang="zh-CN" sz="1200"/>
              <a:t>t</a:t>
            </a:r>
          </a:p>
        </p:txBody>
      </p:sp>
      <p:sp>
        <p:nvSpPr>
          <p:cNvPr id="886789" name="Oval 7"/>
          <p:cNvSpPr>
            <a:spLocks noChangeAspect="1" noChangeArrowheads="1"/>
          </p:cNvSpPr>
          <p:nvPr/>
        </p:nvSpPr>
        <p:spPr bwMode="auto">
          <a:xfrm>
            <a:off x="3913188" y="5340350"/>
            <a:ext cx="228600" cy="228600"/>
          </a:xfrm>
          <a:prstGeom prst="ellipse">
            <a:avLst/>
          </a:prstGeom>
          <a:solidFill>
            <a:schemeClr val="tx2"/>
          </a:solidFill>
          <a:ln w="9525">
            <a:solidFill>
              <a:schemeClr val="tx1"/>
            </a:solidFill>
            <a:round/>
            <a:headEnd/>
            <a:tailEnd/>
          </a:ln>
        </p:spPr>
        <p:txBody>
          <a:bodyPr wrap="none" lIns="92075" tIns="46038" rIns="92075" bIns="46038" anchor="ctr"/>
          <a:lstStyle/>
          <a:p>
            <a:pPr algn="ctr"/>
            <a:r>
              <a:rPr lang="en-US" altLang="zh-CN" sz="1200"/>
              <a:t>v</a:t>
            </a:r>
          </a:p>
        </p:txBody>
      </p:sp>
      <p:cxnSp>
        <p:nvCxnSpPr>
          <p:cNvPr id="886790" name="AutoShape 9"/>
          <p:cNvCxnSpPr>
            <a:cxnSpLocks noChangeShapeType="1"/>
            <a:stCxn id="886789" idx="6"/>
            <a:endCxn id="886788" idx="2"/>
          </p:cNvCxnSpPr>
          <p:nvPr/>
        </p:nvCxnSpPr>
        <p:spPr bwMode="auto">
          <a:xfrm flipV="1">
            <a:off x="4141788" y="5446713"/>
            <a:ext cx="1017587" cy="7937"/>
          </a:xfrm>
          <a:prstGeom prst="straightConnector1">
            <a:avLst/>
          </a:prstGeom>
          <a:noFill/>
          <a:ln w="9525">
            <a:solidFill>
              <a:schemeClr val="accent1"/>
            </a:solidFill>
            <a:prstDash val="dash"/>
            <a:round/>
            <a:headEnd/>
            <a:tailEnd type="triangle" w="med" len="med"/>
          </a:ln>
        </p:spPr>
      </p:cxnSp>
      <p:sp>
        <p:nvSpPr>
          <p:cNvPr id="886791" name="Text Box 12"/>
          <p:cNvSpPr txBox="1">
            <a:spLocks noChangeArrowheads="1"/>
          </p:cNvSpPr>
          <p:nvPr/>
        </p:nvSpPr>
        <p:spPr bwMode="auto">
          <a:xfrm>
            <a:off x="4546600" y="5413375"/>
            <a:ext cx="217488" cy="214313"/>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1</a:t>
            </a:r>
          </a:p>
        </p:txBody>
      </p:sp>
      <p:sp>
        <p:nvSpPr>
          <p:cNvPr id="886792" name="Oval 14"/>
          <p:cNvSpPr>
            <a:spLocks noChangeAspect="1" noChangeArrowheads="1"/>
          </p:cNvSpPr>
          <p:nvPr/>
        </p:nvSpPr>
        <p:spPr bwMode="auto">
          <a:xfrm>
            <a:off x="2667000" y="5345113"/>
            <a:ext cx="228600" cy="228600"/>
          </a:xfrm>
          <a:prstGeom prst="ellipse">
            <a:avLst/>
          </a:prstGeom>
          <a:solidFill>
            <a:schemeClr val="tx2"/>
          </a:solidFill>
          <a:ln w="9525">
            <a:solidFill>
              <a:schemeClr val="tx1"/>
            </a:solidFill>
            <a:round/>
            <a:headEnd/>
            <a:tailEnd/>
          </a:ln>
        </p:spPr>
        <p:txBody>
          <a:bodyPr wrap="none" lIns="92075" tIns="46038" rIns="92075" bIns="46038" anchor="ctr"/>
          <a:lstStyle/>
          <a:p>
            <a:pPr algn="ctr"/>
            <a:r>
              <a:rPr lang="en-US" altLang="zh-CN" sz="1200"/>
              <a:t>s</a:t>
            </a:r>
          </a:p>
        </p:txBody>
      </p:sp>
      <p:cxnSp>
        <p:nvCxnSpPr>
          <p:cNvPr id="886793" name="AutoShape 15"/>
          <p:cNvCxnSpPr>
            <a:cxnSpLocks noChangeShapeType="1"/>
            <a:stCxn id="886792" idx="6"/>
            <a:endCxn id="886789" idx="2"/>
          </p:cNvCxnSpPr>
          <p:nvPr/>
        </p:nvCxnSpPr>
        <p:spPr bwMode="auto">
          <a:xfrm flipV="1">
            <a:off x="2895600" y="5454650"/>
            <a:ext cx="1017588" cy="4763"/>
          </a:xfrm>
          <a:prstGeom prst="straightConnector1">
            <a:avLst/>
          </a:prstGeom>
          <a:noFill/>
          <a:ln w="9525">
            <a:solidFill>
              <a:schemeClr val="tx1"/>
            </a:solidFill>
            <a:round/>
            <a:headEnd/>
            <a:tailEnd type="triangle" w="med" len="med"/>
          </a:ln>
        </p:spPr>
      </p:cxnSp>
      <p:sp>
        <p:nvSpPr>
          <p:cNvPr id="886794" name="Text Box 16"/>
          <p:cNvSpPr txBox="1">
            <a:spLocks noChangeArrowheads="1"/>
          </p:cNvSpPr>
          <p:nvPr/>
        </p:nvSpPr>
        <p:spPr bwMode="auto">
          <a:xfrm>
            <a:off x="3300413" y="5418138"/>
            <a:ext cx="217487" cy="214312"/>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1</a:t>
            </a:r>
          </a:p>
        </p:txBody>
      </p:sp>
      <p:cxnSp>
        <p:nvCxnSpPr>
          <p:cNvPr id="886795" name="AutoShape 17"/>
          <p:cNvCxnSpPr>
            <a:cxnSpLocks noChangeShapeType="1"/>
            <a:stCxn id="886789" idx="1"/>
            <a:endCxn id="886792" idx="7"/>
          </p:cNvCxnSpPr>
          <p:nvPr/>
        </p:nvCxnSpPr>
        <p:spPr bwMode="auto">
          <a:xfrm rot="-5400000" flipH="1" flipV="1">
            <a:off x="3402013" y="4833938"/>
            <a:ext cx="4762" cy="1084262"/>
          </a:xfrm>
          <a:prstGeom prst="curvedConnector3">
            <a:avLst>
              <a:gd name="adj1" fmla="val -5500000"/>
            </a:avLst>
          </a:prstGeom>
          <a:noFill/>
          <a:ln w="9525">
            <a:solidFill>
              <a:schemeClr val="tx1"/>
            </a:solidFill>
            <a:round/>
            <a:headEnd/>
            <a:tailEnd type="triangle" w="sm" len="sm"/>
          </a:ln>
        </p:spPr>
      </p:cxnSp>
      <p:sp>
        <p:nvSpPr>
          <p:cNvPr id="886796" name="Text Box 18"/>
          <p:cNvSpPr txBox="1">
            <a:spLocks noChangeArrowheads="1"/>
          </p:cNvSpPr>
          <p:nvPr/>
        </p:nvSpPr>
        <p:spPr bwMode="auto">
          <a:xfrm>
            <a:off x="3295650" y="4999038"/>
            <a:ext cx="217488" cy="214312"/>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200"/>
              <a:t>1</a:t>
            </a:r>
          </a:p>
        </p:txBody>
      </p:sp>
      <p:sp>
        <p:nvSpPr>
          <p:cNvPr id="886797" name="Rectangle 19"/>
          <p:cNvSpPr>
            <a:spLocks noChangeArrowheads="1"/>
          </p:cNvSpPr>
          <p:nvPr/>
        </p:nvSpPr>
        <p:spPr bwMode="auto">
          <a:xfrm>
            <a:off x="4267200" y="5865813"/>
            <a:ext cx="692150" cy="306387"/>
          </a:xfrm>
          <a:prstGeom prst="rect">
            <a:avLst/>
          </a:prstGeom>
          <a:noFill/>
          <a:ln w="9525">
            <a:noFill/>
            <a:miter lim="800000"/>
            <a:headEnd/>
            <a:tailEnd type="none" w="sm" len="sm"/>
          </a:ln>
        </p:spPr>
        <p:txBody>
          <a:bodyPr wrap="none" lIns="92075" tIns="46038" rIns="92075" bIns="46038">
            <a:spAutoFit/>
          </a:bodyPr>
          <a:lstStyle/>
          <a:p>
            <a:r>
              <a:rPr lang="en-US" altLang="zh-CN" sz="1200"/>
              <a:t>deleted</a:t>
            </a:r>
          </a:p>
        </p:txBody>
      </p:sp>
      <p:sp>
        <p:nvSpPr>
          <p:cNvPr id="886798" name="Line 20"/>
          <p:cNvSpPr>
            <a:spLocks noChangeShapeType="1"/>
          </p:cNvSpPr>
          <p:nvPr/>
        </p:nvSpPr>
        <p:spPr bwMode="auto">
          <a:xfrm flipV="1">
            <a:off x="4643438" y="5648325"/>
            <a:ext cx="0" cy="228600"/>
          </a:xfrm>
          <a:prstGeom prst="line">
            <a:avLst/>
          </a:prstGeom>
          <a:noFill/>
          <a:ln w="9525">
            <a:solidFill>
              <a:schemeClr val="tx1"/>
            </a:solidFill>
            <a:round/>
            <a:headEnd/>
            <a:tailEnd type="triangle" w="sm" len="sm"/>
          </a:ln>
        </p:spPr>
        <p:txBody>
          <a:bodyPr wrap="none" lIns="92075" tIns="46038" rIns="92075" bIns="46038" anchor="ctr"/>
          <a:lstStyle/>
          <a:p>
            <a:endParaRPr lang="zh-CN" altLang="en-US"/>
          </a:p>
        </p:txBody>
      </p:sp>
      <p:sp>
        <p:nvSpPr>
          <p:cNvPr id="886799" name="Rectangle 21"/>
          <p:cNvSpPr>
            <a:spLocks noChangeArrowheads="1"/>
          </p:cNvSpPr>
          <p:nvPr/>
        </p:nvSpPr>
        <p:spPr bwMode="auto">
          <a:xfrm>
            <a:off x="5911850" y="5292725"/>
            <a:ext cx="1912938" cy="339725"/>
          </a:xfrm>
          <a:prstGeom prst="rect">
            <a:avLst/>
          </a:prstGeom>
          <a:noFill/>
          <a:ln w="9525">
            <a:noFill/>
            <a:miter lim="800000"/>
            <a:headEnd/>
            <a:tailEnd type="none" w="sm" len="sm"/>
          </a:ln>
        </p:spPr>
        <p:txBody>
          <a:bodyPr wrap="none" lIns="92075" tIns="46038" rIns="92075" bIns="46038">
            <a:spAutoFit/>
          </a:bodyPr>
          <a:lstStyle/>
          <a:p>
            <a:r>
              <a:rPr lang="en-US" altLang="zh-CN" sz="1400"/>
              <a:t>"counting to infinity"</a:t>
            </a:r>
          </a:p>
        </p:txBody>
      </p:sp>
      <p:sp>
        <p:nvSpPr>
          <p:cNvPr id="886800" name="Rectangle 22"/>
          <p:cNvSpPr>
            <a:spLocks noChangeArrowheads="1"/>
          </p:cNvSpPr>
          <p:nvPr/>
        </p:nvSpPr>
        <p:spPr bwMode="auto">
          <a:xfrm>
            <a:off x="2633663" y="5624513"/>
            <a:ext cx="273050" cy="306387"/>
          </a:xfrm>
          <a:prstGeom prst="rect">
            <a:avLst/>
          </a:prstGeom>
          <a:noFill/>
          <a:ln w="9525">
            <a:noFill/>
            <a:miter lim="800000"/>
            <a:headEnd/>
            <a:tailEnd type="none" w="sm" len="sm"/>
          </a:ln>
        </p:spPr>
        <p:txBody>
          <a:bodyPr wrap="none" lIns="92075" tIns="46038" rIns="92075" bIns="46038">
            <a:spAutoFit/>
          </a:bodyPr>
          <a:lstStyle/>
          <a:p>
            <a:r>
              <a:rPr lang="en-US" altLang="zh-CN" sz="1200"/>
              <a:t>2</a:t>
            </a:r>
          </a:p>
        </p:txBody>
      </p:sp>
      <p:sp>
        <p:nvSpPr>
          <p:cNvPr id="886801" name="Rectangle 23"/>
          <p:cNvSpPr>
            <a:spLocks noChangeArrowheads="1"/>
          </p:cNvSpPr>
          <p:nvPr/>
        </p:nvSpPr>
        <p:spPr bwMode="auto">
          <a:xfrm>
            <a:off x="3886200" y="5629275"/>
            <a:ext cx="247650" cy="306388"/>
          </a:xfrm>
          <a:prstGeom prst="rect">
            <a:avLst/>
          </a:prstGeom>
          <a:noFill/>
          <a:ln w="9525">
            <a:noFill/>
            <a:miter lim="800000"/>
            <a:headEnd/>
            <a:tailEnd type="none" w="sm" len="sm"/>
          </a:ln>
        </p:spPr>
        <p:txBody>
          <a:bodyPr wrap="none" lIns="92075" tIns="46038" rIns="92075" bIns="46038">
            <a:spAutoFit/>
          </a:bodyPr>
          <a:lstStyle/>
          <a:p>
            <a:r>
              <a:rPr lang="en-US" altLang="zh-CN" sz="1200"/>
              <a:t>1</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87</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6788"/>
                                        </p:tgtEl>
                                        <p:attrNameLst>
                                          <p:attrName>style.visibility</p:attrName>
                                        </p:attrNameLst>
                                      </p:cBhvr>
                                      <p:to>
                                        <p:strVal val="visible"/>
                                      </p:to>
                                    </p:set>
                                    <p:anim calcmode="lin" valueType="num">
                                      <p:cBhvr additive="base">
                                        <p:cTn id="7" dur="500" fill="hold"/>
                                        <p:tgtEl>
                                          <p:spTgt spid="886788"/>
                                        </p:tgtEl>
                                        <p:attrNameLst>
                                          <p:attrName>ppt_x</p:attrName>
                                        </p:attrNameLst>
                                      </p:cBhvr>
                                      <p:tavLst>
                                        <p:tav tm="0">
                                          <p:val>
                                            <p:strVal val="#ppt_x"/>
                                          </p:val>
                                        </p:tav>
                                        <p:tav tm="100000">
                                          <p:val>
                                            <p:strVal val="#ppt_x"/>
                                          </p:val>
                                        </p:tav>
                                      </p:tavLst>
                                    </p:anim>
                                    <p:anim calcmode="lin" valueType="num">
                                      <p:cBhvr additive="base">
                                        <p:cTn id="8" dur="500" fill="hold"/>
                                        <p:tgtEl>
                                          <p:spTgt spid="8867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86789"/>
                                        </p:tgtEl>
                                        <p:attrNameLst>
                                          <p:attrName>style.visibility</p:attrName>
                                        </p:attrNameLst>
                                      </p:cBhvr>
                                      <p:to>
                                        <p:strVal val="visible"/>
                                      </p:to>
                                    </p:set>
                                    <p:anim calcmode="lin" valueType="num">
                                      <p:cBhvr additive="base">
                                        <p:cTn id="11" dur="500" fill="hold"/>
                                        <p:tgtEl>
                                          <p:spTgt spid="886789"/>
                                        </p:tgtEl>
                                        <p:attrNameLst>
                                          <p:attrName>ppt_x</p:attrName>
                                        </p:attrNameLst>
                                      </p:cBhvr>
                                      <p:tavLst>
                                        <p:tav tm="0">
                                          <p:val>
                                            <p:strVal val="#ppt_x"/>
                                          </p:val>
                                        </p:tav>
                                        <p:tav tm="100000">
                                          <p:val>
                                            <p:strVal val="#ppt_x"/>
                                          </p:val>
                                        </p:tav>
                                      </p:tavLst>
                                    </p:anim>
                                    <p:anim calcmode="lin" valueType="num">
                                      <p:cBhvr additive="base">
                                        <p:cTn id="12" dur="500" fill="hold"/>
                                        <p:tgtEl>
                                          <p:spTgt spid="8867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86790"/>
                                        </p:tgtEl>
                                        <p:attrNameLst>
                                          <p:attrName>style.visibility</p:attrName>
                                        </p:attrNameLst>
                                      </p:cBhvr>
                                      <p:to>
                                        <p:strVal val="visible"/>
                                      </p:to>
                                    </p:set>
                                    <p:anim calcmode="lin" valueType="num">
                                      <p:cBhvr additive="base">
                                        <p:cTn id="15" dur="500" fill="hold"/>
                                        <p:tgtEl>
                                          <p:spTgt spid="886790"/>
                                        </p:tgtEl>
                                        <p:attrNameLst>
                                          <p:attrName>ppt_x</p:attrName>
                                        </p:attrNameLst>
                                      </p:cBhvr>
                                      <p:tavLst>
                                        <p:tav tm="0">
                                          <p:val>
                                            <p:strVal val="#ppt_x"/>
                                          </p:val>
                                        </p:tav>
                                        <p:tav tm="100000">
                                          <p:val>
                                            <p:strVal val="#ppt_x"/>
                                          </p:val>
                                        </p:tav>
                                      </p:tavLst>
                                    </p:anim>
                                    <p:anim calcmode="lin" valueType="num">
                                      <p:cBhvr additive="base">
                                        <p:cTn id="16" dur="500" fill="hold"/>
                                        <p:tgtEl>
                                          <p:spTgt spid="88679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86791"/>
                                        </p:tgtEl>
                                        <p:attrNameLst>
                                          <p:attrName>style.visibility</p:attrName>
                                        </p:attrNameLst>
                                      </p:cBhvr>
                                      <p:to>
                                        <p:strVal val="visible"/>
                                      </p:to>
                                    </p:set>
                                    <p:anim calcmode="lin" valueType="num">
                                      <p:cBhvr additive="base">
                                        <p:cTn id="19" dur="500" fill="hold"/>
                                        <p:tgtEl>
                                          <p:spTgt spid="886791"/>
                                        </p:tgtEl>
                                        <p:attrNameLst>
                                          <p:attrName>ppt_x</p:attrName>
                                        </p:attrNameLst>
                                      </p:cBhvr>
                                      <p:tavLst>
                                        <p:tav tm="0">
                                          <p:val>
                                            <p:strVal val="#ppt_x"/>
                                          </p:val>
                                        </p:tav>
                                        <p:tav tm="100000">
                                          <p:val>
                                            <p:strVal val="#ppt_x"/>
                                          </p:val>
                                        </p:tav>
                                      </p:tavLst>
                                    </p:anim>
                                    <p:anim calcmode="lin" valueType="num">
                                      <p:cBhvr additive="base">
                                        <p:cTn id="20" dur="500" fill="hold"/>
                                        <p:tgtEl>
                                          <p:spTgt spid="88679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86792"/>
                                        </p:tgtEl>
                                        <p:attrNameLst>
                                          <p:attrName>style.visibility</p:attrName>
                                        </p:attrNameLst>
                                      </p:cBhvr>
                                      <p:to>
                                        <p:strVal val="visible"/>
                                      </p:to>
                                    </p:set>
                                    <p:anim calcmode="lin" valueType="num">
                                      <p:cBhvr additive="base">
                                        <p:cTn id="23" dur="500" fill="hold"/>
                                        <p:tgtEl>
                                          <p:spTgt spid="886792"/>
                                        </p:tgtEl>
                                        <p:attrNameLst>
                                          <p:attrName>ppt_x</p:attrName>
                                        </p:attrNameLst>
                                      </p:cBhvr>
                                      <p:tavLst>
                                        <p:tav tm="0">
                                          <p:val>
                                            <p:strVal val="#ppt_x"/>
                                          </p:val>
                                        </p:tav>
                                        <p:tav tm="100000">
                                          <p:val>
                                            <p:strVal val="#ppt_x"/>
                                          </p:val>
                                        </p:tav>
                                      </p:tavLst>
                                    </p:anim>
                                    <p:anim calcmode="lin" valueType="num">
                                      <p:cBhvr additive="base">
                                        <p:cTn id="24" dur="500" fill="hold"/>
                                        <p:tgtEl>
                                          <p:spTgt spid="88679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86793"/>
                                        </p:tgtEl>
                                        <p:attrNameLst>
                                          <p:attrName>style.visibility</p:attrName>
                                        </p:attrNameLst>
                                      </p:cBhvr>
                                      <p:to>
                                        <p:strVal val="visible"/>
                                      </p:to>
                                    </p:set>
                                    <p:anim calcmode="lin" valueType="num">
                                      <p:cBhvr additive="base">
                                        <p:cTn id="27" dur="500" fill="hold"/>
                                        <p:tgtEl>
                                          <p:spTgt spid="886793"/>
                                        </p:tgtEl>
                                        <p:attrNameLst>
                                          <p:attrName>ppt_x</p:attrName>
                                        </p:attrNameLst>
                                      </p:cBhvr>
                                      <p:tavLst>
                                        <p:tav tm="0">
                                          <p:val>
                                            <p:strVal val="#ppt_x"/>
                                          </p:val>
                                        </p:tav>
                                        <p:tav tm="100000">
                                          <p:val>
                                            <p:strVal val="#ppt_x"/>
                                          </p:val>
                                        </p:tav>
                                      </p:tavLst>
                                    </p:anim>
                                    <p:anim calcmode="lin" valueType="num">
                                      <p:cBhvr additive="base">
                                        <p:cTn id="28" dur="500" fill="hold"/>
                                        <p:tgtEl>
                                          <p:spTgt spid="88679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86794"/>
                                        </p:tgtEl>
                                        <p:attrNameLst>
                                          <p:attrName>style.visibility</p:attrName>
                                        </p:attrNameLst>
                                      </p:cBhvr>
                                      <p:to>
                                        <p:strVal val="visible"/>
                                      </p:to>
                                    </p:set>
                                    <p:anim calcmode="lin" valueType="num">
                                      <p:cBhvr additive="base">
                                        <p:cTn id="31" dur="500" fill="hold"/>
                                        <p:tgtEl>
                                          <p:spTgt spid="886794"/>
                                        </p:tgtEl>
                                        <p:attrNameLst>
                                          <p:attrName>ppt_x</p:attrName>
                                        </p:attrNameLst>
                                      </p:cBhvr>
                                      <p:tavLst>
                                        <p:tav tm="0">
                                          <p:val>
                                            <p:strVal val="#ppt_x"/>
                                          </p:val>
                                        </p:tav>
                                        <p:tav tm="100000">
                                          <p:val>
                                            <p:strVal val="#ppt_x"/>
                                          </p:val>
                                        </p:tav>
                                      </p:tavLst>
                                    </p:anim>
                                    <p:anim calcmode="lin" valueType="num">
                                      <p:cBhvr additive="base">
                                        <p:cTn id="32" dur="500" fill="hold"/>
                                        <p:tgtEl>
                                          <p:spTgt spid="88679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86795"/>
                                        </p:tgtEl>
                                        <p:attrNameLst>
                                          <p:attrName>style.visibility</p:attrName>
                                        </p:attrNameLst>
                                      </p:cBhvr>
                                      <p:to>
                                        <p:strVal val="visible"/>
                                      </p:to>
                                    </p:set>
                                    <p:anim calcmode="lin" valueType="num">
                                      <p:cBhvr additive="base">
                                        <p:cTn id="35" dur="500" fill="hold"/>
                                        <p:tgtEl>
                                          <p:spTgt spid="886795"/>
                                        </p:tgtEl>
                                        <p:attrNameLst>
                                          <p:attrName>ppt_x</p:attrName>
                                        </p:attrNameLst>
                                      </p:cBhvr>
                                      <p:tavLst>
                                        <p:tav tm="0">
                                          <p:val>
                                            <p:strVal val="#ppt_x"/>
                                          </p:val>
                                        </p:tav>
                                        <p:tav tm="100000">
                                          <p:val>
                                            <p:strVal val="#ppt_x"/>
                                          </p:val>
                                        </p:tav>
                                      </p:tavLst>
                                    </p:anim>
                                    <p:anim calcmode="lin" valueType="num">
                                      <p:cBhvr additive="base">
                                        <p:cTn id="36" dur="500" fill="hold"/>
                                        <p:tgtEl>
                                          <p:spTgt spid="88679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86796"/>
                                        </p:tgtEl>
                                        <p:attrNameLst>
                                          <p:attrName>style.visibility</p:attrName>
                                        </p:attrNameLst>
                                      </p:cBhvr>
                                      <p:to>
                                        <p:strVal val="visible"/>
                                      </p:to>
                                    </p:set>
                                    <p:anim calcmode="lin" valueType="num">
                                      <p:cBhvr additive="base">
                                        <p:cTn id="39" dur="500" fill="hold"/>
                                        <p:tgtEl>
                                          <p:spTgt spid="886796"/>
                                        </p:tgtEl>
                                        <p:attrNameLst>
                                          <p:attrName>ppt_x</p:attrName>
                                        </p:attrNameLst>
                                      </p:cBhvr>
                                      <p:tavLst>
                                        <p:tav tm="0">
                                          <p:val>
                                            <p:strVal val="#ppt_x"/>
                                          </p:val>
                                        </p:tav>
                                        <p:tav tm="100000">
                                          <p:val>
                                            <p:strVal val="#ppt_x"/>
                                          </p:val>
                                        </p:tav>
                                      </p:tavLst>
                                    </p:anim>
                                    <p:anim calcmode="lin" valueType="num">
                                      <p:cBhvr additive="base">
                                        <p:cTn id="40" dur="500" fill="hold"/>
                                        <p:tgtEl>
                                          <p:spTgt spid="88679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86797"/>
                                        </p:tgtEl>
                                        <p:attrNameLst>
                                          <p:attrName>style.visibility</p:attrName>
                                        </p:attrNameLst>
                                      </p:cBhvr>
                                      <p:to>
                                        <p:strVal val="visible"/>
                                      </p:to>
                                    </p:set>
                                    <p:anim calcmode="lin" valueType="num">
                                      <p:cBhvr additive="base">
                                        <p:cTn id="43" dur="500" fill="hold"/>
                                        <p:tgtEl>
                                          <p:spTgt spid="886797"/>
                                        </p:tgtEl>
                                        <p:attrNameLst>
                                          <p:attrName>ppt_x</p:attrName>
                                        </p:attrNameLst>
                                      </p:cBhvr>
                                      <p:tavLst>
                                        <p:tav tm="0">
                                          <p:val>
                                            <p:strVal val="#ppt_x"/>
                                          </p:val>
                                        </p:tav>
                                        <p:tav tm="100000">
                                          <p:val>
                                            <p:strVal val="#ppt_x"/>
                                          </p:val>
                                        </p:tav>
                                      </p:tavLst>
                                    </p:anim>
                                    <p:anim calcmode="lin" valueType="num">
                                      <p:cBhvr additive="base">
                                        <p:cTn id="44" dur="500" fill="hold"/>
                                        <p:tgtEl>
                                          <p:spTgt spid="88679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86798"/>
                                        </p:tgtEl>
                                        <p:attrNameLst>
                                          <p:attrName>style.visibility</p:attrName>
                                        </p:attrNameLst>
                                      </p:cBhvr>
                                      <p:to>
                                        <p:strVal val="visible"/>
                                      </p:to>
                                    </p:set>
                                    <p:anim calcmode="lin" valueType="num">
                                      <p:cBhvr additive="base">
                                        <p:cTn id="47" dur="500" fill="hold"/>
                                        <p:tgtEl>
                                          <p:spTgt spid="886798"/>
                                        </p:tgtEl>
                                        <p:attrNameLst>
                                          <p:attrName>ppt_x</p:attrName>
                                        </p:attrNameLst>
                                      </p:cBhvr>
                                      <p:tavLst>
                                        <p:tav tm="0">
                                          <p:val>
                                            <p:strVal val="#ppt_x"/>
                                          </p:val>
                                        </p:tav>
                                        <p:tav tm="100000">
                                          <p:val>
                                            <p:strVal val="#ppt_x"/>
                                          </p:val>
                                        </p:tav>
                                      </p:tavLst>
                                    </p:anim>
                                    <p:anim calcmode="lin" valueType="num">
                                      <p:cBhvr additive="base">
                                        <p:cTn id="48" dur="500" fill="hold"/>
                                        <p:tgtEl>
                                          <p:spTgt spid="88679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86799"/>
                                        </p:tgtEl>
                                        <p:attrNameLst>
                                          <p:attrName>style.visibility</p:attrName>
                                        </p:attrNameLst>
                                      </p:cBhvr>
                                      <p:to>
                                        <p:strVal val="visible"/>
                                      </p:to>
                                    </p:set>
                                    <p:anim calcmode="lin" valueType="num">
                                      <p:cBhvr additive="base">
                                        <p:cTn id="51" dur="500" fill="hold"/>
                                        <p:tgtEl>
                                          <p:spTgt spid="886799"/>
                                        </p:tgtEl>
                                        <p:attrNameLst>
                                          <p:attrName>ppt_x</p:attrName>
                                        </p:attrNameLst>
                                      </p:cBhvr>
                                      <p:tavLst>
                                        <p:tav tm="0">
                                          <p:val>
                                            <p:strVal val="#ppt_x"/>
                                          </p:val>
                                        </p:tav>
                                        <p:tav tm="100000">
                                          <p:val>
                                            <p:strVal val="#ppt_x"/>
                                          </p:val>
                                        </p:tav>
                                      </p:tavLst>
                                    </p:anim>
                                    <p:anim calcmode="lin" valueType="num">
                                      <p:cBhvr additive="base">
                                        <p:cTn id="52" dur="500" fill="hold"/>
                                        <p:tgtEl>
                                          <p:spTgt spid="88679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86800"/>
                                        </p:tgtEl>
                                        <p:attrNameLst>
                                          <p:attrName>style.visibility</p:attrName>
                                        </p:attrNameLst>
                                      </p:cBhvr>
                                      <p:to>
                                        <p:strVal val="visible"/>
                                      </p:to>
                                    </p:set>
                                    <p:anim calcmode="lin" valueType="num">
                                      <p:cBhvr additive="base">
                                        <p:cTn id="55" dur="500" fill="hold"/>
                                        <p:tgtEl>
                                          <p:spTgt spid="886800"/>
                                        </p:tgtEl>
                                        <p:attrNameLst>
                                          <p:attrName>ppt_x</p:attrName>
                                        </p:attrNameLst>
                                      </p:cBhvr>
                                      <p:tavLst>
                                        <p:tav tm="0">
                                          <p:val>
                                            <p:strVal val="#ppt_x"/>
                                          </p:val>
                                        </p:tav>
                                        <p:tav tm="100000">
                                          <p:val>
                                            <p:strVal val="#ppt_x"/>
                                          </p:val>
                                        </p:tav>
                                      </p:tavLst>
                                    </p:anim>
                                    <p:anim calcmode="lin" valueType="num">
                                      <p:cBhvr additive="base">
                                        <p:cTn id="56" dur="500" fill="hold"/>
                                        <p:tgtEl>
                                          <p:spTgt spid="88680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886801"/>
                                        </p:tgtEl>
                                        <p:attrNameLst>
                                          <p:attrName>style.visibility</p:attrName>
                                        </p:attrNameLst>
                                      </p:cBhvr>
                                      <p:to>
                                        <p:strVal val="visible"/>
                                      </p:to>
                                    </p:set>
                                    <p:anim calcmode="lin" valueType="num">
                                      <p:cBhvr additive="base">
                                        <p:cTn id="59" dur="500" fill="hold"/>
                                        <p:tgtEl>
                                          <p:spTgt spid="886801"/>
                                        </p:tgtEl>
                                        <p:attrNameLst>
                                          <p:attrName>ppt_x</p:attrName>
                                        </p:attrNameLst>
                                      </p:cBhvr>
                                      <p:tavLst>
                                        <p:tav tm="0">
                                          <p:val>
                                            <p:strVal val="#ppt_x"/>
                                          </p:val>
                                        </p:tav>
                                        <p:tav tm="100000">
                                          <p:val>
                                            <p:strVal val="#ppt_x"/>
                                          </p:val>
                                        </p:tav>
                                      </p:tavLst>
                                    </p:anim>
                                    <p:anim calcmode="lin" valueType="num">
                                      <p:cBhvr additive="base">
                                        <p:cTn id="60" dur="500" fill="hold"/>
                                        <p:tgtEl>
                                          <p:spTgt spid="886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788" grpId="0" animBg="1"/>
      <p:bldP spid="886789" grpId="0" animBg="1"/>
      <p:bldP spid="886791" grpId="0" animBg="1"/>
      <p:bldP spid="886792" grpId="0" animBg="1"/>
      <p:bldP spid="886794" grpId="0" animBg="1"/>
      <p:bldP spid="886796" grpId="0" animBg="1"/>
      <p:bldP spid="886797" grpId="0"/>
      <p:bldP spid="886798" grpId="0" animBg="1"/>
      <p:bldP spid="886799" grpId="0"/>
      <p:bldP spid="886800" grpId="0"/>
      <p:bldP spid="886801"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lstStyle/>
          <a:p>
            <a:r>
              <a:rPr lang="en-US" altLang="zh-CN" sz="4000" dirty="0">
                <a:ea typeface="ＭＳ Ｐゴシック" pitchFamily="34" charset="-128"/>
              </a:rPr>
              <a:t>Link state routing</a:t>
            </a:r>
            <a:endParaRPr lang="en-US" altLang="zh-CN" dirty="0" smtClean="0">
              <a:ea typeface="ＭＳ Ｐゴシック" pitchFamily="34" charset="-128"/>
            </a:endParaRPr>
          </a:p>
        </p:txBody>
      </p:sp>
      <p:sp>
        <p:nvSpPr>
          <p:cNvPr id="888835" name="Rectangle 3"/>
          <p:cNvSpPr>
            <a:spLocks noGrp="1" noChangeArrowheads="1"/>
          </p:cNvSpPr>
          <p:nvPr>
            <p:ph type="body" idx="1"/>
          </p:nvPr>
        </p:nvSpPr>
        <p:spPr>
          <a:xfrm>
            <a:off x="179388" y="1125538"/>
            <a:ext cx="8643937" cy="5078412"/>
          </a:xfrm>
        </p:spPr>
        <p:txBody>
          <a:bodyPr/>
          <a:lstStyle/>
          <a:p>
            <a:pPr marL="0" indent="0"/>
            <a:r>
              <a:rPr lang="en-US" altLang="zh-CN" sz="2400" dirty="0" smtClean="0">
                <a:ea typeface="ＭＳ Ｐゴシック" pitchFamily="34" charset="-128"/>
              </a:rPr>
              <a:t>Link state routing.</a:t>
            </a:r>
          </a:p>
          <a:p>
            <a:pPr lvl="1"/>
            <a:r>
              <a:rPr lang="en-US" altLang="zh-CN" sz="2000" dirty="0" smtClean="0">
                <a:ea typeface="ＭＳ Ｐゴシック" pitchFamily="34" charset="-128"/>
              </a:rPr>
              <a:t>Each router also stores the entire path.</a:t>
            </a:r>
          </a:p>
          <a:p>
            <a:pPr lvl="1">
              <a:lnSpc>
                <a:spcPct val="90000"/>
              </a:lnSpc>
            </a:pPr>
            <a:r>
              <a:rPr lang="en-GB" altLang="zh-CN" sz="2000" dirty="0">
                <a:ea typeface="ＭＳ Ｐゴシック" pitchFamily="34" charset="-128"/>
              </a:rPr>
              <a:t>Each</a:t>
            </a:r>
            <a:r>
              <a:rPr lang="en-US" altLang="en-US" sz="2000" dirty="0">
                <a:ea typeface="ＭＳ Ｐゴシック" pitchFamily="34" charset="-128"/>
              </a:rPr>
              <a:t> router can construct topology of entire configuration</a:t>
            </a:r>
            <a:endParaRPr lang="en-GB" altLang="zh-CN" sz="2000" dirty="0">
              <a:ea typeface="ＭＳ Ｐゴシック" pitchFamily="34" charset="-128"/>
            </a:endParaRPr>
          </a:p>
          <a:p>
            <a:pPr lvl="1">
              <a:lnSpc>
                <a:spcPct val="90000"/>
              </a:lnSpc>
            </a:pPr>
            <a:r>
              <a:rPr lang="en-US" altLang="en-US" sz="2000" dirty="0">
                <a:ea typeface="ＭＳ Ｐゴシック" pitchFamily="34" charset="-128"/>
              </a:rPr>
              <a:t>Router</a:t>
            </a:r>
            <a:r>
              <a:rPr lang="en-GB" altLang="zh-CN" sz="2000" dirty="0">
                <a:ea typeface="ＭＳ Ｐゴシック" pitchFamily="34" charset="-128"/>
              </a:rPr>
              <a:t> constructs </a:t>
            </a:r>
            <a:r>
              <a:rPr lang="en-US" altLang="en-US" sz="2000" dirty="0">
                <a:ea typeface="ＭＳ Ｐゴシック" pitchFamily="34" charset="-128"/>
              </a:rPr>
              <a:t>routing table, listing first hop to each destination</a:t>
            </a:r>
            <a:endParaRPr lang="en-US" altLang="zh-CN" sz="2000" dirty="0">
              <a:ea typeface="ＭＳ Ｐゴシック" pitchFamily="34" charset="-128"/>
            </a:endParaRPr>
          </a:p>
          <a:p>
            <a:pPr lvl="1"/>
            <a:r>
              <a:rPr lang="en-US" altLang="zh-CN" sz="2000" dirty="0" smtClean="0">
                <a:ea typeface="ＭＳ Ｐゴシック" pitchFamily="34" charset="-128"/>
              </a:rPr>
              <a:t>Based on </a:t>
            </a:r>
            <a:r>
              <a:rPr lang="en-US" altLang="zh-CN" sz="2000" dirty="0" err="1" smtClean="0">
                <a:ea typeface="ＭＳ Ｐゴシック" pitchFamily="34" charset="-128"/>
              </a:rPr>
              <a:t>Dijkstra's</a:t>
            </a:r>
            <a:r>
              <a:rPr lang="en-US" altLang="zh-CN" sz="2000" dirty="0" smtClean="0">
                <a:ea typeface="ＭＳ Ｐゴシック" pitchFamily="34" charset="-128"/>
              </a:rPr>
              <a:t> algorithm.</a:t>
            </a:r>
          </a:p>
          <a:p>
            <a:pPr lvl="1"/>
            <a:r>
              <a:rPr lang="en-US" altLang="zh-CN" sz="2000" dirty="0" smtClean="0">
                <a:ea typeface="ＭＳ Ｐゴシック" pitchFamily="34" charset="-128"/>
              </a:rPr>
              <a:t>Avoids "counting-to-infinity" problem and related difficulties.</a:t>
            </a:r>
          </a:p>
          <a:p>
            <a:pPr lvl="1"/>
            <a:r>
              <a:rPr lang="en-US" altLang="zh-CN" sz="2000" dirty="0" smtClean="0">
                <a:ea typeface="ＭＳ Ｐゴシック" pitchFamily="34" charset="-128"/>
              </a:rPr>
              <a:t>Requires significantly more storage.</a:t>
            </a:r>
          </a:p>
          <a:p>
            <a:pPr marL="0" indent="0"/>
            <a:r>
              <a:rPr lang="en-US" altLang="zh-CN" sz="2400" dirty="0" smtClean="0">
                <a:ea typeface="ＭＳ Ｐゴシック" pitchFamily="34" charset="-128"/>
              </a:rPr>
              <a:t>Ex. Open Shortest Path First (OSPF).</a:t>
            </a:r>
          </a:p>
        </p:txBody>
      </p:sp>
      <p:sp>
        <p:nvSpPr>
          <p:cNvPr id="888836" name="Rectangle 16"/>
          <p:cNvSpPr>
            <a:spLocks noChangeArrowheads="1"/>
          </p:cNvSpPr>
          <p:nvPr/>
        </p:nvSpPr>
        <p:spPr bwMode="auto">
          <a:xfrm>
            <a:off x="5670550" y="1244600"/>
            <a:ext cx="2635250" cy="306388"/>
          </a:xfrm>
          <a:prstGeom prst="rect">
            <a:avLst/>
          </a:prstGeom>
          <a:noFill/>
          <a:ln w="9525">
            <a:noFill/>
            <a:miter lim="800000"/>
            <a:headEnd/>
            <a:tailEnd type="none" w="sm" len="sm"/>
          </a:ln>
        </p:spPr>
        <p:txBody>
          <a:bodyPr wrap="none" lIns="92075" tIns="46038" rIns="92075" bIns="46038">
            <a:spAutoFit/>
          </a:bodyPr>
          <a:lstStyle/>
          <a:p>
            <a:r>
              <a:rPr lang="en-US" altLang="zh-CN" sz="1200"/>
              <a:t>not just the distance and first hop</a:t>
            </a:r>
          </a:p>
        </p:txBody>
      </p:sp>
      <p:sp>
        <p:nvSpPr>
          <p:cNvPr id="888837" name="Line 17"/>
          <p:cNvSpPr>
            <a:spLocks noChangeShapeType="1"/>
          </p:cNvSpPr>
          <p:nvPr/>
        </p:nvSpPr>
        <p:spPr bwMode="auto">
          <a:xfrm flipH="1">
            <a:off x="5334000" y="1419225"/>
            <a:ext cx="228600" cy="152400"/>
          </a:xfrm>
          <a:prstGeom prst="line">
            <a:avLst/>
          </a:prstGeom>
          <a:noFill/>
          <a:ln w="9525">
            <a:solidFill>
              <a:schemeClr val="tx1"/>
            </a:solidFill>
            <a:round/>
            <a:headEnd/>
            <a:tailEnd type="triangle" w="sm" len="sm"/>
          </a:ln>
        </p:spPr>
        <p:txBody>
          <a:bodyPr wrap="none" lIns="92075" tIns="46038" rIns="92075" bIns="46038" anchor="ctr"/>
          <a:lstStyle/>
          <a:p>
            <a:endParaRPr lang="zh-CN" altLang="en-US"/>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88</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8835">
                                            <p:txEl>
                                              <p:pRg st="1" end="1"/>
                                            </p:txEl>
                                          </p:spTgt>
                                        </p:tgtEl>
                                        <p:attrNameLst>
                                          <p:attrName>style.visibility</p:attrName>
                                        </p:attrNameLst>
                                      </p:cBhvr>
                                      <p:to>
                                        <p:strVal val="visible"/>
                                      </p:to>
                                    </p:set>
                                    <p:anim calcmode="lin" valueType="num">
                                      <p:cBhvr additive="base">
                                        <p:cTn id="7" dur="500" fill="hold"/>
                                        <p:tgtEl>
                                          <p:spTgt spid="88883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888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88837"/>
                                        </p:tgtEl>
                                        <p:attrNameLst>
                                          <p:attrName>style.visibility</p:attrName>
                                        </p:attrNameLst>
                                      </p:cBhvr>
                                      <p:to>
                                        <p:strVal val="visible"/>
                                      </p:to>
                                    </p:set>
                                    <p:anim calcmode="lin" valueType="num">
                                      <p:cBhvr additive="base">
                                        <p:cTn id="13" dur="500" fill="hold"/>
                                        <p:tgtEl>
                                          <p:spTgt spid="888837"/>
                                        </p:tgtEl>
                                        <p:attrNameLst>
                                          <p:attrName>ppt_x</p:attrName>
                                        </p:attrNameLst>
                                      </p:cBhvr>
                                      <p:tavLst>
                                        <p:tav tm="0">
                                          <p:val>
                                            <p:strVal val="#ppt_x"/>
                                          </p:val>
                                        </p:tav>
                                        <p:tav tm="100000">
                                          <p:val>
                                            <p:strVal val="#ppt_x"/>
                                          </p:val>
                                        </p:tav>
                                      </p:tavLst>
                                    </p:anim>
                                    <p:anim calcmode="lin" valueType="num">
                                      <p:cBhvr additive="base">
                                        <p:cTn id="14" dur="500" fill="hold"/>
                                        <p:tgtEl>
                                          <p:spTgt spid="88883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88836"/>
                                        </p:tgtEl>
                                        <p:attrNameLst>
                                          <p:attrName>style.visibility</p:attrName>
                                        </p:attrNameLst>
                                      </p:cBhvr>
                                      <p:to>
                                        <p:strVal val="visible"/>
                                      </p:to>
                                    </p:set>
                                    <p:anim calcmode="lin" valueType="num">
                                      <p:cBhvr additive="base">
                                        <p:cTn id="17" dur="500" fill="hold"/>
                                        <p:tgtEl>
                                          <p:spTgt spid="888836"/>
                                        </p:tgtEl>
                                        <p:attrNameLst>
                                          <p:attrName>ppt_x</p:attrName>
                                        </p:attrNameLst>
                                      </p:cBhvr>
                                      <p:tavLst>
                                        <p:tav tm="0">
                                          <p:val>
                                            <p:strVal val="#ppt_x"/>
                                          </p:val>
                                        </p:tav>
                                        <p:tav tm="100000">
                                          <p:val>
                                            <p:strVal val="#ppt_x"/>
                                          </p:val>
                                        </p:tav>
                                      </p:tavLst>
                                    </p:anim>
                                    <p:anim calcmode="lin" valueType="num">
                                      <p:cBhvr additive="base">
                                        <p:cTn id="18" dur="500" fill="hold"/>
                                        <p:tgtEl>
                                          <p:spTgt spid="8888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88835">
                                            <p:txEl>
                                              <p:pRg st="2" end="2"/>
                                            </p:txEl>
                                          </p:spTgt>
                                        </p:tgtEl>
                                        <p:attrNameLst>
                                          <p:attrName>style.visibility</p:attrName>
                                        </p:attrNameLst>
                                      </p:cBhvr>
                                      <p:to>
                                        <p:strVal val="visible"/>
                                      </p:to>
                                    </p:set>
                                    <p:anim calcmode="lin" valueType="num">
                                      <p:cBhvr additive="base">
                                        <p:cTn id="23" dur="500" fill="hold"/>
                                        <p:tgtEl>
                                          <p:spTgt spid="88883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88835">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88835">
                                            <p:txEl>
                                              <p:pRg st="3" end="3"/>
                                            </p:txEl>
                                          </p:spTgt>
                                        </p:tgtEl>
                                        <p:attrNameLst>
                                          <p:attrName>style.visibility</p:attrName>
                                        </p:attrNameLst>
                                      </p:cBhvr>
                                      <p:to>
                                        <p:strVal val="visible"/>
                                      </p:to>
                                    </p:set>
                                    <p:anim calcmode="lin" valueType="num">
                                      <p:cBhvr additive="base">
                                        <p:cTn id="27" dur="500" fill="hold"/>
                                        <p:tgtEl>
                                          <p:spTgt spid="888835">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88835">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88835">
                                            <p:txEl>
                                              <p:pRg st="4" end="4"/>
                                            </p:txEl>
                                          </p:spTgt>
                                        </p:tgtEl>
                                        <p:attrNameLst>
                                          <p:attrName>style.visibility</p:attrName>
                                        </p:attrNameLst>
                                      </p:cBhvr>
                                      <p:to>
                                        <p:strVal val="visible"/>
                                      </p:to>
                                    </p:set>
                                    <p:anim calcmode="lin" valueType="num">
                                      <p:cBhvr additive="base">
                                        <p:cTn id="31" dur="500" fill="hold"/>
                                        <p:tgtEl>
                                          <p:spTgt spid="8888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8883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88835">
                                            <p:txEl>
                                              <p:pRg st="5" end="5"/>
                                            </p:txEl>
                                          </p:spTgt>
                                        </p:tgtEl>
                                        <p:attrNameLst>
                                          <p:attrName>style.visibility</p:attrName>
                                        </p:attrNameLst>
                                      </p:cBhvr>
                                      <p:to>
                                        <p:strVal val="visible"/>
                                      </p:to>
                                    </p:set>
                                    <p:anim calcmode="lin" valueType="num">
                                      <p:cBhvr additive="base">
                                        <p:cTn id="35" dur="500" fill="hold"/>
                                        <p:tgtEl>
                                          <p:spTgt spid="88883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8883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88835">
                                            <p:txEl>
                                              <p:pRg st="6" end="6"/>
                                            </p:txEl>
                                          </p:spTgt>
                                        </p:tgtEl>
                                        <p:attrNameLst>
                                          <p:attrName>style.visibility</p:attrName>
                                        </p:attrNameLst>
                                      </p:cBhvr>
                                      <p:to>
                                        <p:strVal val="visible"/>
                                      </p:to>
                                    </p:set>
                                    <p:anim calcmode="lin" valueType="num">
                                      <p:cBhvr additive="base">
                                        <p:cTn id="39" dur="500" fill="hold"/>
                                        <p:tgtEl>
                                          <p:spTgt spid="88883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8883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6" grpId="0"/>
      <p:bldP spid="888837"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lstStyle/>
          <a:p>
            <a:r>
              <a:rPr lang="en-US" altLang="zh-CN" dirty="0" smtClean="0">
                <a:ea typeface="ＭＳ Ｐゴシック" pitchFamily="34" charset="-128"/>
              </a:rPr>
              <a:t>Path Vector Protocols</a:t>
            </a:r>
          </a:p>
        </p:txBody>
      </p:sp>
      <p:sp>
        <p:nvSpPr>
          <p:cNvPr id="888835" name="Rectangle 3"/>
          <p:cNvSpPr>
            <a:spLocks noGrp="1" noChangeArrowheads="1"/>
          </p:cNvSpPr>
          <p:nvPr>
            <p:ph type="body" idx="1"/>
          </p:nvPr>
        </p:nvSpPr>
        <p:spPr>
          <a:xfrm>
            <a:off x="179388" y="1125538"/>
            <a:ext cx="8643937" cy="5078412"/>
          </a:xfrm>
        </p:spPr>
        <p:txBody>
          <a:bodyPr/>
          <a:lstStyle/>
          <a:p>
            <a:pPr marL="0" indent="0"/>
            <a:r>
              <a:rPr lang="en-US" altLang="zh-CN" sz="2400" dirty="0">
                <a:solidFill>
                  <a:srgbClr val="0000FF"/>
                </a:solidFill>
              </a:rPr>
              <a:t>Path-vector routing</a:t>
            </a:r>
          </a:p>
          <a:p>
            <a:r>
              <a:rPr lang="en-US" altLang="en-US" sz="2000" dirty="0">
                <a:solidFill>
                  <a:srgbClr val="FF3300"/>
                </a:solidFill>
              </a:rPr>
              <a:t>Provide information about which networks can be reached by a given router and </a:t>
            </a:r>
            <a:r>
              <a:rPr lang="en-US" altLang="zh-CN" sz="2000" dirty="0" smtClean="0">
                <a:solidFill>
                  <a:srgbClr val="FF3300"/>
                </a:solidFill>
              </a:rPr>
              <a:t>autonomous system</a:t>
            </a:r>
            <a:r>
              <a:rPr lang="en-US" altLang="en-US" sz="2000" dirty="0" smtClean="0">
                <a:solidFill>
                  <a:srgbClr val="FF3300"/>
                </a:solidFill>
              </a:rPr>
              <a:t>s </a:t>
            </a:r>
            <a:r>
              <a:rPr lang="en-US" altLang="en-US" sz="2000" dirty="0">
                <a:solidFill>
                  <a:srgbClr val="FF3300"/>
                </a:solidFill>
              </a:rPr>
              <a:t>crossed to get there</a:t>
            </a:r>
            <a:endParaRPr lang="en-GB" altLang="zh-CN" sz="2000" dirty="0">
              <a:solidFill>
                <a:srgbClr val="FF3300"/>
              </a:solidFill>
            </a:endParaRPr>
          </a:p>
          <a:p>
            <a:pPr lvl="1"/>
            <a:r>
              <a:rPr lang="en-US" altLang="en-US" sz="2000" dirty="0"/>
              <a:t>Does not include</a:t>
            </a:r>
            <a:r>
              <a:rPr lang="en-GB" altLang="zh-CN" sz="2000" dirty="0"/>
              <a:t> </a:t>
            </a:r>
            <a:r>
              <a:rPr lang="en-US" altLang="en-US" sz="2000" dirty="0"/>
              <a:t>distance or cost estimate</a:t>
            </a:r>
            <a:endParaRPr lang="en-GB" altLang="zh-CN" sz="2000" dirty="0"/>
          </a:p>
          <a:p>
            <a:r>
              <a:rPr lang="en-US" altLang="en-US" sz="2000" dirty="0"/>
              <a:t>Each block of information lists all ASs visited</a:t>
            </a:r>
            <a:r>
              <a:rPr lang="en-GB" altLang="zh-CN" sz="2000" dirty="0"/>
              <a:t> on</a:t>
            </a:r>
            <a:r>
              <a:rPr lang="en-US" altLang="en-US" sz="2000" dirty="0"/>
              <a:t> this </a:t>
            </a:r>
            <a:r>
              <a:rPr lang="en-US" altLang="en-US" sz="2000" dirty="0" smtClean="0"/>
              <a:t>route</a:t>
            </a:r>
          </a:p>
          <a:p>
            <a:r>
              <a:rPr lang="en-US" altLang="zh-CN" sz="2400" b="1" dirty="0">
                <a:solidFill>
                  <a:srgbClr val="00B0F0"/>
                </a:solidFill>
              </a:rPr>
              <a:t>Faster loop detection than distance-vector routing</a:t>
            </a:r>
          </a:p>
          <a:p>
            <a:r>
              <a:rPr lang="en-US" altLang="zh-CN" sz="2400" b="1" dirty="0">
                <a:solidFill>
                  <a:srgbClr val="00B0F0"/>
                </a:solidFill>
              </a:rPr>
              <a:t>More flexibility than shortest-path routing</a:t>
            </a:r>
          </a:p>
          <a:p>
            <a:r>
              <a:rPr lang="en-US" altLang="en-US" sz="2400" dirty="0" smtClean="0"/>
              <a:t>Ex. </a:t>
            </a:r>
            <a:r>
              <a:rPr lang="en-US" altLang="zh-CN" sz="2400" dirty="0">
                <a:ea typeface="ＭＳ Ｐゴシック" pitchFamily="34" charset="-128"/>
              </a:rPr>
              <a:t>Border Gateway Protocol (BGP), </a:t>
            </a:r>
            <a:endParaRPr lang="en-US" altLang="en-US" sz="2400" dirty="0"/>
          </a:p>
          <a:p>
            <a:pPr marL="0" indent="0"/>
            <a:endParaRPr lang="en-US" altLang="zh-CN" sz="2400" dirty="0" smtClean="0">
              <a:ea typeface="ＭＳ Ｐゴシック" pitchFamily="34" charset="-128"/>
            </a:endParaRPr>
          </a:p>
        </p:txBody>
      </p:sp>
      <p:sp>
        <p:nvSpPr>
          <p:cNvPr id="9" name="Rectangle 8"/>
          <p:cNvSpPr>
            <a:spLocks noChangeArrowheads="1"/>
          </p:cNvSpPr>
          <p:nvPr/>
        </p:nvSpPr>
        <p:spPr bwMode="auto">
          <a:xfrm>
            <a:off x="2195736" y="4532300"/>
            <a:ext cx="5975350" cy="1190625"/>
          </a:xfrm>
          <a:prstGeom prst="rect">
            <a:avLst/>
          </a:prstGeom>
          <a:noFill/>
          <a:ln w="9525">
            <a:noFill/>
            <a:miter lim="800000"/>
            <a:headEnd/>
            <a:tailEnd/>
          </a:ln>
          <a:effectLst/>
        </p:spPr>
        <p:txBody>
          <a:bodyPr>
            <a:spAutoFit/>
          </a:bodyPr>
          <a:lstStyle/>
          <a:p>
            <a:r>
              <a:rPr lang="en-US" altLang="zh-CN" dirty="0">
                <a:solidFill>
                  <a:srgbClr val="0000FF"/>
                </a:solidFill>
              </a:rPr>
              <a:t>Border Gateway Protocol (BGP)</a:t>
            </a:r>
          </a:p>
          <a:p>
            <a:pPr lvl="1"/>
            <a:r>
              <a:rPr lang="en-US" altLang="zh-CN" dirty="0">
                <a:solidFill>
                  <a:schemeClr val="folHlink"/>
                </a:solidFill>
              </a:rPr>
              <a:t>Incremental, prefix-based, path-vector protocol</a:t>
            </a:r>
          </a:p>
          <a:p>
            <a:pPr lvl="1"/>
            <a:r>
              <a:rPr lang="en-US" altLang="zh-CN" dirty="0">
                <a:solidFill>
                  <a:schemeClr val="folHlink"/>
                </a:solidFill>
              </a:rPr>
              <a:t>Programmable import and export policies</a:t>
            </a:r>
          </a:p>
          <a:p>
            <a:pPr lvl="1"/>
            <a:r>
              <a:rPr lang="en-US" altLang="zh-CN" dirty="0">
                <a:solidFill>
                  <a:schemeClr val="folHlink"/>
                </a:solidFill>
              </a:rPr>
              <a:t>Multi-step decision process for selecting “best” route</a:t>
            </a:r>
          </a:p>
        </p:txBody>
      </p:sp>
      <p:sp>
        <p:nvSpPr>
          <p:cNvPr id="10" name="灯片编号占位符 9"/>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89</a:t>
            </a:fld>
            <a:endParaRPr lang="en-GB" dirty="0"/>
          </a:p>
        </p:txBody>
      </p:sp>
    </p:spTree>
    <p:extLst>
      <p:ext uri="{BB962C8B-B14F-4D97-AF65-F5344CB8AC3E}">
        <p14:creationId xmlns:p14="http://schemas.microsoft.com/office/powerpoint/2010/main" val="199750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a:xfrm>
            <a:off x="179388" y="357188"/>
            <a:ext cx="7143750" cy="623887"/>
          </a:xfrm>
        </p:spPr>
        <p:txBody>
          <a:bodyPr/>
          <a:lstStyle/>
          <a:p>
            <a:r>
              <a:rPr lang="en-US" altLang="zh-CN" sz="2400" smtClean="0">
                <a:ea typeface="宋体" charset="-122"/>
              </a:rPr>
              <a:t>DFS Application:  Strongly Connected Components</a:t>
            </a:r>
          </a:p>
        </p:txBody>
      </p:sp>
      <p:sp>
        <p:nvSpPr>
          <p:cNvPr id="122884" name="Rectangle 3"/>
          <p:cNvSpPr>
            <a:spLocks noGrp="1" noChangeArrowheads="1"/>
          </p:cNvSpPr>
          <p:nvPr>
            <p:ph type="body" idx="1"/>
          </p:nvPr>
        </p:nvSpPr>
        <p:spPr/>
        <p:txBody>
          <a:bodyPr/>
          <a:lstStyle/>
          <a:p>
            <a:r>
              <a:rPr lang="en-US" altLang="zh-CN" dirty="0" smtClean="0"/>
              <a:t>Consider a </a:t>
            </a:r>
            <a:r>
              <a:rPr lang="en-US" altLang="zh-CN" dirty="0" smtClean="0">
                <a:solidFill>
                  <a:srgbClr val="FF9900"/>
                </a:solidFill>
              </a:rPr>
              <a:t>directed</a:t>
            </a:r>
            <a:r>
              <a:rPr lang="en-US" altLang="zh-CN" dirty="0" smtClean="0"/>
              <a:t> graph.</a:t>
            </a:r>
          </a:p>
          <a:p>
            <a:r>
              <a:rPr lang="en-US" altLang="zh-CN" dirty="0" smtClean="0"/>
              <a:t>A </a:t>
            </a:r>
            <a:r>
              <a:rPr lang="en-US" altLang="zh-CN" dirty="0" smtClean="0">
                <a:solidFill>
                  <a:srgbClr val="FF9FF8"/>
                </a:solidFill>
              </a:rPr>
              <a:t>strongly connected component (SCC)</a:t>
            </a:r>
            <a:r>
              <a:rPr lang="en-US" altLang="zh-CN" dirty="0" smtClean="0"/>
              <a:t> of the graph is a maximal set of nodes with a (directed) path between every pair of nodes</a:t>
            </a:r>
          </a:p>
        </p:txBody>
      </p:sp>
      <p:sp>
        <p:nvSpPr>
          <p:cNvPr id="2" name="矩形 1"/>
          <p:cNvSpPr/>
          <p:nvPr/>
        </p:nvSpPr>
        <p:spPr>
          <a:xfrm>
            <a:off x="539552" y="3717032"/>
            <a:ext cx="8147248" cy="2086725"/>
          </a:xfrm>
          <a:prstGeom prst="rect">
            <a:avLst/>
          </a:prstGeom>
        </p:spPr>
        <p:txBody>
          <a:bodyPr wrap="square">
            <a:spAutoFit/>
          </a:bodyPr>
          <a:lstStyle/>
          <a:p>
            <a:pPr marL="342900" indent="-342900">
              <a:lnSpc>
                <a:spcPct val="90000"/>
              </a:lnSpc>
              <a:buFont typeface="Wingdings" panose="05000000000000000000" pitchFamily="2" charset="2"/>
              <a:buChar char="Ø"/>
            </a:pPr>
            <a:r>
              <a:rPr lang="en-US" altLang="zh-CN" sz="2400" b="1" dirty="0" smtClean="0">
                <a:solidFill>
                  <a:srgbClr val="00B050"/>
                </a:solidFill>
              </a:rPr>
              <a:t>Packaging </a:t>
            </a:r>
            <a:r>
              <a:rPr lang="en-US" altLang="zh-CN" sz="2400" b="1" dirty="0">
                <a:solidFill>
                  <a:srgbClr val="00B050"/>
                </a:solidFill>
              </a:rPr>
              <a:t>software modules</a:t>
            </a:r>
          </a:p>
          <a:p>
            <a:pPr marL="800100" lvl="1" indent="-342900">
              <a:lnSpc>
                <a:spcPct val="90000"/>
              </a:lnSpc>
              <a:buFont typeface="Wingdings" panose="05000000000000000000" pitchFamily="2" charset="2"/>
              <a:buChar char="ü"/>
            </a:pPr>
            <a:r>
              <a:rPr lang="en-US" altLang="zh-CN" sz="2400" b="1" dirty="0">
                <a:solidFill>
                  <a:srgbClr val="00B050"/>
                </a:solidFill>
              </a:rPr>
              <a:t>construct directed graph of which modules call which other modules</a:t>
            </a:r>
          </a:p>
          <a:p>
            <a:pPr marL="800100" lvl="1" indent="-342900">
              <a:lnSpc>
                <a:spcPct val="90000"/>
              </a:lnSpc>
              <a:buFont typeface="Wingdings" panose="05000000000000000000" pitchFamily="2" charset="2"/>
              <a:buChar char="ü"/>
            </a:pPr>
            <a:r>
              <a:rPr lang="en-US" altLang="zh-CN" sz="2400" b="1" dirty="0">
                <a:solidFill>
                  <a:srgbClr val="00B050"/>
                </a:solidFill>
              </a:rPr>
              <a:t>A SCC is a set of mutually interacting modules</a:t>
            </a:r>
          </a:p>
          <a:p>
            <a:pPr marL="800100" lvl="1" indent="-342900">
              <a:lnSpc>
                <a:spcPct val="90000"/>
              </a:lnSpc>
              <a:buFont typeface="Wingdings" panose="05000000000000000000" pitchFamily="2" charset="2"/>
              <a:buChar char="ü"/>
            </a:pPr>
            <a:r>
              <a:rPr lang="en-US" altLang="zh-CN" sz="2400" b="1" dirty="0">
                <a:solidFill>
                  <a:srgbClr val="00B050"/>
                </a:solidFill>
              </a:rPr>
              <a:t>pack together those in the same </a:t>
            </a:r>
            <a:r>
              <a:rPr lang="en-US" altLang="zh-CN" sz="2400" b="1" dirty="0" smtClean="0">
                <a:solidFill>
                  <a:srgbClr val="00B050"/>
                </a:solidFill>
              </a:rPr>
              <a:t>SCC</a:t>
            </a:r>
          </a:p>
          <a:p>
            <a:pPr marL="342900" indent="-342900">
              <a:lnSpc>
                <a:spcPct val="90000"/>
              </a:lnSpc>
              <a:buFont typeface="Wingdings" panose="05000000000000000000" pitchFamily="2" charset="2"/>
              <a:buChar char="Ø"/>
            </a:pPr>
            <a:r>
              <a:rPr lang="en-US" altLang="zh-CN" sz="2400" b="1" dirty="0" smtClean="0">
                <a:solidFill>
                  <a:srgbClr val="00B050"/>
                </a:solidFill>
              </a:rPr>
              <a:t>Parallel computing</a:t>
            </a:r>
            <a:endParaRPr lang="en-US" altLang="zh-CN" sz="2400" b="1" dirty="0">
              <a:solidFill>
                <a:srgbClr val="00B050"/>
              </a:solidFill>
            </a:endParaRPr>
          </a:p>
        </p:txBody>
      </p:sp>
      <p:sp>
        <p:nvSpPr>
          <p:cNvPr id="4" name="矩形 3"/>
          <p:cNvSpPr/>
          <p:nvPr/>
        </p:nvSpPr>
        <p:spPr>
          <a:xfrm>
            <a:off x="559362" y="3293468"/>
            <a:ext cx="6492425" cy="461665"/>
          </a:xfrm>
          <a:prstGeom prst="rect">
            <a:avLst/>
          </a:prstGeom>
        </p:spPr>
        <p:txBody>
          <a:bodyPr wrap="square">
            <a:spAutoFit/>
          </a:bodyPr>
          <a:lstStyle/>
          <a:p>
            <a:r>
              <a:rPr lang="en-US" altLang="zh-CN" sz="2400" b="1" dirty="0">
                <a:solidFill>
                  <a:srgbClr val="C00000"/>
                </a:solidFill>
              </a:rPr>
              <a:t>What Are SCCs Good For?</a:t>
            </a:r>
            <a:endParaRPr lang="zh-CN" altLang="en-US" sz="2400" b="1" dirty="0">
              <a:solidFill>
                <a:srgbClr val="C00000"/>
              </a:solidFill>
            </a:endParaRPr>
          </a:p>
        </p:txBody>
      </p:sp>
      <p:sp>
        <p:nvSpPr>
          <p:cNvPr id="5" name="矩形 4"/>
          <p:cNvSpPr/>
          <p:nvPr/>
        </p:nvSpPr>
        <p:spPr>
          <a:xfrm>
            <a:off x="559362" y="5761593"/>
            <a:ext cx="6162264" cy="461665"/>
          </a:xfrm>
          <a:prstGeom prst="rect">
            <a:avLst/>
          </a:prstGeom>
        </p:spPr>
        <p:txBody>
          <a:bodyPr wrap="none">
            <a:spAutoFit/>
          </a:bodyPr>
          <a:lstStyle/>
          <a:p>
            <a:r>
              <a:rPr lang="en-US" altLang="zh-CN" sz="2400" b="1" dirty="0">
                <a:solidFill>
                  <a:srgbClr val="002060"/>
                </a:solidFill>
              </a:rPr>
              <a:t>Problem:  Find all the SCCs of the graph.</a:t>
            </a:r>
          </a:p>
        </p:txBody>
      </p:sp>
      <p:sp>
        <p:nvSpPr>
          <p:cNvPr id="12" name="灯片编号占位符 11"/>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9</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884">
                                            <p:txEl>
                                              <p:pRg st="0" end="0"/>
                                            </p:txEl>
                                          </p:spTgt>
                                        </p:tgtEl>
                                        <p:attrNameLst>
                                          <p:attrName>style.visibility</p:attrName>
                                        </p:attrNameLst>
                                      </p:cBhvr>
                                      <p:to>
                                        <p:strVal val="visible"/>
                                      </p:to>
                                    </p:set>
                                    <p:anim calcmode="lin" valueType="num">
                                      <p:cBhvr additive="base">
                                        <p:cTn id="7" dur="500" fill="hold"/>
                                        <p:tgtEl>
                                          <p:spTgt spid="12288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8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884">
                                            <p:txEl>
                                              <p:pRg st="1" end="1"/>
                                            </p:txEl>
                                          </p:spTgt>
                                        </p:tgtEl>
                                        <p:attrNameLst>
                                          <p:attrName>style.visibility</p:attrName>
                                        </p:attrNameLst>
                                      </p:cBhvr>
                                      <p:to>
                                        <p:strVal val="visible"/>
                                      </p:to>
                                    </p:set>
                                    <p:anim calcmode="lin" valueType="num">
                                      <p:cBhvr additive="base">
                                        <p:cTn id="13" dur="500" fill="hold"/>
                                        <p:tgtEl>
                                          <p:spTgt spid="12288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8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additive="base">
                                        <p:cTn id="2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 calcmode="lin" valueType="num">
                                      <p:cBhvr additive="base">
                                        <p:cTn id="2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 calcmode="lin" valueType="num">
                                      <p:cBhvr additive="base">
                                        <p:cTn id="3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 calcmode="lin" valueType="num">
                                      <p:cBhvr additive="base">
                                        <p:cTn id="3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anim calcmode="lin" valueType="num">
                                      <p:cBhvr additive="base">
                                        <p:cTn id="4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ChangeArrowheads="1"/>
          </p:cNvSpPr>
          <p:nvPr/>
        </p:nvSpPr>
        <p:spPr bwMode="auto">
          <a:xfrm>
            <a:off x="247650" y="2692400"/>
            <a:ext cx="8788400" cy="1373188"/>
          </a:xfrm>
          <a:prstGeom prst="rect">
            <a:avLst/>
          </a:prstGeom>
          <a:noFill/>
          <a:ln w="9525">
            <a:noFill/>
            <a:miter lim="800000"/>
            <a:headEnd/>
            <a:tailEnd/>
          </a:ln>
        </p:spPr>
        <p:txBody>
          <a:bodyPr>
            <a:spAutoFit/>
          </a:bodyPr>
          <a:lstStyle/>
          <a:p>
            <a:r>
              <a:rPr kumimoji="1" lang="zh-CN" altLang="en-US" sz="2800" b="1">
                <a:latin typeface="宋体" charset="-122"/>
                <a:ea typeface="宋体" charset="-122"/>
              </a:rPr>
              <a:t>称</a:t>
            </a:r>
            <a:r>
              <a:rPr kumimoji="1" lang="en-US" altLang="zh-CN" sz="2800" b="1" i="1">
                <a:latin typeface="Times New Roman" pitchFamily="18" charset="0"/>
                <a:ea typeface="宋体" charset="-122"/>
              </a:rPr>
              <a:t>G</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X</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E </a:t>
            </a:r>
            <a:r>
              <a:rPr kumimoji="1" lang="en-US" altLang="zh-CN" sz="2800" b="1">
                <a:latin typeface="Times New Roman" pitchFamily="18" charset="0"/>
                <a:ea typeface="宋体" charset="-122"/>
              </a:rPr>
              <a:t>)</a:t>
            </a:r>
            <a:r>
              <a:rPr kumimoji="1" lang="zh-CN" altLang="en-US" sz="2800" b="1">
                <a:latin typeface="宋体" charset="-122"/>
                <a:ea typeface="宋体" charset="-122"/>
              </a:rPr>
              <a:t>为</a:t>
            </a:r>
            <a:r>
              <a:rPr kumimoji="1" lang="zh-CN" altLang="en-US" sz="2800" b="1">
                <a:solidFill>
                  <a:srgbClr val="800000"/>
                </a:solidFill>
                <a:latin typeface="Times New Roman" pitchFamily="18" charset="0"/>
                <a:ea typeface="黑体" pitchFamily="2" charset="-122"/>
              </a:rPr>
              <a:t>二部图</a:t>
            </a:r>
            <a:r>
              <a:rPr kumimoji="1" lang="en-US" altLang="zh-CN" sz="2800" b="1">
                <a:latin typeface="Times New Roman" pitchFamily="18" charset="0"/>
                <a:ea typeface="宋体" charset="-122"/>
              </a:rPr>
              <a:t>. </a:t>
            </a:r>
            <a:r>
              <a:rPr kumimoji="1" lang="zh-CN" altLang="en-US" sz="2800" b="1">
                <a:latin typeface="宋体" charset="-122"/>
                <a:ea typeface="宋体" charset="-122"/>
              </a:rPr>
              <a:t>如果</a:t>
            </a:r>
            <a:r>
              <a:rPr kumimoji="1" lang="en-US" altLang="zh-CN" sz="2800" b="1" i="1">
                <a:latin typeface="Times New Roman" pitchFamily="18" charset="0"/>
                <a:ea typeface="宋体" charset="-122"/>
              </a:rPr>
              <a:t>X</a:t>
            </a:r>
            <a:r>
              <a:rPr kumimoji="1" lang="zh-CN" altLang="en-US" sz="2800" b="1">
                <a:latin typeface="宋体" charset="-122"/>
                <a:ea typeface="宋体" charset="-122"/>
              </a:rPr>
              <a:t>中的每个点都与</a:t>
            </a:r>
            <a:r>
              <a:rPr kumimoji="1" lang="en-US" altLang="zh-CN" sz="2800" b="1" i="1">
                <a:latin typeface="Times New Roman" pitchFamily="18" charset="0"/>
                <a:ea typeface="宋体" charset="-122"/>
              </a:rPr>
              <a:t>Y</a:t>
            </a:r>
            <a:r>
              <a:rPr kumimoji="1" lang="zh-CN" altLang="en-US" sz="2800" b="1">
                <a:latin typeface="宋体" charset="-122"/>
                <a:ea typeface="宋体" charset="-122"/>
              </a:rPr>
              <a:t>中的每个点邻接</a:t>
            </a:r>
            <a:r>
              <a:rPr kumimoji="1" lang="en-US" altLang="zh-CN" sz="2800" b="1">
                <a:latin typeface="Times New Roman" pitchFamily="18" charset="0"/>
                <a:ea typeface="宋体" charset="-122"/>
              </a:rPr>
              <a:t>, </a:t>
            </a:r>
            <a:r>
              <a:rPr kumimoji="1" lang="zh-CN" altLang="en-US" sz="2800" b="1">
                <a:latin typeface="宋体" charset="-122"/>
                <a:ea typeface="宋体" charset="-122"/>
              </a:rPr>
              <a:t>则称</a:t>
            </a:r>
            <a:r>
              <a:rPr kumimoji="1" lang="en-US" altLang="zh-CN" sz="2800" b="1" i="1">
                <a:latin typeface="Times New Roman" pitchFamily="18" charset="0"/>
                <a:ea typeface="宋体" charset="-122"/>
              </a:rPr>
              <a:t>G</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X</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E </a:t>
            </a:r>
            <a:r>
              <a:rPr kumimoji="1" lang="en-US" altLang="zh-CN" sz="2800" b="1">
                <a:latin typeface="Times New Roman" pitchFamily="18" charset="0"/>
                <a:ea typeface="宋体" charset="-122"/>
              </a:rPr>
              <a:t>)</a:t>
            </a:r>
            <a:r>
              <a:rPr kumimoji="1" lang="zh-CN" altLang="en-US" sz="2800" b="1">
                <a:latin typeface="宋体" charset="-122"/>
                <a:ea typeface="宋体" charset="-122"/>
              </a:rPr>
              <a:t>为</a:t>
            </a:r>
            <a:r>
              <a:rPr kumimoji="1" lang="zh-CN" altLang="en-US" sz="2800" b="1">
                <a:solidFill>
                  <a:srgbClr val="800000"/>
                </a:solidFill>
                <a:latin typeface="Times New Roman" pitchFamily="18" charset="0"/>
                <a:ea typeface="黑体" pitchFamily="2" charset="-122"/>
              </a:rPr>
              <a:t>完备二部图</a:t>
            </a:r>
            <a:r>
              <a:rPr kumimoji="1" lang="en-US" altLang="zh-CN" sz="2800" b="1">
                <a:latin typeface="Times New Roman" pitchFamily="18" charset="0"/>
                <a:ea typeface="宋体" charset="-122"/>
              </a:rPr>
              <a:t>. </a:t>
            </a:r>
            <a:r>
              <a:rPr kumimoji="1" lang="zh-CN" altLang="en-US" sz="2800" b="1">
                <a:latin typeface="宋体" charset="-122"/>
                <a:ea typeface="宋体" charset="-122"/>
              </a:rPr>
              <a:t>若</a:t>
            </a:r>
            <a:r>
              <a:rPr kumimoji="1" lang="zh-CN" altLang="en-US" sz="2800" b="1">
                <a:latin typeface="Times New Roman" pitchFamily="18" charset="0"/>
                <a:ea typeface="宋体" charset="-122"/>
              </a:rPr>
              <a:t> </a:t>
            </a:r>
            <a:r>
              <a:rPr kumimoji="1" lang="en-US" altLang="zh-CN" sz="2800" b="1" i="1">
                <a:latin typeface="Times New Roman" pitchFamily="18" charset="0"/>
                <a:ea typeface="宋体" charset="-122"/>
              </a:rPr>
              <a:t>F</a:t>
            </a:r>
            <a:r>
              <a:rPr kumimoji="1" lang="zh-CN" altLang="en-US" sz="2800" b="1">
                <a:latin typeface="宋体" charset="-122"/>
                <a:ea typeface="宋体" charset="-122"/>
              </a:rPr>
              <a:t>：</a:t>
            </a:r>
            <a:r>
              <a:rPr kumimoji="1" lang="en-US" altLang="zh-CN" sz="2800" b="1" i="1">
                <a:latin typeface="Times New Roman" pitchFamily="18" charset="0"/>
                <a:ea typeface="宋体" charset="-122"/>
              </a:rPr>
              <a:t>E </a:t>
            </a:r>
            <a:r>
              <a:rPr kumimoji="1" lang="en-US" altLang="zh-CN" sz="2800" b="1">
                <a:latin typeface="宋体" charset="-122"/>
                <a:ea typeface="宋体" charset="-122"/>
              </a:rPr>
              <a:t>→</a:t>
            </a:r>
            <a:r>
              <a:rPr kumimoji="1" lang="en-US" altLang="zh-CN" sz="2800" b="1" i="1">
                <a:latin typeface="Times New Roman" pitchFamily="18" charset="0"/>
                <a:ea typeface="宋体" charset="-122"/>
              </a:rPr>
              <a:t>R </a:t>
            </a:r>
            <a:r>
              <a:rPr kumimoji="1" lang="en-US" altLang="zh-CN" sz="2800" b="1" baseline="30000">
                <a:latin typeface="Times New Roman" pitchFamily="18" charset="0"/>
                <a:ea typeface="宋体" charset="-122"/>
              </a:rPr>
              <a:t>+</a:t>
            </a:r>
            <a:r>
              <a:rPr kumimoji="1" lang="en-US" altLang="zh-CN" sz="2800" b="1">
                <a:latin typeface="Times New Roman" pitchFamily="18" charset="0"/>
                <a:ea typeface="宋体" charset="-122"/>
              </a:rPr>
              <a:t>, </a:t>
            </a:r>
            <a:r>
              <a:rPr kumimoji="1" lang="zh-CN" altLang="en-US" sz="2800" b="1">
                <a:latin typeface="宋体" charset="-122"/>
                <a:ea typeface="宋体" charset="-122"/>
              </a:rPr>
              <a:t>则称</a:t>
            </a:r>
            <a:r>
              <a:rPr kumimoji="1" lang="en-US" altLang="zh-CN" sz="2800" b="1" i="1">
                <a:latin typeface="Times New Roman" pitchFamily="18" charset="0"/>
                <a:ea typeface="宋体" charset="-122"/>
              </a:rPr>
              <a:t>G</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X</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E</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F </a:t>
            </a:r>
            <a:r>
              <a:rPr kumimoji="1" lang="en-US" altLang="zh-CN" sz="2800" b="1">
                <a:latin typeface="Times New Roman" pitchFamily="18" charset="0"/>
                <a:ea typeface="宋体" charset="-122"/>
              </a:rPr>
              <a:t>)</a:t>
            </a:r>
            <a:r>
              <a:rPr kumimoji="1" lang="zh-CN" altLang="en-US" sz="2800" b="1">
                <a:latin typeface="宋体" charset="-122"/>
                <a:ea typeface="宋体" charset="-122"/>
              </a:rPr>
              <a:t>为</a:t>
            </a:r>
            <a:r>
              <a:rPr kumimoji="1" lang="zh-CN" altLang="en-US" sz="2800" b="1">
                <a:solidFill>
                  <a:srgbClr val="800000"/>
                </a:solidFill>
                <a:latin typeface="Times New Roman" pitchFamily="18" charset="0"/>
                <a:ea typeface="黑体" pitchFamily="2" charset="-122"/>
              </a:rPr>
              <a:t>二部赋权图</a:t>
            </a:r>
            <a:r>
              <a:rPr kumimoji="1" lang="en-US" altLang="zh-CN" sz="2800" b="1">
                <a:latin typeface="Times New Roman" pitchFamily="18" charset="0"/>
                <a:ea typeface="宋体" charset="-122"/>
              </a:rPr>
              <a:t>. </a:t>
            </a:r>
          </a:p>
        </p:txBody>
      </p:sp>
      <p:sp>
        <p:nvSpPr>
          <p:cNvPr id="253956" name="Rectangle 4"/>
          <p:cNvSpPr>
            <a:spLocks noChangeArrowheads="1"/>
          </p:cNvSpPr>
          <p:nvPr/>
        </p:nvSpPr>
        <p:spPr bwMode="auto">
          <a:xfrm>
            <a:off x="323850" y="1484313"/>
            <a:ext cx="7720013" cy="519112"/>
          </a:xfrm>
          <a:prstGeom prst="rect">
            <a:avLst/>
          </a:prstGeom>
          <a:noFill/>
          <a:ln w="9525">
            <a:noFill/>
            <a:miter lim="800000"/>
            <a:headEnd/>
            <a:tailEnd/>
          </a:ln>
        </p:spPr>
        <p:txBody>
          <a:bodyPr wrap="none">
            <a:spAutoFit/>
          </a:bodyPr>
          <a:lstStyle/>
          <a:p>
            <a:r>
              <a:rPr kumimoji="1" lang="zh-CN" altLang="en-US" sz="2800" b="1" dirty="0">
                <a:solidFill>
                  <a:srgbClr val="FF9900"/>
                </a:solidFill>
                <a:latin typeface="Times New Roman" pitchFamily="18" charset="0"/>
                <a:ea typeface="黑体" pitchFamily="2" charset="-122"/>
              </a:rPr>
              <a:t>定义</a:t>
            </a:r>
            <a:r>
              <a:rPr kumimoji="1" lang="en-US" altLang="zh-CN" sz="2800" b="1" dirty="0">
                <a:solidFill>
                  <a:srgbClr val="FF9900"/>
                </a:solidFill>
                <a:latin typeface="Times New Roman" pitchFamily="18" charset="0"/>
                <a:ea typeface="黑体" pitchFamily="2" charset="-122"/>
              </a:rPr>
              <a:t>1</a:t>
            </a:r>
            <a:r>
              <a:rPr kumimoji="1" lang="en-US" altLang="zh-CN" sz="2800" b="1" dirty="0">
                <a:latin typeface="Times New Roman" pitchFamily="18" charset="0"/>
                <a:ea typeface="黑体" pitchFamily="2" charset="-122"/>
              </a:rPr>
              <a:t> </a:t>
            </a:r>
            <a:r>
              <a:rPr kumimoji="1" lang="zh-CN" altLang="en-US" sz="2800" b="1" dirty="0">
                <a:latin typeface="宋体" charset="-122"/>
                <a:ea typeface="宋体" charset="-122"/>
              </a:rPr>
              <a:t>设</a:t>
            </a:r>
            <a:r>
              <a:rPr kumimoji="1" lang="en-US" altLang="zh-CN" sz="2800" b="1" i="1" dirty="0">
                <a:latin typeface="Times New Roman" pitchFamily="18" charset="0"/>
                <a:ea typeface="宋体" charset="-122"/>
              </a:rPr>
              <a:t>X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zh-CN" altLang="en-US" sz="2800" b="1" dirty="0">
                <a:latin typeface="宋体" charset="-122"/>
                <a:ea typeface="宋体" charset="-122"/>
              </a:rPr>
              <a:t>都是非空有限顶点集</a:t>
            </a:r>
            <a:r>
              <a:rPr kumimoji="1" lang="en-US" altLang="zh-CN" sz="2800" b="1" dirty="0">
                <a:latin typeface="Times New Roman" pitchFamily="18" charset="0"/>
                <a:ea typeface="宋体" charset="-122"/>
              </a:rPr>
              <a:t>, </a:t>
            </a:r>
            <a:r>
              <a:rPr kumimoji="1" lang="zh-CN" altLang="en-US" sz="2800" b="1" dirty="0">
                <a:latin typeface="宋体" charset="-122"/>
                <a:ea typeface="宋体" charset="-122"/>
              </a:rPr>
              <a:t>且</a:t>
            </a:r>
            <a:r>
              <a:rPr kumimoji="1" lang="en-US" altLang="zh-CN" sz="2800" b="1" i="1" dirty="0">
                <a:latin typeface="Times New Roman" pitchFamily="18" charset="0"/>
                <a:ea typeface="宋体" charset="-122"/>
              </a:rPr>
              <a:t>X </a:t>
            </a:r>
            <a:r>
              <a:rPr kumimoji="1" lang="en-US" altLang="zh-CN" sz="2800" b="1" dirty="0">
                <a:latin typeface="宋体" charset="-122"/>
                <a:ea typeface="宋体" charset="-122"/>
              </a:rPr>
              <a:t>∩</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 = </a:t>
            </a:r>
            <a:r>
              <a:rPr kumimoji="1" lang="el-GR" altLang="zh-CN" sz="2800" b="1" i="1" dirty="0">
                <a:latin typeface="宋体" charset="-122"/>
                <a:ea typeface="宋体" charset="-122"/>
              </a:rPr>
              <a:t>Φ</a:t>
            </a:r>
            <a:r>
              <a:rPr kumimoji="1" lang="en-US" altLang="zh-CN" sz="2800" b="1" dirty="0">
                <a:latin typeface="Times New Roman" pitchFamily="18" charset="0"/>
                <a:ea typeface="宋体" charset="-122"/>
              </a:rPr>
              <a:t>,</a:t>
            </a:r>
          </a:p>
        </p:txBody>
      </p:sp>
      <p:graphicFrame>
        <p:nvGraphicFramePr>
          <p:cNvPr id="253957" name="Object 5"/>
          <p:cNvGraphicFramePr>
            <a:graphicFrameLocks noChangeAspect="1"/>
          </p:cNvGraphicFramePr>
          <p:nvPr/>
        </p:nvGraphicFramePr>
        <p:xfrm>
          <a:off x="611188" y="2154238"/>
          <a:ext cx="3240087" cy="558800"/>
        </p:xfrm>
        <a:graphic>
          <a:graphicData uri="http://schemas.openxmlformats.org/presentationml/2006/ole">
            <mc:AlternateContent xmlns:mc="http://schemas.openxmlformats.org/markup-compatibility/2006">
              <mc:Choice xmlns:v="urn:schemas-microsoft-com:vml" Requires="v">
                <p:oleObj spid="_x0000_s1034774" name="Equation" r:id="rId3" imgW="1473120" imgH="253800" progId="Equation.3">
                  <p:embed/>
                </p:oleObj>
              </mc:Choice>
              <mc:Fallback>
                <p:oleObj name="Equation" r:id="rId3" imgW="1473120" imgH="253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154238"/>
                        <a:ext cx="3240087"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3958" name="Object 6"/>
          <p:cNvGraphicFramePr>
            <a:graphicFrameLocks noChangeAspect="1"/>
          </p:cNvGraphicFramePr>
          <p:nvPr/>
        </p:nvGraphicFramePr>
        <p:xfrm>
          <a:off x="393700" y="4454525"/>
          <a:ext cx="7321550" cy="1008063"/>
        </p:xfrm>
        <a:graphic>
          <a:graphicData uri="http://schemas.openxmlformats.org/presentationml/2006/ole">
            <mc:AlternateContent xmlns:mc="http://schemas.openxmlformats.org/markup-compatibility/2006">
              <mc:Choice xmlns:v="urn:schemas-microsoft-com:vml" Requires="v">
                <p:oleObj spid="_x0000_s1034775" name="公式" r:id="rId5" imgW="3136680" imgH="431640" progId="Equation.3">
                  <p:embed/>
                </p:oleObj>
              </mc:Choice>
              <mc:Fallback>
                <p:oleObj name="公式" r:id="rId5" imgW="3136680" imgH="431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00" y="4454525"/>
                        <a:ext cx="7321550"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Rectangle 7"/>
          <p:cNvSpPr>
            <a:spLocks noGrp="1" noChangeArrowheads="1"/>
          </p:cNvSpPr>
          <p:nvPr>
            <p:ph type="title" idx="4294967295"/>
          </p:nvPr>
        </p:nvSpPr>
        <p:spPr/>
        <p:txBody>
          <a:bodyPr/>
          <a:lstStyle/>
          <a:p>
            <a:pPr eaLnBrk="1" hangingPunct="1"/>
            <a:r>
              <a:rPr kumimoji="1" lang="en-US" altLang="zh-CN" dirty="0" smtClean="0">
                <a:ea typeface="宋体" charset="-122"/>
              </a:rPr>
              <a:t>9.3 </a:t>
            </a:r>
            <a:r>
              <a:rPr kumimoji="1" lang="zh-CN" altLang="en-US" dirty="0" smtClean="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90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3956"/>
                                        </p:tgtEl>
                                        <p:attrNameLst>
                                          <p:attrName>style.visibility</p:attrName>
                                        </p:attrNameLst>
                                      </p:cBhvr>
                                      <p:to>
                                        <p:strVal val="visible"/>
                                      </p:to>
                                    </p:set>
                                    <p:anim calcmode="lin" valueType="num">
                                      <p:cBhvr additive="base">
                                        <p:cTn id="7" dur="500" fill="hold"/>
                                        <p:tgtEl>
                                          <p:spTgt spid="253956"/>
                                        </p:tgtEl>
                                        <p:attrNameLst>
                                          <p:attrName>ppt_x</p:attrName>
                                        </p:attrNameLst>
                                      </p:cBhvr>
                                      <p:tavLst>
                                        <p:tav tm="0">
                                          <p:val>
                                            <p:strVal val="0-#ppt_w/2"/>
                                          </p:val>
                                        </p:tav>
                                        <p:tav tm="100000">
                                          <p:val>
                                            <p:strVal val="#ppt_x"/>
                                          </p:val>
                                        </p:tav>
                                      </p:tavLst>
                                    </p:anim>
                                    <p:anim calcmode="lin" valueType="num">
                                      <p:cBhvr additive="base">
                                        <p:cTn id="8" dur="500" fill="hold"/>
                                        <p:tgtEl>
                                          <p:spTgt spid="2539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3957"/>
                                        </p:tgtEl>
                                        <p:attrNameLst>
                                          <p:attrName>style.visibility</p:attrName>
                                        </p:attrNameLst>
                                      </p:cBhvr>
                                      <p:to>
                                        <p:strVal val="visible"/>
                                      </p:to>
                                    </p:set>
                                    <p:anim calcmode="lin" valueType="num">
                                      <p:cBhvr additive="base">
                                        <p:cTn id="13" dur="500" fill="hold"/>
                                        <p:tgtEl>
                                          <p:spTgt spid="253957"/>
                                        </p:tgtEl>
                                        <p:attrNameLst>
                                          <p:attrName>ppt_x</p:attrName>
                                        </p:attrNameLst>
                                      </p:cBhvr>
                                      <p:tavLst>
                                        <p:tav tm="0">
                                          <p:val>
                                            <p:strVal val="0-#ppt_w/2"/>
                                          </p:val>
                                        </p:tav>
                                        <p:tav tm="100000">
                                          <p:val>
                                            <p:strVal val="#ppt_x"/>
                                          </p:val>
                                        </p:tav>
                                      </p:tavLst>
                                    </p:anim>
                                    <p:anim calcmode="lin" valueType="num">
                                      <p:cBhvr additive="base">
                                        <p:cTn id="14" dur="500" fill="hold"/>
                                        <p:tgtEl>
                                          <p:spTgt spid="25395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3955"/>
                                        </p:tgtEl>
                                        <p:attrNameLst>
                                          <p:attrName>style.visibility</p:attrName>
                                        </p:attrNameLst>
                                      </p:cBhvr>
                                      <p:to>
                                        <p:strVal val="visible"/>
                                      </p:to>
                                    </p:set>
                                    <p:anim calcmode="lin" valueType="num">
                                      <p:cBhvr additive="base">
                                        <p:cTn id="19" dur="500" fill="hold"/>
                                        <p:tgtEl>
                                          <p:spTgt spid="253955"/>
                                        </p:tgtEl>
                                        <p:attrNameLst>
                                          <p:attrName>ppt_x</p:attrName>
                                        </p:attrNameLst>
                                      </p:cBhvr>
                                      <p:tavLst>
                                        <p:tav tm="0">
                                          <p:val>
                                            <p:strVal val="0-#ppt_w/2"/>
                                          </p:val>
                                        </p:tav>
                                        <p:tav tm="100000">
                                          <p:val>
                                            <p:strVal val="#ppt_x"/>
                                          </p:val>
                                        </p:tav>
                                      </p:tavLst>
                                    </p:anim>
                                    <p:anim calcmode="lin" valueType="num">
                                      <p:cBhvr additive="base">
                                        <p:cTn id="20" dur="500" fill="hold"/>
                                        <p:tgtEl>
                                          <p:spTgt spid="25395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53958"/>
                                        </p:tgtEl>
                                        <p:attrNameLst>
                                          <p:attrName>style.visibility</p:attrName>
                                        </p:attrNameLst>
                                      </p:cBhvr>
                                      <p:to>
                                        <p:strVal val="visible"/>
                                      </p:to>
                                    </p:set>
                                    <p:anim calcmode="lin" valueType="num">
                                      <p:cBhvr additive="base">
                                        <p:cTn id="25" dur="500" fill="hold"/>
                                        <p:tgtEl>
                                          <p:spTgt spid="253958"/>
                                        </p:tgtEl>
                                        <p:attrNameLst>
                                          <p:attrName>ppt_x</p:attrName>
                                        </p:attrNameLst>
                                      </p:cBhvr>
                                      <p:tavLst>
                                        <p:tav tm="0">
                                          <p:val>
                                            <p:strVal val="0-#ppt_w/2"/>
                                          </p:val>
                                        </p:tav>
                                        <p:tav tm="100000">
                                          <p:val>
                                            <p:strVal val="#ppt_x"/>
                                          </p:val>
                                        </p:tav>
                                      </p:tavLst>
                                    </p:anim>
                                    <p:anim calcmode="lin" valueType="num">
                                      <p:cBhvr additive="base">
                                        <p:cTn id="26" dur="500" fill="hold"/>
                                        <p:tgtEl>
                                          <p:spTgt spid="2539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autoUpdateAnimBg="0"/>
      <p:bldP spid="253956"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396875" y="1230313"/>
            <a:ext cx="9144000" cy="1373187"/>
          </a:xfrm>
          <a:prstGeom prst="rect">
            <a:avLst/>
          </a:prstGeom>
          <a:noFill/>
          <a:ln w="9525">
            <a:noFill/>
            <a:miter lim="800000"/>
            <a:headEnd/>
            <a:tailEnd/>
          </a:ln>
        </p:spPr>
        <p:txBody>
          <a:bodyPr>
            <a:spAutoFit/>
          </a:bodyPr>
          <a:lstStyle/>
          <a:p>
            <a:r>
              <a:rPr kumimoji="1" lang="zh-CN" altLang="en-US" sz="2800" b="1">
                <a:latin typeface="Times New Roman" pitchFamily="18" charset="0"/>
                <a:ea typeface="黑体" pitchFamily="2" charset="-122"/>
              </a:rPr>
              <a:t>定义</a:t>
            </a:r>
            <a:r>
              <a:rPr kumimoji="1" lang="en-US" altLang="zh-CN" sz="2800" b="1">
                <a:latin typeface="Times New Roman" pitchFamily="18" charset="0"/>
                <a:ea typeface="黑体" pitchFamily="2" charset="-122"/>
              </a:rPr>
              <a:t>3</a:t>
            </a:r>
            <a:r>
              <a:rPr kumimoji="1" lang="en-US" altLang="zh-CN" sz="2800" b="1">
                <a:latin typeface="Times New Roman" pitchFamily="18" charset="0"/>
                <a:ea typeface="宋体" charset="-122"/>
              </a:rPr>
              <a:t> </a:t>
            </a:r>
            <a:r>
              <a:rPr kumimoji="1" lang="zh-CN" altLang="en-US" sz="2800" b="1">
                <a:latin typeface="宋体" charset="-122"/>
                <a:ea typeface="宋体" charset="-122"/>
              </a:rPr>
              <a:t>若匹配</a:t>
            </a:r>
            <a:r>
              <a:rPr kumimoji="1" lang="en-US" altLang="zh-CN" sz="2800" b="1" i="1">
                <a:latin typeface="Times New Roman" pitchFamily="18" charset="0"/>
                <a:ea typeface="宋体" charset="-122"/>
              </a:rPr>
              <a:t>M</a:t>
            </a:r>
            <a:r>
              <a:rPr kumimoji="1" lang="zh-CN" altLang="en-US" sz="2800" b="1">
                <a:latin typeface="宋体" charset="-122"/>
                <a:ea typeface="宋体" charset="-122"/>
              </a:rPr>
              <a:t>的某条边与点</a:t>
            </a:r>
            <a:r>
              <a:rPr kumimoji="1" lang="en-US" altLang="zh-CN" sz="2800" b="1" i="1">
                <a:latin typeface="Times New Roman" pitchFamily="18" charset="0"/>
                <a:ea typeface="宋体" charset="-122"/>
              </a:rPr>
              <a:t>v</a:t>
            </a:r>
            <a:r>
              <a:rPr kumimoji="1" lang="zh-CN" altLang="en-US" sz="2800" b="1">
                <a:latin typeface="宋体" charset="-122"/>
                <a:ea typeface="宋体" charset="-122"/>
              </a:rPr>
              <a:t>关联</a:t>
            </a:r>
            <a:r>
              <a:rPr kumimoji="1" lang="en-US" altLang="zh-CN" sz="2800" b="1">
                <a:latin typeface="Times New Roman" pitchFamily="18" charset="0"/>
                <a:ea typeface="宋体" charset="-122"/>
              </a:rPr>
              <a:t>, </a:t>
            </a:r>
            <a:r>
              <a:rPr kumimoji="1" lang="zh-CN" altLang="en-US" sz="2800" b="1">
                <a:latin typeface="宋体" charset="-122"/>
                <a:ea typeface="宋体" charset="-122"/>
              </a:rPr>
              <a:t>则称</a:t>
            </a:r>
            <a:r>
              <a:rPr kumimoji="1" lang="en-US" altLang="zh-CN" sz="2800" b="1" i="1">
                <a:latin typeface="Times New Roman" pitchFamily="18" charset="0"/>
                <a:ea typeface="宋体" charset="-122"/>
              </a:rPr>
              <a:t>M</a:t>
            </a:r>
            <a:r>
              <a:rPr kumimoji="1" lang="zh-CN" altLang="en-US" sz="2800" b="1">
                <a:latin typeface="Times New Roman" pitchFamily="18" charset="0"/>
                <a:ea typeface="黑体" pitchFamily="2" charset="-122"/>
              </a:rPr>
              <a:t>饱和</a:t>
            </a:r>
          </a:p>
          <a:p>
            <a:r>
              <a:rPr kumimoji="1" lang="zh-CN" altLang="en-US" sz="2800" b="1">
                <a:latin typeface="宋体" charset="-122"/>
                <a:ea typeface="宋体" charset="-122"/>
              </a:rPr>
              <a:t>点</a:t>
            </a:r>
            <a:r>
              <a:rPr kumimoji="1" lang="en-US" altLang="zh-CN" sz="2800" b="1" i="1">
                <a:latin typeface="Times New Roman" pitchFamily="18" charset="0"/>
                <a:ea typeface="宋体" charset="-122"/>
              </a:rPr>
              <a:t>v</a:t>
            </a:r>
            <a:r>
              <a:rPr kumimoji="1" lang="en-US" altLang="zh-CN" sz="2800" b="1">
                <a:latin typeface="Times New Roman" pitchFamily="18" charset="0"/>
                <a:ea typeface="宋体" charset="-122"/>
              </a:rPr>
              <a:t>, </a:t>
            </a:r>
            <a:r>
              <a:rPr kumimoji="1" lang="zh-CN" altLang="en-US" sz="2800" b="1">
                <a:latin typeface="宋体" charset="-122"/>
                <a:ea typeface="宋体" charset="-122"/>
              </a:rPr>
              <a:t>并且称</a:t>
            </a:r>
            <a:r>
              <a:rPr kumimoji="1" lang="en-US" altLang="zh-CN" sz="2800" b="1" i="1">
                <a:latin typeface="Times New Roman" pitchFamily="18" charset="0"/>
                <a:ea typeface="宋体" charset="-122"/>
              </a:rPr>
              <a:t>v</a:t>
            </a:r>
            <a:r>
              <a:rPr kumimoji="1" lang="zh-CN" altLang="en-US" sz="2800" b="1">
                <a:latin typeface="宋体" charset="-122"/>
                <a:ea typeface="宋体" charset="-122"/>
              </a:rPr>
              <a:t>是</a:t>
            </a:r>
            <a:r>
              <a:rPr kumimoji="1" lang="en-US" altLang="zh-CN" sz="2800" b="1" i="1">
                <a:latin typeface="Times New Roman" pitchFamily="18" charset="0"/>
                <a:ea typeface="宋体" charset="-122"/>
              </a:rPr>
              <a:t>M</a:t>
            </a:r>
            <a:r>
              <a:rPr kumimoji="1" lang="zh-CN" altLang="en-US" sz="2800" b="1">
                <a:latin typeface="宋体" charset="-122"/>
                <a:ea typeface="宋体" charset="-122"/>
              </a:rPr>
              <a:t>的</a:t>
            </a:r>
            <a:r>
              <a:rPr kumimoji="1" lang="zh-CN" altLang="en-US" sz="2800" b="1">
                <a:solidFill>
                  <a:srgbClr val="800000"/>
                </a:solidFill>
                <a:latin typeface="Times New Roman" pitchFamily="18" charset="0"/>
                <a:ea typeface="黑体" pitchFamily="2" charset="-122"/>
              </a:rPr>
              <a:t>饱和点</a:t>
            </a:r>
            <a:r>
              <a:rPr kumimoji="1" lang="en-US" altLang="zh-CN" sz="2800" b="1">
                <a:latin typeface="Times New Roman" pitchFamily="18" charset="0"/>
                <a:ea typeface="宋体" charset="-122"/>
              </a:rPr>
              <a:t>, </a:t>
            </a:r>
            <a:r>
              <a:rPr kumimoji="1" lang="zh-CN" altLang="en-US" sz="2800" b="1">
                <a:latin typeface="宋体" charset="-122"/>
                <a:ea typeface="宋体" charset="-122"/>
              </a:rPr>
              <a:t>否则称</a:t>
            </a:r>
            <a:r>
              <a:rPr kumimoji="1" lang="en-US" altLang="zh-CN" sz="2800" b="1" i="1">
                <a:latin typeface="Times New Roman" pitchFamily="18" charset="0"/>
                <a:ea typeface="宋体" charset="-122"/>
              </a:rPr>
              <a:t>v</a:t>
            </a:r>
            <a:r>
              <a:rPr kumimoji="1" lang="zh-CN" altLang="en-US" sz="2800" b="1">
                <a:latin typeface="宋体" charset="-122"/>
                <a:ea typeface="宋体" charset="-122"/>
              </a:rPr>
              <a:t>是</a:t>
            </a:r>
            <a:r>
              <a:rPr kumimoji="1" lang="en-US" altLang="zh-CN" sz="2800" b="1" i="1">
                <a:latin typeface="Times New Roman" pitchFamily="18" charset="0"/>
                <a:ea typeface="宋体" charset="-122"/>
              </a:rPr>
              <a:t>M</a:t>
            </a:r>
            <a:r>
              <a:rPr kumimoji="1" lang="zh-CN" altLang="en-US" sz="2800" b="1">
                <a:latin typeface="宋体" charset="-122"/>
                <a:ea typeface="宋体" charset="-122"/>
              </a:rPr>
              <a:t>的</a:t>
            </a:r>
            <a:r>
              <a:rPr kumimoji="1" lang="zh-CN" altLang="en-US" sz="2800" b="1">
                <a:solidFill>
                  <a:srgbClr val="800000"/>
                </a:solidFill>
                <a:latin typeface="宋体" charset="-122"/>
                <a:ea typeface="宋体" charset="-122"/>
              </a:rPr>
              <a:t>非饱</a:t>
            </a:r>
          </a:p>
          <a:p>
            <a:r>
              <a:rPr kumimoji="1" lang="zh-CN" altLang="en-US" sz="2800" b="1">
                <a:solidFill>
                  <a:srgbClr val="800000"/>
                </a:solidFill>
                <a:latin typeface="宋体" charset="-122"/>
                <a:ea typeface="宋体" charset="-122"/>
              </a:rPr>
              <a:t>和点</a:t>
            </a:r>
            <a:r>
              <a:rPr kumimoji="1" lang="en-US" altLang="zh-CN" sz="2800" b="1">
                <a:latin typeface="Times New Roman" pitchFamily="18" charset="0"/>
                <a:ea typeface="宋体" charset="-122"/>
              </a:rPr>
              <a:t>. </a:t>
            </a:r>
          </a:p>
        </p:txBody>
      </p:sp>
      <p:sp>
        <p:nvSpPr>
          <p:cNvPr id="254979" name="Rectangle 3"/>
          <p:cNvSpPr>
            <a:spLocks noChangeArrowheads="1"/>
          </p:cNvSpPr>
          <p:nvPr/>
        </p:nvSpPr>
        <p:spPr bwMode="auto">
          <a:xfrm>
            <a:off x="396875" y="2830513"/>
            <a:ext cx="9144000" cy="1800225"/>
          </a:xfrm>
          <a:prstGeom prst="rect">
            <a:avLst/>
          </a:prstGeom>
          <a:noFill/>
          <a:ln w="9525">
            <a:noFill/>
            <a:miter lim="800000"/>
            <a:headEnd/>
            <a:tailEnd/>
          </a:ln>
        </p:spPr>
        <p:txBody>
          <a:bodyPr>
            <a:spAutoFit/>
          </a:bodyPr>
          <a:lstStyle/>
          <a:p>
            <a:r>
              <a:rPr kumimoji="1" lang="zh-CN" altLang="en-US" sz="2800" b="1">
                <a:latin typeface="Times New Roman" pitchFamily="18" charset="0"/>
                <a:ea typeface="黑体" pitchFamily="2" charset="-122"/>
              </a:rPr>
              <a:t>定义</a:t>
            </a:r>
            <a:r>
              <a:rPr kumimoji="1" lang="en-US" altLang="zh-CN" sz="2800" b="1">
                <a:latin typeface="Times New Roman" pitchFamily="18" charset="0"/>
                <a:ea typeface="黑体" pitchFamily="2" charset="-122"/>
              </a:rPr>
              <a:t>4</a:t>
            </a:r>
            <a:r>
              <a:rPr kumimoji="1" lang="en-US" altLang="zh-CN" sz="2800" b="1">
                <a:latin typeface="Times New Roman" pitchFamily="18" charset="0"/>
                <a:ea typeface="宋体" charset="-122"/>
              </a:rPr>
              <a:t> </a:t>
            </a:r>
            <a:r>
              <a:rPr kumimoji="1" lang="zh-CN" altLang="en-US" sz="2800" b="1">
                <a:latin typeface="宋体" charset="-122"/>
                <a:ea typeface="宋体" charset="-122"/>
              </a:rPr>
              <a:t>设</a:t>
            </a:r>
            <a:r>
              <a:rPr kumimoji="1" lang="en-US" altLang="zh-CN" sz="2800" b="1" i="1">
                <a:latin typeface="Times New Roman" pitchFamily="18" charset="0"/>
                <a:ea typeface="宋体" charset="-122"/>
              </a:rPr>
              <a:t>M</a:t>
            </a:r>
            <a:r>
              <a:rPr kumimoji="1" lang="zh-CN" altLang="en-US" sz="2800" b="1">
                <a:latin typeface="宋体" charset="-122"/>
                <a:ea typeface="宋体" charset="-122"/>
              </a:rPr>
              <a:t>是图</a:t>
            </a:r>
            <a:r>
              <a:rPr kumimoji="1" lang="en-US" altLang="zh-CN" sz="2800" b="1" i="1">
                <a:latin typeface="Times New Roman" pitchFamily="18" charset="0"/>
                <a:ea typeface="宋体" charset="-122"/>
              </a:rPr>
              <a:t>G</a:t>
            </a:r>
            <a:r>
              <a:rPr kumimoji="1" lang="zh-CN" altLang="en-US" sz="2800" b="1">
                <a:latin typeface="宋体" charset="-122"/>
                <a:ea typeface="宋体" charset="-122"/>
              </a:rPr>
              <a:t>的一个匹配</a:t>
            </a:r>
            <a:r>
              <a:rPr kumimoji="1" lang="en-US" altLang="zh-CN" sz="2800" b="1">
                <a:latin typeface="Times New Roman" pitchFamily="18" charset="0"/>
                <a:ea typeface="宋体" charset="-122"/>
              </a:rPr>
              <a:t>, </a:t>
            </a:r>
            <a:r>
              <a:rPr kumimoji="1" lang="zh-CN" altLang="en-US" sz="2800" b="1">
                <a:latin typeface="宋体" charset="-122"/>
                <a:ea typeface="宋体" charset="-122"/>
              </a:rPr>
              <a:t>如果</a:t>
            </a:r>
            <a:r>
              <a:rPr kumimoji="1" lang="en-US" altLang="zh-CN" sz="2800" b="1" i="1">
                <a:latin typeface="Times New Roman" pitchFamily="18" charset="0"/>
                <a:ea typeface="宋体" charset="-122"/>
              </a:rPr>
              <a:t>G</a:t>
            </a:r>
            <a:r>
              <a:rPr kumimoji="1" lang="zh-CN" altLang="en-US" sz="2800" b="1">
                <a:latin typeface="宋体" charset="-122"/>
                <a:ea typeface="宋体" charset="-122"/>
              </a:rPr>
              <a:t>的每一个点</a:t>
            </a:r>
          </a:p>
          <a:p>
            <a:r>
              <a:rPr kumimoji="1" lang="zh-CN" altLang="en-US" sz="2800" b="1">
                <a:latin typeface="宋体" charset="-122"/>
                <a:ea typeface="宋体" charset="-122"/>
              </a:rPr>
              <a:t>都是</a:t>
            </a:r>
            <a:r>
              <a:rPr kumimoji="1" lang="en-US" altLang="zh-CN" sz="2800" b="1" i="1">
                <a:latin typeface="Times New Roman" pitchFamily="18" charset="0"/>
                <a:ea typeface="宋体" charset="-122"/>
              </a:rPr>
              <a:t>M</a:t>
            </a:r>
            <a:r>
              <a:rPr kumimoji="1" lang="zh-CN" altLang="en-US" sz="2800" b="1">
                <a:latin typeface="宋体" charset="-122"/>
                <a:ea typeface="宋体" charset="-122"/>
              </a:rPr>
              <a:t>的饱和点</a:t>
            </a:r>
            <a:r>
              <a:rPr kumimoji="1" lang="en-US" altLang="zh-CN" sz="2800" b="1">
                <a:latin typeface="Times New Roman" pitchFamily="18" charset="0"/>
                <a:ea typeface="宋体" charset="-122"/>
              </a:rPr>
              <a:t>, </a:t>
            </a:r>
            <a:r>
              <a:rPr kumimoji="1" lang="zh-CN" altLang="en-US" sz="2800" b="1">
                <a:latin typeface="宋体" charset="-122"/>
                <a:ea typeface="宋体" charset="-122"/>
              </a:rPr>
              <a:t>则称</a:t>
            </a:r>
            <a:r>
              <a:rPr kumimoji="1" lang="en-US" altLang="zh-CN" sz="2800" b="1" i="1">
                <a:latin typeface="Times New Roman" pitchFamily="18" charset="0"/>
                <a:ea typeface="宋体" charset="-122"/>
              </a:rPr>
              <a:t>M</a:t>
            </a:r>
            <a:r>
              <a:rPr kumimoji="1" lang="zh-CN" altLang="en-US" sz="2800" b="1">
                <a:latin typeface="宋体" charset="-122"/>
                <a:ea typeface="宋体" charset="-122"/>
              </a:rPr>
              <a:t>是</a:t>
            </a:r>
            <a:r>
              <a:rPr kumimoji="1" lang="zh-CN" altLang="en-US" sz="2800" b="1">
                <a:solidFill>
                  <a:srgbClr val="800000"/>
                </a:solidFill>
                <a:latin typeface="Times New Roman" pitchFamily="18" charset="0"/>
                <a:ea typeface="黑体" pitchFamily="2" charset="-122"/>
              </a:rPr>
              <a:t>完美匹配</a:t>
            </a:r>
            <a:r>
              <a:rPr kumimoji="1" lang="zh-CN" altLang="en-US" sz="2800" b="1">
                <a:latin typeface="宋体" charset="-122"/>
                <a:ea typeface="宋体" charset="-122"/>
              </a:rPr>
              <a:t>；如果</a:t>
            </a:r>
            <a:r>
              <a:rPr kumimoji="1" lang="en-US" altLang="zh-CN" sz="2800" b="1" i="1">
                <a:latin typeface="Times New Roman" pitchFamily="18" charset="0"/>
                <a:ea typeface="宋体" charset="-122"/>
              </a:rPr>
              <a:t>G</a:t>
            </a:r>
            <a:r>
              <a:rPr kumimoji="1" lang="zh-CN" altLang="en-US" sz="2800" b="1">
                <a:latin typeface="宋体" charset="-122"/>
                <a:ea typeface="宋体" charset="-122"/>
              </a:rPr>
              <a:t>中</a:t>
            </a:r>
          </a:p>
          <a:p>
            <a:r>
              <a:rPr kumimoji="1" lang="zh-CN" altLang="en-US" sz="2800" b="1">
                <a:latin typeface="宋体" charset="-122"/>
                <a:ea typeface="宋体" charset="-122"/>
              </a:rPr>
              <a:t>没有另外的匹配</a:t>
            </a:r>
            <a:r>
              <a:rPr kumimoji="1" lang="en-US" altLang="zh-CN" sz="2800" b="1" i="1">
                <a:latin typeface="Times New Roman" pitchFamily="18" charset="0"/>
                <a:ea typeface="宋体" charset="-122"/>
              </a:rPr>
              <a:t>M</a:t>
            </a:r>
            <a:r>
              <a:rPr kumimoji="1" lang="en-US" altLang="zh-CN" sz="2800" b="1" baseline="-30000">
                <a:latin typeface="Times New Roman" pitchFamily="18" charset="0"/>
                <a:ea typeface="宋体" charset="-122"/>
              </a:rPr>
              <a:t>0</a:t>
            </a:r>
            <a:r>
              <a:rPr kumimoji="1" lang="en-US" altLang="zh-CN" sz="2800" b="1">
                <a:latin typeface="Times New Roman" pitchFamily="18" charset="0"/>
                <a:ea typeface="宋体" charset="-122"/>
              </a:rPr>
              <a:t>, </a:t>
            </a:r>
            <a:r>
              <a:rPr kumimoji="1" lang="zh-CN" altLang="en-US" sz="2800" b="1">
                <a:latin typeface="宋体" charset="-122"/>
                <a:ea typeface="宋体" charset="-122"/>
              </a:rPr>
              <a:t>使</a:t>
            </a:r>
            <a:r>
              <a:rPr kumimoji="1" lang="zh-CN" altLang="en-US" sz="2800" b="1">
                <a:latin typeface="Times New Roman" pitchFamily="18" charset="0"/>
                <a:ea typeface="宋体" charset="-122"/>
              </a:rPr>
              <a:t> </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M</a:t>
            </a:r>
            <a:r>
              <a:rPr kumimoji="1" lang="en-US" altLang="zh-CN" sz="2800" b="1" baseline="-30000">
                <a:latin typeface="Times New Roman" pitchFamily="18" charset="0"/>
                <a:ea typeface="宋体" charset="-122"/>
              </a:rPr>
              <a:t>0 </a:t>
            </a:r>
            <a:r>
              <a:rPr kumimoji="1" lang="en-US" altLang="zh-CN" sz="2800" b="1">
                <a:latin typeface="Times New Roman" pitchFamily="18" charset="0"/>
                <a:ea typeface="宋体" charset="-122"/>
              </a:rPr>
              <a:t>|</a:t>
            </a:r>
            <a:r>
              <a:rPr kumimoji="1" lang="zh-CN" altLang="en-US" sz="2800" b="1">
                <a:latin typeface="宋体" charset="-122"/>
                <a:ea typeface="宋体" charset="-122"/>
              </a:rPr>
              <a:t>＞</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 M </a:t>
            </a:r>
            <a:r>
              <a:rPr kumimoji="1" lang="en-US" altLang="zh-CN" sz="2800" b="1">
                <a:latin typeface="Times New Roman" pitchFamily="18" charset="0"/>
                <a:ea typeface="宋体" charset="-122"/>
              </a:rPr>
              <a:t>|, </a:t>
            </a:r>
            <a:r>
              <a:rPr kumimoji="1" lang="zh-CN" altLang="en-US" sz="2800" b="1">
                <a:latin typeface="宋体" charset="-122"/>
                <a:ea typeface="宋体" charset="-122"/>
              </a:rPr>
              <a:t>则称</a:t>
            </a:r>
            <a:r>
              <a:rPr kumimoji="1" lang="en-US" altLang="zh-CN" sz="2800" b="1" i="1">
                <a:latin typeface="Times New Roman" pitchFamily="18" charset="0"/>
                <a:ea typeface="宋体" charset="-122"/>
              </a:rPr>
              <a:t>M</a:t>
            </a:r>
            <a:r>
              <a:rPr kumimoji="1" lang="zh-CN" altLang="en-US" sz="2800" b="1">
                <a:latin typeface="宋体" charset="-122"/>
                <a:ea typeface="宋体" charset="-122"/>
              </a:rPr>
              <a:t>是</a:t>
            </a:r>
            <a:r>
              <a:rPr kumimoji="1" lang="zh-CN" altLang="en-US" sz="2800" b="1">
                <a:solidFill>
                  <a:srgbClr val="800000"/>
                </a:solidFill>
                <a:latin typeface="Times New Roman" pitchFamily="18" charset="0"/>
                <a:ea typeface="黑体" pitchFamily="2" charset="-122"/>
              </a:rPr>
              <a:t>最</a:t>
            </a:r>
          </a:p>
          <a:p>
            <a:r>
              <a:rPr kumimoji="1" lang="zh-CN" altLang="en-US" sz="2800" b="1">
                <a:solidFill>
                  <a:srgbClr val="800000"/>
                </a:solidFill>
                <a:latin typeface="Times New Roman" pitchFamily="18" charset="0"/>
                <a:ea typeface="黑体" pitchFamily="2" charset="-122"/>
              </a:rPr>
              <a:t>大匹配</a:t>
            </a:r>
            <a:r>
              <a:rPr kumimoji="1" lang="en-US" altLang="zh-CN" sz="2800" b="1">
                <a:latin typeface="Times New Roman" pitchFamily="18" charset="0"/>
                <a:ea typeface="宋体" charset="-122"/>
              </a:rPr>
              <a:t>. </a:t>
            </a:r>
          </a:p>
        </p:txBody>
      </p:sp>
      <p:sp>
        <p:nvSpPr>
          <p:cNvPr id="254980" name="Rectangle 4"/>
          <p:cNvSpPr>
            <a:spLocks noChangeArrowheads="1"/>
          </p:cNvSpPr>
          <p:nvPr/>
        </p:nvSpPr>
        <p:spPr bwMode="auto">
          <a:xfrm>
            <a:off x="334963" y="4926013"/>
            <a:ext cx="9144000" cy="519112"/>
          </a:xfrm>
          <a:prstGeom prst="rect">
            <a:avLst/>
          </a:prstGeom>
          <a:noFill/>
          <a:ln w="9525">
            <a:noFill/>
            <a:miter lim="800000"/>
            <a:headEnd/>
            <a:tailEnd/>
          </a:ln>
        </p:spPr>
        <p:txBody>
          <a:bodyPr>
            <a:spAutoFit/>
          </a:bodyPr>
          <a:lstStyle/>
          <a:p>
            <a:r>
              <a:rPr kumimoji="1" lang="zh-CN" altLang="en-US" sz="2800" b="1">
                <a:latin typeface="宋体" charset="-122"/>
                <a:ea typeface="宋体" charset="-122"/>
              </a:rPr>
              <a:t>每个完美匹配都是最大匹配</a:t>
            </a:r>
            <a:r>
              <a:rPr kumimoji="1" lang="en-US" altLang="zh-CN" sz="2800" b="1">
                <a:latin typeface="Times New Roman" pitchFamily="18" charset="0"/>
                <a:ea typeface="宋体" charset="-122"/>
              </a:rPr>
              <a:t>, </a:t>
            </a:r>
            <a:r>
              <a:rPr kumimoji="1" lang="zh-CN" altLang="en-US" sz="2800" b="1">
                <a:latin typeface="宋体" charset="-122"/>
                <a:ea typeface="宋体" charset="-122"/>
              </a:rPr>
              <a:t>反之不一定成立</a:t>
            </a:r>
            <a:r>
              <a:rPr kumimoji="1" lang="en-US" altLang="zh-CN" sz="2800" b="1">
                <a:latin typeface="Times New Roman" pitchFamily="18" charset="0"/>
                <a:ea typeface="宋体" charset="-122"/>
              </a:rPr>
              <a:t>. </a:t>
            </a:r>
          </a:p>
        </p:txBody>
      </p:sp>
      <p:sp>
        <p:nvSpPr>
          <p:cNvPr id="58373" name="Rectangle 5"/>
          <p:cNvSpPr>
            <a:spLocks noChangeArrowheads="1"/>
          </p:cNvSpPr>
          <p:nvPr/>
        </p:nvSpPr>
        <p:spPr bwMode="white">
          <a:xfrm>
            <a:off x="334963" y="332656"/>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91</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4978"/>
                                        </p:tgtEl>
                                        <p:attrNameLst>
                                          <p:attrName>style.visibility</p:attrName>
                                        </p:attrNameLst>
                                      </p:cBhvr>
                                      <p:to>
                                        <p:strVal val="visible"/>
                                      </p:to>
                                    </p:set>
                                    <p:anim calcmode="lin" valueType="num">
                                      <p:cBhvr additive="base">
                                        <p:cTn id="7" dur="500" fill="hold"/>
                                        <p:tgtEl>
                                          <p:spTgt spid="254978"/>
                                        </p:tgtEl>
                                        <p:attrNameLst>
                                          <p:attrName>ppt_x</p:attrName>
                                        </p:attrNameLst>
                                      </p:cBhvr>
                                      <p:tavLst>
                                        <p:tav tm="0">
                                          <p:val>
                                            <p:strVal val="0-#ppt_w/2"/>
                                          </p:val>
                                        </p:tav>
                                        <p:tav tm="100000">
                                          <p:val>
                                            <p:strVal val="#ppt_x"/>
                                          </p:val>
                                        </p:tav>
                                      </p:tavLst>
                                    </p:anim>
                                    <p:anim calcmode="lin" valueType="num">
                                      <p:cBhvr additive="base">
                                        <p:cTn id="8" dur="500" fill="hold"/>
                                        <p:tgtEl>
                                          <p:spTgt spid="2549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4979"/>
                                        </p:tgtEl>
                                        <p:attrNameLst>
                                          <p:attrName>style.visibility</p:attrName>
                                        </p:attrNameLst>
                                      </p:cBhvr>
                                      <p:to>
                                        <p:strVal val="visible"/>
                                      </p:to>
                                    </p:set>
                                    <p:anim calcmode="lin" valueType="num">
                                      <p:cBhvr additive="base">
                                        <p:cTn id="13" dur="500" fill="hold"/>
                                        <p:tgtEl>
                                          <p:spTgt spid="254979"/>
                                        </p:tgtEl>
                                        <p:attrNameLst>
                                          <p:attrName>ppt_x</p:attrName>
                                        </p:attrNameLst>
                                      </p:cBhvr>
                                      <p:tavLst>
                                        <p:tav tm="0">
                                          <p:val>
                                            <p:strVal val="0-#ppt_w/2"/>
                                          </p:val>
                                        </p:tav>
                                        <p:tav tm="100000">
                                          <p:val>
                                            <p:strVal val="#ppt_x"/>
                                          </p:val>
                                        </p:tav>
                                      </p:tavLst>
                                    </p:anim>
                                    <p:anim calcmode="lin" valueType="num">
                                      <p:cBhvr additive="base">
                                        <p:cTn id="14" dur="500" fill="hold"/>
                                        <p:tgtEl>
                                          <p:spTgt spid="25497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4980"/>
                                        </p:tgtEl>
                                        <p:attrNameLst>
                                          <p:attrName>style.visibility</p:attrName>
                                        </p:attrNameLst>
                                      </p:cBhvr>
                                      <p:to>
                                        <p:strVal val="visible"/>
                                      </p:to>
                                    </p:set>
                                    <p:anim calcmode="lin" valueType="num">
                                      <p:cBhvr additive="base">
                                        <p:cTn id="19" dur="500" fill="hold"/>
                                        <p:tgtEl>
                                          <p:spTgt spid="254980"/>
                                        </p:tgtEl>
                                        <p:attrNameLst>
                                          <p:attrName>ppt_x</p:attrName>
                                        </p:attrNameLst>
                                      </p:cBhvr>
                                      <p:tavLst>
                                        <p:tav tm="0">
                                          <p:val>
                                            <p:strVal val="0-#ppt_w/2"/>
                                          </p:val>
                                        </p:tav>
                                        <p:tav tm="100000">
                                          <p:val>
                                            <p:strVal val="#ppt_x"/>
                                          </p:val>
                                        </p:tav>
                                      </p:tavLst>
                                    </p:anim>
                                    <p:anim calcmode="lin" valueType="num">
                                      <p:cBhvr additive="base">
                                        <p:cTn id="20" dur="500" fill="hold"/>
                                        <p:tgtEl>
                                          <p:spTgt spid="2549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autoUpdateAnimBg="0"/>
      <p:bldP spid="254979" grpId="0" autoUpdateAnimBg="0"/>
      <p:bldP spid="254980"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627063" y="954088"/>
            <a:ext cx="3995004" cy="584775"/>
          </a:xfrm>
          <a:prstGeom prst="rect">
            <a:avLst/>
          </a:prstGeom>
          <a:noFill/>
          <a:ln w="9525">
            <a:noFill/>
            <a:miter lim="800000"/>
            <a:headEnd/>
            <a:tailEnd/>
          </a:ln>
        </p:spPr>
        <p:txBody>
          <a:bodyPr wrap="none">
            <a:spAutoFit/>
          </a:bodyPr>
          <a:lstStyle/>
          <a:p>
            <a:r>
              <a:rPr kumimoji="1" lang="zh-CN" altLang="en-US" sz="3200" b="1" dirty="0" smtClean="0">
                <a:latin typeface="Times New Roman" pitchFamily="18" charset="0"/>
                <a:ea typeface="宋体" charset="-122"/>
              </a:rPr>
              <a:t>例： </a:t>
            </a:r>
            <a:r>
              <a:rPr kumimoji="1" lang="zh-CN" altLang="en-US" sz="3200" b="1" dirty="0">
                <a:latin typeface="Times New Roman" pitchFamily="18" charset="0"/>
                <a:ea typeface="宋体" charset="-122"/>
              </a:rPr>
              <a:t>判断下图的匹配</a:t>
            </a:r>
          </a:p>
        </p:txBody>
      </p:sp>
      <p:sp>
        <p:nvSpPr>
          <p:cNvPr id="59395" name="Rectangle 3"/>
          <p:cNvSpPr>
            <a:spLocks noChangeArrowheads="1"/>
          </p:cNvSpPr>
          <p:nvPr/>
        </p:nvSpPr>
        <p:spPr bwMode="auto">
          <a:xfrm>
            <a:off x="3519488" y="2924175"/>
            <a:ext cx="9144000" cy="0"/>
          </a:xfrm>
          <a:prstGeom prst="rect">
            <a:avLst/>
          </a:prstGeom>
          <a:noFill/>
          <a:ln w="9525">
            <a:noFill/>
            <a:miter lim="800000"/>
            <a:headEnd/>
            <a:tailEnd/>
          </a:ln>
        </p:spPr>
        <p:txBody>
          <a:bodyPr>
            <a:spAutoFit/>
          </a:bodyPr>
          <a:lstStyle/>
          <a:p>
            <a:endParaRPr lang="zh-CN" altLang="en-US">
              <a:ea typeface="宋体" charset="-122"/>
            </a:endParaRPr>
          </a:p>
        </p:txBody>
      </p:sp>
      <p:pic>
        <p:nvPicPr>
          <p:cNvPr id="59396" name="Picture 4" descr="6-10"/>
          <p:cNvPicPr>
            <a:picLocks noChangeAspect="1" noChangeArrowheads="1"/>
          </p:cNvPicPr>
          <p:nvPr/>
        </p:nvPicPr>
        <p:blipFill>
          <a:blip r:embed="rId2" cstate="print"/>
          <a:srcRect/>
          <a:stretch>
            <a:fillRect/>
          </a:stretch>
        </p:blipFill>
        <p:spPr bwMode="auto">
          <a:xfrm>
            <a:off x="701675" y="1738313"/>
            <a:ext cx="4275138" cy="2051050"/>
          </a:xfrm>
          <a:prstGeom prst="rect">
            <a:avLst/>
          </a:prstGeom>
          <a:noFill/>
          <a:ln w="9525">
            <a:noFill/>
            <a:miter lim="800000"/>
            <a:headEnd/>
            <a:tailEnd/>
          </a:ln>
        </p:spPr>
      </p:pic>
      <p:sp>
        <p:nvSpPr>
          <p:cNvPr id="59397" name="Rectangle 5"/>
          <p:cNvSpPr>
            <a:spLocks noChangeArrowheads="1"/>
          </p:cNvSpPr>
          <p:nvPr/>
        </p:nvSpPr>
        <p:spPr bwMode="auto">
          <a:xfrm>
            <a:off x="3519488" y="2924175"/>
            <a:ext cx="9144000" cy="0"/>
          </a:xfrm>
          <a:prstGeom prst="rect">
            <a:avLst/>
          </a:prstGeom>
          <a:noFill/>
          <a:ln w="9525">
            <a:noFill/>
            <a:miter lim="800000"/>
            <a:headEnd/>
            <a:tailEnd/>
          </a:ln>
        </p:spPr>
        <p:txBody>
          <a:bodyPr>
            <a:spAutoFit/>
          </a:bodyPr>
          <a:lstStyle/>
          <a:p>
            <a:endParaRPr lang="zh-CN" altLang="en-US">
              <a:ea typeface="宋体" charset="-122"/>
            </a:endParaRPr>
          </a:p>
        </p:txBody>
      </p:sp>
      <p:pic>
        <p:nvPicPr>
          <p:cNvPr id="59398" name="Picture 6" descr="6-11"/>
          <p:cNvPicPr>
            <a:picLocks noChangeAspect="1" noChangeArrowheads="1"/>
          </p:cNvPicPr>
          <p:nvPr/>
        </p:nvPicPr>
        <p:blipFill>
          <a:blip r:embed="rId3" cstate="print"/>
          <a:srcRect/>
          <a:stretch>
            <a:fillRect/>
          </a:stretch>
        </p:blipFill>
        <p:spPr bwMode="auto">
          <a:xfrm>
            <a:off x="792163" y="4284663"/>
            <a:ext cx="4173537" cy="2001837"/>
          </a:xfrm>
          <a:prstGeom prst="rect">
            <a:avLst/>
          </a:prstGeom>
          <a:noFill/>
          <a:ln w="9525">
            <a:noFill/>
            <a:miter lim="800000"/>
            <a:headEnd/>
            <a:tailEnd/>
          </a:ln>
        </p:spPr>
      </p:pic>
      <p:sp>
        <p:nvSpPr>
          <p:cNvPr id="256007" name="Text Box 7"/>
          <p:cNvSpPr txBox="1">
            <a:spLocks noChangeArrowheads="1"/>
          </p:cNvSpPr>
          <p:nvPr/>
        </p:nvSpPr>
        <p:spPr bwMode="auto">
          <a:xfrm>
            <a:off x="6496050" y="2362200"/>
            <a:ext cx="2216150" cy="1066800"/>
          </a:xfrm>
          <a:prstGeom prst="rect">
            <a:avLst/>
          </a:prstGeom>
          <a:noFill/>
          <a:ln w="9525">
            <a:noFill/>
            <a:miter lim="800000"/>
            <a:headEnd/>
            <a:tailEnd/>
          </a:ln>
        </p:spPr>
        <p:txBody>
          <a:bodyPr wrap="none">
            <a:spAutoFit/>
          </a:bodyPr>
          <a:lstStyle/>
          <a:p>
            <a:r>
              <a:rPr kumimoji="1" lang="zh-CN" altLang="en-US" sz="3200" b="1">
                <a:latin typeface="Times New Roman" pitchFamily="18" charset="0"/>
                <a:ea typeface="宋体" charset="-122"/>
              </a:rPr>
              <a:t>最大匹配</a:t>
            </a:r>
          </a:p>
          <a:p>
            <a:r>
              <a:rPr kumimoji="1" lang="zh-CN" altLang="en-US" sz="3200" b="1">
                <a:latin typeface="Times New Roman" pitchFamily="18" charset="0"/>
                <a:ea typeface="宋体" charset="-122"/>
              </a:rPr>
              <a:t>非完美匹配</a:t>
            </a:r>
          </a:p>
        </p:txBody>
      </p:sp>
      <p:sp>
        <p:nvSpPr>
          <p:cNvPr id="256008" name="Text Box 8"/>
          <p:cNvSpPr txBox="1">
            <a:spLocks noChangeArrowheads="1"/>
          </p:cNvSpPr>
          <p:nvPr/>
        </p:nvSpPr>
        <p:spPr bwMode="auto">
          <a:xfrm>
            <a:off x="6567488" y="5054600"/>
            <a:ext cx="1809750" cy="579438"/>
          </a:xfrm>
          <a:prstGeom prst="rect">
            <a:avLst/>
          </a:prstGeom>
          <a:noFill/>
          <a:ln w="9525">
            <a:noFill/>
            <a:miter lim="800000"/>
            <a:headEnd/>
            <a:tailEnd/>
          </a:ln>
        </p:spPr>
        <p:txBody>
          <a:bodyPr wrap="none">
            <a:spAutoFit/>
          </a:bodyPr>
          <a:lstStyle/>
          <a:p>
            <a:r>
              <a:rPr kumimoji="1" lang="zh-CN" altLang="en-US" sz="3200" b="1">
                <a:latin typeface="Times New Roman" pitchFamily="18" charset="0"/>
                <a:ea typeface="宋体" charset="-122"/>
              </a:rPr>
              <a:t>完美匹配</a:t>
            </a:r>
          </a:p>
        </p:txBody>
      </p:sp>
      <p:sp>
        <p:nvSpPr>
          <p:cNvPr id="59401" name="Line 9"/>
          <p:cNvSpPr>
            <a:spLocks noChangeShapeType="1"/>
          </p:cNvSpPr>
          <p:nvPr/>
        </p:nvSpPr>
        <p:spPr bwMode="auto">
          <a:xfrm>
            <a:off x="1330325" y="2349500"/>
            <a:ext cx="541338" cy="539750"/>
          </a:xfrm>
          <a:prstGeom prst="line">
            <a:avLst/>
          </a:prstGeom>
          <a:noFill/>
          <a:ln w="38100">
            <a:solidFill>
              <a:srgbClr val="FF0000"/>
            </a:solidFill>
            <a:round/>
            <a:headEnd/>
            <a:tailEnd/>
          </a:ln>
        </p:spPr>
        <p:txBody>
          <a:bodyPr/>
          <a:lstStyle/>
          <a:p>
            <a:endParaRPr lang="zh-CN" altLang="en-US"/>
          </a:p>
        </p:txBody>
      </p:sp>
      <p:sp>
        <p:nvSpPr>
          <p:cNvPr id="59402" name="Line 10"/>
          <p:cNvSpPr>
            <a:spLocks noChangeShapeType="1"/>
          </p:cNvSpPr>
          <p:nvPr/>
        </p:nvSpPr>
        <p:spPr bwMode="auto">
          <a:xfrm>
            <a:off x="1871663" y="1808163"/>
            <a:ext cx="541337" cy="539750"/>
          </a:xfrm>
          <a:prstGeom prst="line">
            <a:avLst/>
          </a:prstGeom>
          <a:noFill/>
          <a:ln w="38100">
            <a:solidFill>
              <a:srgbClr val="FF0000"/>
            </a:solidFill>
            <a:round/>
            <a:headEnd/>
            <a:tailEnd/>
          </a:ln>
        </p:spPr>
        <p:txBody>
          <a:bodyPr/>
          <a:lstStyle/>
          <a:p>
            <a:endParaRPr lang="zh-CN" altLang="en-US"/>
          </a:p>
        </p:txBody>
      </p:sp>
      <p:sp>
        <p:nvSpPr>
          <p:cNvPr id="59403" name="Line 11"/>
          <p:cNvSpPr>
            <a:spLocks noChangeShapeType="1"/>
          </p:cNvSpPr>
          <p:nvPr/>
        </p:nvSpPr>
        <p:spPr bwMode="auto">
          <a:xfrm flipV="1">
            <a:off x="1331913" y="3473450"/>
            <a:ext cx="1079500" cy="0"/>
          </a:xfrm>
          <a:prstGeom prst="line">
            <a:avLst/>
          </a:prstGeom>
          <a:noFill/>
          <a:ln w="38100">
            <a:solidFill>
              <a:srgbClr val="FF0000"/>
            </a:solidFill>
            <a:round/>
            <a:headEnd/>
            <a:tailEnd/>
          </a:ln>
        </p:spPr>
        <p:txBody>
          <a:bodyPr/>
          <a:lstStyle/>
          <a:p>
            <a:endParaRPr lang="zh-CN" altLang="en-US"/>
          </a:p>
        </p:txBody>
      </p:sp>
      <p:sp>
        <p:nvSpPr>
          <p:cNvPr id="59404" name="Line 12"/>
          <p:cNvSpPr>
            <a:spLocks noChangeShapeType="1"/>
          </p:cNvSpPr>
          <p:nvPr/>
        </p:nvSpPr>
        <p:spPr bwMode="auto">
          <a:xfrm flipH="1">
            <a:off x="3806825" y="1808163"/>
            <a:ext cx="538163" cy="541337"/>
          </a:xfrm>
          <a:prstGeom prst="line">
            <a:avLst/>
          </a:prstGeom>
          <a:noFill/>
          <a:ln w="38100">
            <a:solidFill>
              <a:srgbClr val="FF0000"/>
            </a:solidFill>
            <a:round/>
            <a:headEnd/>
            <a:tailEnd/>
          </a:ln>
        </p:spPr>
        <p:txBody>
          <a:bodyPr/>
          <a:lstStyle/>
          <a:p>
            <a:endParaRPr lang="zh-CN" altLang="en-US"/>
          </a:p>
        </p:txBody>
      </p:sp>
      <p:sp>
        <p:nvSpPr>
          <p:cNvPr id="59405" name="Line 13"/>
          <p:cNvSpPr>
            <a:spLocks noChangeShapeType="1"/>
          </p:cNvSpPr>
          <p:nvPr/>
        </p:nvSpPr>
        <p:spPr bwMode="auto">
          <a:xfrm flipV="1">
            <a:off x="4346575" y="2349500"/>
            <a:ext cx="539750" cy="539750"/>
          </a:xfrm>
          <a:prstGeom prst="line">
            <a:avLst/>
          </a:prstGeom>
          <a:noFill/>
          <a:ln w="38100">
            <a:solidFill>
              <a:srgbClr val="FF0000"/>
            </a:solidFill>
            <a:round/>
            <a:headEnd/>
            <a:tailEnd/>
          </a:ln>
        </p:spPr>
        <p:txBody>
          <a:bodyPr/>
          <a:lstStyle/>
          <a:p>
            <a:endParaRPr lang="zh-CN" altLang="en-US"/>
          </a:p>
        </p:txBody>
      </p:sp>
      <p:sp>
        <p:nvSpPr>
          <p:cNvPr id="59406" name="Line 14"/>
          <p:cNvSpPr>
            <a:spLocks noChangeShapeType="1"/>
          </p:cNvSpPr>
          <p:nvPr/>
        </p:nvSpPr>
        <p:spPr bwMode="auto">
          <a:xfrm>
            <a:off x="4886325" y="2889250"/>
            <a:ext cx="0" cy="539750"/>
          </a:xfrm>
          <a:prstGeom prst="line">
            <a:avLst/>
          </a:prstGeom>
          <a:noFill/>
          <a:ln w="38100">
            <a:solidFill>
              <a:srgbClr val="FF0000"/>
            </a:solidFill>
            <a:round/>
            <a:headEnd/>
            <a:tailEnd/>
          </a:ln>
        </p:spPr>
        <p:txBody>
          <a:bodyPr/>
          <a:lstStyle/>
          <a:p>
            <a:endParaRPr lang="zh-CN" altLang="en-US"/>
          </a:p>
        </p:txBody>
      </p:sp>
      <p:sp>
        <p:nvSpPr>
          <p:cNvPr id="59407" name="Line 15"/>
          <p:cNvSpPr>
            <a:spLocks noChangeShapeType="1"/>
          </p:cNvSpPr>
          <p:nvPr/>
        </p:nvSpPr>
        <p:spPr bwMode="auto">
          <a:xfrm>
            <a:off x="1916113" y="4373563"/>
            <a:ext cx="541337" cy="539750"/>
          </a:xfrm>
          <a:prstGeom prst="line">
            <a:avLst/>
          </a:prstGeom>
          <a:noFill/>
          <a:ln w="38100">
            <a:solidFill>
              <a:srgbClr val="FF0000"/>
            </a:solidFill>
            <a:round/>
            <a:headEnd/>
            <a:tailEnd/>
          </a:ln>
        </p:spPr>
        <p:txBody>
          <a:bodyPr/>
          <a:lstStyle/>
          <a:p>
            <a:endParaRPr lang="zh-CN" altLang="en-US"/>
          </a:p>
        </p:txBody>
      </p:sp>
      <p:sp>
        <p:nvSpPr>
          <p:cNvPr id="59408" name="Line 16"/>
          <p:cNvSpPr>
            <a:spLocks noChangeShapeType="1"/>
          </p:cNvSpPr>
          <p:nvPr/>
        </p:nvSpPr>
        <p:spPr bwMode="auto">
          <a:xfrm>
            <a:off x="1376363" y="4868863"/>
            <a:ext cx="541337" cy="539750"/>
          </a:xfrm>
          <a:prstGeom prst="line">
            <a:avLst/>
          </a:prstGeom>
          <a:noFill/>
          <a:ln w="38100">
            <a:solidFill>
              <a:srgbClr val="FF0000"/>
            </a:solidFill>
            <a:round/>
            <a:headEnd/>
            <a:tailEnd/>
          </a:ln>
        </p:spPr>
        <p:txBody>
          <a:bodyPr/>
          <a:lstStyle/>
          <a:p>
            <a:endParaRPr lang="zh-CN" altLang="en-US"/>
          </a:p>
        </p:txBody>
      </p:sp>
      <p:sp>
        <p:nvSpPr>
          <p:cNvPr id="59409" name="Line 17"/>
          <p:cNvSpPr>
            <a:spLocks noChangeShapeType="1"/>
          </p:cNvSpPr>
          <p:nvPr/>
        </p:nvSpPr>
        <p:spPr bwMode="auto">
          <a:xfrm>
            <a:off x="836613" y="5408613"/>
            <a:ext cx="541337" cy="539750"/>
          </a:xfrm>
          <a:prstGeom prst="line">
            <a:avLst/>
          </a:prstGeom>
          <a:noFill/>
          <a:ln w="38100">
            <a:solidFill>
              <a:srgbClr val="FF0000"/>
            </a:solidFill>
            <a:round/>
            <a:headEnd/>
            <a:tailEnd/>
          </a:ln>
        </p:spPr>
        <p:txBody>
          <a:bodyPr/>
          <a:lstStyle/>
          <a:p>
            <a:endParaRPr lang="zh-CN" altLang="en-US"/>
          </a:p>
        </p:txBody>
      </p:sp>
      <p:sp>
        <p:nvSpPr>
          <p:cNvPr id="59410" name="Line 18"/>
          <p:cNvSpPr>
            <a:spLocks noChangeShapeType="1"/>
          </p:cNvSpPr>
          <p:nvPr/>
        </p:nvSpPr>
        <p:spPr bwMode="auto">
          <a:xfrm>
            <a:off x="2457450" y="5408613"/>
            <a:ext cx="0" cy="541337"/>
          </a:xfrm>
          <a:prstGeom prst="line">
            <a:avLst/>
          </a:prstGeom>
          <a:noFill/>
          <a:ln w="38100">
            <a:solidFill>
              <a:srgbClr val="FF0000"/>
            </a:solidFill>
            <a:round/>
            <a:headEnd/>
            <a:tailEnd/>
          </a:ln>
        </p:spPr>
        <p:txBody>
          <a:bodyPr/>
          <a:lstStyle/>
          <a:p>
            <a:endParaRPr lang="zh-CN" altLang="en-US"/>
          </a:p>
        </p:txBody>
      </p:sp>
      <p:sp>
        <p:nvSpPr>
          <p:cNvPr id="59411" name="Line 19"/>
          <p:cNvSpPr>
            <a:spLocks noChangeShapeType="1"/>
          </p:cNvSpPr>
          <p:nvPr/>
        </p:nvSpPr>
        <p:spPr bwMode="auto">
          <a:xfrm>
            <a:off x="3267075" y="5408613"/>
            <a:ext cx="541338" cy="539750"/>
          </a:xfrm>
          <a:prstGeom prst="line">
            <a:avLst/>
          </a:prstGeom>
          <a:noFill/>
          <a:ln w="38100">
            <a:solidFill>
              <a:srgbClr val="FF0000"/>
            </a:solidFill>
            <a:round/>
            <a:headEnd/>
            <a:tailEnd/>
          </a:ln>
        </p:spPr>
        <p:txBody>
          <a:bodyPr/>
          <a:lstStyle/>
          <a:p>
            <a:endParaRPr lang="zh-CN" altLang="en-US"/>
          </a:p>
        </p:txBody>
      </p:sp>
      <p:sp>
        <p:nvSpPr>
          <p:cNvPr id="59412" name="Line 20"/>
          <p:cNvSpPr>
            <a:spLocks noChangeShapeType="1"/>
          </p:cNvSpPr>
          <p:nvPr/>
        </p:nvSpPr>
        <p:spPr bwMode="auto">
          <a:xfrm flipH="1">
            <a:off x="3851275" y="4373563"/>
            <a:ext cx="495300" cy="495300"/>
          </a:xfrm>
          <a:prstGeom prst="line">
            <a:avLst/>
          </a:prstGeom>
          <a:noFill/>
          <a:ln w="38100">
            <a:solidFill>
              <a:srgbClr val="FF0000"/>
            </a:solidFill>
            <a:round/>
            <a:headEnd/>
            <a:tailEnd/>
          </a:ln>
        </p:spPr>
        <p:txBody>
          <a:bodyPr/>
          <a:lstStyle/>
          <a:p>
            <a:endParaRPr lang="zh-CN" altLang="en-US"/>
          </a:p>
        </p:txBody>
      </p:sp>
      <p:sp>
        <p:nvSpPr>
          <p:cNvPr id="59413" name="Line 21"/>
          <p:cNvSpPr>
            <a:spLocks noChangeShapeType="1"/>
          </p:cNvSpPr>
          <p:nvPr/>
        </p:nvSpPr>
        <p:spPr bwMode="auto">
          <a:xfrm flipH="1">
            <a:off x="4346575" y="4914900"/>
            <a:ext cx="495300" cy="493713"/>
          </a:xfrm>
          <a:prstGeom prst="line">
            <a:avLst/>
          </a:prstGeom>
          <a:noFill/>
          <a:ln w="38100">
            <a:solidFill>
              <a:srgbClr val="FF0000"/>
            </a:solidFill>
            <a:round/>
            <a:headEnd/>
            <a:tailEnd/>
          </a:ln>
        </p:spPr>
        <p:txBody>
          <a:bodyPr/>
          <a:lstStyle/>
          <a:p>
            <a:endParaRPr lang="zh-CN" altLang="en-US"/>
          </a:p>
        </p:txBody>
      </p:sp>
      <p:sp>
        <p:nvSpPr>
          <p:cNvPr id="59414" name="Line 22"/>
          <p:cNvSpPr>
            <a:spLocks noChangeShapeType="1"/>
          </p:cNvSpPr>
          <p:nvPr/>
        </p:nvSpPr>
        <p:spPr bwMode="auto">
          <a:xfrm>
            <a:off x="4886325" y="5454650"/>
            <a:ext cx="0" cy="495300"/>
          </a:xfrm>
          <a:prstGeom prst="line">
            <a:avLst/>
          </a:prstGeom>
          <a:noFill/>
          <a:ln w="38100">
            <a:solidFill>
              <a:srgbClr val="FF0000"/>
            </a:solidFill>
            <a:round/>
            <a:headEnd/>
            <a:tailEnd/>
          </a:ln>
        </p:spPr>
        <p:txBody>
          <a:bodyPr/>
          <a:lstStyle/>
          <a:p>
            <a:endParaRPr lang="zh-CN" altLang="en-US"/>
          </a:p>
        </p:txBody>
      </p:sp>
      <p:sp>
        <p:nvSpPr>
          <p:cNvPr id="59415" name="Rectangle 23"/>
          <p:cNvSpPr>
            <a:spLocks noChangeArrowheads="1"/>
          </p:cNvSpPr>
          <p:nvPr/>
        </p:nvSpPr>
        <p:spPr bwMode="white">
          <a:xfrm>
            <a:off x="457200" y="152400"/>
            <a:ext cx="8305800" cy="563563"/>
          </a:xfrm>
          <a:prstGeom prst="rect">
            <a:avLst/>
          </a:prstGeom>
          <a:noFill/>
          <a:ln w="9525">
            <a:noFill/>
            <a:miter lim="800000"/>
            <a:headEnd/>
            <a:tailEnd/>
          </a:ln>
        </p:spPr>
        <p:txBody>
          <a:bodyPr anchor="ctr"/>
          <a:lstStyle/>
          <a:p>
            <a:pPr algn="ctr"/>
            <a:r>
              <a:rPr kumimoji="1" lang="zh-CN" altLang="en-US" sz="3200" b="1">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92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6007"/>
                                        </p:tgtEl>
                                        <p:attrNameLst>
                                          <p:attrName>style.visibility</p:attrName>
                                        </p:attrNameLst>
                                      </p:cBhvr>
                                      <p:to>
                                        <p:strVal val="visible"/>
                                      </p:to>
                                    </p:set>
                                    <p:animEffect transition="in" filter="wipe(down)">
                                      <p:cBhvr>
                                        <p:cTn id="7" dur="500"/>
                                        <p:tgtEl>
                                          <p:spTgt spid="2560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6008"/>
                                        </p:tgtEl>
                                        <p:attrNameLst>
                                          <p:attrName>style.visibility</p:attrName>
                                        </p:attrNameLst>
                                      </p:cBhvr>
                                      <p:to>
                                        <p:strVal val="visible"/>
                                      </p:to>
                                    </p:set>
                                    <p:animEffect transition="in" filter="wipe(down)">
                                      <p:cBhvr>
                                        <p:cTn id="12" dur="500"/>
                                        <p:tgtEl>
                                          <p:spTgt spid="256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7" grpId="0"/>
      <p:bldP spid="25600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ChangeArrowheads="1"/>
          </p:cNvSpPr>
          <p:nvPr/>
        </p:nvSpPr>
        <p:spPr bwMode="auto">
          <a:xfrm>
            <a:off x="180975" y="1073150"/>
            <a:ext cx="9144000" cy="1800225"/>
          </a:xfrm>
          <a:prstGeom prst="rect">
            <a:avLst/>
          </a:prstGeom>
          <a:noFill/>
          <a:ln w="9525">
            <a:noFill/>
            <a:miter lim="800000"/>
            <a:headEnd/>
            <a:tailEnd/>
          </a:ln>
        </p:spPr>
        <p:txBody>
          <a:bodyPr>
            <a:spAutoFit/>
          </a:bodyPr>
          <a:lstStyle/>
          <a:p>
            <a:r>
              <a:rPr kumimoji="1" lang="zh-CN" altLang="en-US" sz="2800" b="1">
                <a:latin typeface="Times New Roman" pitchFamily="18" charset="0"/>
                <a:ea typeface="黑体" pitchFamily="2" charset="-122"/>
              </a:rPr>
              <a:t>定义</a:t>
            </a:r>
            <a:r>
              <a:rPr kumimoji="1" lang="en-US" altLang="zh-CN" sz="2800" b="1">
                <a:latin typeface="Times New Roman" pitchFamily="18" charset="0"/>
                <a:ea typeface="黑体" pitchFamily="2" charset="-122"/>
              </a:rPr>
              <a:t>5</a:t>
            </a:r>
            <a:r>
              <a:rPr kumimoji="1" lang="en-US" altLang="zh-CN" sz="2800" b="1">
                <a:latin typeface="Times New Roman" pitchFamily="18" charset="0"/>
                <a:ea typeface="宋体" charset="-122"/>
              </a:rPr>
              <a:t> </a:t>
            </a:r>
            <a:r>
              <a:rPr kumimoji="1" lang="zh-CN" altLang="en-US" sz="2800" b="1">
                <a:latin typeface="宋体" charset="-122"/>
                <a:ea typeface="宋体" charset="-122"/>
              </a:rPr>
              <a:t>设</a:t>
            </a:r>
            <a:r>
              <a:rPr kumimoji="1" lang="en-US" altLang="zh-CN" sz="2800" b="1" i="1">
                <a:latin typeface="Times New Roman" pitchFamily="18" charset="0"/>
                <a:ea typeface="宋体" charset="-122"/>
              </a:rPr>
              <a:t>M</a:t>
            </a:r>
            <a:r>
              <a:rPr kumimoji="1" lang="zh-CN" altLang="en-US" sz="2800" b="1">
                <a:latin typeface="宋体" charset="-122"/>
                <a:ea typeface="宋体" charset="-122"/>
              </a:rPr>
              <a:t>是图</a:t>
            </a:r>
            <a:r>
              <a:rPr kumimoji="1" lang="en-US" altLang="zh-CN" sz="2800" b="1" i="1">
                <a:latin typeface="Times New Roman" pitchFamily="18" charset="0"/>
                <a:ea typeface="宋体" charset="-122"/>
              </a:rPr>
              <a:t>G</a:t>
            </a:r>
            <a:r>
              <a:rPr kumimoji="1" lang="zh-CN" altLang="en-US" sz="2800" b="1">
                <a:latin typeface="宋体" charset="-122"/>
                <a:ea typeface="宋体" charset="-122"/>
              </a:rPr>
              <a:t>的的一个匹配</a:t>
            </a:r>
            <a:r>
              <a:rPr kumimoji="1" lang="en-US" altLang="zh-CN" sz="2800" b="1">
                <a:latin typeface="Times New Roman" pitchFamily="18" charset="0"/>
                <a:ea typeface="宋体" charset="-122"/>
              </a:rPr>
              <a:t>, </a:t>
            </a:r>
            <a:r>
              <a:rPr kumimoji="1" lang="zh-CN" altLang="en-US" sz="2800" b="1">
                <a:latin typeface="宋体" charset="-122"/>
                <a:ea typeface="宋体" charset="-122"/>
              </a:rPr>
              <a:t>其边在</a:t>
            </a:r>
            <a:r>
              <a:rPr kumimoji="1" lang="en-US" altLang="zh-CN" sz="2800" b="1" i="1">
                <a:latin typeface="Times New Roman" pitchFamily="18" charset="0"/>
                <a:ea typeface="宋体" charset="-122"/>
              </a:rPr>
              <a:t>E</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M</a:t>
            </a:r>
            <a:r>
              <a:rPr kumimoji="1" lang="zh-CN" altLang="en-US" sz="2800" b="1">
                <a:latin typeface="宋体" charset="-122"/>
                <a:ea typeface="宋体" charset="-122"/>
              </a:rPr>
              <a:t>和</a:t>
            </a:r>
            <a:r>
              <a:rPr kumimoji="1" lang="en-US" altLang="zh-CN" sz="2800" b="1" i="1">
                <a:latin typeface="Times New Roman" pitchFamily="18" charset="0"/>
                <a:ea typeface="宋体" charset="-122"/>
              </a:rPr>
              <a:t>M</a:t>
            </a:r>
            <a:r>
              <a:rPr kumimoji="1" lang="en-US" altLang="zh-CN" sz="2800" b="1">
                <a:latin typeface="Times New Roman" pitchFamily="18" charset="0"/>
                <a:ea typeface="宋体" charset="-122"/>
              </a:rPr>
              <a:t> </a:t>
            </a:r>
          </a:p>
          <a:p>
            <a:r>
              <a:rPr kumimoji="1" lang="zh-CN" altLang="en-US" sz="2800" b="1">
                <a:latin typeface="宋体" charset="-122"/>
                <a:ea typeface="宋体" charset="-122"/>
              </a:rPr>
              <a:t>中交错出现的路</a:t>
            </a:r>
            <a:r>
              <a:rPr kumimoji="1" lang="en-US" altLang="zh-CN" sz="2800" b="1">
                <a:latin typeface="Times New Roman" pitchFamily="18" charset="0"/>
                <a:ea typeface="宋体" charset="-122"/>
              </a:rPr>
              <a:t>, </a:t>
            </a:r>
            <a:r>
              <a:rPr kumimoji="1" lang="zh-CN" altLang="en-US" sz="2800" b="1">
                <a:latin typeface="宋体" charset="-122"/>
                <a:ea typeface="宋体" charset="-122"/>
              </a:rPr>
              <a:t>称为</a:t>
            </a:r>
            <a:r>
              <a:rPr kumimoji="1" lang="en-US" altLang="zh-CN" sz="2800" b="1" i="1">
                <a:latin typeface="Times New Roman" pitchFamily="18" charset="0"/>
                <a:ea typeface="宋体" charset="-122"/>
              </a:rPr>
              <a:t>G</a:t>
            </a:r>
            <a:r>
              <a:rPr kumimoji="1" lang="zh-CN" altLang="en-US" sz="2800" b="1">
                <a:latin typeface="宋体" charset="-122"/>
                <a:ea typeface="宋体" charset="-122"/>
              </a:rPr>
              <a:t>的一条</a:t>
            </a:r>
            <a:r>
              <a:rPr kumimoji="1" lang="en-US" altLang="zh-CN" sz="2800" b="1" i="1">
                <a:solidFill>
                  <a:srgbClr val="800000"/>
                </a:solidFill>
                <a:latin typeface="Times New Roman" pitchFamily="18" charset="0"/>
                <a:ea typeface="宋体" charset="-122"/>
              </a:rPr>
              <a:t>M</a:t>
            </a:r>
            <a:r>
              <a:rPr kumimoji="1" lang="en-US" altLang="zh-CN" sz="2800" b="1">
                <a:solidFill>
                  <a:srgbClr val="800000"/>
                </a:solidFill>
                <a:ea typeface="宋体" charset="-122"/>
              </a:rPr>
              <a:t>–</a:t>
            </a:r>
            <a:r>
              <a:rPr kumimoji="1" lang="zh-CN" altLang="en-US" sz="2800" b="1">
                <a:solidFill>
                  <a:srgbClr val="800000"/>
                </a:solidFill>
                <a:latin typeface="Times New Roman" pitchFamily="18" charset="0"/>
                <a:ea typeface="黑体" pitchFamily="2" charset="-122"/>
              </a:rPr>
              <a:t>交错路</a:t>
            </a:r>
            <a:r>
              <a:rPr kumimoji="1" lang="en-US" altLang="zh-CN" sz="2800" b="1">
                <a:latin typeface="Times New Roman" pitchFamily="18" charset="0"/>
                <a:ea typeface="宋体" charset="-122"/>
              </a:rPr>
              <a:t>. </a:t>
            </a:r>
            <a:r>
              <a:rPr kumimoji="1" lang="zh-CN" altLang="en-US" sz="2800" b="1">
                <a:latin typeface="宋体" charset="-122"/>
                <a:ea typeface="宋体" charset="-122"/>
              </a:rPr>
              <a:t>起点</a:t>
            </a:r>
          </a:p>
          <a:p>
            <a:r>
              <a:rPr kumimoji="1" lang="zh-CN" altLang="en-US" sz="2800" b="1">
                <a:latin typeface="宋体" charset="-122"/>
                <a:ea typeface="宋体" charset="-122"/>
              </a:rPr>
              <a:t>和终点都不是</a:t>
            </a:r>
            <a:r>
              <a:rPr kumimoji="1" lang="en-US" altLang="zh-CN" sz="2800" b="1" i="1">
                <a:latin typeface="Times New Roman" pitchFamily="18" charset="0"/>
                <a:ea typeface="宋体" charset="-122"/>
              </a:rPr>
              <a:t>M</a:t>
            </a:r>
            <a:r>
              <a:rPr kumimoji="1" lang="zh-CN" altLang="en-US" sz="2800" b="1">
                <a:latin typeface="宋体" charset="-122"/>
                <a:ea typeface="宋体" charset="-122"/>
              </a:rPr>
              <a:t>的饱和点的</a:t>
            </a:r>
            <a:r>
              <a:rPr kumimoji="1" lang="en-US" altLang="zh-CN" sz="2800" b="1" i="1">
                <a:latin typeface="Times New Roman" pitchFamily="18" charset="0"/>
                <a:ea typeface="宋体" charset="-122"/>
              </a:rPr>
              <a:t>M </a:t>
            </a:r>
            <a:r>
              <a:rPr kumimoji="1" lang="en-US" altLang="zh-CN" sz="2800" b="1">
                <a:ea typeface="宋体" charset="-122"/>
              </a:rPr>
              <a:t>–</a:t>
            </a:r>
            <a:r>
              <a:rPr kumimoji="1" lang="zh-CN" altLang="en-US" sz="2800" b="1">
                <a:latin typeface="宋体" charset="-122"/>
                <a:ea typeface="宋体" charset="-122"/>
              </a:rPr>
              <a:t>交错路</a:t>
            </a:r>
            <a:r>
              <a:rPr kumimoji="1" lang="en-US" altLang="zh-CN" sz="2800" b="1">
                <a:latin typeface="Times New Roman" pitchFamily="18" charset="0"/>
                <a:ea typeface="宋体" charset="-122"/>
              </a:rPr>
              <a:t>, </a:t>
            </a:r>
            <a:r>
              <a:rPr kumimoji="1" lang="zh-CN" altLang="en-US" sz="2800" b="1">
                <a:latin typeface="宋体" charset="-122"/>
                <a:ea typeface="宋体" charset="-122"/>
              </a:rPr>
              <a:t>称为</a:t>
            </a:r>
          </a:p>
          <a:p>
            <a:r>
              <a:rPr kumimoji="1" lang="en-US" altLang="zh-CN" sz="2800" b="1" i="1">
                <a:solidFill>
                  <a:srgbClr val="800000"/>
                </a:solidFill>
                <a:latin typeface="Times New Roman" pitchFamily="18" charset="0"/>
                <a:ea typeface="宋体" charset="-122"/>
              </a:rPr>
              <a:t>M </a:t>
            </a:r>
            <a:r>
              <a:rPr kumimoji="1" lang="en-US" altLang="zh-CN" sz="2800" b="1">
                <a:solidFill>
                  <a:srgbClr val="800000"/>
                </a:solidFill>
                <a:ea typeface="宋体" charset="-122"/>
              </a:rPr>
              <a:t>–</a:t>
            </a:r>
            <a:r>
              <a:rPr kumimoji="1" lang="zh-CN" altLang="en-US" sz="2800" b="1">
                <a:solidFill>
                  <a:srgbClr val="800000"/>
                </a:solidFill>
                <a:latin typeface="Times New Roman" pitchFamily="18" charset="0"/>
                <a:ea typeface="黑体" pitchFamily="2" charset="-122"/>
              </a:rPr>
              <a:t>增广路</a:t>
            </a:r>
            <a:r>
              <a:rPr kumimoji="1" lang="en-US" altLang="zh-CN" sz="2800" b="1">
                <a:latin typeface="Times New Roman" pitchFamily="18" charset="0"/>
                <a:ea typeface="宋体" charset="-122"/>
              </a:rPr>
              <a:t>. </a:t>
            </a:r>
          </a:p>
        </p:txBody>
      </p:sp>
      <p:sp>
        <p:nvSpPr>
          <p:cNvPr id="257027" name="Rectangle 3"/>
          <p:cNvSpPr>
            <a:spLocks noChangeArrowheads="1"/>
          </p:cNvSpPr>
          <p:nvPr/>
        </p:nvSpPr>
        <p:spPr bwMode="auto">
          <a:xfrm>
            <a:off x="323528" y="4149080"/>
            <a:ext cx="9144000" cy="946150"/>
          </a:xfrm>
          <a:prstGeom prst="rect">
            <a:avLst/>
          </a:prstGeom>
          <a:noFill/>
          <a:ln w="9525">
            <a:noFill/>
            <a:miter lim="800000"/>
            <a:headEnd/>
            <a:tailEnd/>
          </a:ln>
        </p:spPr>
        <p:txBody>
          <a:bodyPr>
            <a:spAutoFit/>
          </a:bodyPr>
          <a:lstStyle/>
          <a:p>
            <a:r>
              <a:rPr kumimoji="1" lang="zh-CN" altLang="en-US" sz="2800" b="1" dirty="0">
                <a:latin typeface="Times New Roman" pitchFamily="18" charset="0"/>
                <a:ea typeface="黑体" pitchFamily="2" charset="-122"/>
              </a:rPr>
              <a:t>定理</a:t>
            </a:r>
            <a:r>
              <a:rPr kumimoji="1" lang="en-US" altLang="zh-CN" sz="2800" b="1" dirty="0">
                <a:latin typeface="Times New Roman" pitchFamily="18" charset="0"/>
                <a:ea typeface="黑体" pitchFamily="2" charset="-122"/>
              </a:rPr>
              <a:t>1</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G</a:t>
            </a:r>
            <a:r>
              <a:rPr kumimoji="1" lang="zh-CN" altLang="en-US" sz="2800" b="1" dirty="0">
                <a:latin typeface="宋体" charset="-122"/>
                <a:ea typeface="宋体" charset="-122"/>
              </a:rPr>
              <a:t>的一个匹配</a:t>
            </a:r>
            <a:r>
              <a:rPr kumimoji="1" lang="en-US" altLang="zh-CN" sz="2800" b="1" i="1" dirty="0">
                <a:latin typeface="Times New Roman" pitchFamily="18" charset="0"/>
                <a:ea typeface="宋体" charset="-122"/>
              </a:rPr>
              <a:t>M</a:t>
            </a:r>
            <a:r>
              <a:rPr kumimoji="1" lang="zh-CN" altLang="en-US" sz="2800" b="1" dirty="0">
                <a:latin typeface="宋体" charset="-122"/>
                <a:ea typeface="宋体" charset="-122"/>
              </a:rPr>
              <a:t>是最大匹配的</a:t>
            </a:r>
            <a:r>
              <a:rPr kumimoji="1" lang="zh-CN" altLang="en-US" sz="2800" b="1" dirty="0">
                <a:solidFill>
                  <a:srgbClr val="FF9900"/>
                </a:solidFill>
                <a:latin typeface="宋体" charset="-122"/>
                <a:ea typeface="宋体" charset="-122"/>
              </a:rPr>
              <a:t>充要条件</a:t>
            </a:r>
            <a:r>
              <a:rPr kumimoji="1" lang="zh-CN" altLang="en-US" sz="2800" b="1" dirty="0">
                <a:latin typeface="宋体" charset="-122"/>
                <a:ea typeface="宋体" charset="-122"/>
              </a:rPr>
              <a:t>是</a:t>
            </a:r>
          </a:p>
          <a:p>
            <a:r>
              <a:rPr kumimoji="1" lang="en-US" altLang="zh-CN" sz="2800" b="1" i="1" dirty="0">
                <a:latin typeface="Times New Roman" pitchFamily="18" charset="0"/>
                <a:ea typeface="宋体" charset="-122"/>
              </a:rPr>
              <a:t>G</a:t>
            </a:r>
            <a:r>
              <a:rPr kumimoji="1" lang="zh-CN" altLang="en-US" sz="2800" b="1" dirty="0">
                <a:latin typeface="宋体" charset="-122"/>
                <a:ea typeface="宋体" charset="-122"/>
              </a:rPr>
              <a:t>不包含</a:t>
            </a:r>
            <a:r>
              <a:rPr kumimoji="1" lang="en-US" altLang="zh-CN" sz="2800" b="1" i="1" dirty="0">
                <a:latin typeface="Times New Roman" pitchFamily="18" charset="0"/>
                <a:ea typeface="宋体" charset="-122"/>
              </a:rPr>
              <a:t>M </a:t>
            </a:r>
            <a:r>
              <a:rPr kumimoji="1" lang="en-US" altLang="zh-CN" sz="2800" b="1" dirty="0">
                <a:ea typeface="宋体" charset="-122"/>
              </a:rPr>
              <a:t>–</a:t>
            </a:r>
            <a:r>
              <a:rPr kumimoji="1" lang="zh-CN" altLang="en-US" sz="2800" b="1" dirty="0">
                <a:latin typeface="宋体" charset="-122"/>
                <a:ea typeface="宋体" charset="-122"/>
              </a:rPr>
              <a:t>增广路</a:t>
            </a:r>
            <a:r>
              <a:rPr kumimoji="1" lang="en-US" altLang="zh-CN" sz="2800" b="1" dirty="0">
                <a:latin typeface="Times New Roman" pitchFamily="18" charset="0"/>
                <a:ea typeface="宋体" charset="-122"/>
              </a:rPr>
              <a:t>. </a:t>
            </a:r>
          </a:p>
        </p:txBody>
      </p:sp>
      <p:sp>
        <p:nvSpPr>
          <p:cNvPr id="60420" name="Rectangle 4"/>
          <p:cNvSpPr>
            <a:spLocks noChangeArrowheads="1"/>
          </p:cNvSpPr>
          <p:nvPr/>
        </p:nvSpPr>
        <p:spPr bwMode="white">
          <a:xfrm>
            <a:off x="206375" y="424003"/>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2" name="矩形 1"/>
          <p:cNvSpPr/>
          <p:nvPr/>
        </p:nvSpPr>
        <p:spPr>
          <a:xfrm>
            <a:off x="431540" y="5564038"/>
            <a:ext cx="8280920" cy="461665"/>
          </a:xfrm>
          <a:prstGeom prst="rect">
            <a:avLst/>
          </a:prstGeom>
        </p:spPr>
        <p:txBody>
          <a:bodyPr wrap="square">
            <a:spAutoFit/>
          </a:bodyPr>
          <a:lstStyle/>
          <a:p>
            <a:r>
              <a:rPr lang="zh-CN" altLang="en-US" sz="2400" b="1" dirty="0" smtClean="0">
                <a:solidFill>
                  <a:srgbClr val="F33B45"/>
                </a:solidFill>
                <a:latin typeface="Microsoft YaHei" panose="020B0503020204020204" pitchFamily="34" charset="-122"/>
                <a:ea typeface="Microsoft YaHei" panose="020B0503020204020204" pitchFamily="34" charset="-122"/>
              </a:rPr>
              <a:t>注意，</a:t>
            </a:r>
            <a:r>
              <a:rPr lang="zh-CN" altLang="en-US" sz="2400" b="1" dirty="0">
                <a:solidFill>
                  <a:srgbClr val="F33B45"/>
                </a:solidFill>
                <a:latin typeface="Microsoft YaHei" panose="020B0503020204020204" pitchFamily="34" charset="-122"/>
                <a:ea typeface="Microsoft YaHei" panose="020B0503020204020204" pitchFamily="34" charset="-122"/>
              </a:rPr>
              <a:t>最大匹配</a:t>
            </a:r>
            <a:r>
              <a:rPr lang="zh-CN" altLang="en-US" sz="2400" b="1" dirty="0" smtClean="0">
                <a:solidFill>
                  <a:srgbClr val="F33B45"/>
                </a:solidFill>
                <a:latin typeface="Microsoft YaHei" panose="020B0503020204020204" pitchFamily="34" charset="-122"/>
                <a:ea typeface="Microsoft YaHei" panose="020B0503020204020204" pitchFamily="34" charset="-122"/>
              </a:rPr>
              <a:t>不一定唯一，</a:t>
            </a:r>
            <a:r>
              <a:rPr lang="zh-CN" altLang="en-US" sz="2400" b="1" dirty="0">
                <a:solidFill>
                  <a:srgbClr val="F33B45"/>
                </a:solidFill>
                <a:latin typeface="Microsoft YaHei" panose="020B0503020204020204" pitchFamily="34" charset="-122"/>
                <a:ea typeface="Microsoft YaHei" panose="020B0503020204020204" pitchFamily="34" charset="-122"/>
              </a:rPr>
              <a:t>但是最大匹配的大小是唯一的。</a:t>
            </a:r>
            <a:endParaRPr lang="zh-CN" altLang="en-US" sz="2400" dirty="0"/>
          </a:p>
        </p:txBody>
      </p:sp>
      <p:sp>
        <p:nvSpPr>
          <p:cNvPr id="3" name="矩形 2"/>
          <p:cNvSpPr/>
          <p:nvPr/>
        </p:nvSpPr>
        <p:spPr>
          <a:xfrm>
            <a:off x="323528" y="3049562"/>
            <a:ext cx="8064896" cy="923330"/>
          </a:xfrm>
          <a:prstGeom prst="rect">
            <a:avLst/>
          </a:prstGeom>
        </p:spPr>
        <p:txBody>
          <a:bodyPr wrap="square">
            <a:spAutoFit/>
          </a:bodyPr>
          <a:lstStyle/>
          <a:p>
            <a:r>
              <a:rPr lang="zh-CN" altLang="en-US" b="1" dirty="0">
                <a:solidFill>
                  <a:srgbClr val="00B050"/>
                </a:solidFill>
                <a:latin typeface="SimSun" panose="02010600030101010101" pitchFamily="2" charset="-122"/>
                <a:ea typeface="SimSun" panose="02010600030101010101" pitchFamily="2" charset="-122"/>
              </a:rPr>
              <a:t>把增广路径上的所有第奇数条边加入到原匹配中去，并把增广路径中的所有第偶数条边从原匹配中删除（这个操作称为增广路径的取反），则新的匹配数就比原匹配数增加了</a:t>
            </a:r>
            <a:r>
              <a:rPr lang="en-US" altLang="zh-CN" b="1" dirty="0">
                <a:solidFill>
                  <a:srgbClr val="00B050"/>
                </a:solidFill>
                <a:latin typeface="SimSun" panose="02010600030101010101" pitchFamily="2" charset="-122"/>
                <a:ea typeface="SimSun" panose="02010600030101010101" pitchFamily="2" charset="-122"/>
              </a:rPr>
              <a:t>1</a:t>
            </a:r>
            <a:r>
              <a:rPr lang="zh-CN" altLang="en-US" b="1" dirty="0">
                <a:solidFill>
                  <a:srgbClr val="00B050"/>
                </a:solidFill>
                <a:latin typeface="SimSun" panose="02010600030101010101" pitchFamily="2" charset="-122"/>
                <a:ea typeface="SimSun" panose="02010600030101010101" pitchFamily="2" charset="-122"/>
              </a:rPr>
              <a:t>个。</a:t>
            </a:r>
            <a:endParaRPr lang="zh-CN" altLang="en-US" b="1" dirty="0">
              <a:solidFill>
                <a:srgbClr val="00B050"/>
              </a:solidFill>
            </a:endParaRPr>
          </a:p>
        </p:txBody>
      </p:sp>
      <p:pic>
        <p:nvPicPr>
          <p:cNvPr id="4" name="图片 3"/>
          <p:cNvPicPr>
            <a:picLocks noChangeAspect="1"/>
          </p:cNvPicPr>
          <p:nvPr/>
        </p:nvPicPr>
        <p:blipFill>
          <a:blip r:embed="rId2"/>
          <a:stretch>
            <a:fillRect/>
          </a:stretch>
        </p:blipFill>
        <p:spPr>
          <a:xfrm>
            <a:off x="878182" y="2873375"/>
            <a:ext cx="3676650" cy="2362200"/>
          </a:xfrm>
          <a:prstGeom prst="rect">
            <a:avLst/>
          </a:prstGeom>
        </p:spPr>
      </p:pic>
      <p:pic>
        <p:nvPicPr>
          <p:cNvPr id="5" name="图片 4"/>
          <p:cNvPicPr>
            <a:picLocks noChangeAspect="1"/>
          </p:cNvPicPr>
          <p:nvPr/>
        </p:nvPicPr>
        <p:blipFill>
          <a:blip r:embed="rId3"/>
          <a:stretch>
            <a:fillRect/>
          </a:stretch>
        </p:blipFill>
        <p:spPr>
          <a:xfrm>
            <a:off x="4725444" y="2873375"/>
            <a:ext cx="3352800" cy="2419350"/>
          </a:xfrm>
          <a:prstGeom prst="rect">
            <a:avLst/>
          </a:prstGeom>
        </p:spPr>
      </p:pic>
      <p:sp>
        <p:nvSpPr>
          <p:cNvPr id="11" name="灯片编号占位符 10"/>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93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7026"/>
                                        </p:tgtEl>
                                        <p:attrNameLst>
                                          <p:attrName>style.visibility</p:attrName>
                                        </p:attrNameLst>
                                      </p:cBhvr>
                                      <p:to>
                                        <p:strVal val="visible"/>
                                      </p:to>
                                    </p:set>
                                    <p:anim calcmode="lin" valueType="num">
                                      <p:cBhvr additive="base">
                                        <p:cTn id="7" dur="500" fill="hold"/>
                                        <p:tgtEl>
                                          <p:spTgt spid="257026"/>
                                        </p:tgtEl>
                                        <p:attrNameLst>
                                          <p:attrName>ppt_x</p:attrName>
                                        </p:attrNameLst>
                                      </p:cBhvr>
                                      <p:tavLst>
                                        <p:tav tm="0">
                                          <p:val>
                                            <p:strVal val="0-#ppt_w/2"/>
                                          </p:val>
                                        </p:tav>
                                        <p:tav tm="100000">
                                          <p:val>
                                            <p:strVal val="#ppt_x"/>
                                          </p:val>
                                        </p:tav>
                                      </p:tavLst>
                                    </p:anim>
                                    <p:anim calcmode="lin" valueType="num">
                                      <p:cBhvr additive="base">
                                        <p:cTn id="8" dur="500" fill="hold"/>
                                        <p:tgtEl>
                                          <p:spTgt spid="2570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57027"/>
                                        </p:tgtEl>
                                        <p:attrNameLst>
                                          <p:attrName>style.visibility</p:attrName>
                                        </p:attrNameLst>
                                      </p:cBhvr>
                                      <p:to>
                                        <p:strVal val="visible"/>
                                      </p:to>
                                    </p:set>
                                    <p:anim calcmode="lin" valueType="num">
                                      <p:cBhvr additive="base">
                                        <p:cTn id="37" dur="500" fill="hold"/>
                                        <p:tgtEl>
                                          <p:spTgt spid="257027"/>
                                        </p:tgtEl>
                                        <p:attrNameLst>
                                          <p:attrName>ppt_x</p:attrName>
                                        </p:attrNameLst>
                                      </p:cBhvr>
                                      <p:tavLst>
                                        <p:tav tm="0">
                                          <p:val>
                                            <p:strVal val="0-#ppt_w/2"/>
                                          </p:val>
                                        </p:tav>
                                        <p:tav tm="100000">
                                          <p:val>
                                            <p:strVal val="#ppt_x"/>
                                          </p:val>
                                        </p:tav>
                                      </p:tavLst>
                                    </p:anim>
                                    <p:anim calcmode="lin" valueType="num">
                                      <p:cBhvr additive="base">
                                        <p:cTn id="38" dur="500" fill="hold"/>
                                        <p:tgtEl>
                                          <p:spTgt spid="25702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autoUpdateAnimBg="0"/>
      <p:bldP spid="257027" grpId="0" autoUpdateAnimBg="0"/>
      <p:bldP spid="2" grpId="0"/>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052736"/>
            <a:ext cx="7524328" cy="508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灯片编号占位符 3"/>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94</a:t>
            </a:fld>
            <a:endParaRPr lang="en-GB" dirty="0"/>
          </a:p>
        </p:txBody>
      </p:sp>
    </p:spTree>
    <p:extLst>
      <p:ext uri="{BB962C8B-B14F-4D97-AF65-F5344CB8AC3E}">
        <p14:creationId xmlns:p14="http://schemas.microsoft.com/office/powerpoint/2010/main" val="18827776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ChangeArrowheads="1"/>
          </p:cNvSpPr>
          <p:nvPr/>
        </p:nvSpPr>
        <p:spPr bwMode="auto">
          <a:xfrm>
            <a:off x="-179550" y="1761966"/>
            <a:ext cx="9144001" cy="2246769"/>
          </a:xfrm>
          <a:prstGeom prst="rect">
            <a:avLst/>
          </a:prstGeom>
          <a:noFill/>
          <a:ln w="9525">
            <a:noFill/>
            <a:miter lim="800000"/>
            <a:headEnd/>
            <a:tailEnd/>
          </a:ln>
        </p:spPr>
        <p:txBody>
          <a:bodyPr>
            <a:spAutoFit/>
          </a:bodyPr>
          <a:lstStyle/>
          <a:p>
            <a:pPr indent="533400" algn="just"/>
            <a:r>
              <a:rPr kumimoji="1" lang="zh-CN" altLang="en-US" sz="2800" b="1" dirty="0">
                <a:latin typeface="Times New Roman" pitchFamily="18" charset="0"/>
                <a:ea typeface="黑体" pitchFamily="2" charset="-122"/>
              </a:rPr>
              <a:t>定理</a:t>
            </a:r>
            <a:r>
              <a:rPr kumimoji="1" lang="en-US" altLang="zh-CN" sz="2800" b="1" dirty="0">
                <a:latin typeface="Times New Roman" pitchFamily="18" charset="0"/>
                <a:ea typeface="黑体" pitchFamily="2" charset="-122"/>
              </a:rPr>
              <a:t>2</a:t>
            </a:r>
            <a:r>
              <a:rPr kumimoji="1" lang="en-US" altLang="zh-CN" sz="2800" b="1" dirty="0">
                <a:latin typeface="Times New Roman" pitchFamily="18" charset="0"/>
                <a:ea typeface="宋体" charset="-122"/>
              </a:rPr>
              <a:t> </a:t>
            </a:r>
            <a:r>
              <a:rPr kumimoji="1" lang="zh-CN" altLang="en-US" sz="2800" b="1" dirty="0">
                <a:latin typeface="Times New Roman" pitchFamily="18" charset="0"/>
                <a:ea typeface="宋体" charset="-122"/>
              </a:rPr>
              <a:t>设</a:t>
            </a:r>
            <a:r>
              <a:rPr kumimoji="1" lang="en-US" altLang="zh-CN" sz="2800" b="1" i="1" dirty="0">
                <a:latin typeface="Times New Roman" pitchFamily="18" charset="0"/>
                <a:ea typeface="宋体" charset="-122"/>
              </a:rPr>
              <a:t>G</a:t>
            </a:r>
            <a:r>
              <a:rPr kumimoji="1" lang="en-US" altLang="zh-CN" sz="2800" b="1" dirty="0">
                <a:latin typeface="Times New Roman" pitchFamily="18" charset="0"/>
                <a:ea typeface="宋体" charset="-122"/>
              </a:rPr>
              <a:t> = ( </a:t>
            </a:r>
            <a:r>
              <a:rPr kumimoji="1" lang="en-US" altLang="zh-CN" sz="2800" b="1" i="1" dirty="0">
                <a:latin typeface="Times New Roman" pitchFamily="18" charset="0"/>
                <a:ea typeface="宋体" charset="-122"/>
              </a:rPr>
              <a:t>X</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Y</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E </a:t>
            </a:r>
            <a:r>
              <a:rPr kumimoji="1" lang="en-US" altLang="zh-CN" sz="2800" b="1" dirty="0">
                <a:latin typeface="Times New Roman" pitchFamily="18" charset="0"/>
                <a:ea typeface="宋体" charset="-122"/>
              </a:rPr>
              <a:t>)</a:t>
            </a:r>
            <a:r>
              <a:rPr kumimoji="1" lang="zh-CN" altLang="en-US" sz="2800" b="1" dirty="0">
                <a:latin typeface="Times New Roman" pitchFamily="18" charset="0"/>
                <a:ea typeface="宋体" charset="-122"/>
              </a:rPr>
              <a:t>为二部图</a:t>
            </a:r>
            <a:r>
              <a:rPr kumimoji="1" lang="en-US" altLang="zh-CN" sz="2800" b="1" dirty="0">
                <a:latin typeface="Times New Roman" pitchFamily="18" charset="0"/>
                <a:ea typeface="宋体" charset="-122"/>
              </a:rPr>
              <a:t>, </a:t>
            </a:r>
            <a:r>
              <a:rPr kumimoji="1" lang="zh-CN" altLang="en-US" sz="2800" b="1" dirty="0">
                <a:latin typeface="Times New Roman" pitchFamily="18" charset="0"/>
                <a:ea typeface="宋体" charset="-122"/>
              </a:rPr>
              <a:t>则① </a:t>
            </a:r>
            <a:r>
              <a:rPr kumimoji="1" lang="en-US" altLang="zh-CN" sz="2800" b="1" i="1" dirty="0">
                <a:latin typeface="Times New Roman" pitchFamily="18" charset="0"/>
                <a:ea typeface="宋体" charset="-122"/>
              </a:rPr>
              <a:t>G</a:t>
            </a:r>
            <a:r>
              <a:rPr kumimoji="1" lang="zh-CN" altLang="en-US" sz="2800" b="1" dirty="0">
                <a:latin typeface="Times New Roman" pitchFamily="18" charset="0"/>
                <a:ea typeface="宋体" charset="-122"/>
              </a:rPr>
              <a:t>存在</a:t>
            </a:r>
          </a:p>
          <a:p>
            <a:pPr indent="533400" algn="just"/>
            <a:r>
              <a:rPr kumimoji="1" lang="zh-CN" altLang="en-US" sz="2800" b="1" dirty="0">
                <a:latin typeface="Times New Roman" pitchFamily="18" charset="0"/>
                <a:ea typeface="宋体" charset="-122"/>
              </a:rPr>
              <a:t>饱和</a:t>
            </a:r>
            <a:r>
              <a:rPr kumimoji="1" lang="en-US" altLang="zh-CN" sz="2800" b="1" i="1" dirty="0">
                <a:latin typeface="Times New Roman" pitchFamily="18" charset="0"/>
                <a:ea typeface="宋体" charset="-122"/>
              </a:rPr>
              <a:t>X</a:t>
            </a:r>
            <a:r>
              <a:rPr kumimoji="1" lang="zh-CN" altLang="en-US" sz="2800" b="1" dirty="0">
                <a:latin typeface="Times New Roman" pitchFamily="18" charset="0"/>
                <a:ea typeface="宋体" charset="-122"/>
              </a:rPr>
              <a:t>的每个点的匹配的</a:t>
            </a:r>
            <a:r>
              <a:rPr kumimoji="1" lang="zh-CN" altLang="en-US" sz="2800" b="1" dirty="0">
                <a:solidFill>
                  <a:srgbClr val="FF0000"/>
                </a:solidFill>
                <a:latin typeface="Times New Roman" pitchFamily="18" charset="0"/>
                <a:ea typeface="宋体" charset="-122"/>
              </a:rPr>
              <a:t>充要条件</a:t>
            </a:r>
            <a:r>
              <a:rPr kumimoji="1" lang="zh-CN" altLang="en-US" sz="2800" b="1" dirty="0" smtClean="0">
                <a:latin typeface="Times New Roman" pitchFamily="18" charset="0"/>
                <a:ea typeface="宋体" charset="-122"/>
              </a:rPr>
              <a:t>是</a:t>
            </a:r>
            <a:r>
              <a:rPr kumimoji="1" lang="zh-CN" altLang="en-US" sz="2800" b="1" dirty="0" smtClean="0">
                <a:latin typeface="Math1" charset="2"/>
                <a:ea typeface="宋体" charset="-122"/>
              </a:rPr>
              <a:t>对</a:t>
            </a:r>
            <a:r>
              <a:rPr kumimoji="1" lang="zh-CN" altLang="en-US" sz="2800" b="1" dirty="0">
                <a:latin typeface="Math1" charset="2"/>
                <a:ea typeface="宋体" charset="-122"/>
              </a:rPr>
              <a:t>任意</a:t>
            </a:r>
            <a:r>
              <a:rPr kumimoji="1" lang="en-US" altLang="zh-CN" sz="2800" b="1" i="1" dirty="0">
                <a:latin typeface="Times New Roman" pitchFamily="18" charset="0"/>
                <a:ea typeface="宋体" charset="-122"/>
              </a:rPr>
              <a:t>S</a:t>
            </a:r>
            <a:r>
              <a:rPr kumimoji="1" lang="zh-CN" altLang="en-US" sz="2800" b="1" i="1" dirty="0">
                <a:latin typeface="Times New Roman" pitchFamily="18" charset="0"/>
                <a:ea typeface="宋体" charset="-122"/>
              </a:rPr>
              <a:t>　   </a:t>
            </a:r>
            <a:r>
              <a:rPr kumimoji="1" lang="en-US" altLang="zh-CN" sz="2800" b="1" i="1" dirty="0">
                <a:latin typeface="Times New Roman" pitchFamily="18" charset="0"/>
                <a:ea typeface="宋体" charset="-122"/>
              </a:rPr>
              <a:t>,</a:t>
            </a:r>
            <a:r>
              <a:rPr kumimoji="1" lang="zh-CN" altLang="en-US" sz="2800" b="1" dirty="0" smtClean="0">
                <a:latin typeface="Times New Roman" pitchFamily="18" charset="0"/>
                <a:ea typeface="宋体" charset="-122"/>
              </a:rPr>
              <a:t>有</a:t>
            </a:r>
            <a:endParaRPr kumimoji="1" lang="en-US" altLang="zh-CN" sz="2800" b="1" dirty="0" smtClean="0">
              <a:latin typeface="Times New Roman" pitchFamily="18" charset="0"/>
              <a:ea typeface="宋体" charset="-122"/>
            </a:endParaRPr>
          </a:p>
          <a:p>
            <a:pPr indent="533400" algn="just"/>
            <a:r>
              <a:rPr kumimoji="1" lang="zh-CN" altLang="en-US" sz="2800" b="1" dirty="0" smtClean="0">
                <a:latin typeface="Times New Roman" pitchFamily="18" charset="0"/>
                <a:ea typeface="宋体" charset="-122"/>
              </a:rPr>
              <a:t>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N </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S </a:t>
            </a:r>
            <a:r>
              <a:rPr kumimoji="1" lang="en-US" altLang="zh-CN" sz="2800" b="1" dirty="0">
                <a:latin typeface="Times New Roman" pitchFamily="18" charset="0"/>
                <a:ea typeface="宋体" charset="-122"/>
              </a:rPr>
              <a:t>) | ≥ | </a:t>
            </a:r>
            <a:r>
              <a:rPr kumimoji="1" lang="en-US" altLang="zh-CN" sz="2800" b="1" i="1" dirty="0">
                <a:latin typeface="Times New Roman" pitchFamily="18" charset="0"/>
                <a:ea typeface="宋体" charset="-122"/>
              </a:rPr>
              <a:t>S</a:t>
            </a:r>
            <a:r>
              <a:rPr kumimoji="1" lang="en-US" altLang="zh-CN" sz="2800" b="1" dirty="0">
                <a:latin typeface="Times New Roman" pitchFamily="18" charset="0"/>
                <a:ea typeface="宋体" charset="-122"/>
              </a:rPr>
              <a:t> | </a:t>
            </a:r>
            <a:r>
              <a:rPr kumimoji="1" lang="en-US" altLang="zh-CN" sz="2800" b="1" dirty="0" smtClean="0">
                <a:latin typeface="Times New Roman" pitchFamily="18" charset="0"/>
                <a:ea typeface="宋体" charset="-122"/>
              </a:rPr>
              <a:t>.</a:t>
            </a:r>
            <a:r>
              <a:rPr kumimoji="1" lang="zh-CN" altLang="en-US" sz="2800" b="1" dirty="0" smtClean="0">
                <a:latin typeface="Times New Roman" pitchFamily="18" charset="0"/>
                <a:ea typeface="宋体" charset="-122"/>
              </a:rPr>
              <a:t>其中</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N </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S </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v </a:t>
            </a:r>
            <a:r>
              <a:rPr kumimoji="1" lang="en-US" altLang="zh-CN" sz="2800" b="1" dirty="0">
                <a:latin typeface="Times New Roman" pitchFamily="18" charset="0"/>
                <a:ea typeface="宋体" charset="-122"/>
              </a:rPr>
              <a:t>| </a:t>
            </a:r>
            <a:r>
              <a:rPr kumimoji="1" lang="en-US" altLang="zh-CN" sz="2800" b="1" i="1" dirty="0" err="1">
                <a:latin typeface="Times New Roman" pitchFamily="18" charset="0"/>
                <a:ea typeface="宋体" charset="-122"/>
              </a:rPr>
              <a:t>u</a:t>
            </a:r>
            <a:r>
              <a:rPr kumimoji="1" lang="en-US" altLang="zh-CN" sz="2800" b="1" dirty="0" err="1">
                <a:latin typeface="Times New Roman" pitchFamily="18" charset="0"/>
                <a:ea typeface="宋体" charset="-122"/>
              </a:rPr>
              <a:t>∈</a:t>
            </a:r>
            <a:r>
              <a:rPr kumimoji="1" lang="en-US" altLang="zh-CN" sz="2800" b="1" i="1" dirty="0" err="1">
                <a:latin typeface="Times New Roman" pitchFamily="18" charset="0"/>
                <a:ea typeface="宋体" charset="-122"/>
              </a:rPr>
              <a:t>S</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v</a:t>
            </a:r>
            <a:r>
              <a:rPr kumimoji="1" lang="zh-CN" altLang="en-US" sz="2800" b="1" dirty="0">
                <a:latin typeface="Times New Roman" pitchFamily="18" charset="0"/>
                <a:ea typeface="宋体" charset="-122"/>
              </a:rPr>
              <a:t>与</a:t>
            </a:r>
            <a:r>
              <a:rPr kumimoji="1" lang="en-US" altLang="zh-CN" sz="2800" b="1" i="1" dirty="0">
                <a:latin typeface="Times New Roman" pitchFamily="18" charset="0"/>
                <a:ea typeface="宋体" charset="-122"/>
              </a:rPr>
              <a:t>u</a:t>
            </a:r>
            <a:r>
              <a:rPr kumimoji="1" lang="zh-CN" altLang="en-US" sz="2800" b="1" dirty="0">
                <a:latin typeface="Times New Roman" pitchFamily="18" charset="0"/>
                <a:ea typeface="宋体" charset="-122"/>
              </a:rPr>
              <a:t>相邻</a:t>
            </a:r>
            <a:r>
              <a:rPr kumimoji="1" lang="en-US" altLang="zh-CN" sz="2800" b="1" dirty="0">
                <a:latin typeface="Times New Roman" pitchFamily="18" charset="0"/>
                <a:ea typeface="宋体" charset="-122"/>
              </a:rPr>
              <a:t>}.</a:t>
            </a:r>
          </a:p>
          <a:p>
            <a:pPr indent="533400" algn="just" eaLnBrk="0" hangingPunct="0"/>
            <a:r>
              <a:rPr kumimoji="1" lang="en-US" altLang="zh-CN" sz="2800" b="1" dirty="0">
                <a:latin typeface="Times New Roman" pitchFamily="18" charset="0"/>
                <a:ea typeface="宋体" charset="-122"/>
              </a:rPr>
              <a:t>   ② </a:t>
            </a:r>
            <a:r>
              <a:rPr kumimoji="1" lang="en-US" altLang="zh-CN" sz="2800" b="1" i="1" dirty="0">
                <a:latin typeface="Times New Roman" pitchFamily="18" charset="0"/>
                <a:ea typeface="宋体" charset="-122"/>
              </a:rPr>
              <a:t>G</a:t>
            </a:r>
            <a:r>
              <a:rPr kumimoji="1" lang="zh-CN" altLang="en-US" sz="2800" b="1" dirty="0">
                <a:solidFill>
                  <a:srgbClr val="FF0000"/>
                </a:solidFill>
                <a:latin typeface="Times New Roman" pitchFamily="18" charset="0"/>
                <a:ea typeface="宋体" charset="-122"/>
              </a:rPr>
              <a:t>存在完美匹配的充要条件</a:t>
            </a:r>
            <a:r>
              <a:rPr kumimoji="1" lang="zh-CN" altLang="en-US" sz="2800" b="1" dirty="0">
                <a:latin typeface="Times New Roman" pitchFamily="18" charset="0"/>
                <a:ea typeface="宋体" charset="-122"/>
              </a:rPr>
              <a:t>是</a:t>
            </a:r>
          </a:p>
          <a:p>
            <a:pPr indent="533400" eaLnBrk="0" hangingPunct="0"/>
            <a:r>
              <a:rPr kumimoji="1" lang="zh-CN" altLang="en-US" sz="2800" b="1" dirty="0">
                <a:latin typeface="Times New Roman" pitchFamily="18" charset="0"/>
                <a:ea typeface="宋体" charset="-122"/>
              </a:rPr>
              <a:t>对任意</a:t>
            </a:r>
            <a:r>
              <a:rPr kumimoji="1" lang="en-US" altLang="zh-CN" sz="2800" b="1" i="1" dirty="0">
                <a:latin typeface="Times New Roman" pitchFamily="18" charset="0"/>
                <a:ea typeface="宋体" charset="-122"/>
              </a:rPr>
              <a:t>S       </a:t>
            </a:r>
            <a:r>
              <a:rPr kumimoji="1" lang="zh-CN" altLang="en-US" sz="2800" b="1" dirty="0">
                <a:latin typeface="宋体" charset="-122"/>
                <a:ea typeface="宋体" charset="-122"/>
              </a:rPr>
              <a:t>或</a:t>
            </a:r>
            <a:r>
              <a:rPr kumimoji="1" lang="en-US" altLang="zh-CN" sz="2800" b="1" i="1" dirty="0">
                <a:latin typeface="Times New Roman" pitchFamily="18" charset="0"/>
                <a:ea typeface="宋体" charset="-122"/>
              </a:rPr>
              <a:t>S      </a:t>
            </a:r>
            <a:r>
              <a:rPr kumimoji="1" lang="zh-CN" altLang="en-US" sz="2800" b="1" dirty="0">
                <a:latin typeface="宋体" charset="-122"/>
                <a:ea typeface="宋体" charset="-122"/>
              </a:rPr>
              <a:t>有</a:t>
            </a:r>
            <a:r>
              <a:rPr kumimoji="1" lang="zh-CN" altLang="en-US" sz="2800" b="1" dirty="0">
                <a:latin typeface="Times New Roman" pitchFamily="18" charset="0"/>
                <a:ea typeface="宋体" charset="-122"/>
              </a:rPr>
              <a:t> </a:t>
            </a:r>
            <a:r>
              <a:rPr kumimoji="1" lang="en-US" altLang="zh-CN" sz="2800" b="1" dirty="0">
                <a:latin typeface="Times New Roman" pitchFamily="18" charset="0"/>
                <a:ea typeface="宋体" charset="-122"/>
              </a:rPr>
              <a:t>| </a:t>
            </a:r>
            <a:r>
              <a:rPr kumimoji="1" lang="en-US" altLang="zh-CN" sz="2800" b="1" i="1" dirty="0">
                <a:latin typeface="Times New Roman" pitchFamily="18" charset="0"/>
                <a:ea typeface="宋体" charset="-122"/>
              </a:rPr>
              <a:t>N </a:t>
            </a:r>
            <a:r>
              <a:rPr kumimoji="1" lang="en-US" altLang="zh-CN" sz="2800" b="1" dirty="0">
                <a:latin typeface="Times New Roman" pitchFamily="18" charset="0"/>
                <a:ea typeface="宋体" charset="-122"/>
              </a:rPr>
              <a:t>(</a:t>
            </a:r>
            <a:r>
              <a:rPr kumimoji="1" lang="en-US" altLang="zh-CN" sz="2800" b="1" i="1" dirty="0">
                <a:latin typeface="Times New Roman" pitchFamily="18" charset="0"/>
                <a:ea typeface="宋体" charset="-122"/>
              </a:rPr>
              <a:t>S </a:t>
            </a:r>
            <a:r>
              <a:rPr kumimoji="1" lang="en-US" altLang="zh-CN" sz="2800" b="1" dirty="0">
                <a:latin typeface="Times New Roman" pitchFamily="18" charset="0"/>
                <a:ea typeface="宋体" charset="-122"/>
              </a:rPr>
              <a:t>) | </a:t>
            </a:r>
            <a:r>
              <a:rPr kumimoji="1" lang="en-US" altLang="zh-CN" sz="2800" b="1" dirty="0">
                <a:latin typeface="宋体" charset="-122"/>
                <a:ea typeface="宋体" charset="-122"/>
              </a:rPr>
              <a:t>≥</a:t>
            </a:r>
            <a:r>
              <a:rPr kumimoji="1" lang="en-US" altLang="zh-CN" sz="2800" b="1" dirty="0">
                <a:latin typeface="Times New Roman" pitchFamily="18" charset="0"/>
                <a:ea typeface="宋体" charset="-122"/>
              </a:rPr>
              <a:t> | </a:t>
            </a:r>
            <a:r>
              <a:rPr kumimoji="1" lang="en-US" altLang="zh-CN" sz="2800" b="1" i="1" dirty="0">
                <a:latin typeface="Times New Roman" pitchFamily="18" charset="0"/>
                <a:ea typeface="宋体" charset="-122"/>
              </a:rPr>
              <a:t>S</a:t>
            </a:r>
            <a:r>
              <a:rPr kumimoji="1" lang="en-US" altLang="zh-CN" sz="2800" b="1" dirty="0">
                <a:latin typeface="Times New Roman" pitchFamily="18" charset="0"/>
                <a:ea typeface="宋体" charset="-122"/>
              </a:rPr>
              <a:t> | . </a:t>
            </a:r>
          </a:p>
        </p:txBody>
      </p:sp>
      <p:graphicFrame>
        <p:nvGraphicFramePr>
          <p:cNvPr id="258051" name="Object 3"/>
          <p:cNvGraphicFramePr>
            <a:graphicFrameLocks noChangeAspect="1"/>
          </p:cNvGraphicFramePr>
          <p:nvPr>
            <p:extLst>
              <p:ext uri="{D42A27DB-BD31-4B8C-83A1-F6EECF244321}">
                <p14:modId xmlns:p14="http://schemas.microsoft.com/office/powerpoint/2010/main" val="3425191663"/>
              </p:ext>
            </p:extLst>
          </p:nvPr>
        </p:nvGraphicFramePr>
        <p:xfrm>
          <a:off x="7340589" y="2273064"/>
          <a:ext cx="720725" cy="360363"/>
        </p:xfrm>
        <a:graphic>
          <a:graphicData uri="http://schemas.openxmlformats.org/presentationml/2006/ole">
            <mc:AlternateContent xmlns:mc="http://schemas.openxmlformats.org/markup-compatibility/2006">
              <mc:Choice xmlns:v="urn:schemas-microsoft-com:vml" Requires="v">
                <p:oleObj spid="_x0000_s1036064" name="Equation" r:id="rId4" imgW="330120" imgH="164880" progId="Equation.DSMT4">
                  <p:embed/>
                </p:oleObj>
              </mc:Choice>
              <mc:Fallback>
                <p:oleObj name="Equation" r:id="rId4" imgW="330120" imgH="16488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0589" y="2273064"/>
                        <a:ext cx="7207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8052" name="Object 4"/>
          <p:cNvGraphicFramePr>
            <a:graphicFrameLocks noChangeAspect="1"/>
          </p:cNvGraphicFramePr>
          <p:nvPr>
            <p:extLst>
              <p:ext uri="{D42A27DB-BD31-4B8C-83A1-F6EECF244321}">
                <p14:modId xmlns:p14="http://schemas.microsoft.com/office/powerpoint/2010/main" val="1840883941"/>
              </p:ext>
            </p:extLst>
          </p:nvPr>
        </p:nvGraphicFramePr>
        <p:xfrm>
          <a:off x="1764666" y="3500511"/>
          <a:ext cx="720725" cy="374650"/>
        </p:xfrm>
        <a:graphic>
          <a:graphicData uri="http://schemas.openxmlformats.org/presentationml/2006/ole">
            <mc:AlternateContent xmlns:mc="http://schemas.openxmlformats.org/markup-compatibility/2006">
              <mc:Choice xmlns:v="urn:schemas-microsoft-com:vml" Requires="v">
                <p:oleObj spid="_x0000_s1036065" name="Equation" r:id="rId6" imgW="317160" imgH="164880" progId="Equation.DSMT4">
                  <p:embed/>
                </p:oleObj>
              </mc:Choice>
              <mc:Fallback>
                <p:oleObj name="Equation" r:id="rId6" imgW="317160" imgH="16488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4666" y="3500511"/>
                        <a:ext cx="720725"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8053" name="Object 5"/>
          <p:cNvGraphicFramePr>
            <a:graphicFrameLocks noChangeAspect="1"/>
          </p:cNvGraphicFramePr>
          <p:nvPr>
            <p:extLst>
              <p:ext uri="{D42A27DB-BD31-4B8C-83A1-F6EECF244321}">
                <p14:modId xmlns:p14="http://schemas.microsoft.com/office/powerpoint/2010/main" val="3380530875"/>
              </p:ext>
            </p:extLst>
          </p:nvPr>
        </p:nvGraphicFramePr>
        <p:xfrm>
          <a:off x="2916794" y="3500511"/>
          <a:ext cx="669925" cy="396875"/>
        </p:xfrm>
        <a:graphic>
          <a:graphicData uri="http://schemas.openxmlformats.org/presentationml/2006/ole">
            <mc:AlternateContent xmlns:mc="http://schemas.openxmlformats.org/markup-compatibility/2006">
              <mc:Choice xmlns:v="urn:schemas-microsoft-com:vml" Requires="v">
                <p:oleObj spid="_x0000_s1036066" name="Equation" r:id="rId8" imgW="279360" imgH="164880" progId="Equation.3">
                  <p:embed/>
                </p:oleObj>
              </mc:Choice>
              <mc:Fallback>
                <p:oleObj name="Equation" r:id="rId8" imgW="279360" imgH="16488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6794" y="3500511"/>
                        <a:ext cx="669925"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0" name="Rectangle 6"/>
          <p:cNvSpPr>
            <a:spLocks noChangeArrowheads="1"/>
          </p:cNvSpPr>
          <p:nvPr/>
        </p:nvSpPr>
        <p:spPr bwMode="white">
          <a:xfrm>
            <a:off x="452845" y="332656"/>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pic>
        <p:nvPicPr>
          <p:cNvPr id="2" name="图片 1"/>
          <p:cNvPicPr>
            <a:picLocks noChangeAspect="1"/>
          </p:cNvPicPr>
          <p:nvPr/>
        </p:nvPicPr>
        <p:blipFill>
          <a:blip r:embed="rId10"/>
          <a:stretch>
            <a:fillRect/>
          </a:stretch>
        </p:blipFill>
        <p:spPr>
          <a:xfrm>
            <a:off x="539552" y="1021902"/>
            <a:ext cx="6649554" cy="846754"/>
          </a:xfrm>
          <a:prstGeom prst="rect">
            <a:avLst/>
          </a:prstGeom>
        </p:spPr>
      </p:pic>
      <p:sp>
        <p:nvSpPr>
          <p:cNvPr id="4" name="矩形 3"/>
          <p:cNvSpPr/>
          <p:nvPr/>
        </p:nvSpPr>
        <p:spPr>
          <a:xfrm>
            <a:off x="480698" y="1804664"/>
            <a:ext cx="7509672" cy="1006429"/>
          </a:xfrm>
          <a:prstGeom prst="rect">
            <a:avLst/>
          </a:prstGeom>
        </p:spPr>
        <p:txBody>
          <a:bodyPr wrap="square">
            <a:spAutoFit/>
          </a:bodyPr>
          <a:lstStyle/>
          <a:p>
            <a:pPr>
              <a:lnSpc>
                <a:spcPct val="110000"/>
              </a:lnSpc>
              <a:buClr>
                <a:srgbClr val="FF33CC"/>
              </a:buClr>
              <a:buFont typeface="Wingdings" panose="05000000000000000000" pitchFamily="2" charset="2"/>
              <a:buChar char="&amp;"/>
            </a:pPr>
            <a:r>
              <a:rPr lang="zh-CN" altLang="zh-CN"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二</a:t>
            </a:r>
            <a:r>
              <a:rPr lang="zh-CN" altLang="en-US"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元</a:t>
            </a:r>
            <a:r>
              <a:rPr lang="zh-CN" altLang="zh-CN"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图</a:t>
            </a:r>
            <a:r>
              <a:rPr lang="en-US" altLang="zh-CN"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G</a:t>
            </a:r>
            <a:r>
              <a:rPr lang="zh-CN" altLang="en-US"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的</a:t>
            </a:r>
            <a:r>
              <a:rPr lang="zh-CN" altLang="zh-CN"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完</a:t>
            </a:r>
            <a:r>
              <a:rPr lang="zh-CN" altLang="en-US"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备</a:t>
            </a:r>
            <a:r>
              <a:rPr lang="zh-CN" altLang="zh-CN"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匹配</a:t>
            </a:r>
            <a:r>
              <a:rPr lang="zh-CN" altLang="en-US"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设</a:t>
            </a:r>
            <a:r>
              <a:rPr lang="en-US" altLang="zh-CN" i="1" dirty="0">
                <a:latin typeface="微软雅黑" panose="020B0503020204020204" pitchFamily="34" charset="-122"/>
                <a:ea typeface="微软雅黑" panose="020B0503020204020204" pitchFamily="34" charset="-122"/>
              </a:rPr>
              <a:t>G</a:t>
            </a:r>
            <a:r>
              <a:rPr lang="en-US" altLang="zh-CN" dirty="0">
                <a:latin typeface="微软雅黑" panose="020B0503020204020204" pitchFamily="34" charset="-122"/>
                <a:ea typeface="微软雅黑" panose="020B0503020204020204" pitchFamily="34" charset="-122"/>
              </a:rPr>
              <a:t>=&lt;</a:t>
            </a:r>
            <a:r>
              <a:rPr lang="en-US" altLang="zh-CN" i="1" dirty="0">
                <a:latin typeface="微软雅黑" panose="020B0503020204020204" pitchFamily="34" charset="-122"/>
                <a:ea typeface="微软雅黑" panose="020B0503020204020204" pitchFamily="34" charset="-122"/>
              </a:rPr>
              <a:t>V</a:t>
            </a:r>
            <a:r>
              <a:rPr lang="en-US" altLang="zh-CN" baseline="-25000" dirty="0">
                <a:latin typeface="微软雅黑" panose="020B0503020204020204" pitchFamily="34" charset="-122"/>
                <a:ea typeface="微软雅黑" panose="020B0503020204020204" pitchFamily="34" charset="-122"/>
              </a:rPr>
              <a:t>1</a:t>
            </a:r>
            <a:r>
              <a:rPr lang="en-US" altLang="zh-CN"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V</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E</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为二部图，</a:t>
            </a:r>
            <a:r>
              <a:rPr lang="en-US" altLang="zh-CN"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V</a:t>
            </a:r>
            <a:r>
              <a:rPr lang="en-US" altLang="zh-CN" baseline="-25000" dirty="0">
                <a:latin typeface="微软雅黑" panose="020B0503020204020204" pitchFamily="34" charset="-122"/>
                <a:ea typeface="微软雅黑" panose="020B0503020204020204" pitchFamily="34" charset="-122"/>
              </a:rPr>
              <a:t>1</a:t>
            </a:r>
            <a:r>
              <a:rPr lang="en-US"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V</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是</a:t>
            </a:r>
            <a:r>
              <a:rPr lang="en-US" altLang="zh-CN" i="1"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中最大匹配，若</a:t>
            </a:r>
            <a:r>
              <a:rPr lang="en-US" altLang="zh-CN" i="1" dirty="0">
                <a:latin typeface="微软雅黑" panose="020B0503020204020204" pitchFamily="34" charset="-122"/>
                <a:ea typeface="微软雅黑" panose="020B0503020204020204" pitchFamily="34" charset="-122"/>
              </a:rPr>
              <a:t>V</a:t>
            </a:r>
            <a:r>
              <a:rPr lang="en-US" altLang="zh-CN" baseline="-25000"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中顶点全是</a:t>
            </a:r>
            <a:r>
              <a:rPr lang="en-US" altLang="zh-CN" i="1"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饱和点，则称</a:t>
            </a:r>
            <a:r>
              <a:rPr lang="en-US" altLang="zh-CN" i="1"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为</a:t>
            </a:r>
            <a:r>
              <a:rPr lang="en-US" altLang="zh-CN" i="1"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中</a:t>
            </a:r>
            <a:r>
              <a:rPr lang="zh-CN" altLang="en-US" dirty="0">
                <a:solidFill>
                  <a:srgbClr val="FF3300"/>
                </a:solidFill>
                <a:latin typeface="微软雅黑" panose="020B0503020204020204" pitchFamily="34" charset="-122"/>
                <a:ea typeface="微软雅黑" panose="020B0503020204020204" pitchFamily="34" charset="-122"/>
              </a:rPr>
              <a:t>完备匹配</a:t>
            </a:r>
            <a:r>
              <a:rPr lang="en-US" altLang="zh-CN" dirty="0">
                <a:solidFill>
                  <a:srgbClr val="A50021"/>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V</a:t>
            </a:r>
            <a:r>
              <a:rPr lang="en-US" altLang="zh-CN" baseline="-25000" dirty="0">
                <a:latin typeface="微软雅黑" panose="020B0503020204020204" pitchFamily="34" charset="-122"/>
                <a:ea typeface="微软雅黑" panose="020B0503020204020204" pitchFamily="34" charset="-122"/>
              </a:rPr>
              <a:t>1</a:t>
            </a:r>
            <a:r>
              <a:rPr lang="en-US" altLang="zh-CN"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V</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时完备匹配变成</a:t>
            </a:r>
            <a:r>
              <a:rPr lang="zh-CN" altLang="en-US" dirty="0">
                <a:solidFill>
                  <a:srgbClr val="A50021"/>
                </a:solidFill>
                <a:latin typeface="微软雅黑" panose="020B0503020204020204" pitchFamily="34" charset="-122"/>
                <a:ea typeface="微软雅黑" panose="020B0503020204020204" pitchFamily="34" charset="-122"/>
              </a:rPr>
              <a:t>完美匹配</a:t>
            </a:r>
            <a:r>
              <a:rPr lang="en-US" altLang="zh-CN" dirty="0">
                <a:latin typeface="微软雅黑" panose="020B0503020204020204" pitchFamily="34" charset="-122"/>
                <a:ea typeface="微软雅黑" panose="020B0503020204020204" pitchFamily="34" charset="-122"/>
              </a:rPr>
              <a:t>. </a:t>
            </a:r>
          </a:p>
        </p:txBody>
      </p:sp>
      <p:sp>
        <p:nvSpPr>
          <p:cNvPr id="10" name="Rectangle 4"/>
          <p:cNvSpPr>
            <a:spLocks noChangeArrowheads="1"/>
          </p:cNvSpPr>
          <p:nvPr/>
        </p:nvSpPr>
        <p:spPr bwMode="auto">
          <a:xfrm>
            <a:off x="505273" y="2850972"/>
            <a:ext cx="8458200" cy="94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ea typeface="宋体" panose="02010600030101010101" pitchFamily="2" charset="-122"/>
              </a:defRPr>
            </a:lvl1pPr>
            <a:lvl2pPr marL="1905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381000" indent="384175">
              <a:spcBef>
                <a:spcPct val="20000"/>
              </a:spcBef>
              <a:buClr>
                <a:schemeClr val="tx1"/>
              </a:buClr>
              <a:buChar char="•"/>
              <a:defRPr sz="2200">
                <a:solidFill>
                  <a:schemeClr val="tx1"/>
                </a:solidFill>
                <a:latin typeface="Arial" panose="020B0604020202020204" pitchFamily="34" charset="0"/>
                <a:ea typeface="宋体" panose="02010600030101010101" pitchFamily="2" charset="-122"/>
              </a:defRPr>
            </a:lvl3pPr>
            <a:lvl4pPr marL="955675">
              <a:spcBef>
                <a:spcPct val="20000"/>
              </a:spcBef>
              <a:buChar char="–"/>
              <a:defRPr sz="2000">
                <a:solidFill>
                  <a:schemeClr val="tx1"/>
                </a:solidFill>
                <a:latin typeface="Arial" panose="020B0604020202020204" pitchFamily="34" charset="0"/>
                <a:ea typeface="宋体" panose="02010600030101010101" pitchFamily="2" charset="-122"/>
              </a:defRPr>
            </a:lvl4pPr>
            <a:lvl5pPr marL="1146175">
              <a:spcBef>
                <a:spcPct val="20000"/>
              </a:spcBef>
              <a:buChar char="»"/>
              <a:defRPr sz="2000">
                <a:solidFill>
                  <a:schemeClr val="tx1"/>
                </a:solidFill>
                <a:latin typeface="Arial" panose="020B0604020202020204" pitchFamily="34" charset="0"/>
                <a:ea typeface="宋体" panose="02010600030101010101" pitchFamily="2" charset="-122"/>
              </a:defRPr>
            </a:lvl5pPr>
            <a:lvl6pPr marL="1603375"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060575"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2517775"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2974975"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buClr>
                <a:srgbClr val="FF33CC"/>
              </a:buClr>
              <a:buFont typeface="Wingdings" panose="05000000000000000000" pitchFamily="2" charset="2"/>
              <a:buChar char="&amp;"/>
            </a:pPr>
            <a:r>
              <a:rPr lang="zh-CN" altLang="en-US" sz="1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定理（</a:t>
            </a:r>
            <a:r>
              <a:rPr lang="en-US" altLang="zh-CN" sz="1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Hall</a:t>
            </a:r>
            <a:r>
              <a:rPr lang="zh-CN" altLang="en-US" sz="1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定理）</a:t>
            </a:r>
            <a:r>
              <a:rPr lang="zh-CN" altLang="en-US" sz="1800" dirty="0">
                <a:latin typeface="Times New Roman" panose="02020603050405020304" pitchFamily="18" charset="0"/>
                <a:ea typeface="楷体_GB2312" pitchFamily="49" charset="-122"/>
              </a:rPr>
              <a:t>：设二部图</a:t>
            </a:r>
            <a:r>
              <a:rPr lang="en-US" altLang="zh-CN" sz="1800" dirty="0">
                <a:latin typeface="Times New Roman" panose="02020603050405020304" pitchFamily="18" charset="0"/>
                <a:ea typeface="楷体_GB2312" pitchFamily="49" charset="-122"/>
              </a:rPr>
              <a:t>G=&lt;</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1</a:t>
            </a:r>
            <a:r>
              <a:rPr lang="en-US" altLang="zh-CN" sz="1800" dirty="0">
                <a:latin typeface="Times New Roman" panose="02020603050405020304" pitchFamily="18" charset="0"/>
                <a:ea typeface="楷体_GB2312" pitchFamily="49" charset="-122"/>
              </a:rPr>
              <a:t>,</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2</a:t>
            </a:r>
            <a:r>
              <a:rPr lang="en-US" altLang="zh-CN" sz="1800" dirty="0">
                <a:latin typeface="Times New Roman" panose="02020603050405020304" pitchFamily="18" charset="0"/>
                <a:ea typeface="楷体_GB2312" pitchFamily="49" charset="-122"/>
              </a:rPr>
              <a:t>,</a:t>
            </a:r>
            <a:r>
              <a:rPr lang="en-US" altLang="zh-CN" sz="1800" i="1" dirty="0">
                <a:latin typeface="Times New Roman" panose="02020603050405020304" pitchFamily="18" charset="0"/>
                <a:ea typeface="楷体_GB2312" pitchFamily="49" charset="-122"/>
              </a:rPr>
              <a:t>E</a:t>
            </a:r>
            <a:r>
              <a:rPr lang="en-US" altLang="zh-CN" sz="1800" dirty="0">
                <a:latin typeface="Times New Roman" panose="02020603050405020304" pitchFamily="18" charset="0"/>
                <a:ea typeface="楷体_GB2312" pitchFamily="49" charset="-122"/>
              </a:rPr>
              <a:t>&gt;</a:t>
            </a:r>
            <a:r>
              <a:rPr lang="zh-CN" altLang="en-US" sz="1800" dirty="0">
                <a:latin typeface="Times New Roman" panose="02020603050405020304" pitchFamily="18" charset="0"/>
                <a:ea typeface="楷体_GB2312" pitchFamily="49" charset="-122"/>
              </a:rPr>
              <a:t>中，</a:t>
            </a:r>
            <a:r>
              <a:rPr lang="en-US" altLang="zh-CN" sz="1800" dirty="0">
                <a:latin typeface="Times New Roman" panose="02020603050405020304" pitchFamily="18" charset="0"/>
                <a:ea typeface="楷体_GB2312" pitchFamily="49" charset="-122"/>
              </a:rPr>
              <a:t>|</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1</a:t>
            </a:r>
            <a:r>
              <a:rPr lang="en-US" altLang="zh-CN" sz="1800" dirty="0">
                <a:latin typeface="Times New Roman" panose="02020603050405020304" pitchFamily="18" charset="0"/>
                <a:ea typeface="楷体_GB2312" pitchFamily="49" charset="-122"/>
              </a:rPr>
              <a:t>|≤|</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2</a:t>
            </a:r>
            <a:r>
              <a:rPr lang="en-US" altLang="zh-CN" sz="1800" dirty="0">
                <a:latin typeface="Times New Roman" panose="02020603050405020304" pitchFamily="18" charset="0"/>
                <a:ea typeface="楷体_GB2312" pitchFamily="49" charset="-122"/>
              </a:rPr>
              <a:t>|. G</a:t>
            </a:r>
            <a:r>
              <a:rPr lang="zh-CN" altLang="en-US" sz="1800" dirty="0">
                <a:latin typeface="Times New Roman" panose="02020603050405020304" pitchFamily="18" charset="0"/>
                <a:ea typeface="楷体_GB2312" pitchFamily="49" charset="-122"/>
              </a:rPr>
              <a:t>中存在从</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1</a:t>
            </a:r>
            <a:r>
              <a:rPr lang="zh-CN" altLang="en-US" sz="1800" dirty="0">
                <a:latin typeface="Times New Roman" panose="02020603050405020304" pitchFamily="18" charset="0"/>
                <a:ea typeface="楷体_GB2312" pitchFamily="49" charset="-122"/>
              </a:rPr>
              <a:t>到</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2</a:t>
            </a:r>
            <a:r>
              <a:rPr lang="zh-CN" altLang="en-US" sz="1800" dirty="0">
                <a:latin typeface="Times New Roman" panose="02020603050405020304" pitchFamily="18" charset="0"/>
                <a:ea typeface="楷体_GB2312" pitchFamily="49" charset="-122"/>
              </a:rPr>
              <a:t>的完备匹配当且仅当</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1</a:t>
            </a:r>
            <a:r>
              <a:rPr lang="zh-CN" altLang="en-US" sz="1800" dirty="0">
                <a:latin typeface="Times New Roman" panose="02020603050405020304" pitchFamily="18" charset="0"/>
                <a:ea typeface="楷体_GB2312" pitchFamily="49" charset="-122"/>
              </a:rPr>
              <a:t>中任意</a:t>
            </a:r>
            <a:r>
              <a:rPr lang="en-US" altLang="zh-CN" sz="1800" i="1" dirty="0">
                <a:latin typeface="Times New Roman" panose="02020603050405020304" pitchFamily="18" charset="0"/>
                <a:ea typeface="楷体_GB2312" pitchFamily="49" charset="-122"/>
              </a:rPr>
              <a:t>k</a:t>
            </a:r>
            <a:r>
              <a:rPr lang="en-US" altLang="zh-CN" sz="1800" dirty="0">
                <a:latin typeface="Times New Roman" panose="02020603050405020304" pitchFamily="18" charset="0"/>
                <a:ea typeface="楷体_GB2312" pitchFamily="49" charset="-122"/>
              </a:rPr>
              <a:t>(</a:t>
            </a:r>
            <a:r>
              <a:rPr lang="en-US" altLang="zh-CN" sz="1800" i="1" dirty="0">
                <a:latin typeface="Times New Roman" panose="02020603050405020304" pitchFamily="18" charset="0"/>
                <a:ea typeface="楷体_GB2312" pitchFamily="49" charset="-122"/>
              </a:rPr>
              <a:t>k</a:t>
            </a:r>
            <a:r>
              <a:rPr lang="en-US" altLang="zh-CN" sz="1800" dirty="0">
                <a:latin typeface="Times New Roman" panose="02020603050405020304" pitchFamily="18" charset="0"/>
                <a:ea typeface="楷体_GB2312" pitchFamily="49" charset="-122"/>
              </a:rPr>
              <a:t>=1,2,…,|</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1</a:t>
            </a:r>
            <a:r>
              <a:rPr lang="en-US" altLang="zh-CN" sz="1800" dirty="0">
                <a:latin typeface="Times New Roman" panose="02020603050405020304" pitchFamily="18" charset="0"/>
                <a:ea typeface="楷体_GB2312" pitchFamily="49" charset="-122"/>
              </a:rPr>
              <a:t>|) </a:t>
            </a:r>
            <a:r>
              <a:rPr lang="zh-CN" altLang="en-US" sz="1800" dirty="0">
                <a:latin typeface="Times New Roman" panose="02020603050405020304" pitchFamily="18" charset="0"/>
                <a:ea typeface="楷体_GB2312" pitchFamily="49" charset="-122"/>
              </a:rPr>
              <a:t>个顶点至少与</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2</a:t>
            </a:r>
            <a:r>
              <a:rPr lang="zh-CN" altLang="en-US" sz="1800" dirty="0">
                <a:latin typeface="Times New Roman" panose="02020603050405020304" pitchFamily="18" charset="0"/>
                <a:ea typeface="楷体_GB2312" pitchFamily="49" charset="-122"/>
              </a:rPr>
              <a:t>中的</a:t>
            </a:r>
            <a:r>
              <a:rPr lang="en-US" altLang="zh-CN" sz="1800" i="1" dirty="0">
                <a:latin typeface="Times New Roman" panose="02020603050405020304" pitchFamily="18" charset="0"/>
                <a:ea typeface="楷体_GB2312" pitchFamily="49" charset="-122"/>
              </a:rPr>
              <a:t>k</a:t>
            </a:r>
            <a:r>
              <a:rPr lang="zh-CN" altLang="en-US" sz="1800" dirty="0">
                <a:latin typeface="Times New Roman" panose="02020603050405020304" pitchFamily="18" charset="0"/>
                <a:ea typeface="楷体_GB2312" pitchFamily="49" charset="-122"/>
              </a:rPr>
              <a:t>个顶点相邻</a:t>
            </a:r>
            <a:r>
              <a:rPr lang="en-US" altLang="zh-CN" sz="1800" dirty="0">
                <a:latin typeface="Times New Roman" panose="02020603050405020304" pitchFamily="18" charset="0"/>
                <a:ea typeface="楷体_GB2312" pitchFamily="49" charset="-122"/>
              </a:rPr>
              <a:t>.</a:t>
            </a:r>
          </a:p>
          <a:p>
            <a:pPr>
              <a:lnSpc>
                <a:spcPct val="110000"/>
              </a:lnSpc>
              <a:buClr>
                <a:srgbClr val="FF33CC"/>
              </a:buClr>
              <a:buFont typeface="Wingdings" panose="05000000000000000000" pitchFamily="2" charset="2"/>
              <a:buNone/>
            </a:pPr>
            <a:r>
              <a:rPr lang="zh-CN" altLang="en-US" sz="1800" dirty="0">
                <a:latin typeface="Times New Roman" panose="02020603050405020304" pitchFamily="18" charset="0"/>
                <a:ea typeface="楷体_GB2312" pitchFamily="49" charset="-122"/>
              </a:rPr>
              <a:t>即：</a:t>
            </a:r>
            <a:r>
              <a:rPr lang="zh-CN" altLang="zh-CN" sz="1800" dirty="0">
                <a:latin typeface="Times New Roman" panose="02020603050405020304" pitchFamily="18" charset="0"/>
                <a:ea typeface="楷体_GB2312" pitchFamily="49" charset="-122"/>
              </a:rPr>
              <a:t>G存在</a:t>
            </a:r>
            <a:r>
              <a:rPr lang="zh-CN" altLang="en-US" sz="1800" dirty="0">
                <a:latin typeface="Times New Roman" panose="02020603050405020304" pitchFamily="18" charset="0"/>
                <a:ea typeface="楷体_GB2312" pitchFamily="49" charset="-122"/>
              </a:rPr>
              <a:t>从</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1</a:t>
            </a:r>
            <a:r>
              <a:rPr lang="zh-CN" altLang="en-US" sz="1800" dirty="0">
                <a:latin typeface="Times New Roman" panose="02020603050405020304" pitchFamily="18" charset="0"/>
                <a:ea typeface="楷体_GB2312" pitchFamily="49" charset="-122"/>
              </a:rPr>
              <a:t>到</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2</a:t>
            </a:r>
            <a:r>
              <a:rPr lang="zh-CN" altLang="en-US" sz="1800" dirty="0">
                <a:latin typeface="Times New Roman" panose="02020603050405020304" pitchFamily="18" charset="0"/>
                <a:ea typeface="楷体_GB2312" pitchFamily="49" charset="-122"/>
              </a:rPr>
              <a:t>的完备匹配</a:t>
            </a:r>
            <a:r>
              <a:rPr lang="zh-CN" altLang="zh-CN" sz="1800" dirty="0">
                <a:latin typeface="Times New Roman" panose="02020603050405020304" pitchFamily="18" charset="0"/>
                <a:ea typeface="楷体_GB2312" pitchFamily="49" charset="-122"/>
              </a:rPr>
              <a:t>的充要条件是对任意</a:t>
            </a:r>
            <a:r>
              <a:rPr lang="en-US" altLang="zh-CN" sz="1800" i="1" dirty="0">
                <a:latin typeface="Times New Roman" panose="02020603050405020304" pitchFamily="18" charset="0"/>
                <a:ea typeface="楷体_GB2312" pitchFamily="49" charset="-122"/>
              </a:rPr>
              <a:t>V</a:t>
            </a:r>
            <a:r>
              <a:rPr lang="en-US" altLang="zh-CN" sz="1800" baseline="-25000" dirty="0">
                <a:latin typeface="Times New Roman" panose="02020603050405020304" pitchFamily="18" charset="0"/>
                <a:ea typeface="楷体_GB2312" pitchFamily="49" charset="-122"/>
              </a:rPr>
              <a:t>1</a:t>
            </a:r>
            <a:r>
              <a:rPr lang="zh-CN" altLang="zh-CN" sz="1800" dirty="0">
                <a:latin typeface="Times New Roman" panose="02020603050405020304" pitchFamily="18" charset="0"/>
                <a:ea typeface="楷体_GB2312" pitchFamily="49" charset="-122"/>
              </a:rPr>
              <a:t> </a:t>
            </a:r>
            <a:r>
              <a:rPr lang="zh-CN" altLang="en-US" sz="1800" dirty="0">
                <a:latin typeface="Times New Roman" panose="02020603050405020304" pitchFamily="18" charset="0"/>
                <a:ea typeface="楷体_GB2312" pitchFamily="49" charset="-122"/>
              </a:rPr>
              <a:t>的子集</a:t>
            </a:r>
            <a:r>
              <a:rPr lang="zh-CN" altLang="zh-CN" sz="1800" i="1" dirty="0">
                <a:latin typeface="Times New Roman" panose="02020603050405020304" pitchFamily="18" charset="0"/>
                <a:ea typeface="楷体_GB2312" pitchFamily="49" charset="-122"/>
              </a:rPr>
              <a:t>S</a:t>
            </a:r>
            <a:r>
              <a:rPr lang="zh-CN" altLang="zh-CN" sz="1800" dirty="0">
                <a:latin typeface="Times New Roman" panose="02020603050405020304" pitchFamily="18" charset="0"/>
                <a:ea typeface="楷体_GB2312" pitchFamily="49" charset="-122"/>
              </a:rPr>
              <a:t>,有 | </a:t>
            </a:r>
            <a:r>
              <a:rPr lang="zh-CN" altLang="zh-CN" sz="1800" i="1" dirty="0">
                <a:latin typeface="Times New Roman" panose="02020603050405020304" pitchFamily="18" charset="0"/>
                <a:ea typeface="楷体_GB2312" pitchFamily="49" charset="-122"/>
              </a:rPr>
              <a:t>N</a:t>
            </a:r>
            <a:r>
              <a:rPr lang="zh-CN" altLang="zh-CN" sz="1800" dirty="0">
                <a:latin typeface="Times New Roman" panose="02020603050405020304" pitchFamily="18" charset="0"/>
                <a:ea typeface="楷体_GB2312" pitchFamily="49" charset="-122"/>
              </a:rPr>
              <a:t> (</a:t>
            </a:r>
            <a:r>
              <a:rPr lang="zh-CN" altLang="zh-CN" sz="1800" i="1" dirty="0">
                <a:latin typeface="Times New Roman" panose="02020603050405020304" pitchFamily="18" charset="0"/>
                <a:ea typeface="楷体_GB2312" pitchFamily="49" charset="-122"/>
              </a:rPr>
              <a:t>S</a:t>
            </a:r>
            <a:r>
              <a:rPr lang="zh-CN" altLang="zh-CN" sz="1800" dirty="0">
                <a:latin typeface="Times New Roman" panose="02020603050405020304" pitchFamily="18" charset="0"/>
                <a:ea typeface="楷体_GB2312" pitchFamily="49" charset="-122"/>
              </a:rPr>
              <a:t> ) | ≥ | </a:t>
            </a:r>
            <a:r>
              <a:rPr lang="zh-CN" altLang="zh-CN" sz="1800" i="1" dirty="0">
                <a:latin typeface="Times New Roman" panose="02020603050405020304" pitchFamily="18" charset="0"/>
                <a:ea typeface="楷体_GB2312" pitchFamily="49" charset="-122"/>
              </a:rPr>
              <a:t>S </a:t>
            </a:r>
            <a:r>
              <a:rPr lang="zh-CN" altLang="zh-CN" sz="1800" dirty="0">
                <a:latin typeface="Times New Roman" panose="02020603050405020304" pitchFamily="18" charset="0"/>
                <a:ea typeface="楷体_GB2312" pitchFamily="49" charset="-122"/>
              </a:rPr>
              <a:t>| .</a:t>
            </a:r>
          </a:p>
          <a:p>
            <a:pPr>
              <a:lnSpc>
                <a:spcPct val="110000"/>
              </a:lnSpc>
              <a:buClr>
                <a:srgbClr val="FF33CC"/>
              </a:buClr>
              <a:buFont typeface="Wingdings" panose="05000000000000000000" pitchFamily="2" charset="2"/>
              <a:buNone/>
            </a:pPr>
            <a:endParaRPr lang="zh-CN" altLang="zh-CN" sz="1800" dirty="0">
              <a:latin typeface="Times New Roman" panose="02020603050405020304" pitchFamily="18" charset="0"/>
              <a:ea typeface="楷体_GB2312" pitchFamily="49" charset="-122"/>
            </a:endParaRPr>
          </a:p>
        </p:txBody>
      </p:sp>
      <p:pic>
        <p:nvPicPr>
          <p:cNvPr id="5" name="图片 4"/>
          <p:cNvPicPr>
            <a:picLocks noChangeAspect="1"/>
          </p:cNvPicPr>
          <p:nvPr/>
        </p:nvPicPr>
        <p:blipFill>
          <a:blip r:embed="rId11"/>
          <a:stretch>
            <a:fillRect/>
          </a:stretch>
        </p:blipFill>
        <p:spPr>
          <a:xfrm>
            <a:off x="4139952" y="3907767"/>
            <a:ext cx="2035970" cy="2263822"/>
          </a:xfrm>
          <a:prstGeom prst="rect">
            <a:avLst/>
          </a:prstGeom>
        </p:spPr>
      </p:pic>
      <p:sp>
        <p:nvSpPr>
          <p:cNvPr id="13" name="灯片编号占位符 12"/>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95</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58050"/>
                                        </p:tgtEl>
                                        <p:attrNameLst>
                                          <p:attrName>style.visibility</p:attrName>
                                        </p:attrNameLst>
                                      </p:cBhvr>
                                      <p:to>
                                        <p:strVal val="visible"/>
                                      </p:to>
                                    </p:set>
                                    <p:anim calcmode="lin" valueType="num">
                                      <p:cBhvr additive="base">
                                        <p:cTn id="25" dur="500" fill="hold"/>
                                        <p:tgtEl>
                                          <p:spTgt spid="258050"/>
                                        </p:tgtEl>
                                        <p:attrNameLst>
                                          <p:attrName>ppt_x</p:attrName>
                                        </p:attrNameLst>
                                      </p:cBhvr>
                                      <p:tavLst>
                                        <p:tav tm="0">
                                          <p:val>
                                            <p:strVal val="0-#ppt_w/2"/>
                                          </p:val>
                                        </p:tav>
                                        <p:tav tm="100000">
                                          <p:val>
                                            <p:strVal val="#ppt_x"/>
                                          </p:val>
                                        </p:tav>
                                      </p:tavLst>
                                    </p:anim>
                                    <p:anim calcmode="lin" valueType="num">
                                      <p:cBhvr additive="base">
                                        <p:cTn id="26" dur="500" fill="hold"/>
                                        <p:tgtEl>
                                          <p:spTgt spid="25805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8" fill="hold" nodeType="afterEffect">
                                  <p:stCondLst>
                                    <p:cond delay="0"/>
                                  </p:stCondLst>
                                  <p:childTnLst>
                                    <p:set>
                                      <p:cBhvr>
                                        <p:cTn id="29" dur="1" fill="hold">
                                          <p:stCondLst>
                                            <p:cond delay="0"/>
                                          </p:stCondLst>
                                        </p:cTn>
                                        <p:tgtEl>
                                          <p:spTgt spid="258051"/>
                                        </p:tgtEl>
                                        <p:attrNameLst>
                                          <p:attrName>style.visibility</p:attrName>
                                        </p:attrNameLst>
                                      </p:cBhvr>
                                      <p:to>
                                        <p:strVal val="visible"/>
                                      </p:to>
                                    </p:set>
                                    <p:anim calcmode="lin" valueType="num">
                                      <p:cBhvr additive="base">
                                        <p:cTn id="30" dur="500" fill="hold"/>
                                        <p:tgtEl>
                                          <p:spTgt spid="258051"/>
                                        </p:tgtEl>
                                        <p:attrNameLst>
                                          <p:attrName>ppt_x</p:attrName>
                                        </p:attrNameLst>
                                      </p:cBhvr>
                                      <p:tavLst>
                                        <p:tav tm="0">
                                          <p:val>
                                            <p:strVal val="0-#ppt_w/2"/>
                                          </p:val>
                                        </p:tav>
                                        <p:tav tm="100000">
                                          <p:val>
                                            <p:strVal val="#ppt_x"/>
                                          </p:val>
                                        </p:tav>
                                      </p:tavLst>
                                    </p:anim>
                                    <p:anim calcmode="lin" valueType="num">
                                      <p:cBhvr additive="base">
                                        <p:cTn id="31" dur="500" fill="hold"/>
                                        <p:tgtEl>
                                          <p:spTgt spid="258051"/>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8" fill="hold" nodeType="afterEffect">
                                  <p:stCondLst>
                                    <p:cond delay="0"/>
                                  </p:stCondLst>
                                  <p:childTnLst>
                                    <p:set>
                                      <p:cBhvr>
                                        <p:cTn id="34" dur="1" fill="hold">
                                          <p:stCondLst>
                                            <p:cond delay="0"/>
                                          </p:stCondLst>
                                        </p:cTn>
                                        <p:tgtEl>
                                          <p:spTgt spid="258052"/>
                                        </p:tgtEl>
                                        <p:attrNameLst>
                                          <p:attrName>style.visibility</p:attrName>
                                        </p:attrNameLst>
                                      </p:cBhvr>
                                      <p:to>
                                        <p:strVal val="visible"/>
                                      </p:to>
                                    </p:set>
                                    <p:anim calcmode="lin" valueType="num">
                                      <p:cBhvr additive="base">
                                        <p:cTn id="35" dur="500" fill="hold"/>
                                        <p:tgtEl>
                                          <p:spTgt spid="258052"/>
                                        </p:tgtEl>
                                        <p:attrNameLst>
                                          <p:attrName>ppt_x</p:attrName>
                                        </p:attrNameLst>
                                      </p:cBhvr>
                                      <p:tavLst>
                                        <p:tav tm="0">
                                          <p:val>
                                            <p:strVal val="0-#ppt_w/2"/>
                                          </p:val>
                                        </p:tav>
                                        <p:tav tm="100000">
                                          <p:val>
                                            <p:strVal val="#ppt_x"/>
                                          </p:val>
                                        </p:tav>
                                      </p:tavLst>
                                    </p:anim>
                                    <p:anim calcmode="lin" valueType="num">
                                      <p:cBhvr additive="base">
                                        <p:cTn id="36" dur="500" fill="hold"/>
                                        <p:tgtEl>
                                          <p:spTgt spid="258052"/>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8" fill="hold" nodeType="afterEffect">
                                  <p:stCondLst>
                                    <p:cond delay="0"/>
                                  </p:stCondLst>
                                  <p:childTnLst>
                                    <p:set>
                                      <p:cBhvr>
                                        <p:cTn id="39" dur="1" fill="hold">
                                          <p:stCondLst>
                                            <p:cond delay="0"/>
                                          </p:stCondLst>
                                        </p:cTn>
                                        <p:tgtEl>
                                          <p:spTgt spid="258053"/>
                                        </p:tgtEl>
                                        <p:attrNameLst>
                                          <p:attrName>style.visibility</p:attrName>
                                        </p:attrNameLst>
                                      </p:cBhvr>
                                      <p:to>
                                        <p:strVal val="visible"/>
                                      </p:to>
                                    </p:set>
                                    <p:anim calcmode="lin" valueType="num">
                                      <p:cBhvr additive="base">
                                        <p:cTn id="40" dur="500" fill="hold"/>
                                        <p:tgtEl>
                                          <p:spTgt spid="258053"/>
                                        </p:tgtEl>
                                        <p:attrNameLst>
                                          <p:attrName>ppt_x</p:attrName>
                                        </p:attrNameLst>
                                      </p:cBhvr>
                                      <p:tavLst>
                                        <p:tav tm="0">
                                          <p:val>
                                            <p:strVal val="0-#ppt_w/2"/>
                                          </p:val>
                                        </p:tav>
                                        <p:tav tm="100000">
                                          <p:val>
                                            <p:strVal val="#ppt_x"/>
                                          </p:val>
                                        </p:tav>
                                      </p:tavLst>
                                    </p:anim>
                                    <p:anim calcmode="lin" valueType="num">
                                      <p:cBhvr additive="base">
                                        <p:cTn id="41" dur="500" fill="hold"/>
                                        <p:tgtEl>
                                          <p:spTgt spid="258053"/>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autoUpdateAnimBg="0"/>
      <p:bldP spid="4" grpId="0"/>
      <p:bldP spid="4" grpId="1"/>
      <p:bldP spid="10" grpId="0"/>
      <p:bldP spid="10"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8" name="Text Box 4"/>
          <p:cNvSpPr txBox="1">
            <a:spLocks noChangeArrowheads="1"/>
          </p:cNvSpPr>
          <p:nvPr/>
        </p:nvSpPr>
        <p:spPr bwMode="auto">
          <a:xfrm>
            <a:off x="3851275" y="1341438"/>
            <a:ext cx="388907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solidFill>
                  <a:srgbClr val="00B0F0"/>
                </a:solidFill>
                <a:latin typeface="Times New Roman" panose="02020603050405020304" pitchFamily="18" charset="0"/>
                <a:ea typeface="楷体_GB2312" pitchFamily="49" charset="-122"/>
              </a:rPr>
              <a:t>如左图所示：蓝色部分</a:t>
            </a:r>
          </a:p>
          <a:p>
            <a:r>
              <a:rPr lang="zh-CN" altLang="en-US" sz="2400" b="1" dirty="0">
                <a:solidFill>
                  <a:srgbClr val="00B0F0"/>
                </a:solidFill>
                <a:latin typeface="Times New Roman" panose="02020603050405020304" pitchFamily="18" charset="0"/>
                <a:ea typeface="楷体_GB2312" pitchFamily="49" charset="-122"/>
              </a:rPr>
              <a:t>就构成一个最大匹配，</a:t>
            </a:r>
          </a:p>
          <a:p>
            <a:r>
              <a:rPr lang="zh-CN" altLang="en-US" sz="2400" b="1" dirty="0">
                <a:solidFill>
                  <a:srgbClr val="00B0F0"/>
                </a:solidFill>
                <a:latin typeface="Times New Roman" panose="02020603050405020304" pitchFamily="18" charset="0"/>
                <a:ea typeface="楷体_GB2312" pitchFamily="49" charset="-122"/>
              </a:rPr>
              <a:t>同时它也是一个完美</a:t>
            </a:r>
            <a:r>
              <a:rPr lang="zh-CN" altLang="en-US" sz="2400" b="1" dirty="0" smtClean="0">
                <a:solidFill>
                  <a:srgbClr val="00B0F0"/>
                </a:solidFill>
                <a:latin typeface="Times New Roman" panose="02020603050405020304" pitchFamily="18" charset="0"/>
                <a:ea typeface="楷体_GB2312" pitchFamily="49" charset="-122"/>
              </a:rPr>
              <a:t>匹配</a:t>
            </a:r>
            <a:endParaRPr lang="zh-CN" altLang="en-US" sz="2400" b="1" dirty="0">
              <a:solidFill>
                <a:srgbClr val="00B0F0"/>
              </a:solidFill>
              <a:latin typeface="Times New Roman" panose="02020603050405020304" pitchFamily="18" charset="0"/>
              <a:ea typeface="楷体_GB2312" pitchFamily="49" charset="-122"/>
            </a:endParaRPr>
          </a:p>
        </p:txBody>
      </p:sp>
      <p:pic>
        <p:nvPicPr>
          <p:cNvPr id="881669" name="Picture 5" descr="NLFUU$X4)Y3E)@8N91}ZF[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81075"/>
            <a:ext cx="2528887" cy="2124075"/>
          </a:xfrm>
          <a:prstGeom prst="rect">
            <a:avLst/>
          </a:prstGeom>
          <a:noFill/>
          <a:extLst>
            <a:ext uri="{909E8E84-426E-40DD-AFC4-6F175D3DCCD1}">
              <a14:hiddenFill xmlns:a14="http://schemas.microsoft.com/office/drawing/2010/main">
                <a:solidFill>
                  <a:srgbClr val="FFFFFF"/>
                </a:solidFill>
              </a14:hiddenFill>
            </a:ext>
          </a:extLst>
        </p:spPr>
      </p:pic>
      <p:sp>
        <p:nvSpPr>
          <p:cNvPr id="881670" name="Rectangle 6"/>
          <p:cNvSpPr>
            <a:spLocks noChangeArrowheads="1"/>
          </p:cNvSpPr>
          <p:nvPr/>
        </p:nvSpPr>
        <p:spPr bwMode="auto">
          <a:xfrm>
            <a:off x="251520" y="5407451"/>
            <a:ext cx="88924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400" b="1" dirty="0">
                <a:solidFill>
                  <a:schemeClr val="tx2"/>
                </a:solidFill>
                <a:latin typeface="Times New Roman" panose="02020603050405020304" pitchFamily="18" charset="0"/>
                <a:ea typeface="楷体_GB2312" pitchFamily="49" charset="-122"/>
              </a:rPr>
              <a:t>图中，红边组成各图的一个匹配，</a:t>
            </a:r>
            <a:r>
              <a:rPr lang="en-US" altLang="zh-CN" sz="2400" b="1" dirty="0">
                <a:solidFill>
                  <a:schemeClr val="tx2"/>
                </a:solidFill>
                <a:latin typeface="Times New Roman" panose="02020603050405020304" pitchFamily="18" charset="0"/>
                <a:ea typeface="楷体_GB2312" pitchFamily="49" charset="-122"/>
              </a:rPr>
              <a:t>(1)</a:t>
            </a:r>
            <a:r>
              <a:rPr lang="zh-CN" altLang="en-US" sz="2400" b="1" dirty="0">
                <a:solidFill>
                  <a:schemeClr val="tx2"/>
                </a:solidFill>
                <a:latin typeface="Times New Roman" panose="02020603050405020304" pitchFamily="18" charset="0"/>
                <a:ea typeface="楷体_GB2312" pitchFamily="49" charset="-122"/>
              </a:rPr>
              <a:t>中为完备匹配，</a:t>
            </a:r>
            <a:r>
              <a:rPr lang="en-US" altLang="zh-CN" sz="2400" b="1" dirty="0">
                <a:solidFill>
                  <a:schemeClr val="tx2"/>
                </a:solidFill>
                <a:latin typeface="Times New Roman" panose="02020603050405020304" pitchFamily="18" charset="0"/>
                <a:ea typeface="楷体_GB2312" pitchFamily="49" charset="-122"/>
              </a:rPr>
              <a:t>(2)</a:t>
            </a:r>
            <a:r>
              <a:rPr lang="zh-CN" altLang="en-US" sz="2400" b="1" dirty="0">
                <a:solidFill>
                  <a:schemeClr val="tx2"/>
                </a:solidFill>
                <a:latin typeface="Times New Roman" panose="02020603050405020304" pitchFamily="18" charset="0"/>
                <a:ea typeface="楷体_GB2312" pitchFamily="49" charset="-122"/>
              </a:rPr>
              <a:t>中匹配不是完备的，</a:t>
            </a:r>
            <a:r>
              <a:rPr lang="en-US" altLang="zh-CN" sz="2400" b="1" dirty="0">
                <a:solidFill>
                  <a:schemeClr val="tx2"/>
                </a:solidFill>
                <a:latin typeface="Times New Roman" panose="02020603050405020304" pitchFamily="18" charset="0"/>
                <a:ea typeface="楷体_GB2312" pitchFamily="49" charset="-122"/>
              </a:rPr>
              <a:t>(2)</a:t>
            </a:r>
            <a:r>
              <a:rPr lang="zh-CN" altLang="en-US" sz="2400" b="1" dirty="0">
                <a:solidFill>
                  <a:schemeClr val="tx2"/>
                </a:solidFill>
                <a:latin typeface="Times New Roman" panose="02020603050405020304" pitchFamily="18" charset="0"/>
                <a:ea typeface="楷体_GB2312" pitchFamily="49" charset="-122"/>
              </a:rPr>
              <a:t>中无完备匹配，</a:t>
            </a:r>
            <a:r>
              <a:rPr lang="en-US" altLang="zh-CN" sz="2400" b="1" dirty="0">
                <a:solidFill>
                  <a:schemeClr val="tx2"/>
                </a:solidFill>
                <a:latin typeface="Times New Roman" panose="02020603050405020304" pitchFamily="18" charset="0"/>
                <a:ea typeface="楷体_GB2312" pitchFamily="49" charset="-122"/>
              </a:rPr>
              <a:t>(</a:t>
            </a:r>
            <a:r>
              <a:rPr lang="en-US" altLang="zh-CN" sz="2400" b="1" dirty="0" smtClean="0">
                <a:solidFill>
                  <a:schemeClr val="tx2"/>
                </a:solidFill>
                <a:latin typeface="Times New Roman" panose="02020603050405020304" pitchFamily="18" charset="0"/>
                <a:ea typeface="楷体_GB2312" pitchFamily="49" charset="-122"/>
              </a:rPr>
              <a:t>3)</a:t>
            </a:r>
            <a:r>
              <a:rPr lang="zh-CN" altLang="en-US" sz="2400" b="1" dirty="0" smtClean="0">
                <a:solidFill>
                  <a:schemeClr val="tx2"/>
                </a:solidFill>
                <a:latin typeface="Times New Roman" panose="02020603050405020304" pitchFamily="18" charset="0"/>
                <a:ea typeface="楷体_GB2312" pitchFamily="49" charset="-122"/>
              </a:rPr>
              <a:t>中</a:t>
            </a:r>
            <a:r>
              <a:rPr lang="zh-CN" altLang="en-US" sz="2400" b="1" dirty="0">
                <a:solidFill>
                  <a:schemeClr val="tx2"/>
                </a:solidFill>
                <a:latin typeface="Times New Roman" panose="02020603050405020304" pitchFamily="18" charset="0"/>
                <a:ea typeface="楷体_GB2312" pitchFamily="49" charset="-122"/>
              </a:rPr>
              <a:t>匹配是完备的，也是完美的</a:t>
            </a:r>
            <a:r>
              <a:rPr lang="en-US" altLang="zh-CN" sz="2400" b="1" dirty="0">
                <a:solidFill>
                  <a:schemeClr val="tx2"/>
                </a:solidFill>
                <a:latin typeface="Times New Roman" panose="02020603050405020304" pitchFamily="18" charset="0"/>
                <a:ea typeface="楷体_GB2312" pitchFamily="49" charset="-122"/>
              </a:rPr>
              <a:t>. </a:t>
            </a:r>
          </a:p>
        </p:txBody>
      </p:sp>
      <p:grpSp>
        <p:nvGrpSpPr>
          <p:cNvPr id="881671" name="Group 7"/>
          <p:cNvGrpSpPr>
            <a:grpSpLocks/>
          </p:cNvGrpSpPr>
          <p:nvPr/>
        </p:nvGrpSpPr>
        <p:grpSpPr bwMode="auto">
          <a:xfrm>
            <a:off x="468313" y="2997200"/>
            <a:ext cx="7920037" cy="2244725"/>
            <a:chOff x="204" y="1773"/>
            <a:chExt cx="5216" cy="1414"/>
          </a:xfrm>
        </p:grpSpPr>
        <p:grpSp>
          <p:nvGrpSpPr>
            <p:cNvPr id="881672" name="Group 8"/>
            <p:cNvGrpSpPr>
              <a:grpSpLocks/>
            </p:cNvGrpSpPr>
            <p:nvPr/>
          </p:nvGrpSpPr>
          <p:grpSpPr bwMode="auto">
            <a:xfrm>
              <a:off x="204" y="1773"/>
              <a:ext cx="5216" cy="1294"/>
              <a:chOff x="204" y="1979"/>
              <a:chExt cx="5216" cy="1294"/>
            </a:xfrm>
          </p:grpSpPr>
          <p:pic>
            <p:nvPicPr>
              <p:cNvPr id="881673" name="Picture 9" descr="18-5"/>
              <p:cNvPicPr>
                <a:picLocks noChangeAspect="1" noChangeArrowheads="1"/>
              </p:cNvPicPr>
              <p:nvPr/>
            </p:nvPicPr>
            <p:blipFill>
              <a:blip r:embed="rId3">
                <a:extLst>
                  <a:ext uri="{28A0092B-C50C-407E-A947-70E740481C1C}">
                    <a14:useLocalDpi xmlns:a14="http://schemas.microsoft.com/office/drawing/2010/main" val="0"/>
                  </a:ext>
                </a:extLst>
              </a:blip>
              <a:srcRect l="76280" t="7155" b="23618"/>
              <a:stretch>
                <a:fillRect/>
              </a:stretch>
            </p:blipFill>
            <p:spPr bwMode="auto">
              <a:xfrm>
                <a:off x="3946" y="1979"/>
                <a:ext cx="1474"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674" name="Picture 10" descr="18-5"/>
              <p:cNvPicPr>
                <a:picLocks noChangeAspect="1" noChangeArrowheads="1"/>
              </p:cNvPicPr>
              <p:nvPr/>
            </p:nvPicPr>
            <p:blipFill>
              <a:blip r:embed="rId3">
                <a:extLst>
                  <a:ext uri="{28A0092B-C50C-407E-A947-70E740481C1C}">
                    <a14:useLocalDpi xmlns:a14="http://schemas.microsoft.com/office/drawing/2010/main" val="0"/>
                  </a:ext>
                </a:extLst>
              </a:blip>
              <a:srcRect t="7155" r="71532" b="23618"/>
              <a:stretch>
                <a:fillRect/>
              </a:stretch>
            </p:blipFill>
            <p:spPr bwMode="auto">
              <a:xfrm>
                <a:off x="204" y="2024"/>
                <a:ext cx="1769"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675" name="Picture 11" descr="18-5"/>
              <p:cNvPicPr>
                <a:picLocks noChangeAspect="1" noChangeArrowheads="1"/>
              </p:cNvPicPr>
              <p:nvPr/>
            </p:nvPicPr>
            <p:blipFill>
              <a:blip r:embed="rId3">
                <a:extLst>
                  <a:ext uri="{28A0092B-C50C-407E-A947-70E740481C1C}">
                    <a14:useLocalDpi xmlns:a14="http://schemas.microsoft.com/office/drawing/2010/main" val="0"/>
                  </a:ext>
                </a:extLst>
              </a:blip>
              <a:srcRect l="37593" t="7155" r="31750" b="23618"/>
              <a:stretch>
                <a:fillRect/>
              </a:stretch>
            </p:blipFill>
            <p:spPr bwMode="auto">
              <a:xfrm>
                <a:off x="1928" y="1979"/>
                <a:ext cx="1905"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1676" name="Text Box 12"/>
            <p:cNvSpPr txBox="1">
              <a:spLocks noChangeArrowheads="1"/>
            </p:cNvSpPr>
            <p:nvPr/>
          </p:nvSpPr>
          <p:spPr bwMode="auto">
            <a:xfrm>
              <a:off x="554" y="2899"/>
              <a:ext cx="46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chemeClr val="tx2"/>
                  </a:solidFill>
                  <a:latin typeface="Times New Roman" panose="02020603050405020304" pitchFamily="18" charset="0"/>
                  <a:ea typeface="楷体_GB2312" pitchFamily="49" charset="-122"/>
                </a:rPr>
                <a:t>   </a:t>
              </a:r>
              <a:r>
                <a:rPr lang="en-US" altLang="zh-CN" sz="2400" b="1">
                  <a:solidFill>
                    <a:schemeClr val="tx2"/>
                  </a:solidFill>
                  <a:latin typeface="Times New Roman" panose="02020603050405020304" pitchFamily="18" charset="0"/>
                  <a:ea typeface="楷体_GB2312" pitchFamily="49" charset="-122"/>
                </a:rPr>
                <a:t>(1)                                     (2)                                 (3)</a:t>
              </a:r>
            </a:p>
          </p:txBody>
        </p:sp>
      </p:grpSp>
      <p:sp>
        <p:nvSpPr>
          <p:cNvPr id="8" name="灯片编号占位符 7"/>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96</a:t>
            </a:fld>
            <a:endParaRPr lang="en-GB" dirty="0"/>
          </a:p>
        </p:txBody>
      </p:sp>
    </p:spTree>
    <p:extLst>
      <p:ext uri="{BB962C8B-B14F-4D97-AF65-F5344CB8AC3E}">
        <p14:creationId xmlns:p14="http://schemas.microsoft.com/office/powerpoint/2010/main" val="492789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81671"/>
                                        </p:tgtEl>
                                        <p:attrNameLst>
                                          <p:attrName>style.visibility</p:attrName>
                                        </p:attrNameLst>
                                      </p:cBhvr>
                                      <p:to>
                                        <p:strVal val="visible"/>
                                      </p:to>
                                    </p:set>
                                    <p:animEffect transition="in" filter="wipe(left)">
                                      <p:cBhvr>
                                        <p:cTn id="7" dur="500"/>
                                        <p:tgtEl>
                                          <p:spTgt spid="88167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81670"/>
                                        </p:tgtEl>
                                        <p:attrNameLst>
                                          <p:attrName>style.visibility</p:attrName>
                                        </p:attrNameLst>
                                      </p:cBhvr>
                                      <p:to>
                                        <p:strVal val="visible"/>
                                      </p:to>
                                    </p:set>
                                    <p:animEffect transition="in" filter="wipe(left)">
                                      <p:cBhvr>
                                        <p:cTn id="10" dur="500"/>
                                        <p:tgtEl>
                                          <p:spTgt spid="88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7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4800" y="1089025"/>
            <a:ext cx="8839200" cy="3508375"/>
          </a:xfrm>
          <a:prstGeom prst="rect">
            <a:avLst/>
          </a:prstGeom>
          <a:noFill/>
          <a:ln w="9525">
            <a:noFill/>
            <a:miter lim="800000"/>
            <a:headEnd/>
            <a:tailEnd/>
          </a:ln>
        </p:spPr>
        <p:txBody>
          <a:bodyPr>
            <a:spAutoFit/>
          </a:bodyPr>
          <a:lstStyle/>
          <a:p>
            <a:r>
              <a:rPr kumimoji="1" lang="zh-CN" altLang="en-US" sz="2800" b="1">
                <a:latin typeface="宋体" charset="-122"/>
                <a:ea typeface="宋体" charset="-122"/>
              </a:rPr>
              <a:t>工作安排问题之一</a:t>
            </a:r>
          </a:p>
          <a:p>
            <a:endParaRPr kumimoji="1" lang="zh-CN" altLang="en-US" sz="2800" b="1">
              <a:latin typeface="宋体" charset="-122"/>
              <a:ea typeface="宋体" charset="-122"/>
            </a:endParaRPr>
          </a:p>
          <a:p>
            <a:r>
              <a:rPr kumimoji="1" lang="zh-CN" altLang="en-US" sz="2800" b="1">
                <a:latin typeface="宋体" charset="-122"/>
                <a:ea typeface="宋体" charset="-122"/>
              </a:rPr>
              <a:t>    给</a:t>
            </a:r>
            <a:r>
              <a:rPr kumimoji="1" lang="en-US" altLang="zh-CN" sz="2800" b="1" i="1">
                <a:latin typeface="Times New Roman" pitchFamily="18" charset="0"/>
                <a:ea typeface="宋体" charset="-122"/>
              </a:rPr>
              <a:t>n</a:t>
            </a:r>
            <a:r>
              <a:rPr kumimoji="1" lang="zh-CN" altLang="en-US" sz="2800" b="1">
                <a:latin typeface="宋体" charset="-122"/>
                <a:ea typeface="宋体" charset="-122"/>
              </a:rPr>
              <a:t>个工作人员</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x</a:t>
            </a:r>
            <a:r>
              <a:rPr kumimoji="1" lang="en-US" altLang="zh-CN" sz="2800" b="1" i="1" baseline="-30000">
                <a:latin typeface="Times New Roman" pitchFamily="18" charset="0"/>
                <a:ea typeface="宋体" charset="-122"/>
              </a:rPr>
              <a:t>n</a:t>
            </a:r>
            <a:r>
              <a:rPr kumimoji="1" lang="zh-CN" altLang="en-US" sz="2800" b="1">
                <a:latin typeface="宋体" charset="-122"/>
                <a:ea typeface="宋体" charset="-122"/>
              </a:rPr>
              <a:t>安排</a:t>
            </a:r>
            <a:r>
              <a:rPr kumimoji="1" lang="en-US" altLang="zh-CN" sz="2800" b="1" i="1">
                <a:latin typeface="Times New Roman" pitchFamily="18" charset="0"/>
                <a:ea typeface="宋体" charset="-122"/>
              </a:rPr>
              <a:t>n</a:t>
            </a:r>
            <a:r>
              <a:rPr kumimoji="1" lang="zh-CN" altLang="en-US" sz="2800" b="1">
                <a:latin typeface="宋体" charset="-122"/>
                <a:ea typeface="宋体" charset="-122"/>
              </a:rPr>
              <a:t>项工作</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y</a:t>
            </a:r>
            <a:r>
              <a:rPr kumimoji="1" lang="en-US" altLang="zh-CN" sz="2800" b="1" i="1" baseline="-30000">
                <a:latin typeface="Times New Roman" pitchFamily="18" charset="0"/>
                <a:ea typeface="宋体" charset="-122"/>
              </a:rPr>
              <a:t>n</a:t>
            </a:r>
            <a:r>
              <a:rPr kumimoji="1" lang="en-US" altLang="zh-CN" sz="2800" b="1">
                <a:latin typeface="宋体" charset="-122"/>
                <a:ea typeface="宋体" charset="-122"/>
              </a:rPr>
              <a:t>. </a:t>
            </a:r>
            <a:r>
              <a:rPr kumimoji="1" lang="en-US" altLang="zh-CN" sz="2800" b="1" i="1">
                <a:latin typeface="Times New Roman" pitchFamily="18" charset="0"/>
                <a:ea typeface="宋体" charset="-122"/>
              </a:rPr>
              <a:t>n</a:t>
            </a:r>
            <a:r>
              <a:rPr kumimoji="1" lang="zh-CN" altLang="en-US" sz="2800" b="1">
                <a:latin typeface="宋体" charset="-122"/>
                <a:ea typeface="宋体" charset="-122"/>
              </a:rPr>
              <a:t>个工作人员中每个人能胜任一项或几项工作</a:t>
            </a: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但并</a:t>
            </a:r>
            <a:r>
              <a:rPr kumimoji="1" lang="zh-CN" altLang="en-US" sz="2800" b="1">
                <a:latin typeface="宋体" charset="-122"/>
                <a:ea typeface="宋体" charset="-122"/>
              </a:rPr>
              <a:t>不是所有工作人员都能从事任何一项工作</a:t>
            </a:r>
            <a:r>
              <a:rPr kumimoji="1" lang="en-US" altLang="zh-CN" sz="2800" b="1">
                <a:latin typeface="Times New Roman" pitchFamily="18" charset="0"/>
                <a:ea typeface="宋体" charset="-122"/>
              </a:rPr>
              <a:t>. </a:t>
            </a:r>
            <a:r>
              <a:rPr kumimoji="1" lang="zh-CN" altLang="en-US" sz="2800" b="1">
                <a:latin typeface="宋体" charset="-122"/>
                <a:ea typeface="宋体" charset="-122"/>
              </a:rPr>
              <a:t>比如</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zh-CN" altLang="en-US" sz="2800" b="1">
                <a:latin typeface="宋体" charset="-122"/>
                <a:ea typeface="宋体" charset="-122"/>
              </a:rPr>
              <a:t>能做</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2</a:t>
            </a:r>
            <a:r>
              <a:rPr kumimoji="1" lang="zh-CN" altLang="en-US" sz="2800" b="1">
                <a:latin typeface="宋体" charset="-122"/>
                <a:ea typeface="宋体" charset="-122"/>
              </a:rPr>
              <a:t>工作</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zh-CN" altLang="en-US" sz="2800" b="1">
                <a:latin typeface="宋体" charset="-122"/>
                <a:ea typeface="宋体" charset="-122"/>
              </a:rPr>
              <a:t>能做</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3</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4</a:t>
            </a:r>
            <a:r>
              <a:rPr kumimoji="1" lang="zh-CN" altLang="en-US" sz="2800" b="1">
                <a:latin typeface="宋体" charset="-122"/>
                <a:ea typeface="宋体" charset="-122"/>
              </a:rPr>
              <a:t>工作等</a:t>
            </a:r>
            <a:r>
              <a:rPr kumimoji="1" lang="en-US" altLang="zh-CN" sz="2800" b="1">
                <a:latin typeface="Times New Roman" pitchFamily="18" charset="0"/>
                <a:ea typeface="宋体" charset="-122"/>
              </a:rPr>
              <a:t>. </a:t>
            </a:r>
          </a:p>
          <a:p>
            <a:r>
              <a:rPr kumimoji="1" lang="en-US" altLang="zh-CN" sz="2800" b="1">
                <a:latin typeface="宋体" charset="-122"/>
                <a:ea typeface="宋体" charset="-122"/>
              </a:rPr>
              <a:t>    </a:t>
            </a:r>
            <a:r>
              <a:rPr kumimoji="1" lang="zh-CN" altLang="en-US" sz="2800" b="1">
                <a:latin typeface="宋体" charset="-122"/>
                <a:ea typeface="宋体" charset="-122"/>
              </a:rPr>
              <a:t>这样便提出一个问题</a:t>
            </a:r>
            <a:r>
              <a:rPr kumimoji="1" lang="en-US" altLang="zh-CN" sz="2800" b="1">
                <a:latin typeface="Times New Roman" pitchFamily="18" charset="0"/>
                <a:ea typeface="宋体" charset="-122"/>
              </a:rPr>
              <a:t>, </a:t>
            </a:r>
            <a:r>
              <a:rPr kumimoji="1" lang="zh-CN" altLang="en-US" sz="2800" b="1">
                <a:latin typeface="宋体" charset="-122"/>
                <a:ea typeface="宋体" charset="-122"/>
              </a:rPr>
              <a:t>对所有的工作人员能不能都分配一件他所能胜任的工作？</a:t>
            </a:r>
            <a:r>
              <a:rPr kumimoji="1" lang="zh-CN" altLang="en-US" sz="2800" b="1">
                <a:latin typeface="Times New Roman" pitchFamily="18" charset="0"/>
                <a:ea typeface="宋体" charset="-122"/>
              </a:rPr>
              <a:t> </a:t>
            </a:r>
          </a:p>
        </p:txBody>
      </p:sp>
      <p:sp>
        <p:nvSpPr>
          <p:cNvPr id="61443" name="Rectangle 3"/>
          <p:cNvSpPr>
            <a:spLocks noChangeArrowheads="1"/>
          </p:cNvSpPr>
          <p:nvPr/>
        </p:nvSpPr>
        <p:spPr bwMode="white">
          <a:xfrm>
            <a:off x="425951" y="410556"/>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9" name="灯片编号占位符 8"/>
          <p:cNvSpPr>
            <a:spLocks noGrp="1"/>
          </p:cNvSpPr>
          <p:nvPr>
            <p:ph type="sldNum" sz="quarter" idx="10"/>
          </p:nvPr>
        </p:nvSpPr>
        <p:spPr/>
        <p:txBody>
          <a:bodyPr/>
          <a:lstStyle/>
          <a:p>
            <a:pPr>
              <a:defRPr/>
            </a:pPr>
            <a:r>
              <a:rPr lang="en-US" altLang="zh-CN" smtClean="0"/>
              <a:t>Chapter 9- </a:t>
            </a:r>
            <a:fld id="{B18BEA4B-EDAA-4B01-80AC-50B2E919F9AB}" type="slidenum">
              <a:rPr lang="en-GB" smtClean="0"/>
              <a:pPr>
                <a:defRPr/>
              </a:pPr>
              <a:t>97</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ChangeArrowheads="1"/>
          </p:cNvSpPr>
          <p:nvPr/>
        </p:nvSpPr>
        <p:spPr bwMode="auto">
          <a:xfrm>
            <a:off x="250825" y="1223963"/>
            <a:ext cx="8763000" cy="2698750"/>
          </a:xfrm>
          <a:prstGeom prst="rect">
            <a:avLst/>
          </a:prstGeom>
          <a:noFill/>
          <a:ln w="9525">
            <a:noFill/>
            <a:miter lim="800000"/>
            <a:headEnd/>
            <a:tailEnd/>
          </a:ln>
        </p:spPr>
        <p:txBody>
          <a:bodyPr>
            <a:spAutoFit/>
          </a:bodyPr>
          <a:lstStyle/>
          <a:p>
            <a:pPr>
              <a:lnSpc>
                <a:spcPct val="110000"/>
              </a:lnSpc>
              <a:spcBef>
                <a:spcPct val="20000"/>
              </a:spcBef>
            </a:pPr>
            <a:r>
              <a:rPr kumimoji="1" lang="zh-CN" altLang="en-US" sz="2800" b="1">
                <a:latin typeface="宋体" charset="-122"/>
                <a:ea typeface="宋体" charset="-122"/>
              </a:rPr>
              <a:t>    我们构造一个二部图</a:t>
            </a:r>
            <a:r>
              <a:rPr kumimoji="1" lang="en-US" altLang="zh-CN" sz="2800" b="1" i="1">
                <a:latin typeface="Times New Roman" pitchFamily="18" charset="0"/>
                <a:ea typeface="宋体" charset="-122"/>
              </a:rPr>
              <a:t>G</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X</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E </a:t>
            </a:r>
            <a:r>
              <a:rPr kumimoji="1" lang="en-US" altLang="zh-CN" sz="2800" b="1">
                <a:latin typeface="Times New Roman" pitchFamily="18" charset="0"/>
                <a:ea typeface="宋体" charset="-122"/>
              </a:rPr>
              <a:t>), </a:t>
            </a:r>
            <a:r>
              <a:rPr kumimoji="1" lang="zh-CN" altLang="en-US" sz="2800" b="1">
                <a:latin typeface="宋体" charset="-122"/>
                <a:ea typeface="宋体" charset="-122"/>
              </a:rPr>
              <a:t>这里</a:t>
            </a:r>
          </a:p>
          <a:p>
            <a:pPr>
              <a:lnSpc>
                <a:spcPct val="110000"/>
              </a:lnSpc>
              <a:spcBef>
                <a:spcPct val="20000"/>
              </a:spcBef>
            </a:pPr>
            <a:r>
              <a:rPr kumimoji="1" lang="en-US" altLang="zh-CN" sz="2800" b="1" i="1">
                <a:latin typeface="Times New Roman" pitchFamily="18" charset="0"/>
                <a:ea typeface="宋体" charset="-122"/>
              </a:rPr>
              <a:t>X</a:t>
            </a:r>
            <a:r>
              <a:rPr kumimoji="1" lang="en-US" altLang="zh-CN" sz="2800" b="1">
                <a:latin typeface="Times New Roman" pitchFamily="18" charset="0"/>
                <a:ea typeface="宋体" charset="-122"/>
              </a:rPr>
              <a:t> =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x</a:t>
            </a:r>
            <a:r>
              <a:rPr kumimoji="1" lang="en-US" altLang="zh-CN" sz="2800" b="1" i="1" baseline="-30000">
                <a:latin typeface="Times New Roman" pitchFamily="18" charset="0"/>
                <a:ea typeface="宋体" charset="-122"/>
              </a:rPr>
              <a:t>n</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Y</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1</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y</a:t>
            </a:r>
            <a:r>
              <a:rPr kumimoji="1" lang="en-US" altLang="zh-CN" sz="2800" b="1" baseline="-30000">
                <a:latin typeface="Times New Roman" pitchFamily="18" charset="0"/>
                <a:ea typeface="宋体" charset="-122"/>
              </a:rPr>
              <a:t>2</a:t>
            </a:r>
            <a:r>
              <a:rPr kumimoji="1" lang="en-US" altLang="zh-CN" sz="2800" b="1">
                <a:latin typeface="Times New Roman" pitchFamily="18" charset="0"/>
                <a:ea typeface="宋体" charset="-122"/>
              </a:rPr>
              <a:t>, … , </a:t>
            </a:r>
            <a:r>
              <a:rPr kumimoji="1" lang="en-US" altLang="zh-CN" sz="2800" b="1" i="1">
                <a:latin typeface="Times New Roman" pitchFamily="18" charset="0"/>
                <a:ea typeface="宋体" charset="-122"/>
              </a:rPr>
              <a:t>y</a:t>
            </a:r>
            <a:r>
              <a:rPr kumimoji="1" lang="en-US" altLang="zh-CN" sz="2800" b="1" i="1" baseline="-30000">
                <a:latin typeface="Times New Roman" pitchFamily="18" charset="0"/>
                <a:ea typeface="宋体" charset="-122"/>
              </a:rPr>
              <a:t>n</a:t>
            </a:r>
            <a:r>
              <a:rPr kumimoji="1" lang="en-US" altLang="zh-CN" sz="2800" b="1">
                <a:latin typeface="Times New Roman" pitchFamily="18" charset="0"/>
                <a:ea typeface="宋体" charset="-122"/>
              </a:rPr>
              <a:t>}, </a:t>
            </a:r>
          </a:p>
          <a:p>
            <a:pPr>
              <a:lnSpc>
                <a:spcPct val="110000"/>
              </a:lnSpc>
              <a:spcBef>
                <a:spcPct val="20000"/>
              </a:spcBef>
            </a:pPr>
            <a:r>
              <a:rPr kumimoji="1" lang="zh-CN" altLang="en-US" sz="2800" b="1">
                <a:latin typeface="宋体" charset="-122"/>
                <a:ea typeface="宋体" charset="-122"/>
              </a:rPr>
              <a:t>并且当且仅当工作人员</a:t>
            </a:r>
            <a:r>
              <a:rPr kumimoji="1" lang="en-US" altLang="zh-CN" sz="2800" b="1" i="1">
                <a:latin typeface="Times New Roman" pitchFamily="18" charset="0"/>
                <a:ea typeface="宋体" charset="-122"/>
              </a:rPr>
              <a:t>x</a:t>
            </a:r>
            <a:r>
              <a:rPr kumimoji="1" lang="en-US" altLang="zh-CN" sz="2800" b="1" i="1" baseline="-30000">
                <a:latin typeface="Times New Roman" pitchFamily="18" charset="0"/>
                <a:ea typeface="宋体" charset="-122"/>
              </a:rPr>
              <a:t>i</a:t>
            </a:r>
            <a:r>
              <a:rPr kumimoji="1" lang="zh-CN" altLang="en-US" sz="2800" b="1">
                <a:latin typeface="宋体" charset="-122"/>
                <a:ea typeface="宋体" charset="-122"/>
              </a:rPr>
              <a:t>胜任工作</a:t>
            </a:r>
            <a:r>
              <a:rPr kumimoji="1" lang="en-US" altLang="zh-CN" sz="2800" b="1" i="1">
                <a:latin typeface="Times New Roman" pitchFamily="18" charset="0"/>
                <a:ea typeface="宋体" charset="-122"/>
              </a:rPr>
              <a:t>y</a:t>
            </a:r>
            <a:r>
              <a:rPr kumimoji="1" lang="en-US" altLang="zh-CN" sz="2800" b="1" i="1" baseline="-30000">
                <a:latin typeface="Times New Roman" pitchFamily="18" charset="0"/>
                <a:ea typeface="宋体" charset="-122"/>
              </a:rPr>
              <a:t>j</a:t>
            </a:r>
            <a:r>
              <a:rPr kumimoji="1" lang="zh-CN" altLang="en-US" sz="2800" b="1">
                <a:latin typeface="宋体" charset="-122"/>
                <a:ea typeface="宋体" charset="-122"/>
              </a:rPr>
              <a:t>时</a:t>
            </a:r>
            <a:r>
              <a:rPr kumimoji="1" lang="en-US" altLang="zh-CN" sz="2800" b="1">
                <a:latin typeface="Times New Roman" pitchFamily="18" charset="0"/>
                <a:ea typeface="宋体" charset="-122"/>
              </a:rPr>
              <a:t>, </a:t>
            </a:r>
            <a:r>
              <a:rPr kumimoji="1" lang="en-US" altLang="zh-CN" sz="2800" b="1" i="1">
                <a:latin typeface="Times New Roman" pitchFamily="18" charset="0"/>
                <a:ea typeface="宋体" charset="-122"/>
              </a:rPr>
              <a:t>x</a:t>
            </a:r>
            <a:r>
              <a:rPr kumimoji="1" lang="en-US" altLang="zh-CN" sz="2800" b="1" i="1" baseline="-30000">
                <a:latin typeface="Times New Roman" pitchFamily="18" charset="0"/>
                <a:ea typeface="宋体" charset="-122"/>
              </a:rPr>
              <a:t>i</a:t>
            </a:r>
            <a:r>
              <a:rPr kumimoji="1" lang="zh-CN" altLang="en-US" sz="2800" b="1">
                <a:latin typeface="宋体" charset="-122"/>
                <a:ea typeface="宋体" charset="-122"/>
              </a:rPr>
              <a:t>与</a:t>
            </a:r>
            <a:r>
              <a:rPr kumimoji="1" lang="en-US" altLang="zh-CN" sz="2800" b="1" i="1">
                <a:latin typeface="Times New Roman" pitchFamily="18" charset="0"/>
                <a:ea typeface="宋体" charset="-122"/>
              </a:rPr>
              <a:t>y</a:t>
            </a:r>
            <a:r>
              <a:rPr kumimoji="1" lang="en-US" altLang="zh-CN" sz="2800" b="1" i="1" baseline="-30000">
                <a:latin typeface="Times New Roman" pitchFamily="18" charset="0"/>
                <a:ea typeface="宋体" charset="-122"/>
              </a:rPr>
              <a:t>j</a:t>
            </a:r>
            <a:r>
              <a:rPr kumimoji="1" lang="zh-CN" altLang="en-US" sz="2800" b="1">
                <a:latin typeface="宋体" charset="-122"/>
                <a:ea typeface="宋体" charset="-122"/>
              </a:rPr>
              <a:t>才相邻</a:t>
            </a:r>
            <a:r>
              <a:rPr kumimoji="1" lang="en-US" altLang="zh-CN" sz="2800" b="1">
                <a:latin typeface="Times New Roman" pitchFamily="18" charset="0"/>
                <a:ea typeface="宋体" charset="-122"/>
              </a:rPr>
              <a:t>. </a:t>
            </a:r>
          </a:p>
          <a:p>
            <a:pPr>
              <a:lnSpc>
                <a:spcPct val="110000"/>
              </a:lnSpc>
              <a:spcBef>
                <a:spcPct val="20000"/>
              </a:spcBef>
            </a:pPr>
            <a:r>
              <a:rPr kumimoji="1" lang="en-US" altLang="zh-CN" sz="2800" b="1">
                <a:latin typeface="宋体" charset="-122"/>
                <a:ea typeface="宋体" charset="-122"/>
              </a:rPr>
              <a:t>    </a:t>
            </a:r>
            <a:r>
              <a:rPr kumimoji="1" lang="zh-CN" altLang="en-US" sz="2800" b="1">
                <a:latin typeface="宋体" charset="-122"/>
                <a:ea typeface="宋体" charset="-122"/>
              </a:rPr>
              <a:t>于是</a:t>
            </a:r>
            <a:r>
              <a:rPr kumimoji="1" lang="en-US" altLang="zh-CN" sz="2800" b="1">
                <a:latin typeface="Times New Roman" pitchFamily="18" charset="0"/>
                <a:ea typeface="宋体" charset="-122"/>
              </a:rPr>
              <a:t>, </a:t>
            </a:r>
            <a:r>
              <a:rPr kumimoji="1" lang="zh-CN" altLang="en-US" sz="2800" b="1">
                <a:latin typeface="宋体" charset="-122"/>
                <a:ea typeface="宋体" charset="-122"/>
              </a:rPr>
              <a:t>问题转化为求二部图的一个完美匹配</a:t>
            </a:r>
            <a:r>
              <a:rPr kumimoji="1" lang="en-US" altLang="zh-CN" sz="2800" b="1">
                <a:latin typeface="Times New Roman" pitchFamily="18" charset="0"/>
                <a:ea typeface="宋体" charset="-122"/>
              </a:rPr>
              <a:t>. </a:t>
            </a:r>
            <a:r>
              <a:rPr kumimoji="1" lang="zh-CN" altLang="en-US" sz="2800" b="1">
                <a:latin typeface="宋体" charset="-122"/>
                <a:ea typeface="宋体" charset="-122"/>
              </a:rPr>
              <a:t>因为</a:t>
            </a:r>
            <a:r>
              <a:rPr kumimoji="1" lang="zh-CN" altLang="en-US" sz="2800" b="1">
                <a:latin typeface="Times New Roman" pitchFamily="18" charset="0"/>
                <a:ea typeface="宋体" charset="-122"/>
              </a:rPr>
              <a:t> </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X</a:t>
            </a:r>
            <a:r>
              <a:rPr kumimoji="1" lang="en-US" altLang="zh-CN" sz="2800" b="1">
                <a:latin typeface="Times New Roman" pitchFamily="18" charset="0"/>
                <a:ea typeface="宋体" charset="-122"/>
              </a:rPr>
              <a:t>|=|</a:t>
            </a:r>
            <a:r>
              <a:rPr kumimoji="1" lang="en-US" altLang="zh-CN" sz="2800" b="1" i="1">
                <a:latin typeface="Times New Roman" pitchFamily="18" charset="0"/>
                <a:ea typeface="宋体" charset="-122"/>
              </a:rPr>
              <a:t>Y</a:t>
            </a:r>
            <a:r>
              <a:rPr kumimoji="1" lang="en-US" altLang="zh-CN" sz="2800" b="1">
                <a:latin typeface="Times New Roman" pitchFamily="18" charset="0"/>
                <a:ea typeface="宋体" charset="-122"/>
              </a:rPr>
              <a:t>|, </a:t>
            </a:r>
            <a:r>
              <a:rPr kumimoji="1" lang="zh-CN" altLang="en-US" sz="2800" b="1">
                <a:latin typeface="宋体" charset="-122"/>
                <a:ea typeface="宋体" charset="-122"/>
              </a:rPr>
              <a:t>所以完美匹配即为最大匹配</a:t>
            </a:r>
            <a:r>
              <a:rPr kumimoji="1" lang="en-US" altLang="zh-CN" sz="2800" b="1">
                <a:latin typeface="Times New Roman" pitchFamily="18" charset="0"/>
                <a:ea typeface="宋体" charset="-122"/>
              </a:rPr>
              <a:t>. </a:t>
            </a:r>
          </a:p>
        </p:txBody>
      </p:sp>
      <p:sp>
        <p:nvSpPr>
          <p:cNvPr id="62467" name="Rectangle 3"/>
          <p:cNvSpPr>
            <a:spLocks noChangeArrowheads="1"/>
          </p:cNvSpPr>
          <p:nvPr/>
        </p:nvSpPr>
        <p:spPr bwMode="white">
          <a:xfrm>
            <a:off x="252113" y="410556"/>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7" name="灯片编号占位符 6"/>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98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60098">
                                            <p:txEl>
                                              <p:pRg st="0" end="0"/>
                                            </p:txEl>
                                          </p:spTgt>
                                        </p:tgtEl>
                                        <p:attrNameLst>
                                          <p:attrName>style.visibility</p:attrName>
                                        </p:attrNameLst>
                                      </p:cBhvr>
                                      <p:to>
                                        <p:strVal val="visible"/>
                                      </p:to>
                                    </p:set>
                                    <p:animEffect transition="in" filter="box(out)">
                                      <p:cBhvr>
                                        <p:cTn id="7" dur="500"/>
                                        <p:tgtEl>
                                          <p:spTgt spid="260098">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60098">
                                            <p:txEl>
                                              <p:pRg st="1" end="1"/>
                                            </p:txEl>
                                          </p:spTgt>
                                        </p:tgtEl>
                                        <p:attrNameLst>
                                          <p:attrName>style.visibility</p:attrName>
                                        </p:attrNameLst>
                                      </p:cBhvr>
                                      <p:to>
                                        <p:strVal val="visible"/>
                                      </p:to>
                                    </p:set>
                                    <p:animEffect transition="in" filter="box(out)">
                                      <p:cBhvr>
                                        <p:cTn id="12" dur="500"/>
                                        <p:tgtEl>
                                          <p:spTgt spid="260098">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60098">
                                            <p:txEl>
                                              <p:pRg st="2" end="2"/>
                                            </p:txEl>
                                          </p:spTgt>
                                        </p:tgtEl>
                                        <p:attrNameLst>
                                          <p:attrName>style.visibility</p:attrName>
                                        </p:attrNameLst>
                                      </p:cBhvr>
                                      <p:to>
                                        <p:strVal val="visible"/>
                                      </p:to>
                                    </p:set>
                                    <p:animEffect transition="in" filter="box(out)">
                                      <p:cBhvr>
                                        <p:cTn id="17" dur="500"/>
                                        <p:tgtEl>
                                          <p:spTgt spid="260098">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60098">
                                            <p:txEl>
                                              <p:pRg st="3" end="3"/>
                                            </p:txEl>
                                          </p:spTgt>
                                        </p:tgtEl>
                                        <p:attrNameLst>
                                          <p:attrName>style.visibility</p:attrName>
                                        </p:attrNameLst>
                                      </p:cBhvr>
                                      <p:to>
                                        <p:strVal val="visible"/>
                                      </p:to>
                                    </p:set>
                                    <p:animEffect transition="in" filter="box(out)">
                                      <p:cBhvr>
                                        <p:cTn id="22" dur="500"/>
                                        <p:tgtEl>
                                          <p:spTgt spid="260098">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92163" y="1970088"/>
            <a:ext cx="6170612" cy="3394075"/>
            <a:chOff x="672" y="576"/>
            <a:chExt cx="3800" cy="2601"/>
          </a:xfrm>
        </p:grpSpPr>
        <p:grpSp>
          <p:nvGrpSpPr>
            <p:cNvPr id="3" name="Group 3"/>
            <p:cNvGrpSpPr>
              <a:grpSpLocks/>
            </p:cNvGrpSpPr>
            <p:nvPr/>
          </p:nvGrpSpPr>
          <p:grpSpPr bwMode="auto">
            <a:xfrm>
              <a:off x="768" y="960"/>
              <a:ext cx="3552" cy="1872"/>
              <a:chOff x="816" y="624"/>
              <a:chExt cx="2016" cy="912"/>
            </a:xfrm>
          </p:grpSpPr>
          <p:sp>
            <p:nvSpPr>
              <p:cNvPr id="17426" name="Oval 4"/>
              <p:cNvSpPr>
                <a:spLocks noChangeArrowheads="1"/>
              </p:cNvSpPr>
              <p:nvPr/>
            </p:nvSpPr>
            <p:spPr bwMode="auto">
              <a:xfrm>
                <a:off x="816" y="624"/>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sp>
            <p:nvSpPr>
              <p:cNvPr id="17427" name="Oval 5"/>
              <p:cNvSpPr>
                <a:spLocks noChangeArrowheads="1"/>
              </p:cNvSpPr>
              <p:nvPr/>
            </p:nvSpPr>
            <p:spPr bwMode="auto">
              <a:xfrm>
                <a:off x="1296" y="624"/>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sp>
            <p:nvSpPr>
              <p:cNvPr id="17428" name="Oval 6"/>
              <p:cNvSpPr>
                <a:spLocks noChangeArrowheads="1"/>
              </p:cNvSpPr>
              <p:nvPr/>
            </p:nvSpPr>
            <p:spPr bwMode="auto">
              <a:xfrm>
                <a:off x="1824" y="624"/>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sp>
            <p:nvSpPr>
              <p:cNvPr id="17429" name="Oval 7"/>
              <p:cNvSpPr>
                <a:spLocks noChangeArrowheads="1"/>
              </p:cNvSpPr>
              <p:nvPr/>
            </p:nvSpPr>
            <p:spPr bwMode="auto">
              <a:xfrm>
                <a:off x="2304" y="624"/>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sp>
            <p:nvSpPr>
              <p:cNvPr id="17430" name="Oval 8"/>
              <p:cNvSpPr>
                <a:spLocks noChangeArrowheads="1"/>
              </p:cNvSpPr>
              <p:nvPr/>
            </p:nvSpPr>
            <p:spPr bwMode="auto">
              <a:xfrm>
                <a:off x="2784" y="624"/>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sp>
            <p:nvSpPr>
              <p:cNvPr id="17431" name="Oval 9"/>
              <p:cNvSpPr>
                <a:spLocks noChangeArrowheads="1"/>
              </p:cNvSpPr>
              <p:nvPr/>
            </p:nvSpPr>
            <p:spPr bwMode="auto">
              <a:xfrm>
                <a:off x="816" y="1488"/>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sp>
            <p:nvSpPr>
              <p:cNvPr id="17432" name="Oval 10"/>
              <p:cNvSpPr>
                <a:spLocks noChangeArrowheads="1"/>
              </p:cNvSpPr>
              <p:nvPr/>
            </p:nvSpPr>
            <p:spPr bwMode="auto">
              <a:xfrm>
                <a:off x="1296" y="1488"/>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sp>
            <p:nvSpPr>
              <p:cNvPr id="17433" name="Oval 11"/>
              <p:cNvSpPr>
                <a:spLocks noChangeArrowheads="1"/>
              </p:cNvSpPr>
              <p:nvPr/>
            </p:nvSpPr>
            <p:spPr bwMode="auto">
              <a:xfrm>
                <a:off x="1824" y="1488"/>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sp>
            <p:nvSpPr>
              <p:cNvPr id="17434" name="Oval 12"/>
              <p:cNvSpPr>
                <a:spLocks noChangeArrowheads="1"/>
              </p:cNvSpPr>
              <p:nvPr/>
            </p:nvSpPr>
            <p:spPr bwMode="auto">
              <a:xfrm>
                <a:off x="2304" y="1488"/>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sp>
            <p:nvSpPr>
              <p:cNvPr id="17435" name="Oval 13"/>
              <p:cNvSpPr>
                <a:spLocks noChangeArrowheads="1"/>
              </p:cNvSpPr>
              <p:nvPr/>
            </p:nvSpPr>
            <p:spPr bwMode="auto">
              <a:xfrm>
                <a:off x="2784" y="1488"/>
                <a:ext cx="48" cy="48"/>
              </a:xfrm>
              <a:prstGeom prst="ellipse">
                <a:avLst/>
              </a:prstGeom>
              <a:noFill/>
              <a:ln w="28575">
                <a:solidFill>
                  <a:schemeClr val="tx1"/>
                </a:solidFill>
                <a:round/>
                <a:headEnd/>
                <a:tailEnd/>
              </a:ln>
            </p:spPr>
            <p:txBody>
              <a:bodyPr wrap="none" anchor="ctr"/>
              <a:lstStyle/>
              <a:p>
                <a:endParaRPr lang="zh-CN" altLang="en-US">
                  <a:ea typeface="宋体" charset="-122"/>
                </a:endParaRPr>
              </a:p>
            </p:txBody>
          </p:sp>
          <p:cxnSp>
            <p:nvCxnSpPr>
              <p:cNvPr id="17436" name="AutoShape 14"/>
              <p:cNvCxnSpPr>
                <a:cxnSpLocks noChangeShapeType="1"/>
                <a:stCxn id="17426" idx="5"/>
                <a:endCxn id="17432" idx="1"/>
              </p:cNvCxnSpPr>
              <p:nvPr/>
            </p:nvCxnSpPr>
            <p:spPr bwMode="auto">
              <a:xfrm>
                <a:off x="857" y="665"/>
                <a:ext cx="446" cy="830"/>
              </a:xfrm>
              <a:prstGeom prst="straightConnector1">
                <a:avLst/>
              </a:prstGeom>
              <a:noFill/>
              <a:ln w="28575">
                <a:solidFill>
                  <a:schemeClr val="tx1"/>
                </a:solidFill>
                <a:round/>
                <a:headEnd/>
                <a:tailEnd/>
              </a:ln>
            </p:spPr>
          </p:cxnSp>
          <p:cxnSp>
            <p:nvCxnSpPr>
              <p:cNvPr id="17437" name="AutoShape 15"/>
              <p:cNvCxnSpPr>
                <a:cxnSpLocks noChangeShapeType="1"/>
                <a:stCxn id="17426" idx="5"/>
                <a:endCxn id="17433" idx="2"/>
              </p:cNvCxnSpPr>
              <p:nvPr/>
            </p:nvCxnSpPr>
            <p:spPr bwMode="auto">
              <a:xfrm>
                <a:off x="857" y="665"/>
                <a:ext cx="967" cy="847"/>
              </a:xfrm>
              <a:prstGeom prst="straightConnector1">
                <a:avLst/>
              </a:prstGeom>
              <a:noFill/>
              <a:ln w="28575">
                <a:solidFill>
                  <a:schemeClr val="tx1"/>
                </a:solidFill>
                <a:round/>
                <a:headEnd/>
                <a:tailEnd/>
              </a:ln>
            </p:spPr>
          </p:cxnSp>
          <p:cxnSp>
            <p:nvCxnSpPr>
              <p:cNvPr id="17438" name="AutoShape 16"/>
              <p:cNvCxnSpPr>
                <a:cxnSpLocks noChangeShapeType="1"/>
                <a:stCxn id="17427" idx="4"/>
                <a:endCxn id="17431" idx="7"/>
              </p:cNvCxnSpPr>
              <p:nvPr/>
            </p:nvCxnSpPr>
            <p:spPr bwMode="auto">
              <a:xfrm flipH="1">
                <a:off x="857" y="672"/>
                <a:ext cx="463" cy="823"/>
              </a:xfrm>
              <a:prstGeom prst="straightConnector1">
                <a:avLst/>
              </a:prstGeom>
              <a:noFill/>
              <a:ln w="28575">
                <a:solidFill>
                  <a:schemeClr val="tx1"/>
                </a:solidFill>
                <a:round/>
                <a:headEnd/>
                <a:tailEnd/>
              </a:ln>
            </p:spPr>
          </p:cxnSp>
          <p:cxnSp>
            <p:nvCxnSpPr>
              <p:cNvPr id="17439" name="AutoShape 17"/>
              <p:cNvCxnSpPr>
                <a:cxnSpLocks noChangeShapeType="1"/>
                <a:stCxn id="17427" idx="4"/>
                <a:endCxn id="17432" idx="0"/>
              </p:cNvCxnSpPr>
              <p:nvPr/>
            </p:nvCxnSpPr>
            <p:spPr bwMode="auto">
              <a:xfrm>
                <a:off x="1320" y="672"/>
                <a:ext cx="0" cy="816"/>
              </a:xfrm>
              <a:prstGeom prst="straightConnector1">
                <a:avLst/>
              </a:prstGeom>
              <a:noFill/>
              <a:ln w="28575">
                <a:solidFill>
                  <a:schemeClr val="tx1"/>
                </a:solidFill>
                <a:round/>
                <a:headEnd/>
                <a:tailEnd/>
              </a:ln>
            </p:spPr>
          </p:cxnSp>
          <p:cxnSp>
            <p:nvCxnSpPr>
              <p:cNvPr id="17440" name="AutoShape 18"/>
              <p:cNvCxnSpPr>
                <a:cxnSpLocks noChangeShapeType="1"/>
                <a:stCxn id="17427" idx="4"/>
                <a:endCxn id="17434" idx="1"/>
              </p:cNvCxnSpPr>
              <p:nvPr/>
            </p:nvCxnSpPr>
            <p:spPr bwMode="auto">
              <a:xfrm>
                <a:off x="1320" y="672"/>
                <a:ext cx="991" cy="823"/>
              </a:xfrm>
              <a:prstGeom prst="straightConnector1">
                <a:avLst/>
              </a:prstGeom>
              <a:noFill/>
              <a:ln w="28575">
                <a:solidFill>
                  <a:schemeClr val="tx1"/>
                </a:solidFill>
                <a:round/>
                <a:headEnd/>
                <a:tailEnd/>
              </a:ln>
            </p:spPr>
          </p:cxnSp>
          <p:cxnSp>
            <p:nvCxnSpPr>
              <p:cNvPr id="17441" name="AutoShape 19"/>
              <p:cNvCxnSpPr>
                <a:cxnSpLocks noChangeShapeType="1"/>
                <a:stCxn id="17427" idx="5"/>
                <a:endCxn id="17435" idx="1"/>
              </p:cNvCxnSpPr>
              <p:nvPr/>
            </p:nvCxnSpPr>
            <p:spPr bwMode="auto">
              <a:xfrm>
                <a:off x="1337" y="665"/>
                <a:ext cx="1454" cy="830"/>
              </a:xfrm>
              <a:prstGeom prst="straightConnector1">
                <a:avLst/>
              </a:prstGeom>
              <a:noFill/>
              <a:ln w="28575">
                <a:solidFill>
                  <a:schemeClr val="tx1"/>
                </a:solidFill>
                <a:round/>
                <a:headEnd/>
                <a:tailEnd/>
              </a:ln>
            </p:spPr>
          </p:cxnSp>
          <p:cxnSp>
            <p:nvCxnSpPr>
              <p:cNvPr id="17442" name="AutoShape 20"/>
              <p:cNvCxnSpPr>
                <a:cxnSpLocks noChangeShapeType="1"/>
                <a:endCxn id="17433" idx="0"/>
              </p:cNvCxnSpPr>
              <p:nvPr/>
            </p:nvCxnSpPr>
            <p:spPr bwMode="auto">
              <a:xfrm>
                <a:off x="1841" y="672"/>
                <a:ext cx="7" cy="816"/>
              </a:xfrm>
              <a:prstGeom prst="straightConnector1">
                <a:avLst/>
              </a:prstGeom>
              <a:noFill/>
              <a:ln w="28575">
                <a:solidFill>
                  <a:schemeClr val="tx1"/>
                </a:solidFill>
                <a:round/>
                <a:headEnd/>
                <a:tailEnd/>
              </a:ln>
            </p:spPr>
          </p:cxnSp>
          <p:cxnSp>
            <p:nvCxnSpPr>
              <p:cNvPr id="17443" name="AutoShape 21"/>
              <p:cNvCxnSpPr>
                <a:cxnSpLocks noChangeShapeType="1"/>
                <a:stCxn id="17428" idx="5"/>
                <a:endCxn id="17435" idx="0"/>
              </p:cNvCxnSpPr>
              <p:nvPr/>
            </p:nvCxnSpPr>
            <p:spPr bwMode="auto">
              <a:xfrm>
                <a:off x="1865" y="665"/>
                <a:ext cx="943" cy="823"/>
              </a:xfrm>
              <a:prstGeom prst="straightConnector1">
                <a:avLst/>
              </a:prstGeom>
              <a:noFill/>
              <a:ln w="28575">
                <a:solidFill>
                  <a:schemeClr val="tx1"/>
                </a:solidFill>
                <a:round/>
                <a:headEnd/>
                <a:tailEnd/>
              </a:ln>
            </p:spPr>
          </p:cxnSp>
          <p:cxnSp>
            <p:nvCxnSpPr>
              <p:cNvPr id="17444" name="AutoShape 22"/>
              <p:cNvCxnSpPr>
                <a:cxnSpLocks noChangeShapeType="1"/>
                <a:stCxn id="17429" idx="3"/>
              </p:cNvCxnSpPr>
              <p:nvPr/>
            </p:nvCxnSpPr>
            <p:spPr bwMode="auto">
              <a:xfrm flipH="1">
                <a:off x="1344" y="665"/>
                <a:ext cx="967" cy="823"/>
              </a:xfrm>
              <a:prstGeom prst="straightConnector1">
                <a:avLst/>
              </a:prstGeom>
              <a:noFill/>
              <a:ln w="28575">
                <a:solidFill>
                  <a:schemeClr val="tx1"/>
                </a:solidFill>
                <a:round/>
                <a:headEnd/>
                <a:tailEnd/>
              </a:ln>
            </p:spPr>
          </p:cxnSp>
          <p:cxnSp>
            <p:nvCxnSpPr>
              <p:cNvPr id="17445" name="AutoShape 23"/>
              <p:cNvCxnSpPr>
                <a:cxnSpLocks noChangeShapeType="1"/>
                <a:stCxn id="17429" idx="4"/>
                <a:endCxn id="17433" idx="7"/>
              </p:cNvCxnSpPr>
              <p:nvPr/>
            </p:nvCxnSpPr>
            <p:spPr bwMode="auto">
              <a:xfrm flipH="1">
                <a:off x="1865" y="672"/>
                <a:ext cx="463" cy="823"/>
              </a:xfrm>
              <a:prstGeom prst="straightConnector1">
                <a:avLst/>
              </a:prstGeom>
              <a:noFill/>
              <a:ln w="28575">
                <a:solidFill>
                  <a:schemeClr val="tx1"/>
                </a:solidFill>
                <a:round/>
                <a:headEnd/>
                <a:tailEnd/>
              </a:ln>
            </p:spPr>
          </p:cxnSp>
          <p:cxnSp>
            <p:nvCxnSpPr>
              <p:cNvPr id="17446" name="AutoShape 24"/>
              <p:cNvCxnSpPr>
                <a:cxnSpLocks noChangeShapeType="1"/>
                <a:stCxn id="17429" idx="4"/>
                <a:endCxn id="17435" idx="0"/>
              </p:cNvCxnSpPr>
              <p:nvPr/>
            </p:nvCxnSpPr>
            <p:spPr bwMode="auto">
              <a:xfrm>
                <a:off x="2328" y="672"/>
                <a:ext cx="480" cy="816"/>
              </a:xfrm>
              <a:prstGeom prst="straightConnector1">
                <a:avLst/>
              </a:prstGeom>
              <a:noFill/>
              <a:ln w="28575">
                <a:solidFill>
                  <a:schemeClr val="tx1"/>
                </a:solidFill>
                <a:round/>
                <a:headEnd/>
                <a:tailEnd/>
              </a:ln>
            </p:spPr>
          </p:cxnSp>
          <p:cxnSp>
            <p:nvCxnSpPr>
              <p:cNvPr id="17447" name="AutoShape 25"/>
              <p:cNvCxnSpPr>
                <a:cxnSpLocks noChangeShapeType="1"/>
                <a:stCxn id="17430" idx="3"/>
                <a:endCxn id="17433" idx="7"/>
              </p:cNvCxnSpPr>
              <p:nvPr/>
            </p:nvCxnSpPr>
            <p:spPr bwMode="auto">
              <a:xfrm flipH="1">
                <a:off x="1865" y="665"/>
                <a:ext cx="926" cy="830"/>
              </a:xfrm>
              <a:prstGeom prst="straightConnector1">
                <a:avLst/>
              </a:prstGeom>
              <a:noFill/>
              <a:ln w="28575">
                <a:solidFill>
                  <a:schemeClr val="tx1"/>
                </a:solidFill>
                <a:round/>
                <a:headEnd/>
                <a:tailEnd/>
              </a:ln>
            </p:spPr>
          </p:cxnSp>
          <p:cxnSp>
            <p:nvCxnSpPr>
              <p:cNvPr id="17448" name="AutoShape 26"/>
              <p:cNvCxnSpPr>
                <a:cxnSpLocks noChangeShapeType="1"/>
                <a:stCxn id="17430" idx="4"/>
                <a:endCxn id="17435" idx="0"/>
              </p:cNvCxnSpPr>
              <p:nvPr/>
            </p:nvCxnSpPr>
            <p:spPr bwMode="auto">
              <a:xfrm>
                <a:off x="2808" y="672"/>
                <a:ext cx="0" cy="816"/>
              </a:xfrm>
              <a:prstGeom prst="straightConnector1">
                <a:avLst/>
              </a:prstGeom>
              <a:noFill/>
              <a:ln w="28575">
                <a:solidFill>
                  <a:schemeClr val="tx1"/>
                </a:solidFill>
                <a:round/>
                <a:headEnd/>
                <a:tailEnd/>
              </a:ln>
            </p:spPr>
          </p:cxnSp>
        </p:grpSp>
        <p:graphicFrame>
          <p:nvGraphicFramePr>
            <p:cNvPr id="17411" name="Object 27"/>
            <p:cNvGraphicFramePr>
              <a:graphicFrameLocks noChangeAspect="1"/>
            </p:cNvGraphicFramePr>
            <p:nvPr/>
          </p:nvGraphicFramePr>
          <p:xfrm>
            <a:off x="672" y="576"/>
            <a:ext cx="238" cy="336"/>
          </p:xfrm>
          <a:graphic>
            <a:graphicData uri="http://schemas.openxmlformats.org/presentationml/2006/ole">
              <mc:AlternateContent xmlns:mc="http://schemas.openxmlformats.org/markup-compatibility/2006">
                <mc:Choice xmlns:v="urn:schemas-microsoft-com:vml" Requires="v">
                  <p:oleObj spid="_x0000_s1092475" name="Equation" r:id="rId3" imgW="152280" imgH="215640" progId="Equation.3">
                    <p:embed/>
                  </p:oleObj>
                </mc:Choice>
                <mc:Fallback>
                  <p:oleObj name="Equation" r:id="rId3" imgW="152280" imgH="215640"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576"/>
                          <a:ext cx="23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28"/>
            <p:cNvGraphicFramePr>
              <a:graphicFrameLocks noChangeAspect="1"/>
            </p:cNvGraphicFramePr>
            <p:nvPr/>
          </p:nvGraphicFramePr>
          <p:xfrm>
            <a:off x="1528" y="576"/>
            <a:ext cx="258" cy="336"/>
          </p:xfrm>
          <a:graphic>
            <a:graphicData uri="http://schemas.openxmlformats.org/presentationml/2006/ole">
              <mc:AlternateContent xmlns:mc="http://schemas.openxmlformats.org/markup-compatibility/2006">
                <mc:Choice xmlns:v="urn:schemas-microsoft-com:vml" Requires="v">
                  <p:oleObj spid="_x0000_s1092476" name="Equation" r:id="rId5" imgW="164880" imgH="215640" progId="Equation.3">
                    <p:embed/>
                  </p:oleObj>
                </mc:Choice>
                <mc:Fallback>
                  <p:oleObj name="Equation" r:id="rId5" imgW="164880" imgH="215640"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 y="576"/>
                          <a:ext cx="25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3" name="Object 29"/>
            <p:cNvGraphicFramePr>
              <a:graphicFrameLocks noChangeAspect="1"/>
            </p:cNvGraphicFramePr>
            <p:nvPr/>
          </p:nvGraphicFramePr>
          <p:xfrm>
            <a:off x="2488" y="576"/>
            <a:ext cx="258" cy="355"/>
          </p:xfrm>
          <a:graphic>
            <a:graphicData uri="http://schemas.openxmlformats.org/presentationml/2006/ole">
              <mc:AlternateContent xmlns:mc="http://schemas.openxmlformats.org/markup-compatibility/2006">
                <mc:Choice xmlns:v="urn:schemas-microsoft-com:vml" Requires="v">
                  <p:oleObj spid="_x0000_s1092477" name="Equation" r:id="rId7" imgW="164880" imgH="228600" progId="Equation.3">
                    <p:embed/>
                  </p:oleObj>
                </mc:Choice>
                <mc:Fallback>
                  <p:oleObj name="Equation" r:id="rId7" imgW="164880" imgH="228600"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8" y="576"/>
                          <a:ext cx="258"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4" name="Object 30"/>
            <p:cNvGraphicFramePr>
              <a:graphicFrameLocks noChangeAspect="1"/>
            </p:cNvGraphicFramePr>
            <p:nvPr/>
          </p:nvGraphicFramePr>
          <p:xfrm>
            <a:off x="3352" y="576"/>
            <a:ext cx="258" cy="336"/>
          </p:xfrm>
          <a:graphic>
            <a:graphicData uri="http://schemas.openxmlformats.org/presentationml/2006/ole">
              <mc:AlternateContent xmlns:mc="http://schemas.openxmlformats.org/markup-compatibility/2006">
                <mc:Choice xmlns:v="urn:schemas-microsoft-com:vml" Requires="v">
                  <p:oleObj spid="_x0000_s1092478" name="Equation" r:id="rId9" imgW="164880" imgH="215640" progId="Equation.3">
                    <p:embed/>
                  </p:oleObj>
                </mc:Choice>
                <mc:Fallback>
                  <p:oleObj name="Equation" r:id="rId9" imgW="164880" imgH="215640" progId="Equation.3">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 y="576"/>
                          <a:ext cx="25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5" name="Object 31"/>
            <p:cNvGraphicFramePr>
              <a:graphicFrameLocks noChangeAspect="1"/>
            </p:cNvGraphicFramePr>
            <p:nvPr/>
          </p:nvGraphicFramePr>
          <p:xfrm>
            <a:off x="4214" y="576"/>
            <a:ext cx="258" cy="355"/>
          </p:xfrm>
          <a:graphic>
            <a:graphicData uri="http://schemas.openxmlformats.org/presentationml/2006/ole">
              <mc:AlternateContent xmlns:mc="http://schemas.openxmlformats.org/markup-compatibility/2006">
                <mc:Choice xmlns:v="urn:schemas-microsoft-com:vml" Requires="v">
                  <p:oleObj spid="_x0000_s1092479" name="Equation" r:id="rId11" imgW="164880" imgH="228600" progId="Equation.3">
                    <p:embed/>
                  </p:oleObj>
                </mc:Choice>
                <mc:Fallback>
                  <p:oleObj name="Equation" r:id="rId11" imgW="164880" imgH="228600" progId="Equation.3">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4" y="576"/>
                          <a:ext cx="258"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6" name="Object 32"/>
            <p:cNvGraphicFramePr>
              <a:graphicFrameLocks noChangeAspect="1"/>
            </p:cNvGraphicFramePr>
            <p:nvPr/>
          </p:nvGraphicFramePr>
          <p:xfrm>
            <a:off x="672" y="2880"/>
            <a:ext cx="221" cy="288"/>
          </p:xfrm>
          <a:graphic>
            <a:graphicData uri="http://schemas.openxmlformats.org/presentationml/2006/ole">
              <mc:AlternateContent xmlns:mc="http://schemas.openxmlformats.org/markup-compatibility/2006">
                <mc:Choice xmlns:v="urn:schemas-microsoft-com:vml" Requires="v">
                  <p:oleObj spid="_x0000_s1092480" name="Equation" r:id="rId13" imgW="164880" imgH="215640" progId="Equation.3">
                    <p:embed/>
                  </p:oleObj>
                </mc:Choice>
                <mc:Fallback>
                  <p:oleObj name="Equation" r:id="rId13" imgW="164880" imgH="215640"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 y="2880"/>
                          <a:ext cx="221"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7" name="Object 33"/>
            <p:cNvGraphicFramePr>
              <a:graphicFrameLocks noChangeAspect="1"/>
            </p:cNvGraphicFramePr>
            <p:nvPr/>
          </p:nvGraphicFramePr>
          <p:xfrm>
            <a:off x="1547" y="2880"/>
            <a:ext cx="238" cy="288"/>
          </p:xfrm>
          <a:graphic>
            <a:graphicData uri="http://schemas.openxmlformats.org/presentationml/2006/ole">
              <mc:AlternateContent xmlns:mc="http://schemas.openxmlformats.org/markup-compatibility/2006">
                <mc:Choice xmlns:v="urn:schemas-microsoft-com:vml" Requires="v">
                  <p:oleObj spid="_x0000_s1092481" name="Equation" r:id="rId15" imgW="177480" imgH="215640" progId="Equation.3">
                    <p:embed/>
                  </p:oleObj>
                </mc:Choice>
                <mc:Fallback>
                  <p:oleObj name="Equation" r:id="rId15" imgW="177480" imgH="215640" progId="Equation.3">
                    <p:embed/>
                    <p:pic>
                      <p:nvPicPr>
                        <p:cNvPr id="0" name="Object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 y="2880"/>
                          <a:ext cx="23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8" name="Object 34"/>
            <p:cNvGraphicFramePr>
              <a:graphicFrameLocks noChangeAspect="1"/>
            </p:cNvGraphicFramePr>
            <p:nvPr/>
          </p:nvGraphicFramePr>
          <p:xfrm>
            <a:off x="2507" y="2872"/>
            <a:ext cx="238" cy="305"/>
          </p:xfrm>
          <a:graphic>
            <a:graphicData uri="http://schemas.openxmlformats.org/presentationml/2006/ole">
              <mc:AlternateContent xmlns:mc="http://schemas.openxmlformats.org/markup-compatibility/2006">
                <mc:Choice xmlns:v="urn:schemas-microsoft-com:vml" Requires="v">
                  <p:oleObj spid="_x0000_s1092482" name="Equation" r:id="rId17" imgW="177480" imgH="228600" progId="Equation.3">
                    <p:embed/>
                  </p:oleObj>
                </mc:Choice>
                <mc:Fallback>
                  <p:oleObj name="Equation" r:id="rId17" imgW="177480" imgH="228600" progId="Equation.3">
                    <p:embed/>
                    <p:pic>
                      <p:nvPicPr>
                        <p:cNvPr id="0"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07" y="2872"/>
                          <a:ext cx="238"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9" name="Object 35"/>
            <p:cNvGraphicFramePr>
              <a:graphicFrameLocks noChangeAspect="1"/>
            </p:cNvGraphicFramePr>
            <p:nvPr/>
          </p:nvGraphicFramePr>
          <p:xfrm>
            <a:off x="3352" y="2832"/>
            <a:ext cx="238" cy="288"/>
          </p:xfrm>
          <a:graphic>
            <a:graphicData uri="http://schemas.openxmlformats.org/presentationml/2006/ole">
              <mc:AlternateContent xmlns:mc="http://schemas.openxmlformats.org/markup-compatibility/2006">
                <mc:Choice xmlns:v="urn:schemas-microsoft-com:vml" Requires="v">
                  <p:oleObj spid="_x0000_s1092483" name="Equation" r:id="rId19" imgW="177480" imgH="215640" progId="Equation.3">
                    <p:embed/>
                  </p:oleObj>
                </mc:Choice>
                <mc:Fallback>
                  <p:oleObj name="Equation" r:id="rId19" imgW="177480" imgH="215640" progId="Equation.3">
                    <p:embed/>
                    <p:pic>
                      <p:nvPicPr>
                        <p:cNvPr id="0"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52" y="2832"/>
                          <a:ext cx="23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20" name="Object 36"/>
            <p:cNvGraphicFramePr>
              <a:graphicFrameLocks noChangeAspect="1"/>
            </p:cNvGraphicFramePr>
            <p:nvPr/>
          </p:nvGraphicFramePr>
          <p:xfrm>
            <a:off x="4168" y="2824"/>
            <a:ext cx="238" cy="305"/>
          </p:xfrm>
          <a:graphic>
            <a:graphicData uri="http://schemas.openxmlformats.org/presentationml/2006/ole">
              <mc:AlternateContent xmlns:mc="http://schemas.openxmlformats.org/markup-compatibility/2006">
                <mc:Choice xmlns:v="urn:schemas-microsoft-com:vml" Requires="v">
                  <p:oleObj spid="_x0000_s1092484" name="Equation" r:id="rId21" imgW="177480" imgH="228600" progId="Equation.3">
                    <p:embed/>
                  </p:oleObj>
                </mc:Choice>
                <mc:Fallback>
                  <p:oleObj name="Equation" r:id="rId21" imgW="177480" imgH="228600" progId="Equation.3">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68" y="2824"/>
                          <a:ext cx="238"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422" name="Text Box 37"/>
          <p:cNvSpPr txBox="1">
            <a:spLocks noChangeArrowheads="1"/>
          </p:cNvSpPr>
          <p:nvPr/>
        </p:nvSpPr>
        <p:spPr bwMode="auto">
          <a:xfrm>
            <a:off x="566738" y="1004888"/>
            <a:ext cx="4995862" cy="519112"/>
          </a:xfrm>
          <a:prstGeom prst="rect">
            <a:avLst/>
          </a:prstGeom>
          <a:noFill/>
          <a:ln w="9525">
            <a:noFill/>
            <a:miter lim="800000"/>
            <a:headEnd/>
            <a:tailEnd/>
          </a:ln>
        </p:spPr>
        <p:txBody>
          <a:bodyPr>
            <a:spAutoFit/>
          </a:bodyPr>
          <a:lstStyle/>
          <a:p>
            <a:r>
              <a:rPr kumimoji="1" lang="zh-CN" altLang="en-US" sz="2800" b="1">
                <a:latin typeface="Times New Roman" pitchFamily="18" charset="0"/>
                <a:ea typeface="宋体" charset="-122"/>
              </a:rPr>
              <a:t>例</a:t>
            </a:r>
            <a:r>
              <a:rPr kumimoji="1" lang="en-US" altLang="zh-CN" sz="2800" b="1">
                <a:latin typeface="Times New Roman" pitchFamily="18" charset="0"/>
                <a:ea typeface="宋体" charset="-122"/>
              </a:rPr>
              <a:t>17</a:t>
            </a:r>
            <a:r>
              <a:rPr kumimoji="1" lang="zh-CN" altLang="en-US" sz="2800" b="1">
                <a:latin typeface="Times New Roman" pitchFamily="18" charset="0"/>
                <a:ea typeface="宋体" charset="-122"/>
              </a:rPr>
              <a:t>：求下图完美匹配</a:t>
            </a:r>
          </a:p>
        </p:txBody>
      </p:sp>
      <p:sp>
        <p:nvSpPr>
          <p:cNvPr id="261158" name="Text Box 38"/>
          <p:cNvSpPr txBox="1">
            <a:spLocks noChangeArrowheads="1"/>
          </p:cNvSpPr>
          <p:nvPr/>
        </p:nvSpPr>
        <p:spPr bwMode="auto">
          <a:xfrm>
            <a:off x="792163" y="5647120"/>
            <a:ext cx="2916238" cy="519113"/>
          </a:xfrm>
          <a:prstGeom prst="rect">
            <a:avLst/>
          </a:prstGeom>
          <a:noFill/>
          <a:ln w="9525">
            <a:noFill/>
            <a:miter lim="800000"/>
            <a:headEnd/>
            <a:tailEnd/>
          </a:ln>
        </p:spPr>
        <p:txBody>
          <a:bodyPr wrap="none">
            <a:spAutoFit/>
          </a:bodyPr>
          <a:lstStyle/>
          <a:p>
            <a:r>
              <a:rPr kumimoji="1" lang="en-US" altLang="zh-CN" sz="2800" b="1">
                <a:latin typeface="Times New Roman" pitchFamily="18" charset="0"/>
                <a:ea typeface="宋体" charset="-122"/>
              </a:rPr>
              <a:t>H</a:t>
            </a:r>
            <a:r>
              <a:rPr kumimoji="1" lang="en-US" altLang="zh-CN" sz="2800" b="1">
                <a:latin typeface="Times New Roman" pitchFamily="18" charset="0"/>
                <a:ea typeface="Gungsuh" pitchFamily="18" charset="-127"/>
              </a:rPr>
              <a:t>ungarian</a:t>
            </a:r>
            <a:r>
              <a:rPr kumimoji="1" lang="zh-CN" altLang="en-US" sz="2800" b="1">
                <a:latin typeface="Times New Roman" pitchFamily="18" charset="0"/>
                <a:ea typeface="宋体" charset="-122"/>
              </a:rPr>
              <a:t>算法：</a:t>
            </a:r>
          </a:p>
        </p:txBody>
      </p:sp>
      <p:graphicFrame>
        <p:nvGraphicFramePr>
          <p:cNvPr id="261159" name="Object 39"/>
          <p:cNvGraphicFramePr>
            <a:graphicFrameLocks noChangeAspect="1"/>
          </p:cNvGraphicFramePr>
          <p:nvPr>
            <p:extLst>
              <p:ext uri="{D42A27DB-BD31-4B8C-83A1-F6EECF244321}">
                <p14:modId xmlns:p14="http://schemas.microsoft.com/office/powerpoint/2010/main" val="2022254941"/>
              </p:ext>
            </p:extLst>
          </p:nvPr>
        </p:nvGraphicFramePr>
        <p:xfrm>
          <a:off x="3869611" y="5647120"/>
          <a:ext cx="3586162" cy="587375"/>
        </p:xfrm>
        <a:graphic>
          <a:graphicData uri="http://schemas.openxmlformats.org/presentationml/2006/ole">
            <mc:AlternateContent xmlns:mc="http://schemas.openxmlformats.org/markup-compatibility/2006">
              <mc:Choice xmlns:v="urn:schemas-microsoft-com:vml" Requires="v">
                <p:oleObj spid="_x0000_s1092485" name="公式" r:id="rId23" imgW="1473120" imgH="241200" progId="Equation.3">
                  <p:embed/>
                </p:oleObj>
              </mc:Choice>
              <mc:Fallback>
                <p:oleObj name="公式" r:id="rId23" imgW="1473120" imgH="241200" progId="Equation.3">
                  <p:embed/>
                  <p:pic>
                    <p:nvPicPr>
                      <p:cNvPr id="0"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69611" y="5647120"/>
                        <a:ext cx="3586162"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4" name="Rectangle 40"/>
          <p:cNvSpPr>
            <a:spLocks noChangeArrowheads="1"/>
          </p:cNvSpPr>
          <p:nvPr/>
        </p:nvSpPr>
        <p:spPr bwMode="white">
          <a:xfrm>
            <a:off x="419100" y="311371"/>
            <a:ext cx="8305800" cy="563563"/>
          </a:xfrm>
          <a:prstGeom prst="rect">
            <a:avLst/>
          </a:prstGeom>
          <a:noFill/>
          <a:ln w="9525">
            <a:noFill/>
            <a:miter lim="800000"/>
            <a:headEnd/>
            <a:tailEnd/>
          </a:ln>
        </p:spPr>
        <p:txBody>
          <a:bodyPr anchor="ctr"/>
          <a:lstStyle/>
          <a:p>
            <a:pPr algn="ctr"/>
            <a:r>
              <a:rPr kumimoji="1" lang="zh-CN" altLang="en-US" sz="3200" b="1" dirty="0">
                <a:solidFill>
                  <a:schemeClr val="bg1"/>
                </a:solidFill>
                <a:latin typeface="Verdana" pitchFamily="34" charset="0"/>
                <a:ea typeface="宋体" charset="-122"/>
              </a:rPr>
              <a:t>二部图的匹配及其应用</a:t>
            </a:r>
          </a:p>
        </p:txBody>
      </p:sp>
      <p:sp>
        <p:nvSpPr>
          <p:cNvPr id="4" name="矩形 3"/>
          <p:cNvSpPr/>
          <p:nvPr/>
        </p:nvSpPr>
        <p:spPr>
          <a:xfrm>
            <a:off x="4572000" y="986100"/>
            <a:ext cx="4572000" cy="1200329"/>
          </a:xfrm>
          <a:prstGeom prst="rect">
            <a:avLst/>
          </a:prstGeom>
        </p:spPr>
        <p:txBody>
          <a:bodyPr>
            <a:spAutoFit/>
          </a:bodyPr>
          <a:lstStyle/>
          <a:p>
            <a:r>
              <a:rPr lang="zh-CN" altLang="en-US" dirty="0">
                <a:solidFill>
                  <a:srgbClr val="00B050"/>
                </a:solidFill>
                <a:latin typeface="Microsoft YaHei" panose="020B0503020204020204" pitchFamily="34" charset="-122"/>
                <a:ea typeface="Microsoft YaHei" panose="020B0503020204020204" pitchFamily="34" charset="-122"/>
              </a:rPr>
              <a:t>寻找最大匹配的任务就</a:t>
            </a:r>
            <a:r>
              <a:rPr lang="zh-CN" altLang="en-US" dirty="0" smtClean="0">
                <a:solidFill>
                  <a:srgbClr val="00B050"/>
                </a:solidFill>
                <a:latin typeface="Microsoft YaHei" panose="020B0503020204020204" pitchFamily="34" charset="-122"/>
                <a:ea typeface="Microsoft YaHei" panose="020B0503020204020204" pitchFamily="34" charset="-122"/>
              </a:rPr>
              <a:t>相当于不断</a:t>
            </a:r>
            <a:r>
              <a:rPr lang="zh-CN" altLang="en-US" dirty="0">
                <a:solidFill>
                  <a:srgbClr val="00B050"/>
                </a:solidFill>
                <a:latin typeface="Microsoft YaHei" panose="020B0503020204020204" pitchFamily="34" charset="-122"/>
                <a:ea typeface="Microsoft YaHei" panose="020B0503020204020204" pitchFamily="34" charset="-122"/>
              </a:rPr>
              <a:t>地在已经确定的匹配下</a:t>
            </a:r>
            <a:r>
              <a:rPr lang="zh-CN" altLang="en-US" dirty="0" smtClean="0">
                <a:solidFill>
                  <a:srgbClr val="00B050"/>
                </a:solidFill>
                <a:latin typeface="Microsoft YaHei" panose="020B0503020204020204" pitchFamily="34" charset="-122"/>
                <a:ea typeface="Microsoft YaHei" panose="020B0503020204020204" pitchFamily="34" charset="-122"/>
              </a:rPr>
              <a:t>，</a:t>
            </a:r>
            <a:r>
              <a:rPr lang="zh-CN" altLang="en-US" dirty="0">
                <a:solidFill>
                  <a:srgbClr val="00B050"/>
                </a:solidFill>
                <a:latin typeface="Microsoft YaHei" panose="020B0503020204020204" pitchFamily="34" charset="-122"/>
                <a:ea typeface="Microsoft YaHei" panose="020B0503020204020204" pitchFamily="34" charset="-122"/>
              </a:rPr>
              <a:t>去</a:t>
            </a:r>
            <a:r>
              <a:rPr lang="zh-CN" altLang="en-US" dirty="0" smtClean="0">
                <a:solidFill>
                  <a:srgbClr val="00B050"/>
                </a:solidFill>
                <a:latin typeface="Microsoft YaHei" panose="020B0503020204020204" pitchFamily="34" charset="-122"/>
                <a:ea typeface="Microsoft YaHei" panose="020B0503020204020204" pitchFamily="34" charset="-122"/>
              </a:rPr>
              <a:t>找到</a:t>
            </a:r>
            <a:r>
              <a:rPr lang="zh-CN" altLang="en-US" dirty="0">
                <a:solidFill>
                  <a:srgbClr val="00B050"/>
                </a:solidFill>
                <a:latin typeface="Microsoft YaHei" panose="020B0503020204020204" pitchFamily="34" charset="-122"/>
                <a:ea typeface="Microsoft YaHei" panose="020B0503020204020204" pitchFamily="34" charset="-122"/>
              </a:rPr>
              <a:t>新的增广路径，因为出现一条增广路径，就意味着目前的匹配中增加一条</a:t>
            </a:r>
            <a:r>
              <a:rPr lang="zh-CN" altLang="en-US" dirty="0" smtClean="0">
                <a:solidFill>
                  <a:srgbClr val="00B050"/>
                </a:solidFill>
                <a:latin typeface="Microsoft YaHei" panose="020B0503020204020204" pitchFamily="34" charset="-122"/>
                <a:ea typeface="Microsoft YaHei" panose="020B0503020204020204" pitchFamily="34" charset="-122"/>
              </a:rPr>
              <a:t>边。</a:t>
            </a:r>
            <a:endParaRPr lang="zh-CN" altLang="en-US" dirty="0">
              <a:solidFill>
                <a:srgbClr val="00B050"/>
              </a:solidFill>
            </a:endParaRPr>
          </a:p>
        </p:txBody>
      </p:sp>
      <p:sp>
        <p:nvSpPr>
          <p:cNvPr id="10" name="灯片编号占位符 9"/>
          <p:cNvSpPr>
            <a:spLocks noGrp="1"/>
          </p:cNvSpPr>
          <p:nvPr>
            <p:ph type="sldNum" sz="quarter" idx="10"/>
          </p:nvPr>
        </p:nvSpPr>
        <p:spPr/>
        <p:txBody>
          <a:bodyPr/>
          <a:lstStyle/>
          <a:p>
            <a:pPr>
              <a:defRPr/>
            </a:pPr>
            <a:r>
              <a:rPr lang="en-US" altLang="zh-CN" smtClean="0"/>
              <a:t>Chapter 9- </a:t>
            </a:r>
            <a:fld id="{2B7F0AED-10E7-4AC1-993C-53330D7EBAAD}" type="slidenum">
              <a:rPr lang="en-US" altLang="zh-CN" smtClean="0"/>
              <a:pPr>
                <a:defRPr/>
              </a:pPr>
              <a:t>99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1158"/>
                                        </p:tgtEl>
                                        <p:attrNameLst>
                                          <p:attrName>style.visibility</p:attrName>
                                        </p:attrNameLst>
                                      </p:cBhvr>
                                      <p:to>
                                        <p:strVal val="visible"/>
                                      </p:to>
                                    </p:set>
                                    <p:anim calcmode="lin" valueType="num">
                                      <p:cBhvr additive="base">
                                        <p:cTn id="7" dur="500" fill="hold"/>
                                        <p:tgtEl>
                                          <p:spTgt spid="261158"/>
                                        </p:tgtEl>
                                        <p:attrNameLst>
                                          <p:attrName>ppt_x</p:attrName>
                                        </p:attrNameLst>
                                      </p:cBhvr>
                                      <p:tavLst>
                                        <p:tav tm="0">
                                          <p:val>
                                            <p:strVal val="0-#ppt_w/2"/>
                                          </p:val>
                                        </p:tav>
                                        <p:tav tm="100000">
                                          <p:val>
                                            <p:strVal val="#ppt_x"/>
                                          </p:val>
                                        </p:tav>
                                      </p:tavLst>
                                    </p:anim>
                                    <p:anim calcmode="lin" valueType="num">
                                      <p:cBhvr additive="base">
                                        <p:cTn id="8" dur="500" fill="hold"/>
                                        <p:tgtEl>
                                          <p:spTgt spid="2611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61159"/>
                                        </p:tgtEl>
                                        <p:attrNameLst>
                                          <p:attrName>style.visibility</p:attrName>
                                        </p:attrNameLst>
                                      </p:cBhvr>
                                      <p:to>
                                        <p:strVal val="visible"/>
                                      </p:to>
                                    </p:set>
                                    <p:animEffect transition="in" filter="wipe(down)">
                                      <p:cBhvr>
                                        <p:cTn id="13" dur="500"/>
                                        <p:tgtEl>
                                          <p:spTgt spid="26115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58" grpId="0" autoUpdateAnimBg="0"/>
      <p:bldP spid="4" grpId="0"/>
    </p:bldLst>
  </p:timing>
</p:sld>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Watermark</Template>
  <TotalTime>4749</TotalTime>
  <Words>27977</Words>
  <Application>Microsoft Office PowerPoint</Application>
  <PresentationFormat>全屏显示(4:3)</PresentationFormat>
  <Paragraphs>5529</Paragraphs>
  <Slides>338</Slides>
  <Notes>45</Notes>
  <HiddenSlides>130</HiddenSlides>
  <MMClips>0</MMClips>
  <ScaleCrop>false</ScaleCrop>
  <HeadingPairs>
    <vt:vector size="8" baseType="variant">
      <vt:variant>
        <vt:lpstr>已用的字体</vt:lpstr>
      </vt:variant>
      <vt:variant>
        <vt:i4>32</vt:i4>
      </vt:variant>
      <vt:variant>
        <vt:lpstr>主题</vt:lpstr>
      </vt:variant>
      <vt:variant>
        <vt:i4>1</vt:i4>
      </vt:variant>
      <vt:variant>
        <vt:lpstr>嵌入 OLE 服务器</vt:lpstr>
      </vt:variant>
      <vt:variant>
        <vt:i4>5</vt:i4>
      </vt:variant>
      <vt:variant>
        <vt:lpstr>幻灯片标题</vt:lpstr>
      </vt:variant>
      <vt:variant>
        <vt:i4>338</vt:i4>
      </vt:variant>
    </vt:vector>
  </HeadingPairs>
  <TitlesOfParts>
    <vt:vector size="376" baseType="lpstr">
      <vt:lpstr>Basemic Symbol</vt:lpstr>
      <vt:lpstr>Futura</vt:lpstr>
      <vt:lpstr>Gungsuh</vt:lpstr>
      <vt:lpstr>Math1</vt:lpstr>
      <vt:lpstr>Monotype Sorts</vt:lpstr>
      <vt:lpstr>ＭＳ Ｐゴシック</vt:lpstr>
      <vt:lpstr>PMingLiU</vt:lpstr>
      <vt:lpstr>ヒラギノ角ゴ Pro W3</vt:lpstr>
      <vt:lpstr>黑体</vt:lpstr>
      <vt:lpstr>华文楷体</vt:lpstr>
      <vt:lpstr>华文新魏</vt:lpstr>
      <vt:lpstr>华文中宋</vt:lpstr>
      <vt:lpstr>楷体</vt:lpstr>
      <vt:lpstr>楷体_GB2312</vt:lpstr>
      <vt:lpstr>SimSun</vt:lpstr>
      <vt:lpstr>SimSun</vt:lpstr>
      <vt:lpstr>微软雅黑</vt:lpstr>
      <vt:lpstr>微软雅黑</vt:lpstr>
      <vt:lpstr>细宋体</vt:lpstr>
      <vt:lpstr>Arial</vt:lpstr>
      <vt:lpstr>Arial Black</vt:lpstr>
      <vt:lpstr>Calibri</vt:lpstr>
      <vt:lpstr>Comic Sans MS</vt:lpstr>
      <vt:lpstr>Courier New</vt:lpstr>
      <vt:lpstr>Garamond</vt:lpstr>
      <vt:lpstr>Open Sans</vt:lpstr>
      <vt:lpstr>Symbol</vt:lpstr>
      <vt:lpstr>Tahoma</vt:lpstr>
      <vt:lpstr>Times New Roman</vt:lpstr>
      <vt:lpstr>Verdana</vt:lpstr>
      <vt:lpstr>Wingdings</vt:lpstr>
      <vt:lpstr>Wingdings 2</vt:lpstr>
      <vt:lpstr>Watermark</vt:lpstr>
      <vt:lpstr>Worksheet</vt:lpstr>
      <vt:lpstr>Equation</vt:lpstr>
      <vt:lpstr>公式</vt:lpstr>
      <vt:lpstr>Microsoft Visio 2003-2010 绘图</vt:lpstr>
      <vt:lpstr>Microsoft 公式 3.0</vt:lpstr>
      <vt:lpstr>PowerPoint 演示文稿</vt:lpstr>
      <vt:lpstr>Analysis &amp; Design of Algorithms </vt:lpstr>
      <vt:lpstr>Application of Graphs</vt:lpstr>
      <vt:lpstr>Topics</vt:lpstr>
      <vt:lpstr>9.1  DFS traversal </vt:lpstr>
      <vt:lpstr>DFS 课堂练习</vt:lpstr>
      <vt:lpstr>Example</vt:lpstr>
      <vt:lpstr>课堂讨论</vt:lpstr>
      <vt:lpstr>DFS Application:  Strongly Connected Components</vt:lpstr>
      <vt:lpstr>SCC Example</vt:lpstr>
      <vt:lpstr>How Can DFS Help?</vt:lpstr>
      <vt:lpstr>Main Idea of SCC Algorithm</vt:lpstr>
      <vt:lpstr>Main Idea of SCC Algorithm</vt:lpstr>
      <vt:lpstr>PowerPoint 演示文稿</vt:lpstr>
      <vt:lpstr>SCC Algorithm</vt:lpstr>
      <vt:lpstr>SCC Algorithm</vt:lpstr>
      <vt:lpstr>Compute Start Time</vt:lpstr>
      <vt:lpstr>Compute Finish Time</vt:lpstr>
      <vt:lpstr>Running Time of SCC Algorithm</vt:lpstr>
      <vt:lpstr>有向图强连通分支的Tarjan算法</vt:lpstr>
      <vt:lpstr>PowerPoint 演示文稿</vt:lpstr>
      <vt:lpstr>PowerPoint 演示文稿</vt:lpstr>
      <vt:lpstr>PowerPoint 演示文稿</vt:lpstr>
      <vt:lpstr>PowerPoint 演示文稿</vt:lpstr>
      <vt:lpstr>Exercise of  dfn &amp; Low</vt:lpstr>
      <vt:lpstr>有向图强连通分支的Tarjan算法</vt:lpstr>
      <vt:lpstr>Running of SCC Algorithm</vt:lpstr>
      <vt:lpstr>Running of SCC Algorithm</vt:lpstr>
      <vt:lpstr>Running of SCC Algorithm</vt:lpstr>
      <vt:lpstr>Running of SCC Algorithm</vt:lpstr>
      <vt:lpstr>9.1 扩展-无向连通图求割点和桥</vt:lpstr>
      <vt:lpstr>求桥和割点的Tarjan算法</vt:lpstr>
      <vt:lpstr>求桥和割点和桥的Tarjan算法</vt:lpstr>
      <vt:lpstr>Tarjan’s algorithm</vt:lpstr>
      <vt:lpstr>PowerPoint 演示文稿</vt:lpstr>
      <vt:lpstr>PowerPoint 演示文稿</vt:lpstr>
      <vt:lpstr>求无向图连通图点双连通分支(不包含割点的极大连通子图）：</vt:lpstr>
      <vt:lpstr>求无向连通图边双连通分支(不包含桥的极大连通子图）：</vt:lpstr>
      <vt:lpstr>9.2 Shortest-Path Problems  </vt:lpstr>
      <vt:lpstr>General Results</vt:lpstr>
      <vt:lpstr>PowerPoint 演示文稿</vt:lpstr>
      <vt:lpstr>Transitive Closure  (Warshall’s Algorithm: Dynamic Programming)</vt:lpstr>
      <vt:lpstr>Warshall’s Algorithm</vt:lpstr>
      <vt:lpstr>Example</vt:lpstr>
      <vt:lpstr>Floyd's Algorithm </vt:lpstr>
      <vt:lpstr>All-pairs Shortest Path: Comparison </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Detecting Negative Cycles</vt:lpstr>
      <vt:lpstr>Detecting Negative Cycles</vt:lpstr>
      <vt:lpstr>Detecting Negative Cycles Applications</vt:lpstr>
      <vt:lpstr>Detecting Negative Cycles Applications</vt:lpstr>
      <vt:lpstr>Applications</vt:lpstr>
      <vt:lpstr>SPFA（自学）</vt:lpstr>
      <vt:lpstr>算法伪代码</vt:lpstr>
      <vt:lpstr>PowerPoint 演示文稿</vt:lpstr>
      <vt:lpstr>PowerPoint 演示文稿</vt:lpstr>
      <vt:lpstr> </vt:lpstr>
      <vt:lpstr> </vt:lpstr>
      <vt:lpstr> </vt:lpstr>
      <vt:lpstr> </vt:lpstr>
      <vt:lpstr> </vt:lpstr>
      <vt:lpstr> </vt:lpstr>
      <vt:lpstr> </vt:lpstr>
      <vt:lpstr> </vt:lpstr>
      <vt:lpstr>SPFA源码</vt:lpstr>
      <vt:lpstr>Single-source shortest paths in directed acyclic graphs</vt:lpstr>
      <vt:lpstr>PowerPoint 演示文稿</vt:lpstr>
      <vt:lpstr>PowerPoint 演示文稿</vt:lpstr>
      <vt:lpstr>Router Protocol</vt:lpstr>
      <vt:lpstr>Distance Vector Protocol</vt:lpstr>
      <vt:lpstr>Distance Vector Protocol</vt:lpstr>
      <vt:lpstr>Link state routing</vt:lpstr>
      <vt:lpstr>Path Vector Protocols</vt:lpstr>
      <vt:lpstr>9.3 二部图的匹配及其应用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 最小路径覆盖</vt:lpstr>
      <vt:lpstr>例题 最小路径覆盖</vt:lpstr>
      <vt:lpstr>9.4 网络流问题</vt:lpstr>
      <vt:lpstr>PowerPoint 演示文稿</vt:lpstr>
      <vt:lpstr>网络与流</vt:lpstr>
      <vt:lpstr>最大流问题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Ford-Fulkerson 最大流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Ford-Fulkerson 最大流--最短增广路法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多个发点多个收点的情形</vt:lpstr>
      <vt:lpstr>三、最大流问题的推广</vt:lpstr>
      <vt:lpstr>三、最大流问题的推广</vt:lpstr>
      <vt:lpstr>PowerPoint 演示文稿</vt:lpstr>
      <vt:lpstr>PowerPoint 演示文稿</vt:lpstr>
      <vt:lpstr>1962年，Ford和Fulkerson对于最大网络流给出了一个有效算法，简称为2F算法。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2F标号算法例解20</vt:lpstr>
      <vt:lpstr>PowerPoint 演示文稿</vt:lpstr>
      <vt:lpstr>PowerPoint 演示文稿</vt:lpstr>
      <vt:lpstr>课堂练习</vt:lpstr>
      <vt:lpstr>§5    Edmonds-Karp修正算法，Dinic算法－例－解1</vt:lpstr>
      <vt:lpstr>§5    Edmonds-Karp修正算法，Dinic算法－例－解1</vt:lpstr>
      <vt:lpstr>§5    Edmonds-Karp修正算法，Dinic算法－例－解2</vt:lpstr>
      <vt:lpstr>Edmonds-Karp修正算法，Dinic算法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Dinic算法</vt:lpstr>
      <vt:lpstr>PowerPoint 演示文稿</vt:lpstr>
      <vt:lpstr>PowerPoint 演示文稿</vt:lpstr>
      <vt:lpstr>PowerPoint 演示文稿</vt:lpstr>
      <vt:lpstr>PowerPoint 演示文稿</vt:lpstr>
      <vt:lpstr>PowerPoint 演示文稿</vt:lpstr>
      <vt:lpstr>     Dinic算法分层描述 </vt:lpstr>
      <vt:lpstr>Dinic算法最大流算法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课后练习题</vt:lpstr>
      <vt:lpstr>三、最大流问题的推广</vt:lpstr>
      <vt:lpstr>课外思考题：</vt:lpstr>
      <vt:lpstr>PowerPoint 演示文稿</vt:lpstr>
      <vt:lpstr>PowerPoint 演示文稿</vt:lpstr>
      <vt:lpstr>PowerPoint 演示文稿</vt:lpstr>
      <vt:lpstr>最小费用流问题</vt:lpstr>
      <vt:lpstr>最小费用最大流 应用</vt:lpstr>
      <vt:lpstr>最小费用最大流 应用</vt:lpstr>
      <vt:lpstr>最大获益</vt:lpstr>
      <vt:lpstr>PowerPoint 演示文稿</vt:lpstr>
      <vt:lpstr>9.5 图的着色问题</vt:lpstr>
      <vt:lpstr>问题来源</vt:lpstr>
      <vt:lpstr>图的着色</vt:lpstr>
      <vt:lpstr>顶点着色－基本概念</vt:lpstr>
      <vt:lpstr>顶点着色－基本概念</vt:lpstr>
      <vt:lpstr>顶点着色－求顶色数的算法设计</vt:lpstr>
      <vt:lpstr>求极小覆盖法－布尔代数法</vt:lpstr>
      <vt:lpstr>求极小覆盖法－布尔代数法</vt:lpstr>
      <vt:lpstr>求极小覆盖法－布尔代数法</vt:lpstr>
      <vt:lpstr>穷举法－Welch Powell着色法 </vt:lpstr>
      <vt:lpstr>穷举法－Welch Powell着色法 </vt:lpstr>
      <vt:lpstr>回溯法 </vt:lpstr>
      <vt:lpstr>回溯法求解图着色问题</vt:lpstr>
      <vt:lpstr>贪心法</vt:lpstr>
      <vt:lpstr>PowerPoint 演示文稿</vt:lpstr>
      <vt:lpstr>图着色问题的应用－安排考试问题</vt:lpstr>
      <vt:lpstr>示例－安排考试问题</vt:lpstr>
      <vt:lpstr>图着色问题的应用－安排考试问题</vt:lpstr>
      <vt:lpstr>图着色问题的应用－交通管理系统 </vt:lpstr>
      <vt:lpstr>边着色－边顶对换法 </vt:lpstr>
      <vt:lpstr>边着色－边顶对换法 </vt:lpstr>
      <vt:lpstr>边着色问题的应用－排课时间表问题 </vt:lpstr>
      <vt:lpstr>边着色问题的应用－排课时间表问题 </vt:lpstr>
      <vt:lpstr>9.6  PT图</vt:lpstr>
      <vt:lpstr>9.6 PERT图</vt:lpstr>
      <vt:lpstr>PowerPoint 演示文稿</vt:lpstr>
      <vt:lpstr>PowerPoint 演示文稿</vt:lpstr>
      <vt:lpstr>9.7 “复杂”图论问题</vt:lpstr>
      <vt:lpstr>系统监控模型 </vt:lpstr>
      <vt:lpstr>系统监控问题之一 </vt:lpstr>
      <vt:lpstr>最大独立点集</vt:lpstr>
      <vt:lpstr>最小支配集</vt:lpstr>
      <vt:lpstr>系统监控问题之二 </vt:lpstr>
      <vt:lpstr>最小点覆盖、最大独立点集和最小支配集的关系</vt:lpstr>
      <vt:lpstr>旅行商问题（TSP）</vt:lpstr>
      <vt:lpstr>PowerPoint 演示文稿</vt:lpstr>
      <vt:lpstr>问题示例</vt:lpstr>
      <vt:lpstr>最大团问题</vt:lpstr>
      <vt:lpstr>最大团问题</vt:lpstr>
      <vt:lpstr>9.8 现代图论算法</vt:lpstr>
      <vt:lpstr>经典图论所研究的课题</vt:lpstr>
      <vt:lpstr>PowerPoint 演示文稿</vt:lpstr>
      <vt:lpstr>PowerPoint 演示文稿</vt:lpstr>
      <vt:lpstr>PowerPoint 演示文稿</vt:lpstr>
      <vt:lpstr>现实生活中无处不存在着复杂网络</vt:lpstr>
      <vt:lpstr>现实生活中无处不存在着复杂网络</vt:lpstr>
      <vt:lpstr>现实生活中无处不存在着复杂网络</vt:lpstr>
      <vt:lpstr>现实生活中无处不存在着复杂网络</vt:lpstr>
      <vt:lpstr>现实生活中无处不存在着复杂网络</vt:lpstr>
      <vt:lpstr>现实生活中无处不存在着复杂网络</vt:lpstr>
      <vt:lpstr>科学研究中也存在许多复杂网络</vt:lpstr>
      <vt:lpstr>科学研究中也存在许多复杂网络</vt:lpstr>
      <vt:lpstr>科学研究中也存在许多复杂网络</vt:lpstr>
      <vt:lpstr>科学研究中也存在许多复杂网络</vt:lpstr>
      <vt:lpstr>基因调控网络</vt:lpstr>
      <vt:lpstr>你知道如下问题吗?</vt:lpstr>
      <vt:lpstr>地球上任意两个人之间要通过多少个朋友才能互相认识?</vt:lpstr>
      <vt:lpstr>万维网(WWW)上从一个页面到另一个页面平均需要点击多少次鼠标?</vt:lpstr>
      <vt:lpstr>如何防止层出不穷的计算机病毒是在互联网(internet)上传播的?</vt:lpstr>
      <vt:lpstr>人们是如何找到他们所需要的工作呢?</vt:lpstr>
      <vt:lpstr>&gt;全球或地区性金融危机是如何发生的? &gt;局部故障是如何触发大面积停电事故的? &gt;为什么一条线路的受损就会触发互联网的严重堵塞?</vt:lpstr>
      <vt:lpstr>复杂网络中的搜索</vt:lpstr>
      <vt:lpstr>复杂网络中的社团结构</vt:lpstr>
    </vt:vector>
  </TitlesOfParts>
  <Company>CS of SWUST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算法分析与设计 The Analysis and Design of Algorithms</dc:title>
  <dc:creator>YU Lasheng</dc:creator>
  <cp:lastModifiedBy>余腊生</cp:lastModifiedBy>
  <cp:revision>504</cp:revision>
  <dcterms:created xsi:type="dcterms:W3CDTF">2005-08-20T01:59:54Z</dcterms:created>
  <dcterms:modified xsi:type="dcterms:W3CDTF">2022-05-19T13:43:13Z</dcterms:modified>
</cp:coreProperties>
</file>